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2D_9CC9762D.xml" ContentType="application/vnd.ms-powerpoint.comments+xml"/>
  <Override PartName="/ppt/comments/modernComment_130_72FCBB2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0" r:id="rId2"/>
    <p:sldId id="298" r:id="rId3"/>
    <p:sldId id="301" r:id="rId4"/>
    <p:sldId id="312" r:id="rId5"/>
    <p:sldId id="313" r:id="rId6"/>
    <p:sldId id="302" r:id="rId7"/>
    <p:sldId id="303" r:id="rId8"/>
    <p:sldId id="315" r:id="rId9"/>
    <p:sldId id="304" r:id="rId10"/>
    <p:sldId id="316" r:id="rId11"/>
    <p:sldId id="317" r:id="rId12"/>
    <p:sldId id="318" r:id="rId13"/>
    <p:sldId id="319" r:id="rId14"/>
    <p:sldId id="320" r:id="rId15"/>
    <p:sldId id="321" r:id="rId16"/>
    <p:sldId id="311" r:id="rId17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6DA2DE-ACA2-29C8-90D7-E0E0DA8C4C33}" name="Pavel Plevka" initials="PP" userId="S::115541@muni.cz::ad8e7697-771f-4745-8c7d-dd59bf85a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64A"/>
    <a:srgbClr val="21A9C0"/>
    <a:srgbClr val="7AC143"/>
    <a:srgbClr val="62BB46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5" autoAdjust="0"/>
    <p:restoredTop sz="87127" autoAdjust="0"/>
  </p:normalViewPr>
  <p:slideViewPr>
    <p:cSldViewPr snapToGrid="0" showGuides="1">
      <p:cViewPr varScale="1">
        <p:scale>
          <a:sx n="70" d="100"/>
          <a:sy n="70" d="100"/>
        </p:scale>
        <p:origin x="798" y="54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opy.ics.muni.cz\share\719000-Administration%20Section\719031-Finance%20Division\ROZPO&#268;ET\rozpocet%202022\vedecka%20rada\Budget_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opy.ics.muni.cz\share\719000-Administration%20Section\719031-Finance%20Division\ROZPO&#268;ET\rozpocet%202022\vedecka%20rada\Budget_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91755012854806"/>
          <c:y val="0.20885362114671768"/>
          <c:w val="0.48216477880770225"/>
          <c:h val="0.718591038393111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EB-4A07-9F17-881B842F43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EB-4A07-9F17-881B842F43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EB-4A07-9F17-881B842F43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EB-4A07-9F17-881B842F43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EB-4A07-9F17-881B842F43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EB-4A07-9F17-881B842F43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EB-4A07-9F17-881B842F437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EB-4A07-9F17-881B842F437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EEB-4A07-9F17-881B842F4374}"/>
              </c:ext>
            </c:extLst>
          </c:dPt>
          <c:dLbls>
            <c:dLbl>
              <c:idx val="0"/>
              <c:layout>
                <c:manualLayout>
                  <c:x val="1.4422611206266958E-2"/>
                  <c:y val="-3.47578844248202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EB-4A07-9F17-881B842F4374}"/>
                </c:ext>
              </c:extLst>
            </c:dLbl>
            <c:dLbl>
              <c:idx val="1"/>
              <c:layout>
                <c:manualLayout>
                  <c:x val="5.890475518421999E-2"/>
                  <c:y val="3.21365654934488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EB-4A07-9F17-881B842F4374}"/>
                </c:ext>
              </c:extLst>
            </c:dLbl>
            <c:dLbl>
              <c:idx val="2"/>
              <c:layout>
                <c:manualLayout>
                  <c:x val="0.16078002479413503"/>
                  <c:y val="-4.00276953567224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EB-4A07-9F17-881B842F43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EB-4A07-9F17-881B842F4374}"/>
                </c:ext>
              </c:extLst>
            </c:dLbl>
            <c:dLbl>
              <c:idx val="4"/>
              <c:layout>
                <c:manualLayout>
                  <c:x val="-3.4703323577490619E-2"/>
                  <c:y val="9.41305111924813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EEB-4A07-9F17-881B842F4374}"/>
                </c:ext>
              </c:extLst>
            </c:dLbl>
            <c:dLbl>
              <c:idx val="5"/>
              <c:layout>
                <c:manualLayout>
                  <c:x val="-4.8339190829822284E-2"/>
                  <c:y val="-3.57428199575958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EEB-4A07-9F17-881B842F4374}"/>
                </c:ext>
              </c:extLst>
            </c:dLbl>
            <c:dLbl>
              <c:idx val="6"/>
              <c:layout>
                <c:manualLayout>
                  <c:x val="-3.1301355889199654E-2"/>
                  <c:y val="-0.100835554231799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EEB-4A07-9F17-881B842F4374}"/>
                </c:ext>
              </c:extLst>
            </c:dLbl>
            <c:dLbl>
              <c:idx val="7"/>
              <c:layout>
                <c:manualLayout>
                  <c:x val="-1.4523350229190348E-2"/>
                  <c:y val="-5.2424614142417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EEB-4A07-9F17-881B842F4374}"/>
                </c:ext>
              </c:extLst>
            </c:dLbl>
            <c:dLbl>
              <c:idx val="8"/>
              <c:layout>
                <c:manualLayout>
                  <c:x val="8.707261953265559E-2"/>
                  <c:y val="-4.10313344306077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EEB-4A07-9F17-881B842F4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2022'!$A$7:$A$15</c:f>
              <c:strCache>
                <c:ptCount val="9"/>
                <c:pt idx="0">
                  <c:v>Gross institutional funding </c:v>
                </c:pt>
                <c:pt idx="1">
                  <c:v>International grants</c:v>
                </c:pt>
                <c:pt idx="2">
                  <c:v>National grants</c:v>
                </c:pt>
                <c:pt idx="3">
                  <c:v>Other (financial gifts, penalties)</c:v>
                </c:pt>
                <c:pt idx="4">
                  <c:v>Commercial income</c:v>
                </c:pt>
                <c:pt idx="5">
                  <c:v>National Recovery Plan (NPO)</c:v>
                </c:pt>
                <c:pt idx="6">
                  <c:v>"Research Infrastructure" Projects</c:v>
                </c:pt>
                <c:pt idx="7">
                  <c:v>Funds (social fund, etc.)</c:v>
                </c:pt>
                <c:pt idx="8">
                  <c:v>Operational Program VVV</c:v>
                </c:pt>
              </c:strCache>
            </c:strRef>
          </c:cat>
          <c:val>
            <c:numRef>
              <c:f>'Budget 2022'!$F$7:$F$15</c:f>
              <c:numCache>
                <c:formatCode>0.0</c:formatCode>
                <c:ptCount val="9"/>
                <c:pt idx="0">
                  <c:v>176.98</c:v>
                </c:pt>
                <c:pt idx="1">
                  <c:v>33</c:v>
                </c:pt>
                <c:pt idx="2">
                  <c:v>240</c:v>
                </c:pt>
                <c:pt idx="3">
                  <c:v>0</c:v>
                </c:pt>
                <c:pt idx="4">
                  <c:v>25</c:v>
                </c:pt>
                <c:pt idx="5">
                  <c:v>13.6</c:v>
                </c:pt>
                <c:pt idx="6">
                  <c:v>80.290000000000006</c:v>
                </c:pt>
                <c:pt idx="7">
                  <c:v>45.220000000000041</c:v>
                </c:pt>
                <c:pt idx="8">
                  <c:v>51.199999999999996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EEB-4A07-9F17-881B842F4374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D0-471E-98C9-FB69EB229D9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D0-471E-98C9-FB69EB229D9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D0-471E-98C9-FB69EB229D9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D0-471E-98C9-FB69EB229D9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D0-471E-98C9-FB69EB229D9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D0-471E-98C9-FB69EB229D90}"/>
              </c:ext>
            </c:extLst>
          </c:dPt>
          <c:dLbls>
            <c:dLbl>
              <c:idx val="0"/>
              <c:layout>
                <c:manualLayout>
                  <c:x val="7.894878383466216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D0-471E-98C9-FB69EB229D90}"/>
                </c:ext>
              </c:extLst>
            </c:dLbl>
            <c:dLbl>
              <c:idx val="1"/>
              <c:layout>
                <c:manualLayout>
                  <c:x val="8.0665061744111338E-2"/>
                  <c:y val="-2.61437908496732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D0-471E-98C9-FB69EB229D90}"/>
                </c:ext>
              </c:extLst>
            </c:dLbl>
            <c:dLbl>
              <c:idx val="2"/>
              <c:layout>
                <c:manualLayout>
                  <c:x val="8.238133965356052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AD0-471E-98C9-FB69EB229D90}"/>
                </c:ext>
              </c:extLst>
            </c:dLbl>
            <c:dLbl>
              <c:idx val="3"/>
              <c:layout>
                <c:manualLayout>
                  <c:x val="0.10297667456695064"/>
                  <c:y val="5.228758169934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AD0-471E-98C9-FB69EB229D90}"/>
                </c:ext>
              </c:extLst>
            </c:dLbl>
            <c:dLbl>
              <c:idx val="4"/>
              <c:layout>
                <c:manualLayout>
                  <c:x val="-0.10812550829529818"/>
                  <c:y val="-3.13725490196078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AD0-471E-98C9-FB69EB229D90}"/>
                </c:ext>
              </c:extLst>
            </c:dLbl>
            <c:dLbl>
              <c:idx val="5"/>
              <c:layout>
                <c:manualLayout>
                  <c:x val="-0.1716277909449177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AD0-471E-98C9-FB69EB229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('Budget 2022'!$A$28:$A$31,'Budget 2022'!$A$35:$A$36)</c:f>
              <c:strCache>
                <c:ptCount val="6"/>
                <c:pt idx="0">
                  <c:v>Contribution to the centralised funds of MU</c:v>
                </c:pt>
                <c:pt idx="1">
                  <c:v>Building expenditure</c:v>
                </c:pt>
                <c:pt idx="2">
                  <c:v>Administration</c:v>
                </c:pt>
                <c:pt idx="3">
                  <c:v>Other indirect expenditure</c:v>
                </c:pt>
                <c:pt idx="4">
                  <c:v>Research groups</c:v>
                </c:pt>
                <c:pt idx="5">
                  <c:v>Core facilities and services</c:v>
                </c:pt>
              </c:strCache>
            </c:strRef>
          </c:cat>
          <c:val>
            <c:numRef>
              <c:f>('Budget 2022'!$D$28:$D$31,'Budget 2022'!$D$35:$D$36)</c:f>
              <c:numCache>
                <c:formatCode>#\ ##0.0</c:formatCode>
                <c:ptCount val="6"/>
                <c:pt idx="0">
                  <c:v>61.3</c:v>
                </c:pt>
                <c:pt idx="1">
                  <c:v>77</c:v>
                </c:pt>
                <c:pt idx="2">
                  <c:v>57</c:v>
                </c:pt>
                <c:pt idx="3">
                  <c:v>19.899999999999999</c:v>
                </c:pt>
                <c:pt idx="4">
                  <c:v>354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D0-471E-98C9-FB69EB229D9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modernComment_12D_9CC976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E63C92-7B72-674F-9E55-212BDF2B4AC3}" authorId="{236DA2DE-ACA2-29C8-90D7-E0E0DA8C4C33}" created="2022-05-04T07:58:33.1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30448685" sldId="301"/>
      <ac:spMk id="3" creationId="{00000000-0000-0000-0000-000000000000}"/>
      <ac:txMk cp="376">
        <ac:context len="605" hash="965561816"/>
      </ac:txMk>
    </ac:txMkLst>
    <p188:pos x="9140571" y="3169921"/>
    <p188:txBody>
      <a:bodyPr/>
      <a:lstStyle/>
      <a:p>
        <a:r>
          <a:rPr lang="en-CZ"/>
          <a:t>smazal jsem cleny</a:t>
        </a:r>
      </a:p>
    </p188:txBody>
  </p188:cm>
</p188:cmLst>
</file>

<file path=ppt/comments/modernComment_130_72FCBB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73D215-BCDE-9A4B-BBF9-BA78CA88C433}" authorId="{236DA2DE-ACA2-29C8-90D7-E0E0DA8C4C33}" created="2022-05-04T08:02:10.8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29165600" sldId="304"/>
      <ac:spMk id="3" creationId="{00000000-0000-0000-0000-000000000000}"/>
      <ac:txMk cp="104" len="146">
        <ac:context len="819" hash="92584740"/>
      </ac:txMk>
    </ac:txMkLst>
    <p188:pos x="10856710" y="462930"/>
    <p188:txBody>
      <a:bodyPr/>
      <a:lstStyle/>
      <a:p>
        <a:r>
          <a:rPr lang="en-CZ"/>
          <a:t>Upravil jsem frekvence setkavani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696566"/>
            <a:ext cx="2280168" cy="6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cs-CZ"/>
              <a:t>Name of the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D_9CC9762D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0_72FCBB20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8038" y="2871898"/>
            <a:ext cx="6125395" cy="4176056"/>
          </a:xfrm>
        </p:spPr>
        <p:txBody>
          <a:bodyPr>
            <a:normAutofit/>
          </a:bodyPr>
          <a:lstStyle/>
          <a:p>
            <a:r>
              <a:rPr lang="cs-CZ" sz="4800" dirty="0" err="1"/>
              <a:t>Scientific</a:t>
            </a:r>
            <a:r>
              <a:rPr lang="cs-CZ" sz="4800" dirty="0"/>
              <a:t> Board of CEITEC MU Meeting</a:t>
            </a: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3200" i="1" dirty="0">
                <a:solidFill>
                  <a:srgbClr val="39464A"/>
                </a:solidFill>
              </a:rPr>
              <a:t>5th May 2022</a:t>
            </a:r>
            <a:endParaRPr lang="cs-CZ" sz="4000" i="1" dirty="0">
              <a:solidFill>
                <a:srgbClr val="394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ALLIANCE4LIFE – SPILLOVER EFFECTS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80F39D1-34D4-4CB1-B8DC-8003D8CFACD8}"/>
              </a:ext>
            </a:extLst>
          </p:cNvPr>
          <p:cNvCxnSpPr/>
          <p:nvPr/>
        </p:nvCxnSpPr>
        <p:spPr>
          <a:xfrm>
            <a:off x="8858774" y="4211273"/>
            <a:ext cx="243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1265C3F0-23D8-4CD6-AB6D-C8DABB068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77" y="2680043"/>
            <a:ext cx="4809688" cy="42495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46419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21A9C0"/>
                </a:solidFill>
              </a:rPr>
              <a:t>Institutional practice makes a difference between good and excellent research institutions </a:t>
            </a:r>
            <a:endParaRPr lang="en-US" sz="3100" dirty="0">
              <a:solidFill>
                <a:srgbClr val="21A9C0"/>
              </a:solidFill>
            </a:endParaRPr>
          </a:p>
          <a:p>
            <a:pPr marL="0" indent="0">
              <a:buNone/>
            </a:pPr>
            <a:r>
              <a:rPr lang="en-US" dirty="0"/>
              <a:t>Community meeting in Tartu, Estonia, 28-30 April 2022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Research Evaluation Reform in the EU</a:t>
            </a:r>
          </a:p>
          <a:p>
            <a:pPr lvl="1"/>
            <a:r>
              <a:rPr lang="en-US" dirty="0"/>
              <a:t>Self-assessment – quantitative performance indicators and SWOT</a:t>
            </a:r>
          </a:p>
          <a:p>
            <a:pPr lvl="1"/>
            <a:r>
              <a:rPr lang="en-US" dirty="0"/>
              <a:t>Anonymous survey of institutional culture</a:t>
            </a:r>
          </a:p>
          <a:p>
            <a:pPr lvl="1"/>
            <a:r>
              <a:rPr lang="en-US" dirty="0"/>
              <a:t>Peer evaluation (CEITEC 2022 evaluation as one of „pilots“)  </a:t>
            </a:r>
          </a:p>
          <a:p>
            <a:pPr lvl="1"/>
            <a:r>
              <a:rPr lang="en-US" dirty="0"/>
              <a:t>Member of “Coalition of Willing“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Careers in Health Research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1" dirty="0"/>
              <a:t>Innovation</a:t>
            </a:r>
          </a:p>
          <a:p>
            <a:pPr lvl="1"/>
            <a:r>
              <a:rPr lang="en-US" dirty="0"/>
              <a:t>18 best practices and principles for sustainable, systematic change formulated       HR action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Skills Academy </a:t>
            </a:r>
          </a:p>
          <a:p>
            <a:pPr lvl="1"/>
            <a:r>
              <a:rPr lang="en-US" dirty="0"/>
              <a:t>Trainings for ESRs and professional Research Administration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Collaboration supported with seed funding</a:t>
            </a:r>
          </a:p>
          <a:p>
            <a:pPr lvl="1"/>
            <a:r>
              <a:rPr lang="en-US" dirty="0"/>
              <a:t>Joint database of core facilities and open access</a:t>
            </a:r>
          </a:p>
          <a:p>
            <a:pPr lvl="1"/>
            <a:r>
              <a:rPr lang="en-US" dirty="0"/>
              <a:t>Scientific mini-conferences to develop new projects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8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Budget 2022</a:t>
            </a:r>
          </a:p>
        </p:txBody>
      </p:sp>
    </p:spTree>
    <p:extLst>
      <p:ext uri="{BB962C8B-B14F-4D97-AF65-F5344CB8AC3E}">
        <p14:creationId xmlns:p14="http://schemas.microsoft.com/office/powerpoint/2010/main" val="35143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BUDGET 2022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F781807-D6A0-437B-84FB-35253620A3A9}"/>
              </a:ext>
            </a:extLst>
          </p:cNvPr>
          <p:cNvSpPr txBox="1">
            <a:spLocks/>
          </p:cNvSpPr>
          <p:nvPr/>
        </p:nvSpPr>
        <p:spPr>
          <a:xfrm>
            <a:off x="391775" y="1190626"/>
            <a:ext cx="11258550" cy="4838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1A9C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9464A"/>
              </a:buClr>
              <a:buFont typeface="Arial" panose="020B0604020202020204" pitchFamily="34" charset="0"/>
              <a:buChar char="‒"/>
              <a:defRPr sz="20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A9C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9464A"/>
              </a:buClr>
              <a:buFont typeface="Arial" panose="020B0604020202020204" pitchFamily="34" charset="0"/>
              <a:buChar char="‒"/>
              <a:defRPr sz="16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A9C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/>
              <a:t>The total budget in 2022 is growing by 4 % compared to the budget spending of 2021 and reaches </a:t>
            </a:r>
            <a:r>
              <a:rPr lang="en-US" sz="2000" b="1" dirty="0" smtClean="0"/>
              <a:t>822 mil. CZK</a:t>
            </a:r>
            <a:r>
              <a:rPr lang="en-US" sz="20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budget plan includes use of reserves in the volume of 45 mil. CZK. 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We expect a growth of gross institutional revenues by 8 % in the amount of 13 mil. CZK.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budget plan reflects </a:t>
            </a:r>
            <a:r>
              <a:rPr lang="en-US" sz="2000" b="1" dirty="0" smtClean="0"/>
              <a:t>rapid growth of prices of energies </a:t>
            </a:r>
            <a:r>
              <a:rPr lang="en-US" sz="2000" dirty="0" smtClean="0"/>
              <a:t>(e.g. by 130 % in case of electricity, by 45 % in case of heating).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 total, running costs of CEITEC buildings increases by 50 % (27 mil. CZK).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Cost of CEITEC administration remain at the level of 2021 budget.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Institutional budget of research groups persists at the same level as in 2021.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000" dirty="0" smtClean="0"/>
              <a:t>Newly, there is a contribution to the CF Biological Data Management and Analysis (CF </a:t>
            </a:r>
            <a:r>
              <a:rPr lang="en-US" sz="2000" dirty="0" err="1" smtClean="0"/>
              <a:t>BioData</a:t>
            </a:r>
            <a:r>
              <a:rPr lang="en-US" sz="2000" dirty="0" smtClean="0"/>
              <a:t>), established in 2022, in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en-US" sz="2000" dirty="0" smtClean="0"/>
              <a:t> amount of 500 </a:t>
            </a:r>
            <a:r>
              <a:rPr lang="en-US" sz="2000" dirty="0" err="1" smtClean="0"/>
              <a:t>th</a:t>
            </a:r>
            <a:r>
              <a:rPr lang="en-US" sz="2000" dirty="0" smtClean="0"/>
              <a:t> CZK. The CF is predominately funded by the ELIXIR project.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000" dirty="0" smtClean="0"/>
              <a:t>Three projects are planned within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en-US" sz="2000" b="1" dirty="0" smtClean="0"/>
              <a:t>National Recovery</a:t>
            </a:r>
            <a:r>
              <a:rPr lang="cs-CZ" sz="2000" b="1" dirty="0" smtClean="0"/>
              <a:t> and </a:t>
            </a:r>
            <a:r>
              <a:rPr lang="cs-CZ" sz="2000" b="1" dirty="0" err="1" smtClean="0"/>
              <a:t>Resilience</a:t>
            </a:r>
            <a:r>
              <a:rPr lang="en-US" sz="2000" b="1" dirty="0" smtClean="0"/>
              <a:t> Plan</a:t>
            </a:r>
            <a:r>
              <a:rPr lang="cs-CZ" sz="2000" b="1" dirty="0" smtClean="0"/>
              <a:t> („NPO“)</a:t>
            </a:r>
            <a:r>
              <a:rPr lang="en-US" sz="2000" dirty="0" smtClean="0"/>
              <a:t> with total budget over 300 million CZK and obligatory co-funding in the amount of 40 mil. CZK - ineligible VAT (for years 2022-2025).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80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Budget 2022 (noninvestment) - Structure of </a:t>
            </a:r>
            <a:r>
              <a:rPr lang="en-US" sz="3600" b="1" dirty="0"/>
              <a:t>Revenue</a:t>
            </a:r>
            <a:endParaRPr lang="en-US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469703E7-3634-416D-B90F-B00DB510B4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61554" y="532151"/>
          <a:ext cx="8396649" cy="57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37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72AAC7D-D7D8-4AD6-BC8D-68F39888A880}"/>
              </a:ext>
            </a:extLst>
          </p:cNvPr>
          <p:cNvSpPr txBox="1">
            <a:spLocks/>
          </p:cNvSpPr>
          <p:nvPr/>
        </p:nvSpPr>
        <p:spPr>
          <a:xfrm>
            <a:off x="466725" y="233742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1A9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Budget 2022 (noninvestment) - Structure of </a:t>
            </a:r>
            <a:r>
              <a:rPr lang="en-US" b="1"/>
              <a:t>Expenditure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542ACE8-F909-448E-B3E9-5EDE2A62C7F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99213" y="1059242"/>
          <a:ext cx="9129010" cy="54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30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Budgetary rules (</a:t>
            </a:r>
            <a:r>
              <a:rPr lang="en-US" sz="3600" dirty="0"/>
              <a:t>ideas under discussion)</a:t>
            </a:r>
            <a:br>
              <a:rPr lang="en-US" sz="3600" dirty="0"/>
            </a:b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F781807-D6A0-437B-84FB-35253620A3A9}"/>
              </a:ext>
            </a:extLst>
          </p:cNvPr>
          <p:cNvSpPr txBox="1">
            <a:spLocks/>
          </p:cNvSpPr>
          <p:nvPr/>
        </p:nvSpPr>
        <p:spPr>
          <a:xfrm>
            <a:off x="391775" y="1190626"/>
            <a:ext cx="11258550" cy="41871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1A9C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9464A"/>
              </a:buClr>
              <a:buFont typeface="Arial" panose="020B0604020202020204" pitchFamily="34" charset="0"/>
              <a:buChar char="‒"/>
              <a:defRPr sz="20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A9C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9464A"/>
              </a:buClr>
              <a:buFont typeface="Arial" panose="020B0604020202020204" pitchFamily="34" charset="0"/>
              <a:buChar char="‒"/>
              <a:defRPr sz="16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A9C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946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en-US" sz="2800" dirty="0" smtClean="0"/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cs-CZ" sz="2800" dirty="0" err="1" smtClean="0"/>
              <a:t>Termination</a:t>
            </a:r>
            <a:r>
              <a:rPr lang="cs-CZ" sz="2800" dirty="0" smtClean="0"/>
              <a:t> of </a:t>
            </a:r>
            <a:r>
              <a:rPr lang="cs-CZ" sz="2800" dirty="0" err="1" smtClean="0"/>
              <a:t>the</a:t>
            </a:r>
            <a:r>
              <a:rPr lang="en-US" sz="2800" dirty="0" smtClean="0"/>
              <a:t> institutional funding for group leaders in the retirement age (age of 65)?</a:t>
            </a: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en-US" sz="2800" dirty="0" smtClean="0"/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dirty="0" smtClean="0">
                <a:ea typeface="Arial" panose="020B0604020202020204" pitchFamily="34" charset="0"/>
                <a:cs typeface="Arial" panose="020B0604020202020204" pitchFamily="34" charset="0"/>
              </a:rPr>
              <a:t>Flat rate system differentiated based on the results of the evaluation of scientific excellence</a:t>
            </a:r>
            <a:r>
              <a:rPr lang="en-US" sz="2800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 algn="just">
              <a:lnSpc>
                <a:spcPct val="106000"/>
              </a:lnSpc>
              <a:buNone/>
            </a:pPr>
            <a:endParaRPr lang="en-US" sz="28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7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949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Management </a:t>
            </a:r>
            <a:r>
              <a:rPr lang="cs-CZ" b="1" dirty="0" err="1"/>
              <a:t>priorities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2022-2023 update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implementation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Strategical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of CEITEC MU 2021-2028</a:t>
            </a:r>
          </a:p>
        </p:txBody>
      </p:sp>
    </p:spTree>
    <p:extLst>
      <p:ext uri="{BB962C8B-B14F-4D97-AF65-F5344CB8AC3E}">
        <p14:creationId xmlns:p14="http://schemas.microsoft.com/office/powerpoint/2010/main" val="293133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Update of grants strategy</a:t>
            </a:r>
            <a:r>
              <a:rPr lang="en-US" dirty="0" smtClean="0"/>
              <a:t> – position to operational </a:t>
            </a:r>
            <a:r>
              <a:rPr lang="en-US" dirty="0" err="1" smtClean="0"/>
              <a:t>programmes</a:t>
            </a:r>
            <a:r>
              <a:rPr lang="en-US" dirty="0" smtClean="0"/>
              <a:t> and NPO, dealing with ineligible VAT and co-financing obligations</a:t>
            </a:r>
          </a:p>
          <a:p>
            <a:pPr lvl="0"/>
            <a:endParaRPr lang="en-US" dirty="0" smtClean="0"/>
          </a:p>
          <a:p>
            <a:r>
              <a:rPr lang="en-US" i="1" u="sng" dirty="0" smtClean="0"/>
              <a:t>Selected grant applications of 2022</a:t>
            </a:r>
            <a:r>
              <a:rPr lang="en-US" dirty="0" smtClean="0"/>
              <a:t>:</a:t>
            </a:r>
          </a:p>
          <a:p>
            <a:pPr lvl="1"/>
            <a:r>
              <a:rPr lang="en-US" sz="2400" b="1" dirty="0" smtClean="0"/>
              <a:t>HEU Teaming and OP JAK Teaming calls:</a:t>
            </a:r>
            <a:r>
              <a:rPr lang="en-US" sz="2400" dirty="0" smtClean="0"/>
              <a:t> CORMIC – BRIDGING ACADEMIA AND INDUSTRY IN CORRELATIVE MICROSCOPY – preparation of the application for the 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round </a:t>
            </a:r>
          </a:p>
          <a:p>
            <a:pPr lvl="1"/>
            <a:r>
              <a:rPr lang="en-US" sz="2400" b="1" dirty="0" smtClean="0"/>
              <a:t>National recovery and resilience plan („NPO“)</a:t>
            </a:r>
            <a:r>
              <a:rPr lang="en-US" sz="2400" dirty="0" smtClean="0"/>
              <a:t> – </a:t>
            </a:r>
            <a:r>
              <a:rPr lang="en-US" sz="2400" b="1" dirty="0" smtClean="0"/>
              <a:t>submitted</a:t>
            </a:r>
            <a:r>
              <a:rPr lang="en-US" sz="2400" dirty="0" smtClean="0"/>
              <a:t> 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National Institute of Virology and Bacteriology</a:t>
            </a:r>
          </a:p>
          <a:p>
            <a:pPr lvl="2"/>
            <a:r>
              <a:rPr lang="en-US" sz="2000" dirty="0" smtClean="0"/>
              <a:t>National Cancer Research Institute</a:t>
            </a:r>
          </a:p>
          <a:p>
            <a:pPr lvl="2"/>
            <a:r>
              <a:rPr lang="en-US" sz="2000" dirty="0" smtClean="0"/>
              <a:t>National Institute of Metabolic Disorders and Cardiovascular Diseases</a:t>
            </a:r>
            <a:endParaRPr lang="en-US" sz="2400" dirty="0" smtClean="0"/>
          </a:p>
          <a:p>
            <a:pPr lvl="1"/>
            <a:r>
              <a:rPr lang="en-US" sz="2400" b="1" dirty="0" smtClean="0"/>
              <a:t>Dioscuri </a:t>
            </a:r>
            <a:r>
              <a:rPr lang="en-US" sz="2400" b="1" dirty="0" err="1" smtClean="0"/>
              <a:t>programme</a:t>
            </a:r>
            <a:r>
              <a:rPr lang="en-US" sz="2400" dirty="0" smtClean="0"/>
              <a:t> (related to new research group opening) </a:t>
            </a:r>
          </a:p>
          <a:p>
            <a:pPr lvl="1"/>
            <a:r>
              <a:rPr lang="en-US" sz="2400" b="1" dirty="0" smtClean="0"/>
              <a:t>ERA Chair</a:t>
            </a:r>
            <a:endParaRPr lang="en-US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868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AND INFRASTRUCTURE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569493"/>
            <a:ext cx="11258550" cy="4838766"/>
          </a:xfrm>
        </p:spPr>
        <p:txBody>
          <a:bodyPr>
            <a:normAutofit/>
          </a:bodyPr>
          <a:lstStyle/>
          <a:p>
            <a:r>
              <a:rPr lang="en-GB" b="1" dirty="0"/>
              <a:t>PhD School</a:t>
            </a:r>
            <a:r>
              <a:rPr lang="en-GB" dirty="0"/>
              <a:t> – unification of PhD programme principles and standards</a:t>
            </a:r>
            <a:r>
              <a:rPr lang="cs-CZ" dirty="0"/>
              <a:t> –  Memorandum of CEITEC, SCI, MED, </a:t>
            </a:r>
            <a:r>
              <a:rPr lang="cs-CZ" dirty="0" err="1"/>
              <a:t>FSpS</a:t>
            </a:r>
            <a:r>
              <a:rPr lang="cs-CZ" dirty="0"/>
              <a:t> and PHARM </a:t>
            </a:r>
            <a:r>
              <a:rPr lang="cs-CZ" b="1" dirty="0"/>
              <a:t>to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signed</a:t>
            </a:r>
            <a:r>
              <a:rPr lang="cs-CZ" b="1" dirty="0"/>
              <a:t> in May</a:t>
            </a:r>
          </a:p>
          <a:p>
            <a:pPr lvl="0"/>
            <a:r>
              <a:rPr lang="en-GB" dirty="0"/>
              <a:t>Redesign of the </a:t>
            </a:r>
            <a:r>
              <a:rPr lang="en-GB" b="1" dirty="0"/>
              <a:t>evaluation system</a:t>
            </a:r>
            <a:r>
              <a:rPr lang="en-GB" dirty="0"/>
              <a:t> and definition of financial consequences (at the institute level)</a:t>
            </a:r>
            <a:r>
              <a:rPr lang="cs-CZ" dirty="0"/>
              <a:t> – </a:t>
            </a:r>
            <a:r>
              <a:rPr lang="cs-CZ" b="1" dirty="0"/>
              <a:t>link to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amendment</a:t>
            </a:r>
            <a:r>
              <a:rPr lang="cs-CZ" b="1" dirty="0"/>
              <a:t> of </a:t>
            </a:r>
            <a:r>
              <a:rPr lang="cs-CZ" b="1" dirty="0" err="1"/>
              <a:t>budgetary</a:t>
            </a:r>
            <a:r>
              <a:rPr lang="cs-CZ" b="1" dirty="0"/>
              <a:t> </a:t>
            </a:r>
            <a:r>
              <a:rPr lang="cs-CZ" b="1" dirty="0" err="1"/>
              <a:t>rules</a:t>
            </a:r>
            <a:endParaRPr lang="cs-CZ" dirty="0"/>
          </a:p>
          <a:p>
            <a:pPr lvl="0"/>
            <a:r>
              <a:rPr lang="en-GB" b="1" dirty="0"/>
              <a:t>Preparation for scientific evaluation</a:t>
            </a:r>
            <a:r>
              <a:rPr lang="en-GB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place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 in </a:t>
            </a:r>
            <a:r>
              <a:rPr lang="cs-CZ" dirty="0" err="1"/>
              <a:t>October</a:t>
            </a:r>
            <a:r>
              <a:rPr lang="cs-CZ" dirty="0"/>
              <a:t> 2022,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suitably</a:t>
            </a:r>
            <a:r>
              <a:rPr lang="cs-CZ" dirty="0"/>
              <a:t> </a:t>
            </a:r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long-term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CEITEC MU.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complemented</a:t>
            </a:r>
            <a:r>
              <a:rPr lang="cs-CZ" dirty="0"/>
              <a:t> by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CFs</a:t>
            </a:r>
            <a:r>
              <a:rPr lang="cs-CZ" dirty="0"/>
              <a:t> in </a:t>
            </a:r>
            <a:r>
              <a:rPr lang="cs-CZ" dirty="0" err="1"/>
              <a:t>September</a:t>
            </a:r>
            <a:r>
              <a:rPr lang="cs-CZ" dirty="0"/>
              <a:t> 2022.</a:t>
            </a:r>
          </a:p>
          <a:p>
            <a:pPr lvl="0"/>
            <a:r>
              <a:rPr lang="en-GB" dirty="0"/>
              <a:t>Establishment of </a:t>
            </a:r>
            <a:r>
              <a:rPr lang="en-GB" b="1" dirty="0"/>
              <a:t>IT Core Facility</a:t>
            </a:r>
            <a:r>
              <a:rPr lang="cs-CZ" dirty="0"/>
              <a:t> – pilot </a:t>
            </a:r>
            <a:r>
              <a:rPr lang="cs-CZ" dirty="0" err="1"/>
              <a:t>testing</a:t>
            </a:r>
            <a:r>
              <a:rPr lang="cs-CZ" dirty="0"/>
              <a:t>, </a:t>
            </a:r>
            <a:r>
              <a:rPr lang="cs-CZ" dirty="0" err="1"/>
              <a:t>bottom</a:t>
            </a:r>
            <a:r>
              <a:rPr lang="cs-CZ" dirty="0"/>
              <a:t>-up </a:t>
            </a:r>
            <a:r>
              <a:rPr lang="cs-CZ" dirty="0" err="1"/>
              <a:t>approach</a:t>
            </a:r>
            <a:r>
              <a:rPr lang="cs-CZ" dirty="0"/>
              <a:t> </a:t>
            </a:r>
            <a:r>
              <a:rPr lang="cs-CZ" dirty="0" err="1"/>
              <a:t>initiated</a:t>
            </a:r>
            <a:r>
              <a:rPr lang="cs-CZ" dirty="0"/>
              <a:t> by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leaders</a:t>
            </a:r>
            <a:r>
              <a:rPr lang="cs-CZ" dirty="0"/>
              <a:t>.</a:t>
            </a:r>
          </a:p>
          <a:p>
            <a:pPr lvl="0"/>
            <a:r>
              <a:rPr lang="en-GB" b="1" dirty="0"/>
              <a:t>School of microscopy</a:t>
            </a:r>
            <a:r>
              <a:rPr lang="en-GB" dirty="0"/>
              <a:t> – preparation (as a part of Teaming project)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9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AND INFRASTRUCTURE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692321"/>
            <a:ext cx="11258550" cy="47159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To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developed</a:t>
            </a:r>
            <a:r>
              <a:rPr lang="cs-CZ" b="1" dirty="0"/>
              <a:t>:</a:t>
            </a:r>
          </a:p>
          <a:p>
            <a:pPr marL="0" lvl="0" indent="0">
              <a:buNone/>
            </a:pPr>
            <a:endParaRPr lang="cs-CZ" b="1" dirty="0"/>
          </a:p>
          <a:p>
            <a:pPr lvl="0"/>
            <a:r>
              <a:rPr lang="en-GB" b="1" dirty="0"/>
              <a:t>Reinvestment policy/strategy</a:t>
            </a:r>
            <a:r>
              <a:rPr lang="en-GB" dirty="0"/>
              <a:t> – definition of principles, committee, procedure – how to decide on the allocation of budget on reinvestments (including repair costs), a decision on regular annual allocation of the (institutional) funding dedicated to reinvestments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9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SPACE ALLOCATION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Focus on optimisation of using the available space and using new space in </a:t>
            </a:r>
            <a:r>
              <a:rPr lang="en-GB" b="1" dirty="0" err="1"/>
              <a:t>BioPharmaHub</a:t>
            </a:r>
            <a:r>
              <a:rPr lang="en-GB" dirty="0"/>
              <a:t> and </a:t>
            </a:r>
            <a:r>
              <a:rPr lang="en-GB" b="1" dirty="0"/>
              <a:t>Biology Park </a:t>
            </a:r>
            <a:r>
              <a:rPr lang="en-GB" dirty="0"/>
              <a:t>for consolidation of research groups and facilities with the same research focus and using the same facilities</a:t>
            </a:r>
            <a:endParaRPr lang="cs-CZ" dirty="0"/>
          </a:p>
          <a:p>
            <a:pPr lvl="1"/>
            <a:r>
              <a:rPr lang="cs-CZ" sz="2400" dirty="0" err="1"/>
              <a:t>Molecular</a:t>
            </a:r>
            <a:r>
              <a:rPr lang="cs-CZ" sz="2400" dirty="0"/>
              <a:t> </a:t>
            </a:r>
            <a:r>
              <a:rPr lang="cs-CZ" sz="2400" dirty="0" err="1"/>
              <a:t>medicine</a:t>
            </a:r>
            <a:r>
              <a:rPr lang="cs-CZ" sz="2400" dirty="0"/>
              <a:t> </a:t>
            </a:r>
            <a:r>
              <a:rPr lang="cs-CZ" sz="2400" dirty="0" err="1"/>
              <a:t>teams</a:t>
            </a:r>
            <a:r>
              <a:rPr lang="cs-CZ" sz="2400" dirty="0"/>
              <a:t> and </a:t>
            </a:r>
            <a:r>
              <a:rPr lang="cs-CZ" sz="2400" dirty="0" err="1"/>
              <a:t>facility</a:t>
            </a:r>
            <a:r>
              <a:rPr lang="cs-CZ" sz="2400" dirty="0"/>
              <a:t> =&gt; </a:t>
            </a:r>
            <a:r>
              <a:rPr lang="cs-CZ" sz="2400" dirty="0" err="1"/>
              <a:t>BioPharmaHub</a:t>
            </a:r>
            <a:endParaRPr lang="cs-CZ" sz="2400" dirty="0"/>
          </a:p>
          <a:p>
            <a:pPr lvl="1"/>
            <a:r>
              <a:rPr lang="cs-CZ" sz="2400" dirty="0" err="1"/>
              <a:t>Consolidation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CELLIM CF in E35</a:t>
            </a:r>
          </a:p>
          <a:p>
            <a:pPr lvl="1"/>
            <a:r>
              <a:rPr lang="cs-CZ" sz="2400" dirty="0" err="1"/>
              <a:t>Space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research</a:t>
            </a:r>
            <a:r>
              <a:rPr lang="cs-CZ" sz="2400" dirty="0"/>
              <a:t> </a:t>
            </a:r>
            <a:r>
              <a:rPr lang="cs-CZ" sz="2400" dirty="0" err="1"/>
              <a:t>groups</a:t>
            </a:r>
            <a:r>
              <a:rPr lang="cs-CZ" sz="2400" dirty="0"/>
              <a:t> in E35 and (</a:t>
            </a:r>
            <a:r>
              <a:rPr lang="cs-CZ" sz="2400" dirty="0" err="1"/>
              <a:t>possibly</a:t>
            </a:r>
            <a:r>
              <a:rPr lang="cs-CZ" sz="2400" dirty="0"/>
              <a:t>) Biology Park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/>
              <a:t>To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developed</a:t>
            </a:r>
            <a:r>
              <a:rPr lang="cs-CZ" b="1" dirty="0"/>
              <a:t>:</a:t>
            </a:r>
          </a:p>
          <a:p>
            <a:pPr lvl="0"/>
            <a:r>
              <a:rPr lang="en-GB" dirty="0"/>
              <a:t>Initiation of debate about a </a:t>
            </a:r>
            <a:r>
              <a:rPr lang="en-GB" b="1" dirty="0"/>
              <a:t>Campus space allocation board </a:t>
            </a:r>
            <a:r>
              <a:rPr lang="en-GB" dirty="0"/>
              <a:t>establishment, rules of operation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 RESOURCES (1/2)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Call for new group leader 2021/2022</a:t>
            </a:r>
            <a:r>
              <a:rPr lang="cs-CZ" dirty="0"/>
              <a:t> (</a:t>
            </a:r>
            <a:r>
              <a:rPr lang="cs-CZ" dirty="0" err="1"/>
              <a:t>ongoing</a:t>
            </a:r>
            <a:r>
              <a:rPr lang="cs-CZ" dirty="0"/>
              <a:t>) – link to ERC and </a:t>
            </a:r>
            <a:r>
              <a:rPr lang="cs-CZ" dirty="0" err="1"/>
              <a:t>Dioscuri</a:t>
            </a:r>
            <a:r>
              <a:rPr lang="cs-CZ" dirty="0"/>
              <a:t> </a:t>
            </a:r>
            <a:r>
              <a:rPr lang="cs-CZ" dirty="0" err="1"/>
              <a:t>calls</a:t>
            </a:r>
            <a:endParaRPr lang="cs-CZ" dirty="0"/>
          </a:p>
          <a:p>
            <a:pPr lvl="0"/>
            <a:r>
              <a:rPr lang="en-GB" b="1" dirty="0"/>
              <a:t>Leadership policy</a:t>
            </a:r>
            <a:r>
              <a:rPr lang="en-GB" dirty="0"/>
              <a:t> including evaluation of leadership skills and managerial performance of group leaders and CF heads</a:t>
            </a:r>
            <a:r>
              <a:rPr lang="cs-CZ" dirty="0"/>
              <a:t> </a:t>
            </a:r>
            <a:r>
              <a:rPr lang="cs-CZ" b="1" dirty="0" err="1"/>
              <a:t>approved</a:t>
            </a:r>
            <a:r>
              <a:rPr lang="cs-CZ" b="1" dirty="0"/>
              <a:t> and </a:t>
            </a:r>
            <a:r>
              <a:rPr lang="cs-CZ" b="1" dirty="0" err="1"/>
              <a:t>published</a:t>
            </a:r>
            <a:endParaRPr lang="cs-CZ" b="1" dirty="0"/>
          </a:p>
          <a:p>
            <a:pPr lvl="1"/>
            <a:r>
              <a:rPr lang="cs-CZ" b="1" dirty="0" err="1"/>
              <a:t>Leaders</a:t>
            </a:r>
            <a:r>
              <a:rPr lang="cs-CZ" b="1" dirty="0"/>
              <a:t>‘ </a:t>
            </a:r>
            <a:r>
              <a:rPr lang="cs-CZ" b="1" dirty="0" err="1"/>
              <a:t>training</a:t>
            </a:r>
            <a:r>
              <a:rPr lang="cs-CZ" b="1" dirty="0"/>
              <a:t> </a:t>
            </a:r>
            <a:r>
              <a:rPr lang="cs-CZ" b="1" dirty="0" err="1"/>
              <a:t>academy</a:t>
            </a:r>
            <a:r>
              <a:rPr lang="cs-CZ" b="1" dirty="0"/>
              <a:t> </a:t>
            </a:r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(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)</a:t>
            </a:r>
          </a:p>
          <a:p>
            <a:pPr lvl="1"/>
            <a:r>
              <a:rPr lang="cs-CZ" b="1" dirty="0" err="1"/>
              <a:t>Assessment</a:t>
            </a:r>
            <a:r>
              <a:rPr lang="cs-CZ" b="1" dirty="0"/>
              <a:t> </a:t>
            </a:r>
            <a:r>
              <a:rPr lang="cs-CZ" b="1" dirty="0" err="1"/>
              <a:t>interviews</a:t>
            </a:r>
            <a:r>
              <a:rPr lang="cs-CZ" b="1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managerial</a:t>
            </a:r>
            <a:r>
              <a:rPr lang="cs-CZ" dirty="0"/>
              <a:t> and </a:t>
            </a:r>
            <a:r>
              <a:rPr lang="cs-CZ" dirty="0" err="1"/>
              <a:t>leadership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end of 2022</a:t>
            </a:r>
          </a:p>
          <a:p>
            <a:pPr lvl="0"/>
            <a:r>
              <a:rPr lang="en-GB" b="1" dirty="0"/>
              <a:t>Outplacement and retirement policy</a:t>
            </a:r>
            <a:endParaRPr lang="cs-CZ" dirty="0"/>
          </a:p>
          <a:p>
            <a:pPr lvl="1"/>
            <a:r>
              <a:rPr lang="en-GB" dirty="0"/>
              <a:t>Amendment of budgetary rules that would reduce institutional funding for group leaders in the retirement age</a:t>
            </a:r>
            <a:r>
              <a:rPr lang="cs-CZ" dirty="0"/>
              <a:t> (65 </a:t>
            </a:r>
            <a:r>
              <a:rPr lang="cs-CZ" dirty="0" err="1"/>
              <a:t>years</a:t>
            </a:r>
            <a:r>
              <a:rPr lang="cs-CZ" dirty="0"/>
              <a:t>)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opened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 RESOURCES (2/2)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To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developed</a:t>
            </a:r>
            <a:r>
              <a:rPr lang="cs-CZ" b="1" dirty="0"/>
              <a:t>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en-GB" b="1" dirty="0"/>
              <a:t>Wage analysis</a:t>
            </a:r>
            <a:r>
              <a:rPr lang="en-GB" dirty="0"/>
              <a:t>, including gender pay gap analysis =&gt; wage policy, setting minimal/maximum wage for a concrete position</a:t>
            </a:r>
            <a:r>
              <a:rPr lang="cs-CZ" dirty="0"/>
              <a:t> – </a:t>
            </a:r>
            <a:r>
              <a:rPr lang="cs-CZ" dirty="0" err="1"/>
              <a:t>planned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launched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MU </a:t>
            </a:r>
            <a:r>
              <a:rPr lang="cs-CZ" dirty="0" err="1"/>
              <a:t>wage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implemented</a:t>
            </a:r>
            <a:r>
              <a:rPr lang="cs-CZ" dirty="0"/>
              <a:t> (July 2022)</a:t>
            </a:r>
          </a:p>
          <a:p>
            <a:r>
              <a:rPr lang="cs-CZ" dirty="0" err="1"/>
              <a:t>Necessity</a:t>
            </a:r>
            <a:r>
              <a:rPr lang="cs-CZ" dirty="0"/>
              <a:t> to </a:t>
            </a:r>
            <a:r>
              <a:rPr lang="cs-CZ" dirty="0" err="1"/>
              <a:t>adress</a:t>
            </a:r>
            <a:r>
              <a:rPr lang="cs-CZ" dirty="0"/>
              <a:t> in a </a:t>
            </a:r>
            <a:r>
              <a:rPr lang="cs-CZ" dirty="0" err="1"/>
              <a:t>systemic</a:t>
            </a:r>
            <a:r>
              <a:rPr lang="cs-CZ" dirty="0"/>
              <a:t> </a:t>
            </a:r>
            <a:r>
              <a:rPr lang="cs-CZ" dirty="0" err="1"/>
              <a:t>manner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of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leadership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CEITEC and </a:t>
            </a:r>
            <a:r>
              <a:rPr lang="cs-CZ" dirty="0" err="1"/>
              <a:t>faculties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elsewhere</a:t>
            </a:r>
            <a:r>
              <a:rPr lang="cs-CZ" dirty="0"/>
              <a:t> –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developed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4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ORGANISATIONAL STRUCTURE, GOVERNANCE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Upgrade of </a:t>
            </a:r>
            <a:r>
              <a:rPr lang="cs-CZ" dirty="0" err="1"/>
              <a:t>institutional</a:t>
            </a:r>
            <a:r>
              <a:rPr lang="cs-CZ" dirty="0"/>
              <a:t> </a:t>
            </a:r>
            <a:r>
              <a:rPr lang="cs-CZ" dirty="0" err="1"/>
              <a:t>governance</a:t>
            </a:r>
            <a:r>
              <a:rPr lang="cs-CZ" dirty="0"/>
              <a:t> so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involvement</a:t>
            </a:r>
            <a:r>
              <a:rPr lang="cs-CZ" b="1" dirty="0"/>
              <a:t> of </a:t>
            </a:r>
            <a:r>
              <a:rPr lang="cs-CZ" b="1" dirty="0" err="1"/>
              <a:t>research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r>
              <a:rPr lang="cs-CZ" b="1" dirty="0"/>
              <a:t> </a:t>
            </a:r>
            <a:r>
              <a:rPr lang="cs-CZ" b="1" dirty="0" err="1"/>
              <a:t>leaders</a:t>
            </a:r>
            <a:r>
              <a:rPr lang="cs-CZ" b="1" dirty="0"/>
              <a:t> </a:t>
            </a:r>
            <a:r>
              <a:rPr lang="cs-CZ" b="1" dirty="0" err="1"/>
              <a:t>increases</a:t>
            </a:r>
            <a:r>
              <a:rPr lang="cs-CZ" dirty="0"/>
              <a:t> -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leaders</a:t>
            </a:r>
            <a:r>
              <a:rPr lang="cs-CZ" dirty="0"/>
              <a:t> </a:t>
            </a:r>
            <a:r>
              <a:rPr lang="cs-CZ" dirty="0" err="1"/>
              <a:t>meetings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as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constructive</a:t>
            </a:r>
            <a:r>
              <a:rPr lang="cs-CZ" dirty="0"/>
              <a:t> </a:t>
            </a:r>
            <a:r>
              <a:rPr lang="cs-CZ" dirty="0" err="1"/>
              <a:t>consultations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monthly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2 </a:t>
            </a:r>
            <a:r>
              <a:rPr lang="cs-CZ" dirty="0" err="1"/>
              <a:t>weeks</a:t>
            </a:r>
            <a:r>
              <a:rPr lang="cs-CZ" dirty="0"/>
              <a:t> </a:t>
            </a:r>
            <a:r>
              <a:rPr lang="cs-CZ" dirty="0" err="1"/>
              <a:t>frequency</a:t>
            </a:r>
            <a:endParaRPr lang="cs-CZ" dirty="0"/>
          </a:p>
          <a:p>
            <a:pPr lvl="1"/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once</a:t>
            </a:r>
            <a:r>
              <a:rPr lang="cs-CZ" dirty="0"/>
              <a:t> per 2 </a:t>
            </a:r>
            <a:r>
              <a:rPr lang="cs-CZ" dirty="0" err="1"/>
              <a:t>months</a:t>
            </a:r>
            <a:endParaRPr lang="cs-CZ" dirty="0"/>
          </a:p>
          <a:p>
            <a:pPr lvl="1"/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leaders</a:t>
            </a:r>
            <a:r>
              <a:rPr lang="cs-CZ" dirty="0"/>
              <a:t> and CF </a:t>
            </a:r>
            <a:r>
              <a:rPr lang="cs-CZ" dirty="0" err="1"/>
              <a:t>heads</a:t>
            </a:r>
            <a:r>
              <a:rPr lang="cs-CZ" dirty="0"/>
              <a:t> to </a:t>
            </a:r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policies</a:t>
            </a:r>
            <a:r>
              <a:rPr lang="cs-CZ" dirty="0"/>
              <a:t> and </a:t>
            </a:r>
            <a:r>
              <a:rPr lang="cs-CZ" dirty="0" err="1"/>
              <a:t>systems</a:t>
            </a:r>
            <a:r>
              <a:rPr lang="cs-CZ" dirty="0"/>
              <a:t>  </a:t>
            </a:r>
          </a:p>
          <a:p>
            <a:endParaRPr lang="cs-CZ" dirty="0"/>
          </a:p>
          <a:p>
            <a:r>
              <a:rPr lang="en-GB" dirty="0"/>
              <a:t>Overall revision of </a:t>
            </a:r>
            <a:r>
              <a:rPr lang="en-GB" b="1" dirty="0"/>
              <a:t>budgetary rules</a:t>
            </a:r>
            <a:r>
              <a:rPr lang="en-GB" dirty="0"/>
              <a:t> – preparation of analytical background material to assess if rules support effectively desired behaviour of groups</a:t>
            </a:r>
            <a:endParaRPr lang="cs-CZ" dirty="0"/>
          </a:p>
          <a:p>
            <a:pPr lvl="1"/>
            <a:r>
              <a:rPr lang="cs-CZ" dirty="0" err="1"/>
              <a:t>Flat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and link to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scientific</a:t>
            </a:r>
            <a:r>
              <a:rPr lang="cs-CZ" dirty="0"/>
              <a:t> excellence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institutional</a:t>
            </a:r>
            <a:r>
              <a:rPr lang="cs-CZ" dirty="0"/>
              <a:t> budget to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leaders</a:t>
            </a:r>
            <a:r>
              <a:rPr lang="cs-CZ" dirty="0"/>
              <a:t> of 65</a:t>
            </a:r>
            <a:r>
              <a:rPr lang="en-US" dirty="0"/>
              <a:t>+</a:t>
            </a:r>
            <a:r>
              <a:rPr lang="cs-CZ" dirty="0"/>
              <a:t> </a:t>
            </a:r>
            <a:r>
              <a:rPr lang="cs-CZ" dirty="0" err="1"/>
              <a:t>age</a:t>
            </a:r>
            <a:endParaRPr lang="cs-CZ" dirty="0"/>
          </a:p>
          <a:p>
            <a:pPr lvl="0"/>
            <a:endParaRPr lang="cs-CZ" b="1" dirty="0"/>
          </a:p>
          <a:p>
            <a:pPr marL="0" lvl="0" indent="0">
              <a:buNone/>
            </a:pPr>
            <a:r>
              <a:rPr lang="cs-CZ" b="1" dirty="0"/>
              <a:t>To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developed</a:t>
            </a:r>
            <a:r>
              <a:rPr lang="cs-CZ" b="1" dirty="0"/>
              <a:t>:</a:t>
            </a:r>
          </a:p>
          <a:p>
            <a:pPr lvl="0"/>
            <a:r>
              <a:rPr lang="en-GB" b="1" dirty="0"/>
              <a:t>Organisational structure – research departments</a:t>
            </a:r>
            <a:r>
              <a:rPr lang="en-GB" dirty="0"/>
              <a:t> – internal analysis of departments’ structure and their role (exp. implementation in 2023/2024) </a:t>
            </a:r>
            <a:endParaRPr lang="cs-CZ" dirty="0"/>
          </a:p>
          <a:p>
            <a:pPr lvl="0"/>
            <a:r>
              <a:rPr lang="en-GB" b="1" dirty="0"/>
              <a:t>Reinvestments to buildings </a:t>
            </a:r>
            <a:r>
              <a:rPr lang="cs-CZ" dirty="0"/>
              <a:t>– </a:t>
            </a:r>
            <a:r>
              <a:rPr lang="cs-CZ" dirty="0" err="1"/>
              <a:t>analysis</a:t>
            </a:r>
            <a:r>
              <a:rPr lang="cs-CZ" dirty="0"/>
              <a:t> and </a:t>
            </a:r>
            <a:r>
              <a:rPr lang="cs-CZ" dirty="0" err="1"/>
              <a:t>prediction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6864825" y="3523201"/>
            <a:ext cx="210175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1A9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These </a:t>
            </a:r>
            <a:r>
              <a:rPr lang="cs-CZ" sz="1600" dirty="0" err="1"/>
              <a:t>ideas</a:t>
            </a:r>
            <a:r>
              <a:rPr lang="cs-CZ" sz="1600" dirty="0"/>
              <a:t> are </a:t>
            </a:r>
            <a:r>
              <a:rPr lang="cs-CZ" sz="1600" dirty="0" err="1"/>
              <a:t>under</a:t>
            </a:r>
            <a:r>
              <a:rPr lang="cs-CZ" sz="1600" dirty="0"/>
              <a:t> </a:t>
            </a:r>
            <a:r>
              <a:rPr lang="cs-CZ" sz="1600" dirty="0" err="1"/>
              <a:t>discussion</a:t>
            </a:r>
            <a:endParaRPr lang="cs-CZ" sz="1600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6564573" y="3575713"/>
            <a:ext cx="191069" cy="532263"/>
          </a:xfrm>
          <a:prstGeom prst="rightBrace">
            <a:avLst/>
          </a:prstGeom>
          <a:ln w="28575">
            <a:solidFill>
              <a:srgbClr val="39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6560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MU_presentation_template_EN.potx" id="{B12BC4CB-E59C-4F93-804C-98B305EC153E}" vid="{7D3C2A36-C766-4191-B982-C43DEB8282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CEITEC_MU_presentation_template_EN</Template>
  <TotalTime>304</TotalTime>
  <Words>1129</Words>
  <Application>Microsoft Office PowerPoint</Application>
  <PresentationFormat>Širokoúhlá obrazovka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Motiv Office</vt:lpstr>
      <vt:lpstr>Scientific Board of CEITEC MU Meeting  5th May 2022</vt:lpstr>
      <vt:lpstr>Management priorities  2022-2023 update</vt:lpstr>
      <vt:lpstr>GRANTS</vt:lpstr>
      <vt:lpstr>RESEARCH AND INFRASTRUCTURE</vt:lpstr>
      <vt:lpstr>RESEARCH AND INFRASTRUCTURE</vt:lpstr>
      <vt:lpstr>SPACE ALLOCATION</vt:lpstr>
      <vt:lpstr>HUMAN RESOURCES (1/2)</vt:lpstr>
      <vt:lpstr>HUMAN RESOURCES (2/2)</vt:lpstr>
      <vt:lpstr>ORGANISATIONAL STRUCTURE, GOVERNANCE</vt:lpstr>
      <vt:lpstr>ALLIANCE4LIFE – SPILLOVER EFFECTS</vt:lpstr>
      <vt:lpstr>Budget 2022</vt:lpstr>
      <vt:lpstr>BUDGET 2022</vt:lpstr>
      <vt:lpstr>Budget 2022 (noninvestment) - Structure of Revenue</vt:lpstr>
      <vt:lpstr>Prezentace aplikace PowerPoint</vt:lpstr>
      <vt:lpstr>Budgetary rules (ideas under discussion) 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policy</dc:title>
  <dc:creator>Eliška Handlířová</dc:creator>
  <cp:lastModifiedBy>Eliška Handlířová</cp:lastModifiedBy>
  <cp:revision>31</cp:revision>
  <cp:lastPrinted>2017-09-20T07:48:49Z</cp:lastPrinted>
  <dcterms:created xsi:type="dcterms:W3CDTF">2021-10-14T11:01:55Z</dcterms:created>
  <dcterms:modified xsi:type="dcterms:W3CDTF">2022-05-04T18:01:17Z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Owner">
    <vt:lpwstr>nantl.jiri@kr-jihomoravsky.cz</vt:lpwstr>
  </property>
  <property fmtid="{D5CDD505-2E9C-101B-9397-08002B2CF9AE}" pid="5" name="MSIP_Label_690ebb53-23a2-471a-9c6e-17bd0d11311e_SetDate">
    <vt:lpwstr>2022-05-04T14:20:02.3414148Z</vt:lpwstr>
  </property>
  <property fmtid="{D5CDD505-2E9C-101B-9397-08002B2CF9AE}" pid="6" name="MSIP_Label_690ebb53-23a2-471a-9c6e-17bd0d11311e_Name">
    <vt:lpwstr>Verejne</vt:lpwstr>
  </property>
  <property fmtid="{D5CDD505-2E9C-101B-9397-08002B2CF9AE}" pid="7" name="MSIP_Label_690ebb53-23a2-471a-9c6e-17bd0d11311e_Application">
    <vt:lpwstr>Microsoft Azure Information Protection</vt:lpwstr>
  </property>
  <property fmtid="{D5CDD505-2E9C-101B-9397-08002B2CF9AE}" pid="8" name="MSIP_Label_690ebb53-23a2-471a-9c6e-17bd0d11311e_Extended_MSFT_Method">
    <vt:lpwstr>Automatic</vt:lpwstr>
  </property>
  <property fmtid="{D5CDD505-2E9C-101B-9397-08002B2CF9AE}" pid="9" name="Sensitivity">
    <vt:lpwstr>Verejne</vt:lpwstr>
  </property>
</Properties>
</file>