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4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6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7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9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33" r:id="rId3"/>
    <p:sldMasterId id="2147483774" r:id="rId4"/>
    <p:sldMasterId id="2147483815" r:id="rId5"/>
    <p:sldMasterId id="2147483857" r:id="rId6"/>
    <p:sldMasterId id="2147483879" r:id="rId7"/>
    <p:sldMasterId id="2147483892" r:id="rId8"/>
    <p:sldMasterId id="2147483911" r:id="rId9"/>
    <p:sldMasterId id="2147483931" r:id="rId10"/>
  </p:sldMasterIdLst>
  <p:notesMasterIdLst>
    <p:notesMasterId r:id="rId19"/>
  </p:notesMasterIdLst>
  <p:handoutMasterIdLst>
    <p:handoutMasterId r:id="rId20"/>
  </p:handoutMasterIdLst>
  <p:sldIdLst>
    <p:sldId id="363" r:id="rId11"/>
    <p:sldId id="547" r:id="rId12"/>
    <p:sldId id="343" r:id="rId13"/>
    <p:sldId id="348" r:id="rId14"/>
    <p:sldId id="546" r:id="rId15"/>
    <p:sldId id="539" r:id="rId16"/>
    <p:sldId id="564" r:id="rId17"/>
    <p:sldId id="56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B8"/>
    <a:srgbClr val="5E6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219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81358-2F08-453C-8B2A-8FD32B952E38}" type="datetimeFigureOut">
              <a:rPr lang="cs-CZ" smtClean="0"/>
              <a:pPr/>
              <a:t>27.9.2013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C5B01-4710-4E9A-8CB7-435A51BD56D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76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0A521-AE9E-4654-8AD7-F3A793281969}" type="datetimeFigureOut">
              <a:rPr lang="cs-CZ" smtClean="0"/>
              <a:pPr/>
              <a:t>27.9.2013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3A12-84F6-4EE2-B2C8-28B34E638AE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91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3A12-84F6-4EE2-B2C8-28B34E638AEF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07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3CB7F-D3B3-4482-AE20-A473D93A1837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3CB7F-D3B3-4482-AE20-A473D93A1837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381" y="980728"/>
            <a:ext cx="721523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381" y="2857496"/>
            <a:ext cx="7215238" cy="14478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6309320"/>
            <a:ext cx="3428998" cy="357170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 smtClean="0"/>
              <a:t>jméno, datum</a:t>
            </a: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Financial Services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graf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4572000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a graf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4572000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Obrázek 12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72547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 a obrázek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4572000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Obrázek 12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400866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 a graf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3" name="Zástupný symbol pro graf 10"/>
          <p:cNvSpPr>
            <a:spLocks noGrp="1"/>
          </p:cNvSpPr>
          <p:nvPr>
            <p:ph type="chart" sz="quarter" idx="16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31634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a obrázek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/>
          </p:nvPr>
        </p:nvSpPr>
        <p:spPr>
          <a:xfrm>
            <a:off x="250825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8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03767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asová os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62931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Šípková schémata os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00203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Šípková schémata osa s tex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00651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00125" y="1285875"/>
            <a:ext cx="7143750" cy="428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4" name="Obrázek 3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Obrázek 4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49707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text s odráž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14506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text s odráž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268760"/>
            <a:ext cx="8640960" cy="475252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67884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a obrázek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4572000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text bez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56991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 volný obsah vede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572000" y="1268760"/>
            <a:ext cx="4248472" cy="453650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0825" y="2204864"/>
            <a:ext cx="4105275" cy="36004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104456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58117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 volný obsah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51520" y="1124744"/>
            <a:ext cx="8640960" cy="244827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221088"/>
            <a:ext cx="648072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0" name="Obrázek 9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648072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412312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text s odrážko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988840"/>
            <a:ext cx="4320480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32048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988840"/>
            <a:ext cx="4320480" cy="388843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268413"/>
            <a:ext cx="4321175" cy="5048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40977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text s odrážko pod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149080"/>
            <a:ext cx="8640960" cy="187220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404435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2492896"/>
            <a:ext cx="8641655" cy="36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77681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f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1500174"/>
            <a:ext cx="8641655" cy="45931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77167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rázek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492375"/>
            <a:ext cx="8642350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96702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brázek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1500175"/>
            <a:ext cx="8642350" cy="45931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75322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rázek a graf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3" name="Obrázek 12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4572000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27935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a graf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3" name="Zástupný symbol pro graf 10"/>
          <p:cNvSpPr>
            <a:spLocks noGrp="1"/>
          </p:cNvSpPr>
          <p:nvPr>
            <p:ph type="chart" sz="quarter" idx="16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 a obrázek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3" name="Obrázek 12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4572000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63565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 a graf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3" name="Zástupný symbol pro graf 10"/>
          <p:cNvSpPr>
            <a:spLocks noGrp="1"/>
          </p:cNvSpPr>
          <p:nvPr>
            <p:ph type="chart" sz="quarter" idx="16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49131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rázek a obrázek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/>
          </p:nvPr>
        </p:nvSpPr>
        <p:spPr>
          <a:xfrm>
            <a:off x="250825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8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68393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Časová os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68684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Šípková schémata os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507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Šípková schémata osa s tex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82177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00125" y="1285875"/>
            <a:ext cx="7143750" cy="428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4" name="Obrázek 3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400343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n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4" name="Obrázek 3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7151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381" y="980728"/>
            <a:ext cx="721523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381" y="2857496"/>
            <a:ext cx="7215238" cy="14478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6309320"/>
            <a:ext cx="3428998" cy="357170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 smtClean="0"/>
              <a:t>jméno, datum</a:t>
            </a: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Financial Services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7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7242" y="1454919"/>
            <a:ext cx="721523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23528" y="3645024"/>
            <a:ext cx="7215238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7B8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3500412"/>
            <a:ext cx="7143750" cy="1728788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Kliknutím lze upravit styl předlohy textu.</a:t>
            </a:r>
          </a:p>
        </p:txBody>
      </p:sp>
      <p:sp>
        <p:nvSpPr>
          <p:cNvPr id="5" name="Nadpis 1"/>
          <p:cNvSpPr txBox="1">
            <a:spLocks/>
          </p:cNvSpPr>
          <p:nvPr userDrawn="1"/>
        </p:nvSpPr>
        <p:spPr>
          <a:xfrm>
            <a:off x="323528" y="3645024"/>
            <a:ext cx="7215238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7B8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9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obrázek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/>
          </p:nvPr>
        </p:nvSpPr>
        <p:spPr>
          <a:xfrm>
            <a:off x="250825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8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s odráž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2514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357298"/>
            <a:ext cx="8640960" cy="466399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857232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Obrázek 6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5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s čísl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2514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357298"/>
            <a:ext cx="8640960" cy="466399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+mj-lt"/>
              <a:buAutoNum type="arabicParenR"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857232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Obrázek 6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5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bez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45370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285860"/>
            <a:ext cx="8640960" cy="473542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785794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Obrázek 6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5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 volný obsah vede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572000" y="1268760"/>
            <a:ext cx="4248472" cy="453650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2" name="Obrázek 11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0825" y="2204864"/>
            <a:ext cx="4105275" cy="36004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104456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Obrázek 9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6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 volný obsah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51520" y="1124744"/>
            <a:ext cx="8640960" cy="244827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221088"/>
            <a:ext cx="648072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12" name="Obrázek 11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648072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Obrázek 9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5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s odrážko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988840"/>
            <a:ext cx="4320480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32048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988840"/>
            <a:ext cx="4320480" cy="388843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268413"/>
            <a:ext cx="4321175" cy="5048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7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 s odrážko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412776"/>
            <a:ext cx="4320480" cy="460851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433350"/>
            <a:ext cx="4320480" cy="444392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5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s odrážko pod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149080"/>
            <a:ext cx="8640960" cy="187220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6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2492896"/>
            <a:ext cx="8641655" cy="36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>
          <a:xfrm>
            <a:off x="428596" y="6304235"/>
            <a:ext cx="3063284" cy="365125"/>
          </a:xfrm>
        </p:spPr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492375"/>
            <a:ext cx="8642350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 s text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a graf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4572000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Obrázek 12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2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 a obrázek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4572000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Obrázek 12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 a graf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13" name="Zástupný symbol pro graf 10"/>
          <p:cNvSpPr>
            <a:spLocks noGrp="1"/>
          </p:cNvSpPr>
          <p:nvPr>
            <p:ph type="chart" sz="quarter" idx="16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8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a obrázek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/>
          </p:nvPr>
        </p:nvSpPr>
        <p:spPr>
          <a:xfrm>
            <a:off x="250825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8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4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asová os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 SmartArt.</a:t>
            </a: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Šípková schémata os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 SmartArt.</a:t>
            </a: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6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Šípková schémata osa s tex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 SmartArt.</a:t>
            </a: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0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00125" y="1285875"/>
            <a:ext cx="7143750" cy="428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4" name="Obrázek 3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For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Life</a:t>
            </a: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sz="1200" dirty="0" err="1" smtClean="0">
                <a:solidFill>
                  <a:srgbClr val="636965"/>
                </a:solidFill>
                <a:cs typeface="Arial" charset="0"/>
              </a:rPr>
              <a:t>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Obrázek 4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5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text s odráž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3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text s odráž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268760"/>
            <a:ext cx="8640960" cy="475252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6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ípková schémata osa s text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text bez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0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 volný obsah vede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572000" y="1268760"/>
            <a:ext cx="4248472" cy="453650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0825" y="2204864"/>
            <a:ext cx="4105275" cy="36004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104456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5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 volný obsah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51520" y="1124744"/>
            <a:ext cx="8640960" cy="244827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221088"/>
            <a:ext cx="648072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0" name="Obrázek 9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648072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2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text s odrážko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988840"/>
            <a:ext cx="4320480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32048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988840"/>
            <a:ext cx="4320480" cy="388843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268413"/>
            <a:ext cx="4321175" cy="5048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text s odrážko pod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149080"/>
            <a:ext cx="8640960" cy="187220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8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2492896"/>
            <a:ext cx="8641655" cy="36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3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f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1500174"/>
            <a:ext cx="8641655" cy="45931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0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rázek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492375"/>
            <a:ext cx="8642350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5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brázek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1500175"/>
            <a:ext cx="8642350" cy="45931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9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rázek a graf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3" name="Obrázek 12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4572000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5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ípková schémata osa s texte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 a obrázek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3" name="Obrázek 12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4572000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1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 a graf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13" name="Zástupný symbol pro graf 10"/>
          <p:cNvSpPr>
            <a:spLocks noGrp="1"/>
          </p:cNvSpPr>
          <p:nvPr>
            <p:ph type="chart" sz="quarter" idx="16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7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rázek a obrázek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/>
          </p:nvPr>
        </p:nvSpPr>
        <p:spPr>
          <a:xfrm>
            <a:off x="250825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8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7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Časová os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 SmartArt.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4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Šípková schémata os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 SmartArt.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Šípková schémata osa s tex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 SmartArt.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8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00125" y="1285875"/>
            <a:ext cx="7143750" cy="428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4" name="Obrázek 3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8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n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4" name="Obrázek 3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rgbClr val="636965"/>
                </a:solidFill>
              </a:rPr>
              <a:t>© Partners Financial Services, a.s.</a:t>
            </a:r>
            <a:endParaRPr lang="cs-CZ" dirty="0" smtClean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8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381" y="980728"/>
            <a:ext cx="721523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381" y="2857496"/>
            <a:ext cx="7215238" cy="14478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6309320"/>
            <a:ext cx="3428998" cy="357170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 smtClean="0"/>
              <a:t>jméno, datum</a:t>
            </a: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Financial Services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1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381" y="1142984"/>
            <a:ext cx="721523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381" y="2857496"/>
            <a:ext cx="7215238" cy="14478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/>
          </p:nvPr>
        </p:nvSpPr>
        <p:spPr>
          <a:xfrm>
            <a:off x="928688" y="5929330"/>
            <a:ext cx="3428998" cy="357170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59463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00125" y="1285875"/>
            <a:ext cx="7143750" cy="428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4" name="Obrázek 3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x text s odrážkou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4381" y="548680"/>
            <a:ext cx="7215238" cy="7858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928662" y="1641910"/>
            <a:ext cx="3643338" cy="164307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4572000" y="1641910"/>
            <a:ext cx="3571875" cy="164307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2"/>
          </p:nvPr>
        </p:nvSpPr>
        <p:spPr>
          <a:xfrm>
            <a:off x="928688" y="3645024"/>
            <a:ext cx="7286625" cy="18573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112454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4381" y="554950"/>
            <a:ext cx="7215238" cy="7858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928662" y="1700808"/>
            <a:ext cx="7215238" cy="164307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2"/>
          </p:nvPr>
        </p:nvSpPr>
        <p:spPr>
          <a:xfrm>
            <a:off x="928688" y="3717032"/>
            <a:ext cx="7286625" cy="18573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091239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ný obsah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50825" y="333375"/>
            <a:ext cx="8642350" cy="47513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295287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00125" y="1285875"/>
            <a:ext cx="7143750" cy="428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000101" y="6143644"/>
            <a:ext cx="3571899" cy="500062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62963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311145-E362-4AC1-8701-49FFD1378273}" type="slidenum">
              <a:rPr lang="cs-CZ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1"/>
            <a:ext cx="1343913" cy="94451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15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4467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336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36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336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36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4336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37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37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3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082675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433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4337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43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D381B7ED-582F-404E-8E32-26E3B3FD0ACB}" type="slidenum">
              <a:rPr lang="cs-CZ">
                <a:solidFill>
                  <a:srgbClr val="1C1C1C"/>
                </a:solidFill>
              </a:rPr>
              <a:pPr/>
              <a:t>‹#›</a:t>
            </a:fld>
            <a:endParaRPr 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09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33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2" grpId="0"/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6661150" cy="9826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9A8746-37EC-4992-9EEE-7147DE8272E0}" type="slidenum">
              <a:rPr lang="cs-CZ">
                <a:solidFill>
                  <a:srgbClr val="333399"/>
                </a:solidFill>
              </a:rPr>
              <a:pPr/>
              <a:t>‹#›</a:t>
            </a:fld>
            <a:r>
              <a:rPr lang="cs-CZ">
                <a:solidFill>
                  <a:srgbClr val="333399"/>
                </a:solidFill>
              </a:rPr>
              <a:t> / 21</a:t>
            </a:r>
          </a:p>
        </p:txBody>
      </p:sp>
      <p:sp>
        <p:nvSpPr>
          <p:cNvPr id="5" name="Obdélník 4"/>
          <p:cNvSpPr/>
          <p:nvPr userDrawn="1"/>
        </p:nvSpPr>
        <p:spPr>
          <a:xfrm>
            <a:off x="7858148" y="142852"/>
            <a:ext cx="1214414" cy="1285884"/>
          </a:xfrm>
          <a:prstGeom prst="rect">
            <a:avLst/>
          </a:prstGeom>
          <a:solidFill>
            <a:schemeClr val="bg1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600" b="1" dirty="0" smtClean="0">
                <a:solidFill>
                  <a:srgbClr val="33CCCC"/>
                </a:solidFill>
              </a:rPr>
              <a:t>?</a:t>
            </a:r>
            <a:endParaRPr lang="cs-CZ" sz="96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5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93BF49-2BF7-4289-9D90-D9B285855264}" type="slidenum">
              <a:rPr lang="cs-CZ">
                <a:solidFill>
                  <a:srgbClr val="333399"/>
                </a:solidFill>
              </a:rPr>
              <a:pPr/>
              <a:t>‹#›</a:t>
            </a:fld>
            <a:r>
              <a:rPr lang="cs-CZ">
                <a:solidFill>
                  <a:srgbClr val="333399"/>
                </a:solidFill>
              </a:rPr>
              <a:t> / 21</a:t>
            </a:r>
          </a:p>
        </p:txBody>
      </p:sp>
      <p:sp>
        <p:nvSpPr>
          <p:cNvPr id="5" name="Obdélník 4"/>
          <p:cNvSpPr/>
          <p:nvPr userDrawn="1"/>
        </p:nvSpPr>
        <p:spPr>
          <a:xfrm>
            <a:off x="7858148" y="142852"/>
            <a:ext cx="1214414" cy="1285884"/>
          </a:xfrm>
          <a:prstGeom prst="rect">
            <a:avLst/>
          </a:prstGeom>
          <a:solidFill>
            <a:schemeClr val="bg1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600" b="1" dirty="0" smtClean="0">
                <a:solidFill>
                  <a:srgbClr val="33CCCC"/>
                </a:solidFill>
              </a:rPr>
              <a:t>?</a:t>
            </a:r>
            <a:endParaRPr lang="cs-CZ" sz="96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4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7450" y="1557338"/>
            <a:ext cx="3810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9850" y="1557338"/>
            <a:ext cx="3810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F270F6-0772-43AF-AE5C-1B247E4E4845}" type="slidenum">
              <a:rPr lang="cs-CZ">
                <a:solidFill>
                  <a:srgbClr val="333399"/>
                </a:solidFill>
              </a:rPr>
              <a:pPr/>
              <a:t>‹#›</a:t>
            </a:fld>
            <a:r>
              <a:rPr lang="cs-CZ">
                <a:solidFill>
                  <a:srgbClr val="333399"/>
                </a:solidFill>
              </a:rPr>
              <a:t> / 21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858148" y="142852"/>
            <a:ext cx="1214414" cy="1285884"/>
          </a:xfrm>
          <a:prstGeom prst="rect">
            <a:avLst/>
          </a:prstGeom>
          <a:solidFill>
            <a:schemeClr val="bg1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600" b="1" dirty="0" smtClean="0">
                <a:solidFill>
                  <a:srgbClr val="33CCCC"/>
                </a:solidFill>
              </a:rPr>
              <a:t>?</a:t>
            </a:r>
            <a:endParaRPr lang="cs-CZ" sz="96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16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B4A57F-3609-4B6D-95A3-F9481EF8A8BD}" type="slidenum">
              <a:rPr lang="cs-CZ">
                <a:solidFill>
                  <a:srgbClr val="333399"/>
                </a:solidFill>
              </a:rPr>
              <a:pPr/>
              <a:t>‹#›</a:t>
            </a:fld>
            <a:r>
              <a:rPr lang="cs-CZ">
                <a:solidFill>
                  <a:srgbClr val="333399"/>
                </a:solidFill>
              </a:rPr>
              <a:t> / 21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7858148" y="142852"/>
            <a:ext cx="1214414" cy="1285884"/>
          </a:xfrm>
          <a:prstGeom prst="rect">
            <a:avLst/>
          </a:prstGeom>
          <a:solidFill>
            <a:schemeClr val="bg1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600" b="1" dirty="0" smtClean="0">
                <a:solidFill>
                  <a:srgbClr val="33CCCC"/>
                </a:solidFill>
              </a:rPr>
              <a:t>?</a:t>
            </a:r>
            <a:endParaRPr lang="cs-CZ" sz="96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5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8" descr="logo_Partners_pruh_nahor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15716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BDDF-8361-4BF5-995B-33A11688FA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8540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D44354-FBA2-4DFD-A8C5-AA209F04454A}" type="slidenum">
              <a:rPr lang="cs-CZ">
                <a:solidFill>
                  <a:srgbClr val="333399"/>
                </a:solidFill>
              </a:rPr>
              <a:pPr/>
              <a:t>‹#›</a:t>
            </a:fld>
            <a:r>
              <a:rPr lang="cs-CZ">
                <a:solidFill>
                  <a:srgbClr val="333399"/>
                </a:solidFill>
              </a:rPr>
              <a:t> / 21</a:t>
            </a:r>
          </a:p>
        </p:txBody>
      </p:sp>
      <p:sp>
        <p:nvSpPr>
          <p:cNvPr id="4" name="Obdélník 3"/>
          <p:cNvSpPr/>
          <p:nvPr userDrawn="1"/>
        </p:nvSpPr>
        <p:spPr>
          <a:xfrm>
            <a:off x="7858148" y="142852"/>
            <a:ext cx="1214414" cy="1285884"/>
          </a:xfrm>
          <a:prstGeom prst="rect">
            <a:avLst/>
          </a:prstGeom>
          <a:solidFill>
            <a:schemeClr val="bg1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600" b="1" dirty="0" smtClean="0">
                <a:solidFill>
                  <a:srgbClr val="33CCCC"/>
                </a:solidFill>
              </a:rPr>
              <a:t>?</a:t>
            </a:r>
            <a:endParaRPr lang="cs-CZ" sz="96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31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61CBAD-9DBF-49DC-977D-02B000FBBC24}" type="slidenum">
              <a:rPr lang="cs-CZ">
                <a:solidFill>
                  <a:srgbClr val="333399"/>
                </a:solidFill>
              </a:rPr>
              <a:pPr/>
              <a:t>‹#›</a:t>
            </a:fld>
            <a:r>
              <a:rPr lang="cs-CZ">
                <a:solidFill>
                  <a:srgbClr val="333399"/>
                </a:solidFill>
              </a:rPr>
              <a:t> / 21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7858148" y="142852"/>
            <a:ext cx="1214414" cy="1285884"/>
          </a:xfrm>
          <a:prstGeom prst="rect">
            <a:avLst/>
          </a:prstGeom>
          <a:solidFill>
            <a:schemeClr val="bg1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600" b="1" dirty="0" smtClean="0">
                <a:solidFill>
                  <a:srgbClr val="33CCCC"/>
                </a:solidFill>
              </a:rPr>
              <a:t>?</a:t>
            </a:r>
            <a:endParaRPr lang="cs-CZ" sz="96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20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912CDA-DACB-46F3-90AD-426D12DEE453}" type="slidenum">
              <a:rPr lang="cs-CZ">
                <a:solidFill>
                  <a:srgbClr val="333399"/>
                </a:solidFill>
              </a:rPr>
              <a:pPr/>
              <a:t>‹#›</a:t>
            </a:fld>
            <a:r>
              <a:rPr lang="cs-CZ">
                <a:solidFill>
                  <a:srgbClr val="333399"/>
                </a:solidFill>
              </a:rPr>
              <a:t> / 21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858148" y="142852"/>
            <a:ext cx="1214414" cy="1285884"/>
          </a:xfrm>
          <a:prstGeom prst="rect">
            <a:avLst/>
          </a:prstGeom>
          <a:solidFill>
            <a:schemeClr val="bg1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600" b="1" dirty="0" smtClean="0">
                <a:solidFill>
                  <a:srgbClr val="33CCCC"/>
                </a:solidFill>
              </a:rPr>
              <a:t>?</a:t>
            </a:r>
            <a:endParaRPr lang="cs-CZ" sz="96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06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5A1693-4D4F-42ED-822D-86257160F57A}" type="slidenum">
              <a:rPr lang="cs-CZ">
                <a:solidFill>
                  <a:srgbClr val="333399"/>
                </a:solidFill>
              </a:rPr>
              <a:pPr/>
              <a:t>‹#›</a:t>
            </a:fld>
            <a:r>
              <a:rPr lang="cs-CZ">
                <a:solidFill>
                  <a:srgbClr val="333399"/>
                </a:solidFill>
              </a:rPr>
              <a:t> / 21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858148" y="142852"/>
            <a:ext cx="1214414" cy="1285884"/>
          </a:xfrm>
          <a:prstGeom prst="rect">
            <a:avLst/>
          </a:prstGeom>
          <a:solidFill>
            <a:schemeClr val="bg1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600" b="1" dirty="0" smtClean="0">
                <a:solidFill>
                  <a:srgbClr val="33CCCC"/>
                </a:solidFill>
              </a:rPr>
              <a:t>?</a:t>
            </a:r>
            <a:endParaRPr lang="cs-CZ" sz="96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7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C931E9-176E-4BCD-8CAB-C4EC7AE51FAA}" type="slidenum">
              <a:rPr lang="cs-CZ">
                <a:solidFill>
                  <a:srgbClr val="333399"/>
                </a:solidFill>
              </a:rPr>
              <a:pPr/>
              <a:t>‹#›</a:t>
            </a:fld>
            <a:r>
              <a:rPr lang="cs-CZ">
                <a:solidFill>
                  <a:srgbClr val="333399"/>
                </a:solidFill>
              </a:rPr>
              <a:t> / 21</a:t>
            </a:r>
          </a:p>
        </p:txBody>
      </p:sp>
      <p:sp>
        <p:nvSpPr>
          <p:cNvPr id="5" name="Obdélník 4"/>
          <p:cNvSpPr/>
          <p:nvPr userDrawn="1"/>
        </p:nvSpPr>
        <p:spPr>
          <a:xfrm>
            <a:off x="7858148" y="142852"/>
            <a:ext cx="1214414" cy="1285884"/>
          </a:xfrm>
          <a:prstGeom prst="rect">
            <a:avLst/>
          </a:prstGeom>
          <a:solidFill>
            <a:schemeClr val="bg1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600" b="1" dirty="0" smtClean="0">
                <a:solidFill>
                  <a:srgbClr val="33CCCC"/>
                </a:solidFill>
              </a:rPr>
              <a:t>?</a:t>
            </a:r>
            <a:endParaRPr lang="cs-CZ" sz="96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09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8813" y="214313"/>
            <a:ext cx="1951037" cy="616743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5475" cy="616743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AC1A6E-9637-4DC5-AC61-F7394D033636}" type="slidenum">
              <a:rPr lang="cs-CZ">
                <a:solidFill>
                  <a:srgbClr val="333399"/>
                </a:solidFill>
              </a:rPr>
              <a:pPr/>
              <a:t>‹#›</a:t>
            </a:fld>
            <a:r>
              <a:rPr lang="cs-CZ">
                <a:solidFill>
                  <a:srgbClr val="333399"/>
                </a:solidFill>
              </a:rPr>
              <a:t> / 21</a:t>
            </a:r>
          </a:p>
        </p:txBody>
      </p:sp>
      <p:sp>
        <p:nvSpPr>
          <p:cNvPr id="5" name="Obdélník 4"/>
          <p:cNvSpPr/>
          <p:nvPr userDrawn="1"/>
        </p:nvSpPr>
        <p:spPr>
          <a:xfrm>
            <a:off x="7858148" y="142852"/>
            <a:ext cx="1214414" cy="1285884"/>
          </a:xfrm>
          <a:prstGeom prst="rect">
            <a:avLst/>
          </a:prstGeom>
          <a:solidFill>
            <a:schemeClr val="bg1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600" b="1" dirty="0" smtClean="0">
                <a:solidFill>
                  <a:srgbClr val="33CCCC"/>
                </a:solidFill>
              </a:rPr>
              <a:t>?</a:t>
            </a:r>
            <a:endParaRPr lang="cs-CZ" sz="96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8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6661150" cy="9826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7450" y="1557338"/>
            <a:ext cx="3810000" cy="48244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9850" y="1557338"/>
            <a:ext cx="3810000" cy="48244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0" y="6165850"/>
            <a:ext cx="720725" cy="457200"/>
          </a:xfrm>
        </p:spPr>
        <p:txBody>
          <a:bodyPr/>
          <a:lstStyle>
            <a:lvl1pPr>
              <a:defRPr/>
            </a:lvl1pPr>
          </a:lstStyle>
          <a:p>
            <a:fld id="{79A9872D-6462-424C-A2DB-1D51259BA25E}" type="slidenum">
              <a:rPr lang="cs-CZ">
                <a:solidFill>
                  <a:srgbClr val="333399"/>
                </a:solidFill>
              </a:rPr>
              <a:pPr/>
              <a:t>‹#›</a:t>
            </a:fld>
            <a:r>
              <a:rPr lang="cs-CZ">
                <a:solidFill>
                  <a:srgbClr val="333399"/>
                </a:solidFill>
              </a:rPr>
              <a:t> / 21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858148" y="142852"/>
            <a:ext cx="1214414" cy="1285884"/>
          </a:xfrm>
          <a:prstGeom prst="rect">
            <a:avLst/>
          </a:prstGeom>
          <a:solidFill>
            <a:schemeClr val="bg1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9600" b="1" dirty="0" smtClean="0">
                <a:solidFill>
                  <a:srgbClr val="33CCCC"/>
                </a:solidFill>
              </a:rPr>
              <a:t>?</a:t>
            </a:r>
            <a:endParaRPr lang="cs-CZ" sz="96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78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381" y="980728"/>
            <a:ext cx="721523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381" y="2857496"/>
            <a:ext cx="7215238" cy="14478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6309320"/>
            <a:ext cx="3428998" cy="357170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 smtClean="0"/>
              <a:t>jméno, datum</a:t>
            </a: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Financial Services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0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Financial Services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0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bez odrážk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17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60B6-04AB-429B-A09E-651D221642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81D-CA7A-4959-94AB-68E7C66E2A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6395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volný obsah vede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572000" y="1268760"/>
            <a:ext cx="4248472" cy="453650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0825" y="2204864"/>
            <a:ext cx="4105275" cy="36004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104456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4026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volný obsah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51520" y="1124744"/>
            <a:ext cx="8640960" cy="244827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221088"/>
            <a:ext cx="648072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648072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412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988840"/>
            <a:ext cx="4320480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32048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988840"/>
            <a:ext cx="4320480" cy="388843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268413"/>
            <a:ext cx="4321175" cy="5048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8732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 pod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149080"/>
            <a:ext cx="8640960" cy="187220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230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s textem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2492896"/>
            <a:ext cx="8641655" cy="36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9836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492375"/>
            <a:ext cx="8642350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792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graf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4572000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527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a obrázek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4572000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7976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a graf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3" name="Zástupný symbol pro graf 10"/>
          <p:cNvSpPr>
            <a:spLocks noGrp="1"/>
          </p:cNvSpPr>
          <p:nvPr>
            <p:ph type="chart" sz="quarter" idx="16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4250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obrázek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/>
          </p:nvPr>
        </p:nvSpPr>
        <p:spPr>
          <a:xfrm>
            <a:off x="250825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8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4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Financial Services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60B6-04AB-429B-A09E-651D221642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81D-CA7A-4959-94AB-68E7C66E2A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122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 s text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9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ípková schémata osa s text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040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ípková schémata osa s texte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7116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00125" y="1285875"/>
            <a:ext cx="7143750" cy="428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4" name="Obrázek 3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5448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8" descr="logo_Partners_pruh_nahor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15716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636965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BDDF-8361-4BF5-995B-33A11688FA7F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6013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381" y="980728"/>
            <a:ext cx="721523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381" y="2857496"/>
            <a:ext cx="7215238" cy="14478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6309320"/>
            <a:ext cx="3428998" cy="357170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 smtClean="0"/>
              <a:t>jméno, datum</a:t>
            </a: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Financial Services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9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Financial Services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9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bez odrážk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213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volný obsah vede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572000" y="1268760"/>
            <a:ext cx="4248472" cy="453650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0825" y="2204864"/>
            <a:ext cx="4105275" cy="36004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104456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369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volný obsah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51520" y="1124744"/>
            <a:ext cx="8640960" cy="244827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221088"/>
            <a:ext cx="648072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648072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73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60B6-04AB-429B-A09E-651D221642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81D-CA7A-4959-94AB-68E7C66E2A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5842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988840"/>
            <a:ext cx="4320480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32048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988840"/>
            <a:ext cx="4320480" cy="388843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268413"/>
            <a:ext cx="4321175" cy="5048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48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 pod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149080"/>
            <a:ext cx="8640960" cy="187220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8523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s textem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2492896"/>
            <a:ext cx="8641655" cy="36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329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492375"/>
            <a:ext cx="8642350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2659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graf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4572000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271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a obrázek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4572000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361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a graf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3" name="Zástupný symbol pro graf 10"/>
          <p:cNvSpPr>
            <a:spLocks noGrp="1"/>
          </p:cNvSpPr>
          <p:nvPr>
            <p:ph type="chart" sz="quarter" idx="16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obrázek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/>
          </p:nvPr>
        </p:nvSpPr>
        <p:spPr>
          <a:xfrm>
            <a:off x="250825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8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9838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 s text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0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ípková schémata osa s text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71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60B6-04AB-429B-A09E-651D221642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81D-CA7A-4959-94AB-68E7C66E2A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872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ípková schémata osa s texte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74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00125" y="1285875"/>
            <a:ext cx="7143750" cy="428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4" name="Obrázek 3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6455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57438"/>
            <a:ext cx="5292725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9032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8" descr="logo_Partners_pruh_nahor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15716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636965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BDDF-8361-4BF5-995B-33A11688FA7F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528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381" y="980728"/>
            <a:ext cx="721523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381" y="2857496"/>
            <a:ext cx="7215238" cy="14478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6309320"/>
            <a:ext cx="3428998" cy="357170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 smtClean="0"/>
              <a:t>jméno, datum</a:t>
            </a: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Financial Services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9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Financial Services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5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bez odrážk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91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volný obsah vede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572000" y="1268760"/>
            <a:ext cx="4248472" cy="453650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0825" y="2204864"/>
            <a:ext cx="4105275" cy="36004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104456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3712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volný obsah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51520" y="1124744"/>
            <a:ext cx="8640960" cy="244827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221088"/>
            <a:ext cx="648072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648072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6237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988840"/>
            <a:ext cx="4320480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32048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988840"/>
            <a:ext cx="4320480" cy="388843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268413"/>
            <a:ext cx="4321175" cy="5048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88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60B6-04AB-429B-A09E-651D221642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81D-CA7A-4959-94AB-68E7C66E2A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0304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 pod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149080"/>
            <a:ext cx="8640960" cy="187220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5969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s textem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2492896"/>
            <a:ext cx="8641655" cy="36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4881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492375"/>
            <a:ext cx="8642350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4946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graf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4572000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9927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a obrázek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4572000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710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a graf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3" name="Zástupný symbol pro graf 10"/>
          <p:cNvSpPr>
            <a:spLocks noGrp="1"/>
          </p:cNvSpPr>
          <p:nvPr>
            <p:ph type="chart" sz="quarter" idx="16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227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obrázek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/>
          </p:nvPr>
        </p:nvSpPr>
        <p:spPr>
          <a:xfrm>
            <a:off x="250825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8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081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 s text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9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ípková schémata osa s text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4568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ípková schémata osa s texte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64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60B6-04AB-429B-A09E-651D221642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81D-CA7A-4959-94AB-68E7C66E2A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6880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00125" y="1285875"/>
            <a:ext cx="7143750" cy="428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4" name="Obrázek 3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636965"/>
                </a:solidFill>
              </a:rPr>
              <a:t>© Partners For Life Planning</a:t>
            </a:r>
            <a:endParaRPr lang="cs-CZ" sz="1200" dirty="0">
              <a:solidFill>
                <a:srgbClr val="636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0632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8" descr="logo_Partners_pruh_nahor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15716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636965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BDDF-8361-4BF5-995B-33A11688FA7F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2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60B6-04AB-429B-A09E-651D221642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81D-CA7A-4959-94AB-68E7C66E2A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42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60B6-04AB-429B-A09E-651D221642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81D-CA7A-4959-94AB-68E7C66E2A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1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60B6-04AB-429B-A09E-651D221642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81D-CA7A-4959-94AB-68E7C66E2A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11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60B6-04AB-429B-A09E-651D221642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81D-CA7A-4959-94AB-68E7C66E2A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84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60B6-04AB-429B-A09E-651D221642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81D-CA7A-4959-94AB-68E7C66E2A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4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bez odrážk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381" y="980728"/>
            <a:ext cx="721523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381" y="2857496"/>
            <a:ext cx="7215238" cy="14478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6309320"/>
            <a:ext cx="3428998" cy="357170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 smtClean="0"/>
              <a:t>jméno, datum</a:t>
            </a: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Financial Services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3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Financial Services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9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bez odrážk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16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volný obsah vede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572000" y="1268760"/>
            <a:ext cx="4248472" cy="453650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0825" y="2204864"/>
            <a:ext cx="4105275" cy="36004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104456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83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volný obsah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51520" y="1124744"/>
            <a:ext cx="8640960" cy="244827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221088"/>
            <a:ext cx="648072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648072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29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988840"/>
            <a:ext cx="4320480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32048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988840"/>
            <a:ext cx="4320480" cy="388843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268413"/>
            <a:ext cx="4321175" cy="5048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12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 pod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149080"/>
            <a:ext cx="8640960" cy="187220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27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s textem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2492896"/>
            <a:ext cx="8641655" cy="36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46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492375"/>
            <a:ext cx="8642350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64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graf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4572000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8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volný obsah vede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572000" y="1268760"/>
            <a:ext cx="4248472" cy="453650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0825" y="2204864"/>
            <a:ext cx="4105275" cy="36004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104456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a obrázek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4572000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44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a graf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13" name="Zástupný symbol pro graf 10"/>
          <p:cNvSpPr>
            <a:spLocks noGrp="1"/>
          </p:cNvSpPr>
          <p:nvPr>
            <p:ph type="chart" sz="quarter" idx="16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46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obrázek s textem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/>
          </p:nvPr>
        </p:nvSpPr>
        <p:spPr>
          <a:xfrm>
            <a:off x="250825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8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7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 s text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 SmartArt.</a:t>
            </a:r>
            <a:endParaRPr lang="cs-CZ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7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ípková schémata osa s text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 SmartArt.</a:t>
            </a:r>
            <a:endParaRPr lang="cs-CZ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41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ípková schémata osa s texte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Klepnutím na ikonu přidáte obrázek SmartArt.</a:t>
            </a:r>
            <a:endParaRPr lang="cs-CZ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75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00125" y="1285875"/>
            <a:ext cx="7143750" cy="428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4" name="Obrázek 3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EEECE1"/>
                </a:solidFill>
              </a:rPr>
              <a:t>© Partners For Life Planning</a:t>
            </a:r>
            <a:endParaRPr lang="cs-CZ" sz="120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33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57438"/>
            <a:ext cx="5292725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41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8" descr="logo_Partners_pruh_nahor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15716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BDDF-8361-4BF5-995B-33A11688FA7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65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7242" y="1454919"/>
            <a:ext cx="721523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23528" y="3645024"/>
            <a:ext cx="7215238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7B8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3500412"/>
            <a:ext cx="7143750" cy="1728788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Kliknutím lze upravit styl předlohy textu.</a:t>
            </a:r>
          </a:p>
        </p:txBody>
      </p:sp>
      <p:sp>
        <p:nvSpPr>
          <p:cNvPr id="5" name="Nadpis 1"/>
          <p:cNvSpPr txBox="1">
            <a:spLocks/>
          </p:cNvSpPr>
          <p:nvPr userDrawn="1"/>
        </p:nvSpPr>
        <p:spPr>
          <a:xfrm>
            <a:off x="323528" y="3645024"/>
            <a:ext cx="7215238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7B8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67727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volný obsah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51520" y="1124744"/>
            <a:ext cx="8640960" cy="244827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221088"/>
            <a:ext cx="648072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648072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s odráž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2514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357298"/>
            <a:ext cx="8640960" cy="466399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857232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Obrázek 6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80969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s čísl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2514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357298"/>
            <a:ext cx="8640960" cy="466399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+mj-lt"/>
              <a:buAutoNum type="arabicParenR"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857232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Obrázek 6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94266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bez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45370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285860"/>
            <a:ext cx="8640960" cy="473542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785794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Obrázek 6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62322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 volný obsah vede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572000" y="1268760"/>
            <a:ext cx="4248472" cy="453650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2" name="Obrázek 11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0825" y="2204864"/>
            <a:ext cx="4105275" cy="36004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104456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Obrázek 9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50044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 volný obsah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51520" y="1124744"/>
            <a:ext cx="8640960" cy="244827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221088"/>
            <a:ext cx="648072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12" name="Obrázek 11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648072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Obrázek 9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40115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s odrážko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988840"/>
            <a:ext cx="4320480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32048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988840"/>
            <a:ext cx="4320480" cy="388843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268413"/>
            <a:ext cx="4321175" cy="5048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49518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 s odrážko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412776"/>
            <a:ext cx="4320480" cy="460851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433350"/>
            <a:ext cx="4320480" cy="444392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28510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s odrážko pod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149080"/>
            <a:ext cx="8640960" cy="187220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48065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2492896"/>
            <a:ext cx="8641655" cy="36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>
          <a:xfrm>
            <a:off x="428596" y="6304235"/>
            <a:ext cx="3063284" cy="365125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21408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492375"/>
            <a:ext cx="8642350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79943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 vedle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988840"/>
            <a:ext cx="4320480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32048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988840"/>
            <a:ext cx="4320480" cy="388843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268413"/>
            <a:ext cx="4321175" cy="5048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a graf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4572000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Obrázek 12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19933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 a obrázek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4572000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Obrázek 12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27836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 a graf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3" name="Zástupný symbol pro graf 10"/>
          <p:cNvSpPr>
            <a:spLocks noGrp="1"/>
          </p:cNvSpPr>
          <p:nvPr>
            <p:ph type="chart" sz="quarter" idx="16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7617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a obrázek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/>
          </p:nvPr>
        </p:nvSpPr>
        <p:spPr>
          <a:xfrm>
            <a:off x="250825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8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41617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asová os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05246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Šípková schémata os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41527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Šípková schémata osa s tex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414972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00125" y="1285875"/>
            <a:ext cx="7143750" cy="428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4" name="Obrázek 3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Obrázek 4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88648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text s odráž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29738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text s odráž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268760"/>
            <a:ext cx="8640960" cy="475252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404266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o pod se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149080"/>
            <a:ext cx="8640960" cy="187220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text bez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43204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09438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 volný obsah vede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572000" y="1268760"/>
            <a:ext cx="4248472" cy="453650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0825" y="2204864"/>
            <a:ext cx="4105275" cy="36004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104456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89655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 volný obsah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51520" y="1124744"/>
            <a:ext cx="8640960" cy="244827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221088"/>
            <a:ext cx="648072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0" name="Obrázek 9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648072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72865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text s odrážko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988840"/>
            <a:ext cx="4320480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32048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988840"/>
            <a:ext cx="4320480" cy="388843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268413"/>
            <a:ext cx="4321175" cy="5048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2230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text s odrážko pod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149080"/>
            <a:ext cx="8640960" cy="187220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49477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2492896"/>
            <a:ext cx="8641655" cy="36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38258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f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1500174"/>
            <a:ext cx="8641655" cy="45931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416062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rázek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492375"/>
            <a:ext cx="8642350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60368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brázek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1500175"/>
            <a:ext cx="8642350" cy="45931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17845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rázek a graf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3" name="Obrázek 12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4572000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8506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s textem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2492896"/>
            <a:ext cx="8641655" cy="36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 a obrázek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3" name="Obrázek 12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4572000" y="2132856"/>
            <a:ext cx="4321175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32484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 a graf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1" name="Zástupný symbol pro graf 10"/>
          <p:cNvSpPr>
            <a:spLocks noGrp="1"/>
          </p:cNvSpPr>
          <p:nvPr>
            <p:ph type="chart" sz="quarter" idx="15"/>
          </p:nvPr>
        </p:nvSpPr>
        <p:spPr>
          <a:xfrm>
            <a:off x="250825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3" name="Zástupný symbol pro graf 10"/>
          <p:cNvSpPr>
            <a:spLocks noGrp="1"/>
          </p:cNvSpPr>
          <p:nvPr>
            <p:ph type="chart" sz="quarter" idx="16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24770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rázek a obrázek s textem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/>
          </p:nvPr>
        </p:nvSpPr>
        <p:spPr>
          <a:xfrm>
            <a:off x="250825" y="2133600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8"/>
          </p:nvPr>
        </p:nvSpPr>
        <p:spPr>
          <a:xfrm>
            <a:off x="4572000" y="2132856"/>
            <a:ext cx="4321175" cy="3598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92700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Časová os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47023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Šípková schémata os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40625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Šípková schémata osa s tex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9" name="Obrázek 8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6480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3" name="Zástupný symbol pro objekt SmartArt 12"/>
          <p:cNvSpPr>
            <a:spLocks noGrp="1"/>
          </p:cNvSpPr>
          <p:nvPr>
            <p:ph type="dgm" sz="quarter" idx="14"/>
          </p:nvPr>
        </p:nvSpPr>
        <p:spPr>
          <a:xfrm>
            <a:off x="250825" y="2133600"/>
            <a:ext cx="8642350" cy="3887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 SmartArt.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58174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00125" y="1285875"/>
            <a:ext cx="7143750" cy="428625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4" name="Obrázek 3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92741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n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4" name="Obrázek 3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43025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381" y="980728"/>
            <a:ext cx="721523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381" y="2857496"/>
            <a:ext cx="7215238" cy="14478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6309320"/>
            <a:ext cx="3428998" cy="357170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 smtClean="0"/>
              <a:t>jméno, datum</a:t>
            </a: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Financial Services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5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7242" y="1454919"/>
            <a:ext cx="721523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23528" y="3645024"/>
            <a:ext cx="7215238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7B8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3500412"/>
            <a:ext cx="7143750" cy="1728788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Kliknutím lze upravit styl předlohy textu.</a:t>
            </a:r>
          </a:p>
        </p:txBody>
      </p:sp>
      <p:sp>
        <p:nvSpPr>
          <p:cNvPr id="5" name="Nadpis 1"/>
          <p:cNvSpPr txBox="1">
            <a:spLocks/>
          </p:cNvSpPr>
          <p:nvPr userDrawn="1"/>
        </p:nvSpPr>
        <p:spPr>
          <a:xfrm>
            <a:off x="323528" y="3645024"/>
            <a:ext cx="7215238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A7B8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53288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 pod seb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492375"/>
            <a:ext cx="8642350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Partners For Life Planning</a:t>
            </a:r>
            <a:endParaRPr lang="cs-CZ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s odráž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2514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357298"/>
            <a:ext cx="8640960" cy="466399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857232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Obrázek 6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8457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s čísl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2514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357298"/>
            <a:ext cx="8640960" cy="466399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+mj-lt"/>
              <a:buAutoNum type="arabicParenR"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857232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Obrázek 6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95282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bez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45370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285860"/>
            <a:ext cx="8640960" cy="473542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785794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Obrázek 6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89929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 volný obsah vede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572000" y="1268760"/>
            <a:ext cx="4248472" cy="453650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2" name="Obrázek 11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0825" y="2204864"/>
            <a:ext cx="4105275" cy="36004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104456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Obrázek 9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61760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 volný obsah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251520" y="1124744"/>
            <a:ext cx="8640960" cy="244827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221088"/>
            <a:ext cx="648072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12" name="Obrázek 11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648072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Obrázek 9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5735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s odrážko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988840"/>
            <a:ext cx="4320480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32048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988840"/>
            <a:ext cx="4320480" cy="388843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268413"/>
            <a:ext cx="4321175" cy="5048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81903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 s odrážko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1412776"/>
            <a:ext cx="4320480" cy="460851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4572000" y="1433350"/>
            <a:ext cx="4320480" cy="444392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41080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 s odrážko pod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51520" y="4149080"/>
            <a:ext cx="8640960" cy="187220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640960" cy="504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A7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700808"/>
            <a:ext cx="8640960" cy="1728192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124745"/>
            <a:ext cx="8641655" cy="43204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06309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14" name="Zástupný symbol pro graf 13"/>
          <p:cNvSpPr>
            <a:spLocks noGrp="1"/>
          </p:cNvSpPr>
          <p:nvPr>
            <p:ph type="chart" sz="quarter" idx="14"/>
          </p:nvPr>
        </p:nvSpPr>
        <p:spPr>
          <a:xfrm>
            <a:off x="250825" y="2492896"/>
            <a:ext cx="8641655" cy="36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graf.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Obrázek 8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>
          <a:xfrm>
            <a:off x="428596" y="6304235"/>
            <a:ext cx="3063284" cy="365125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253131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A7B8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14" name="Obrázek 13" descr="PowerPoint_linka copy 2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0" name="Zástupný symbol pro text 12"/>
          <p:cNvSpPr>
            <a:spLocks noGrp="1"/>
          </p:cNvSpPr>
          <p:nvPr>
            <p:ph type="body" sz="quarter" idx="12"/>
          </p:nvPr>
        </p:nvSpPr>
        <p:spPr>
          <a:xfrm>
            <a:off x="251520" y="1484784"/>
            <a:ext cx="8640960" cy="1008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2736"/>
            <a:ext cx="8641655" cy="43204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A7B8"/>
                </a:solidFill>
              </a:defRPr>
            </a:lvl1pPr>
          </a:lstStyle>
          <a:p>
            <a:pPr lvl="0"/>
            <a:r>
              <a:rPr lang="cs-CZ" dirty="0" smtClean="0"/>
              <a:t>Klepnutím vložíte podnadpis.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4"/>
          </p:nvPr>
        </p:nvSpPr>
        <p:spPr>
          <a:xfrm>
            <a:off x="250825" y="2492375"/>
            <a:ext cx="8642350" cy="360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1520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636965"/>
                </a:solidFill>
                <a:cs typeface="Arial" charset="0"/>
              </a:rPr>
              <a:t>© Partners For Life Planning</a:t>
            </a:r>
            <a:endParaRPr lang="cs-CZ" sz="1200" dirty="0">
              <a:solidFill>
                <a:srgbClr val="636965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Obrázek 10" descr="PowerPoint_linka copy 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636965"/>
                </a:solidFill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4165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1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1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33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slideLayout" Target="../slideLayouts/slideLayout2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image" Target="../media/image3.gif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22.xml"/><Relationship Id="rId42" Type="http://schemas.openxmlformats.org/officeDocument/2006/relationships/image" Target="../media/image3.gif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38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41" Type="http://schemas.openxmlformats.org/officeDocument/2006/relationships/theme" Target="../theme/theme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slideLayout" Target="../slideLayouts/slideLayout120.xml"/><Relationship Id="rId37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36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slideLayout" Target="../slideLayouts/slideLayout1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54.xml"/><Relationship Id="rId39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34" Type="http://schemas.openxmlformats.org/officeDocument/2006/relationships/slideLayout" Target="../slideLayouts/slideLayout162.xml"/><Relationship Id="rId42" Type="http://schemas.openxmlformats.org/officeDocument/2006/relationships/image" Target="../media/image3.gif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61.xml"/><Relationship Id="rId38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29" Type="http://schemas.openxmlformats.org/officeDocument/2006/relationships/slideLayout" Target="../slideLayouts/slideLayout157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60.xml"/><Relationship Id="rId37" Type="http://schemas.openxmlformats.org/officeDocument/2006/relationships/slideLayout" Target="../slideLayouts/slideLayout165.xml"/><Relationship Id="rId40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28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31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Relationship Id="rId27" Type="http://schemas.openxmlformats.org/officeDocument/2006/relationships/slideLayout" Target="../slideLayouts/slideLayout155.xml"/><Relationship Id="rId30" Type="http://schemas.openxmlformats.org/officeDocument/2006/relationships/slideLayout" Target="../slideLayouts/slideLayout158.xml"/><Relationship Id="rId35" Type="http://schemas.openxmlformats.org/officeDocument/2006/relationships/slideLayout" Target="../slideLayouts/slideLayout1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7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96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4.xml"/><Relationship Id="rId19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cs-CZ" sz="800" baseline="0" smtClean="0"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© Partners For Life Planning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8" r:id="rId2"/>
    <p:sldLayoutId id="2147483699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81" r:id="rId17"/>
    <p:sldLayoutId id="2147483701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cs-CZ" sz="800" baseline="0" smtClean="0">
                <a:solidFill>
                  <a:schemeClr val="bg2"/>
                </a:solidFill>
              </a:defRPr>
            </a:lvl1pPr>
          </a:lstStyle>
          <a:p>
            <a:r>
              <a:rPr dirty="0">
                <a:solidFill>
                  <a:srgbClr val="636965"/>
                </a:solidFill>
              </a:rPr>
              <a:t>© Partners For Life Planning</a:t>
            </a:r>
          </a:p>
        </p:txBody>
      </p:sp>
    </p:spTree>
    <p:extLst>
      <p:ext uri="{BB962C8B-B14F-4D97-AF65-F5344CB8AC3E}">
        <p14:creationId xmlns:p14="http://schemas.microsoft.com/office/powerpoint/2010/main" val="31813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60B6-04AB-429B-A09E-651D221642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4181D-CA7A-4959-94AB-68E7C66E2A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2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8596" y="6215082"/>
            <a:ext cx="3063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2"/>
                </a:solidFill>
                <a:latin typeface="+mn-lt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636965"/>
                </a:solidFill>
                <a:cs typeface="Arial" charset="0"/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31856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  <p:sldLayoutId id="2147483769" r:id="rId36"/>
    <p:sldLayoutId id="2147483770" r:id="rId37"/>
    <p:sldLayoutId id="2147483771" r:id="rId38"/>
    <p:sldLayoutId id="2147483772" r:id="rId39"/>
    <p:sldLayoutId id="2147483773" r:id="rId4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42"/>
        </a:buBlip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8596" y="6215082"/>
            <a:ext cx="3063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2"/>
                </a:solidFill>
                <a:latin typeface="+mn-lt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636965"/>
                </a:solidFill>
                <a:cs typeface="Arial" charset="0"/>
              </a:rPr>
              <a:t>© Partners Financial Services, a.s.</a:t>
            </a:r>
          </a:p>
        </p:txBody>
      </p:sp>
    </p:spTree>
    <p:extLst>
      <p:ext uri="{BB962C8B-B14F-4D97-AF65-F5344CB8AC3E}">
        <p14:creationId xmlns:p14="http://schemas.microsoft.com/office/powerpoint/2010/main" val="121755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  <p:sldLayoutId id="2147483810" r:id="rId36"/>
    <p:sldLayoutId id="2147483811" r:id="rId37"/>
    <p:sldLayoutId id="2147483812" r:id="rId38"/>
    <p:sldLayoutId id="2147483813" r:id="rId39"/>
    <p:sldLayoutId id="2147483814" r:id="rId4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42"/>
        </a:buBlip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8596" y="6215082"/>
            <a:ext cx="3063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2"/>
                </a:solidFill>
                <a:latin typeface="+mn-lt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636965"/>
                </a:solidFill>
                <a:cs typeface="Arial" charset="0"/>
              </a:rPr>
              <a:t>© </a:t>
            </a:r>
            <a:r>
              <a:rPr lang="cs-CZ" dirty="0" err="1" smtClean="0">
                <a:solidFill>
                  <a:srgbClr val="636965"/>
                </a:solidFill>
                <a:cs typeface="Arial" charset="0"/>
              </a:rPr>
              <a:t>Partners</a:t>
            </a:r>
            <a:r>
              <a:rPr lang="cs-CZ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dirty="0" err="1" smtClean="0">
                <a:solidFill>
                  <a:srgbClr val="636965"/>
                </a:solidFill>
                <a:cs typeface="Arial" charset="0"/>
              </a:rPr>
              <a:t>Financial</a:t>
            </a:r>
            <a:r>
              <a:rPr lang="cs-CZ" dirty="0" smtClean="0">
                <a:solidFill>
                  <a:srgbClr val="636965"/>
                </a:solidFill>
                <a:cs typeface="Arial" charset="0"/>
              </a:rPr>
              <a:t> </a:t>
            </a:r>
            <a:r>
              <a:rPr lang="cs-CZ" dirty="0" err="1" smtClean="0">
                <a:solidFill>
                  <a:srgbClr val="636965"/>
                </a:solidFill>
                <a:cs typeface="Arial" charset="0"/>
              </a:rPr>
              <a:t>Services</a:t>
            </a:r>
            <a:r>
              <a:rPr lang="cs-CZ" dirty="0" smtClean="0">
                <a:solidFill>
                  <a:srgbClr val="636965"/>
                </a:solidFill>
                <a:cs typeface="Arial" charset="0"/>
              </a:rPr>
              <a:t>, a.s.</a:t>
            </a:r>
          </a:p>
        </p:txBody>
      </p:sp>
    </p:spTree>
    <p:extLst>
      <p:ext uri="{BB962C8B-B14F-4D97-AF65-F5344CB8AC3E}">
        <p14:creationId xmlns:p14="http://schemas.microsoft.com/office/powerpoint/2010/main" val="268448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842" r:id="rId27"/>
    <p:sldLayoutId id="2147483843" r:id="rId28"/>
    <p:sldLayoutId id="2147483844" r:id="rId29"/>
    <p:sldLayoutId id="2147483845" r:id="rId30"/>
    <p:sldLayoutId id="2147483846" r:id="rId31"/>
    <p:sldLayoutId id="2147483847" r:id="rId32"/>
    <p:sldLayoutId id="2147483848" r:id="rId33"/>
    <p:sldLayoutId id="2147483849" r:id="rId34"/>
    <p:sldLayoutId id="2147483850" r:id="rId35"/>
    <p:sldLayoutId id="2147483851" r:id="rId36"/>
    <p:sldLayoutId id="2147483852" r:id="rId37"/>
    <p:sldLayoutId id="2147483853" r:id="rId38"/>
    <p:sldLayoutId id="2147483854" r:id="rId39"/>
    <p:sldLayoutId id="2147483855" r:id="rId4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42"/>
        </a:buBlip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3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549275"/>
            <a:ext cx="8542338" cy="1052513"/>
            <a:chOff x="80" y="624"/>
            <a:chExt cx="5381" cy="663"/>
          </a:xfrm>
        </p:grpSpPr>
        <p:sp>
          <p:nvSpPr>
            <p:cNvPr id="142338" name="Rectangle 2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339" name="Rectangle 3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340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341" name="Rectangle 5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342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343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344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23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666115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557338"/>
            <a:ext cx="7772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2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1658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5B5F53-F700-42DA-8F99-9EEEDCA9D7DC}" type="slidenum">
              <a:rPr lang="cs-CZ">
                <a:solidFill>
                  <a:srgbClr val="33339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cs-CZ">
                <a:solidFill>
                  <a:srgbClr val="333399"/>
                </a:solidFill>
                <a:latin typeface="Arial" charset="0"/>
              </a:rPr>
              <a:t> / 21</a:t>
            </a:r>
          </a:p>
        </p:txBody>
      </p:sp>
      <p:pic>
        <p:nvPicPr>
          <p:cNvPr id="142351" name="Picture 15" descr="ovblogo3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1013" y="188913"/>
            <a:ext cx="811212" cy="973137"/>
          </a:xfrm>
          <a:prstGeom prst="rect">
            <a:avLst/>
          </a:prstGeom>
          <a:noFill/>
        </p:spPr>
      </p:pic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5940425" y="6453188"/>
            <a:ext cx="3203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100">
                <a:solidFill>
                  <a:srgbClr val="003399"/>
                </a:solidFill>
                <a:latin typeface="Arial" charset="0"/>
              </a:rPr>
              <a:t>	      RD Petr Borkovec © 2007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7862888" y="1198563"/>
            <a:ext cx="1295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800">
                <a:solidFill>
                  <a:srgbClr val="003269"/>
                </a:solidFill>
                <a:latin typeface="Book Antiqua" pitchFamily="18" charset="0"/>
              </a:rPr>
              <a:t>Zítřek může přijít</a:t>
            </a:r>
            <a:r>
              <a:rPr lang="de-DE" sz="800">
                <a:solidFill>
                  <a:srgbClr val="003269"/>
                </a:solidFill>
                <a:latin typeface="Book Antiqua" pitchFamily="18" charset="0"/>
              </a:rPr>
              <a:t>.</a:t>
            </a: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4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2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2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2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/>
      <p:bldP spid="14234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23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3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23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23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3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23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23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3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234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23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3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234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23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3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23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rgbClr val="4D4D4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rgbClr val="4D4D4D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rgbClr val="4D4D4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cs-CZ" sz="800" baseline="0" smtClean="0">
                <a:solidFill>
                  <a:schemeClr val="bg2"/>
                </a:solidFill>
              </a:defRPr>
            </a:lvl1pPr>
          </a:lstStyle>
          <a:p>
            <a:r>
              <a:rPr dirty="0">
                <a:solidFill>
                  <a:srgbClr val="636965"/>
                </a:solidFill>
              </a:rPr>
              <a:t>© Partners For Life Planning</a:t>
            </a:r>
          </a:p>
        </p:txBody>
      </p:sp>
    </p:spTree>
    <p:extLst>
      <p:ext uri="{BB962C8B-B14F-4D97-AF65-F5344CB8AC3E}">
        <p14:creationId xmlns:p14="http://schemas.microsoft.com/office/powerpoint/2010/main" val="372758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cs-CZ" sz="800" baseline="0" smtClean="0">
                <a:solidFill>
                  <a:schemeClr val="bg2"/>
                </a:solidFill>
              </a:defRPr>
            </a:lvl1pPr>
          </a:lstStyle>
          <a:p>
            <a:r>
              <a:rPr dirty="0">
                <a:solidFill>
                  <a:srgbClr val="636965"/>
                </a:solidFill>
              </a:rPr>
              <a:t>© Partners For Life Planning</a:t>
            </a:r>
          </a:p>
        </p:txBody>
      </p:sp>
    </p:spTree>
    <p:extLst>
      <p:ext uri="{BB962C8B-B14F-4D97-AF65-F5344CB8AC3E}">
        <p14:creationId xmlns:p14="http://schemas.microsoft.com/office/powerpoint/2010/main" val="29317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adpis 1"/>
          <p:cNvSpPr>
            <a:spLocks noGrp="1"/>
          </p:cNvSpPr>
          <p:nvPr>
            <p:ph type="ctrTitle"/>
          </p:nvPr>
        </p:nvSpPr>
        <p:spPr bwMode="auto">
          <a:xfrm>
            <a:off x="611560" y="836712"/>
            <a:ext cx="8352928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4800" dirty="0" smtClean="0"/>
              <a:t>PRAXE STUDENTŮ                 V PORADENSKÉ A BANKOVNÍ POBOČCE PARTNERS MARKET	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9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58824" y="-10244"/>
            <a:ext cx="8517632" cy="791691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VIZE EVROPSKÉHO HOLDINGU PARTNERS</a:t>
            </a:r>
            <a:endParaRPr lang="cs-CZ" sz="3600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536" y="836712"/>
            <a:ext cx="1296144" cy="28803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FINANČNÍ SLUŽBY ČR </a:t>
            </a:r>
            <a:endParaRPr lang="cs-CZ" sz="2400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627784" y="836712"/>
            <a:ext cx="1296144" cy="28803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DALŠÍ ZEMĚ</a:t>
            </a:r>
          </a:p>
          <a:p>
            <a:pPr algn="ctr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(vize předního evropského poskytovatele finančních služeb)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860032" y="836712"/>
            <a:ext cx="1224136" cy="28803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HORIZONTÁLNÍ INTEGRACE</a:t>
            </a:r>
            <a:endParaRPr lang="cs-CZ" sz="2400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164288" y="836712"/>
            <a:ext cx="1224136" cy="28803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VERTIKÁLNÍ INTEGRACE</a:t>
            </a:r>
            <a:endParaRPr lang="cs-CZ" sz="2400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07504" y="4005064"/>
            <a:ext cx="1800200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Poradenská síť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Franšízy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VIP CO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Call centrum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On-line služby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339752" y="4005064"/>
            <a:ext cx="1800200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Polsko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Slovensko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Německo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Španělsko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Francie, Itálie..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499992" y="4005064"/>
            <a:ext cx="1944216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5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Průmyslový makléř</a:t>
            </a:r>
          </a:p>
          <a:p>
            <a:pPr algn="ctr"/>
            <a:r>
              <a:rPr lang="cs-CZ" sz="15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Pravní, účetní a daňové služby</a:t>
            </a:r>
          </a:p>
          <a:p>
            <a:pPr algn="ctr"/>
            <a:r>
              <a:rPr lang="cs-CZ" sz="15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Realitní služby</a:t>
            </a:r>
          </a:p>
          <a:p>
            <a:pPr algn="ctr"/>
            <a:r>
              <a:rPr lang="cs-CZ" sz="15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Univerzita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804248" y="4005064"/>
            <a:ext cx="201622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Partners IS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Partners banka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„pojišťovna“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hypoteční agentura</a:t>
            </a: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Allianz PS</a:t>
            </a:r>
          </a:p>
        </p:txBody>
      </p:sp>
    </p:spTree>
    <p:extLst>
      <p:ext uri="{BB962C8B-B14F-4D97-AF65-F5344CB8AC3E}">
        <p14:creationId xmlns:p14="http://schemas.microsoft.com/office/powerpoint/2010/main" val="3501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8229600" cy="1143001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VIZE POSKYTOVATELE KOMPLEXNÍCH FINANČNÍCH SLUŽEB NA MÍRU</a:t>
            </a:r>
            <a:endParaRPr lang="cs-CZ" sz="3600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23528" y="6319861"/>
            <a:ext cx="8568952" cy="5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i="1" dirty="0" smtClean="0">
                <a:solidFill>
                  <a:srgbClr val="4BACC6">
                    <a:lumMod val="75000"/>
                  </a:srgbClr>
                </a:solidFill>
                <a:latin typeface="Trebuchet MS" pitchFamily="34" charset="0"/>
              </a:rPr>
              <a:t>Vždy </a:t>
            </a:r>
            <a:r>
              <a:rPr lang="cs-CZ" sz="2000" i="1" dirty="0">
                <a:solidFill>
                  <a:srgbClr val="4BACC6">
                    <a:lumMod val="75000"/>
                  </a:srgbClr>
                </a:solidFill>
                <a:latin typeface="Trebuchet MS" pitchFamily="34" charset="0"/>
              </a:rPr>
              <a:t>o krok napřed díky </a:t>
            </a:r>
            <a:r>
              <a:rPr lang="cs-CZ" sz="2000" i="1" dirty="0" smtClean="0">
                <a:solidFill>
                  <a:srgbClr val="4BACC6">
                    <a:lumMod val="75000"/>
                  </a:srgbClr>
                </a:solidFill>
                <a:latin typeface="Trebuchet MS" pitchFamily="34" charset="0"/>
              </a:rPr>
              <a:t>technologii!</a:t>
            </a:r>
            <a:endParaRPr lang="cs-CZ" sz="2000" i="1" dirty="0">
              <a:solidFill>
                <a:srgbClr val="4BACC6">
                  <a:lumMod val="75000"/>
                </a:srgbClr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7659" r="53285" b="28227"/>
          <a:stretch/>
        </p:blipFill>
        <p:spPr bwMode="auto">
          <a:xfrm>
            <a:off x="3491880" y="2636912"/>
            <a:ext cx="2260266" cy="95124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3419872" y="3645024"/>
            <a:ext cx="2448272" cy="2304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sk-SK" sz="17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ŠIRŠÍ NABÍDKA</a:t>
            </a:r>
          </a:p>
          <a:p>
            <a:pPr algn="ctr">
              <a:lnSpc>
                <a:spcPct val="150000"/>
              </a:lnSpc>
            </a:pPr>
            <a:r>
              <a:rPr lang="sk-SK" sz="17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NOVÉ A LEPŠÍ SLUŽBY</a:t>
            </a:r>
          </a:p>
          <a:p>
            <a:pPr algn="ctr">
              <a:lnSpc>
                <a:spcPct val="150000"/>
              </a:lnSpc>
            </a:pPr>
            <a:r>
              <a:rPr lang="sk-SK" sz="17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NIŽŠÍ NÁKLADOVOST</a:t>
            </a:r>
          </a:p>
          <a:p>
            <a:pPr algn="ctr">
              <a:lnSpc>
                <a:spcPct val="150000"/>
              </a:lnSpc>
            </a:pPr>
            <a:r>
              <a:rPr lang="sk-SK" sz="17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KONTROLA</a:t>
            </a:r>
          </a:p>
          <a:p>
            <a:pPr algn="ctr">
              <a:lnSpc>
                <a:spcPct val="150000"/>
              </a:lnSpc>
            </a:pPr>
            <a:r>
              <a:rPr lang="sk-SK" sz="17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EFEKTIVITA</a:t>
            </a:r>
          </a:p>
          <a:p>
            <a:pPr algn="ctr">
              <a:lnSpc>
                <a:spcPct val="150000"/>
              </a:lnSpc>
            </a:pPr>
            <a:r>
              <a:rPr lang="sk-SK" sz="17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BRAND</a:t>
            </a:r>
            <a:endParaRPr lang="sk-SK" sz="1750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323528" y="1265312"/>
            <a:ext cx="3168352" cy="1839652"/>
            <a:chOff x="323528" y="1265312"/>
            <a:chExt cx="3168352" cy="1839652"/>
          </a:xfrm>
        </p:grpSpPr>
        <p:sp>
          <p:nvSpPr>
            <p:cNvPr id="3" name="Zaoblený obdélník 2"/>
            <p:cNvSpPr/>
            <p:nvPr/>
          </p:nvSpPr>
          <p:spPr>
            <a:xfrm>
              <a:off x="323528" y="1265312"/>
              <a:ext cx="2088232" cy="9361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k-SK" dirty="0" smtClean="0">
                  <a:solidFill>
                    <a:prstClr val="white"/>
                  </a:solidFill>
                  <a:latin typeface="Trebuchet MS" pitchFamily="34" charset="0"/>
                </a:rPr>
                <a:t>PARTNERS INVESTIČNÍ SPOLEČNOST</a:t>
              </a:r>
              <a:endParaRPr lang="sk-SK" dirty="0">
                <a:solidFill>
                  <a:prstClr val="white"/>
                </a:solidFill>
                <a:latin typeface="Trebuchet MS" pitchFamily="34" charset="0"/>
              </a:endParaRPr>
            </a:p>
          </p:txBody>
        </p:sp>
        <p:cxnSp>
          <p:nvCxnSpPr>
            <p:cNvPr id="20" name="Přímá spojnice se šipkou 19"/>
            <p:cNvCxnSpPr/>
            <p:nvPr/>
          </p:nvCxnSpPr>
          <p:spPr>
            <a:xfrm>
              <a:off x="2415107" y="1733364"/>
              <a:ext cx="1076773" cy="1371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" name="Skupina 5"/>
          <p:cNvGrpSpPr/>
          <p:nvPr/>
        </p:nvGrpSpPr>
        <p:grpSpPr>
          <a:xfrm>
            <a:off x="326875" y="2636912"/>
            <a:ext cx="3165005" cy="936104"/>
            <a:chOff x="326875" y="2636912"/>
            <a:chExt cx="3165005" cy="936104"/>
          </a:xfrm>
        </p:grpSpPr>
        <p:sp>
          <p:nvSpPr>
            <p:cNvPr id="10" name="Zaoblený obdélník 9"/>
            <p:cNvSpPr/>
            <p:nvPr/>
          </p:nvSpPr>
          <p:spPr>
            <a:xfrm>
              <a:off x="326875" y="2636912"/>
              <a:ext cx="2088232" cy="9361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k-SK" dirty="0">
                  <a:solidFill>
                    <a:prstClr val="white"/>
                  </a:solidFill>
                  <a:latin typeface="Trebuchet MS" pitchFamily="34" charset="0"/>
                </a:rPr>
                <a:t>PRŮMYSLOVÝ A INKASNÍ </a:t>
              </a:r>
              <a:r>
                <a:rPr lang="sk-SK" dirty="0" smtClean="0">
                  <a:solidFill>
                    <a:prstClr val="white"/>
                  </a:solidFill>
                  <a:latin typeface="Trebuchet MS" pitchFamily="34" charset="0"/>
                </a:rPr>
                <a:t>MAKLÉŘ</a:t>
              </a:r>
              <a:endParaRPr lang="sk-SK" dirty="0">
                <a:solidFill>
                  <a:prstClr val="white"/>
                </a:solidFill>
                <a:latin typeface="Trebuchet MS" pitchFamily="34" charset="0"/>
              </a:endParaRPr>
            </a:p>
          </p:txBody>
        </p:sp>
        <p:cxnSp>
          <p:nvCxnSpPr>
            <p:cNvPr id="23" name="Přímá spojnice se šipkou 22"/>
            <p:cNvCxnSpPr>
              <a:endCxn id="1026" idx="1"/>
            </p:cNvCxnSpPr>
            <p:nvPr/>
          </p:nvCxnSpPr>
          <p:spPr>
            <a:xfrm>
              <a:off x="2415107" y="3065512"/>
              <a:ext cx="1076773" cy="4702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9" name="Skupina 18"/>
          <p:cNvGrpSpPr/>
          <p:nvPr/>
        </p:nvGrpSpPr>
        <p:grpSpPr>
          <a:xfrm>
            <a:off x="323528" y="3112536"/>
            <a:ext cx="3168352" cy="1828632"/>
            <a:chOff x="323528" y="3112536"/>
            <a:chExt cx="3168352" cy="1828632"/>
          </a:xfrm>
        </p:grpSpPr>
        <p:sp>
          <p:nvSpPr>
            <p:cNvPr id="14" name="Zaoblený obdélník 13"/>
            <p:cNvSpPr/>
            <p:nvPr/>
          </p:nvSpPr>
          <p:spPr>
            <a:xfrm>
              <a:off x="323528" y="4005064"/>
              <a:ext cx="2088232" cy="9361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k-SK" dirty="0">
                  <a:solidFill>
                    <a:prstClr val="white"/>
                  </a:solidFill>
                  <a:latin typeface="Trebuchet MS" pitchFamily="34" charset="0"/>
                </a:rPr>
                <a:t>PENZIJNÍ </a:t>
              </a:r>
              <a:r>
                <a:rPr lang="sk-SK" dirty="0" smtClean="0">
                  <a:solidFill>
                    <a:prstClr val="white"/>
                  </a:solidFill>
                  <a:latin typeface="Trebuchet MS" pitchFamily="34" charset="0"/>
                </a:rPr>
                <a:t>SPOLEČNOST</a:t>
              </a:r>
              <a:endParaRPr lang="sk-SK" dirty="0">
                <a:solidFill>
                  <a:prstClr val="white"/>
                </a:solidFill>
                <a:latin typeface="Trebuchet MS" pitchFamily="34" charset="0"/>
              </a:endParaRPr>
            </a:p>
          </p:txBody>
        </p:sp>
        <p:cxnSp>
          <p:nvCxnSpPr>
            <p:cNvPr id="25" name="Přímá spojnice se šipkou 24"/>
            <p:cNvCxnSpPr/>
            <p:nvPr/>
          </p:nvCxnSpPr>
          <p:spPr>
            <a:xfrm flipV="1">
              <a:off x="2411760" y="3112536"/>
              <a:ext cx="1080120" cy="13706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1" name="Skupina 20"/>
          <p:cNvGrpSpPr/>
          <p:nvPr/>
        </p:nvGrpSpPr>
        <p:grpSpPr>
          <a:xfrm>
            <a:off x="5724128" y="1223899"/>
            <a:ext cx="3096344" cy="1906962"/>
            <a:chOff x="5724128" y="1223899"/>
            <a:chExt cx="3096344" cy="1906962"/>
          </a:xfrm>
        </p:grpSpPr>
        <p:sp>
          <p:nvSpPr>
            <p:cNvPr id="8" name="Zaoblený obdélník 7"/>
            <p:cNvSpPr/>
            <p:nvPr/>
          </p:nvSpPr>
          <p:spPr>
            <a:xfrm>
              <a:off x="6732240" y="1223899"/>
              <a:ext cx="2088232" cy="9361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k-SK" dirty="0" smtClean="0">
                  <a:solidFill>
                    <a:prstClr val="white"/>
                  </a:solidFill>
                  <a:latin typeface="Trebuchet MS" pitchFamily="34" charset="0"/>
                </a:rPr>
                <a:t>PARTNERS BANKA</a:t>
              </a:r>
            </a:p>
          </p:txBody>
        </p:sp>
        <p:cxnSp>
          <p:nvCxnSpPr>
            <p:cNvPr id="27" name="Přímá spojnice se šipkou 26"/>
            <p:cNvCxnSpPr/>
            <p:nvPr/>
          </p:nvCxnSpPr>
          <p:spPr>
            <a:xfrm flipH="1">
              <a:off x="5724128" y="1691951"/>
              <a:ext cx="1008112" cy="143891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2" name="Skupina 21"/>
          <p:cNvGrpSpPr/>
          <p:nvPr/>
        </p:nvGrpSpPr>
        <p:grpSpPr>
          <a:xfrm>
            <a:off x="5724128" y="2636912"/>
            <a:ext cx="3096344" cy="936104"/>
            <a:chOff x="5724128" y="2636912"/>
            <a:chExt cx="3096344" cy="936104"/>
          </a:xfrm>
        </p:grpSpPr>
        <p:sp>
          <p:nvSpPr>
            <p:cNvPr id="12" name="Zaoblený obdélník 11"/>
            <p:cNvSpPr/>
            <p:nvPr/>
          </p:nvSpPr>
          <p:spPr>
            <a:xfrm>
              <a:off x="6732240" y="2636912"/>
              <a:ext cx="2088232" cy="9361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k-SK" dirty="0">
                  <a:solidFill>
                    <a:prstClr val="white"/>
                  </a:solidFill>
                  <a:latin typeface="Trebuchet MS" pitchFamily="34" charset="0"/>
                </a:rPr>
                <a:t>PARTNERS POJIŠŤOVNA</a:t>
              </a:r>
            </a:p>
          </p:txBody>
        </p:sp>
        <p:cxnSp>
          <p:nvCxnSpPr>
            <p:cNvPr id="28" name="Přímá spojnice se šipkou 27"/>
            <p:cNvCxnSpPr>
              <a:stCxn id="12" idx="1"/>
            </p:cNvCxnSpPr>
            <p:nvPr/>
          </p:nvCxnSpPr>
          <p:spPr>
            <a:xfrm flipH="1">
              <a:off x="5724128" y="3104964"/>
              <a:ext cx="1008112" cy="3346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5724128" y="3138434"/>
            <a:ext cx="3096344" cy="1802734"/>
            <a:chOff x="5724128" y="3138434"/>
            <a:chExt cx="3096344" cy="1802734"/>
          </a:xfrm>
        </p:grpSpPr>
        <p:sp>
          <p:nvSpPr>
            <p:cNvPr id="16" name="Zaoblený obdélník 15"/>
            <p:cNvSpPr/>
            <p:nvPr/>
          </p:nvSpPr>
          <p:spPr>
            <a:xfrm>
              <a:off x="6732240" y="4005064"/>
              <a:ext cx="2088232" cy="9361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k-SK" dirty="0">
                  <a:solidFill>
                    <a:prstClr val="white"/>
                  </a:solidFill>
                  <a:latin typeface="Trebuchet MS" pitchFamily="34" charset="0"/>
                </a:rPr>
                <a:t>PARTNERS HYPOTEČNÍ AGENTURA</a:t>
              </a:r>
            </a:p>
          </p:txBody>
        </p:sp>
        <p:cxnSp>
          <p:nvCxnSpPr>
            <p:cNvPr id="29" name="Přímá spojnice se šipkou 28"/>
            <p:cNvCxnSpPr/>
            <p:nvPr/>
          </p:nvCxnSpPr>
          <p:spPr>
            <a:xfrm flipH="1" flipV="1">
              <a:off x="5724128" y="3138434"/>
              <a:ext cx="1008112" cy="137068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90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body" sz="quarter" idx="10"/>
          </p:nvPr>
        </p:nvSpPr>
        <p:spPr>
          <a:xfrm>
            <a:off x="4932040" y="908720"/>
            <a:ext cx="4104456" cy="42106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cs-CZ" sz="2000" b="1" dirty="0" smtClean="0">
                <a:solidFill>
                  <a:srgbClr val="C00000"/>
                </a:solidFill>
                <a:latin typeface="Trebuchet MS" pitchFamily="34" charset="0"/>
              </a:rPr>
              <a:t>SILNÉ STRÁNKY FINANČNÍHO PORADENSTVÍ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Moderní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Komplexní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Nezávislé a objektivní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Individuální služba, osobní přístup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Proaktivita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a osobní motivace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Vzdělání a správné informace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Flexibilita a dynamika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Komunikační dovednosti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8229600" cy="1143001"/>
          </a:xfrm>
        </p:spPr>
        <p:txBody>
          <a:bodyPr>
            <a:normAutofit/>
          </a:bodyPr>
          <a:lstStyle/>
          <a:p>
            <a:pPr algn="l"/>
            <a:r>
              <a:rPr lang="cs-CZ" sz="360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MODRÝ OCEÁN PARTNERS</a:t>
            </a:r>
            <a:endParaRPr lang="cs-CZ" sz="360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5192" y="1124744"/>
            <a:ext cx="4114800" cy="455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cs-CZ" sz="2000" b="1" dirty="0" smtClean="0">
                <a:solidFill>
                  <a:srgbClr val="C00000"/>
                </a:solidFill>
                <a:latin typeface="Trebuchet MS" pitchFamily="34" charset="0"/>
              </a:rPr>
              <a:t>SILNÉ STRÁNKY BANKOVNÍ DISTRIBUCE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cs-CZ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Důvěryhodnost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cs-CZ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Dostupnost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cs-CZ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Viditelnost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cs-CZ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Lidé služby bank znají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cs-CZ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Profesionalita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cs-CZ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Velikost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cs-CZ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Jistota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cs-CZ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Dlouhodobost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000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6856" y="50223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C00000"/>
                </a:solidFill>
                <a:latin typeface="Trebuchet MS" pitchFamily="34" charset="0"/>
              </a:rPr>
              <a:t>FINANČNÍ SLUŽBY PARTNERS</a:t>
            </a:r>
            <a:endParaRPr lang="cs-CZ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6" name="Kříž 5"/>
          <p:cNvSpPr/>
          <p:nvPr/>
        </p:nvSpPr>
        <p:spPr>
          <a:xfrm>
            <a:off x="3779912" y="2708920"/>
            <a:ext cx="936104" cy="864096"/>
          </a:xfrm>
          <a:prstGeom prst="plu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525146"/>
          </a:xfrm>
        </p:spPr>
        <p:txBody>
          <a:bodyPr/>
          <a:lstStyle/>
          <a:p>
            <a:r>
              <a:rPr lang="cs-CZ" sz="2800" dirty="0" smtClean="0"/>
              <a:t>MODEL DISTRIBUCE PARTNERS</a:t>
            </a:r>
            <a:endParaRPr lang="cs-CZ" sz="28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251520" y="1757699"/>
            <a:ext cx="2304256" cy="3776677"/>
            <a:chOff x="2079750" y="1398661"/>
            <a:chExt cx="1012500" cy="3776677"/>
          </a:xfrm>
        </p:grpSpPr>
        <p:sp>
          <p:nvSpPr>
            <p:cNvPr id="10" name="Volný tvar 9"/>
            <p:cNvSpPr/>
            <p:nvPr/>
          </p:nvSpPr>
          <p:spPr>
            <a:xfrm>
              <a:off x="2079750" y="1398661"/>
              <a:ext cx="1012500" cy="726284"/>
            </a:xfrm>
            <a:custGeom>
              <a:avLst/>
              <a:gdLst>
                <a:gd name="connsiteX0" fmla="*/ 0 w 900000"/>
                <a:gd name="connsiteY0" fmla="*/ 0 h 726284"/>
                <a:gd name="connsiteX1" fmla="*/ 900000 w 900000"/>
                <a:gd name="connsiteY1" fmla="*/ 0 h 726284"/>
                <a:gd name="connsiteX2" fmla="*/ 900000 w 900000"/>
                <a:gd name="connsiteY2" fmla="*/ 726284 h 726284"/>
                <a:gd name="connsiteX3" fmla="*/ 0 w 900000"/>
                <a:gd name="connsiteY3" fmla="*/ 726284 h 726284"/>
                <a:gd name="connsiteX4" fmla="*/ 0 w 9000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" h="726284">
                  <a:moveTo>
                    <a:pt x="0" y="0"/>
                  </a:moveTo>
                  <a:lnTo>
                    <a:pt x="900000" y="0"/>
                  </a:lnTo>
                  <a:lnTo>
                    <a:pt x="9000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  <a:alpha val="9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/>
                <a:t>PRIVATE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2079750" y="2161259"/>
              <a:ext cx="1012500" cy="726284"/>
            </a:xfrm>
            <a:custGeom>
              <a:avLst/>
              <a:gdLst>
                <a:gd name="connsiteX0" fmla="*/ 0 w 1012500"/>
                <a:gd name="connsiteY0" fmla="*/ 0 h 726284"/>
                <a:gd name="connsiteX1" fmla="*/ 1012500 w 1012500"/>
                <a:gd name="connsiteY1" fmla="*/ 0 h 726284"/>
                <a:gd name="connsiteX2" fmla="*/ 1012500 w 1012500"/>
                <a:gd name="connsiteY2" fmla="*/ 726284 h 726284"/>
                <a:gd name="connsiteX3" fmla="*/ 0 w 1012500"/>
                <a:gd name="connsiteY3" fmla="*/ 726284 h 726284"/>
                <a:gd name="connsiteX4" fmla="*/ 0 w 10125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500" h="726284">
                  <a:moveTo>
                    <a:pt x="0" y="0"/>
                  </a:moveTo>
                  <a:lnTo>
                    <a:pt x="1012500" y="0"/>
                  </a:lnTo>
                  <a:lnTo>
                    <a:pt x="10125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alpha val="8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/>
                <a:t>AFLUENT</a:t>
              </a:r>
              <a:endParaRPr lang="cs-CZ" sz="1600" kern="1200" dirty="0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2079751" y="2923857"/>
              <a:ext cx="1012499" cy="726284"/>
            </a:xfrm>
            <a:custGeom>
              <a:avLst/>
              <a:gdLst>
                <a:gd name="connsiteX0" fmla="*/ 0 w 765000"/>
                <a:gd name="connsiteY0" fmla="*/ 0 h 726284"/>
                <a:gd name="connsiteX1" fmla="*/ 765000 w 765000"/>
                <a:gd name="connsiteY1" fmla="*/ 0 h 726284"/>
                <a:gd name="connsiteX2" fmla="*/ 765000 w 765000"/>
                <a:gd name="connsiteY2" fmla="*/ 726284 h 726284"/>
                <a:gd name="connsiteX3" fmla="*/ 0 w 765000"/>
                <a:gd name="connsiteY3" fmla="*/ 726284 h 726284"/>
                <a:gd name="connsiteX4" fmla="*/ 0 w 7650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000" h="726284">
                  <a:moveTo>
                    <a:pt x="0" y="0"/>
                  </a:moveTo>
                  <a:lnTo>
                    <a:pt x="765000" y="0"/>
                  </a:lnTo>
                  <a:lnTo>
                    <a:pt x="7650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/>
                <a:t>UPPER MASS</a:t>
              </a:r>
              <a:endParaRPr lang="cs-CZ" sz="1600" kern="1200" dirty="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079751" y="3686456"/>
              <a:ext cx="1012499" cy="726284"/>
            </a:xfrm>
            <a:custGeom>
              <a:avLst/>
              <a:gdLst>
                <a:gd name="connsiteX0" fmla="*/ 0 w 720000"/>
                <a:gd name="connsiteY0" fmla="*/ 0 h 726284"/>
                <a:gd name="connsiteX1" fmla="*/ 720000 w 720000"/>
                <a:gd name="connsiteY1" fmla="*/ 0 h 726284"/>
                <a:gd name="connsiteX2" fmla="*/ 720000 w 720000"/>
                <a:gd name="connsiteY2" fmla="*/ 726284 h 726284"/>
                <a:gd name="connsiteX3" fmla="*/ 0 w 720000"/>
                <a:gd name="connsiteY3" fmla="*/ 726284 h 726284"/>
                <a:gd name="connsiteX4" fmla="*/ 0 w 7200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6284">
                  <a:moveTo>
                    <a:pt x="0" y="0"/>
                  </a:moveTo>
                  <a:lnTo>
                    <a:pt x="720000" y="0"/>
                  </a:lnTo>
                  <a:lnTo>
                    <a:pt x="7200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6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/>
                <a:t>MASS</a:t>
              </a:r>
              <a:endParaRPr lang="cs-CZ" sz="1600" kern="1200" dirty="0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2079751" y="4449054"/>
              <a:ext cx="1012499" cy="726284"/>
            </a:xfrm>
            <a:custGeom>
              <a:avLst/>
              <a:gdLst>
                <a:gd name="connsiteX0" fmla="*/ 0 w 832500"/>
                <a:gd name="connsiteY0" fmla="*/ 0 h 726284"/>
                <a:gd name="connsiteX1" fmla="*/ 832500 w 832500"/>
                <a:gd name="connsiteY1" fmla="*/ 0 h 726284"/>
                <a:gd name="connsiteX2" fmla="*/ 832500 w 832500"/>
                <a:gd name="connsiteY2" fmla="*/ 726284 h 726284"/>
                <a:gd name="connsiteX3" fmla="*/ 0 w 832500"/>
                <a:gd name="connsiteY3" fmla="*/ 726284 h 726284"/>
                <a:gd name="connsiteX4" fmla="*/ 0 w 8325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500" h="726284">
                  <a:moveTo>
                    <a:pt x="0" y="0"/>
                  </a:moveTo>
                  <a:lnTo>
                    <a:pt x="832500" y="0"/>
                  </a:lnTo>
                  <a:lnTo>
                    <a:pt x="8325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/>
                <a:t>LOWER MASS</a:t>
              </a:r>
              <a:endParaRPr lang="cs-CZ" sz="1600" kern="1200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6660232" y="1757700"/>
            <a:ext cx="2232248" cy="3776677"/>
            <a:chOff x="2079750" y="1398661"/>
            <a:chExt cx="1012500" cy="3776677"/>
          </a:xfrm>
        </p:grpSpPr>
        <p:sp>
          <p:nvSpPr>
            <p:cNvPr id="17" name="Volný tvar 16"/>
            <p:cNvSpPr/>
            <p:nvPr/>
          </p:nvSpPr>
          <p:spPr>
            <a:xfrm>
              <a:off x="2079750" y="1398661"/>
              <a:ext cx="1012500" cy="726284"/>
            </a:xfrm>
            <a:custGeom>
              <a:avLst/>
              <a:gdLst>
                <a:gd name="connsiteX0" fmla="*/ 0 w 900000"/>
                <a:gd name="connsiteY0" fmla="*/ 0 h 726284"/>
                <a:gd name="connsiteX1" fmla="*/ 900000 w 900000"/>
                <a:gd name="connsiteY1" fmla="*/ 0 h 726284"/>
                <a:gd name="connsiteX2" fmla="*/ 900000 w 900000"/>
                <a:gd name="connsiteY2" fmla="*/ 726284 h 726284"/>
                <a:gd name="connsiteX3" fmla="*/ 0 w 900000"/>
                <a:gd name="connsiteY3" fmla="*/ 726284 h 726284"/>
                <a:gd name="connsiteX4" fmla="*/ 0 w 9000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" h="726284">
                  <a:moveTo>
                    <a:pt x="0" y="0"/>
                  </a:moveTo>
                  <a:lnTo>
                    <a:pt x="900000" y="0"/>
                  </a:lnTo>
                  <a:lnTo>
                    <a:pt x="9000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dirty="0" smtClean="0">
                  <a:solidFill>
                    <a:schemeClr val="bg1"/>
                  </a:solidFill>
                </a:rPr>
                <a:t>PRIVÁTNÍ BANKÉŘI</a:t>
              </a:r>
              <a:endParaRPr lang="cs-CZ" sz="1600" kern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079750" y="2161259"/>
              <a:ext cx="1012500" cy="726284"/>
            </a:xfrm>
            <a:custGeom>
              <a:avLst/>
              <a:gdLst>
                <a:gd name="connsiteX0" fmla="*/ 0 w 1012500"/>
                <a:gd name="connsiteY0" fmla="*/ 0 h 726284"/>
                <a:gd name="connsiteX1" fmla="*/ 1012500 w 1012500"/>
                <a:gd name="connsiteY1" fmla="*/ 0 h 726284"/>
                <a:gd name="connsiteX2" fmla="*/ 1012500 w 1012500"/>
                <a:gd name="connsiteY2" fmla="*/ 726284 h 726284"/>
                <a:gd name="connsiteX3" fmla="*/ 0 w 1012500"/>
                <a:gd name="connsiteY3" fmla="*/ 726284 h 726284"/>
                <a:gd name="connsiteX4" fmla="*/ 0 w 10125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500" h="726284">
                  <a:moveTo>
                    <a:pt x="0" y="0"/>
                  </a:moveTo>
                  <a:lnTo>
                    <a:pt x="1012500" y="0"/>
                  </a:lnTo>
                  <a:lnTo>
                    <a:pt x="10125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dirty="0" smtClean="0">
                  <a:solidFill>
                    <a:schemeClr val="bg1"/>
                  </a:solidFill>
                </a:rPr>
                <a:t>PODNIKATELÉ, OSOBNOSTI V REGIONU</a:t>
              </a:r>
              <a:endParaRPr lang="cs-CZ" sz="16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079751" y="2923857"/>
              <a:ext cx="1012499" cy="726284"/>
            </a:xfrm>
            <a:custGeom>
              <a:avLst/>
              <a:gdLst>
                <a:gd name="connsiteX0" fmla="*/ 0 w 765000"/>
                <a:gd name="connsiteY0" fmla="*/ 0 h 726284"/>
                <a:gd name="connsiteX1" fmla="*/ 765000 w 765000"/>
                <a:gd name="connsiteY1" fmla="*/ 0 h 726284"/>
                <a:gd name="connsiteX2" fmla="*/ 765000 w 765000"/>
                <a:gd name="connsiteY2" fmla="*/ 726284 h 726284"/>
                <a:gd name="connsiteX3" fmla="*/ 0 w 765000"/>
                <a:gd name="connsiteY3" fmla="*/ 726284 h 726284"/>
                <a:gd name="connsiteX4" fmla="*/ 0 w 7650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000" h="726284">
                  <a:moveTo>
                    <a:pt x="0" y="0"/>
                  </a:moveTo>
                  <a:lnTo>
                    <a:pt x="765000" y="0"/>
                  </a:lnTo>
                  <a:lnTo>
                    <a:pt x="7650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7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>
                  <a:solidFill>
                    <a:schemeClr val="bg1"/>
                  </a:solidFill>
                </a:rPr>
                <a:t>PROFESIONÁLOVÉ V OBORU</a:t>
              </a:r>
              <a:endParaRPr lang="cs-CZ" sz="16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2079751" y="3686456"/>
              <a:ext cx="1012499" cy="726284"/>
            </a:xfrm>
            <a:custGeom>
              <a:avLst/>
              <a:gdLst>
                <a:gd name="connsiteX0" fmla="*/ 0 w 720000"/>
                <a:gd name="connsiteY0" fmla="*/ 0 h 726284"/>
                <a:gd name="connsiteX1" fmla="*/ 720000 w 720000"/>
                <a:gd name="connsiteY1" fmla="*/ 0 h 726284"/>
                <a:gd name="connsiteX2" fmla="*/ 720000 w 720000"/>
                <a:gd name="connsiteY2" fmla="*/ 726284 h 726284"/>
                <a:gd name="connsiteX3" fmla="*/ 0 w 720000"/>
                <a:gd name="connsiteY3" fmla="*/ 726284 h 726284"/>
                <a:gd name="connsiteX4" fmla="*/ 0 w 7200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6284">
                  <a:moveTo>
                    <a:pt x="0" y="0"/>
                  </a:moveTo>
                  <a:lnTo>
                    <a:pt x="720000" y="0"/>
                  </a:lnTo>
                  <a:lnTo>
                    <a:pt x="7200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>
                  <a:solidFill>
                    <a:schemeClr val="bg1"/>
                  </a:solidFill>
                </a:rPr>
                <a:t>ZKUŠENÍ POJIŠŤOVÁCI</a:t>
              </a:r>
              <a:endParaRPr lang="cs-CZ" sz="16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2079751" y="4449054"/>
              <a:ext cx="1012499" cy="726284"/>
            </a:xfrm>
            <a:custGeom>
              <a:avLst/>
              <a:gdLst>
                <a:gd name="connsiteX0" fmla="*/ 0 w 832500"/>
                <a:gd name="connsiteY0" fmla="*/ 0 h 726284"/>
                <a:gd name="connsiteX1" fmla="*/ 832500 w 832500"/>
                <a:gd name="connsiteY1" fmla="*/ 0 h 726284"/>
                <a:gd name="connsiteX2" fmla="*/ 832500 w 832500"/>
                <a:gd name="connsiteY2" fmla="*/ 726284 h 726284"/>
                <a:gd name="connsiteX3" fmla="*/ 0 w 832500"/>
                <a:gd name="connsiteY3" fmla="*/ 726284 h 726284"/>
                <a:gd name="connsiteX4" fmla="*/ 0 w 8325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500" h="726284">
                  <a:moveTo>
                    <a:pt x="0" y="0"/>
                  </a:moveTo>
                  <a:lnTo>
                    <a:pt x="832500" y="0"/>
                  </a:lnTo>
                  <a:lnTo>
                    <a:pt x="8325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>
                  <a:solidFill>
                    <a:schemeClr val="bg1"/>
                  </a:solidFill>
                </a:rPr>
                <a:t>NOVÁČCI V OBORU, ZAMĚSTN., STUDENTI</a:t>
              </a:r>
              <a:endParaRPr lang="cs-CZ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3491880" y="1762264"/>
            <a:ext cx="2160240" cy="3772113"/>
            <a:chOff x="2079750" y="1398661"/>
            <a:chExt cx="1012500" cy="3772113"/>
          </a:xfrm>
        </p:grpSpPr>
        <p:sp>
          <p:nvSpPr>
            <p:cNvPr id="23" name="Volný tvar 22"/>
            <p:cNvSpPr/>
            <p:nvPr/>
          </p:nvSpPr>
          <p:spPr>
            <a:xfrm>
              <a:off x="2079750" y="1398661"/>
              <a:ext cx="1012500" cy="726284"/>
            </a:xfrm>
            <a:custGeom>
              <a:avLst/>
              <a:gdLst>
                <a:gd name="connsiteX0" fmla="*/ 0 w 900000"/>
                <a:gd name="connsiteY0" fmla="*/ 0 h 726284"/>
                <a:gd name="connsiteX1" fmla="*/ 900000 w 900000"/>
                <a:gd name="connsiteY1" fmla="*/ 0 h 726284"/>
                <a:gd name="connsiteX2" fmla="*/ 900000 w 900000"/>
                <a:gd name="connsiteY2" fmla="*/ 726284 h 726284"/>
                <a:gd name="connsiteX3" fmla="*/ 0 w 900000"/>
                <a:gd name="connsiteY3" fmla="*/ 726284 h 726284"/>
                <a:gd name="connsiteX4" fmla="*/ 0 w 9000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0" h="726284">
                  <a:moveTo>
                    <a:pt x="0" y="0"/>
                  </a:moveTo>
                  <a:lnTo>
                    <a:pt x="900000" y="0"/>
                  </a:lnTo>
                  <a:lnTo>
                    <a:pt x="9000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kern="1200" dirty="0" smtClean="0"/>
                <a:t>VIP PORADENSKÉ KANCELÁŘE</a:t>
              </a:r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2079750" y="2932322"/>
              <a:ext cx="1012500" cy="726284"/>
            </a:xfrm>
            <a:custGeom>
              <a:avLst/>
              <a:gdLst>
                <a:gd name="connsiteX0" fmla="*/ 0 w 1012500"/>
                <a:gd name="connsiteY0" fmla="*/ 0 h 726284"/>
                <a:gd name="connsiteX1" fmla="*/ 1012500 w 1012500"/>
                <a:gd name="connsiteY1" fmla="*/ 0 h 726284"/>
                <a:gd name="connsiteX2" fmla="*/ 1012500 w 1012500"/>
                <a:gd name="connsiteY2" fmla="*/ 726284 h 726284"/>
                <a:gd name="connsiteX3" fmla="*/ 0 w 1012500"/>
                <a:gd name="connsiteY3" fmla="*/ 726284 h 726284"/>
                <a:gd name="connsiteX4" fmla="*/ 0 w 10125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500" h="726284">
                  <a:moveTo>
                    <a:pt x="0" y="0"/>
                  </a:moveTo>
                  <a:lnTo>
                    <a:pt x="1012500" y="0"/>
                  </a:lnTo>
                  <a:lnTo>
                    <a:pt x="10125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B2">
                <a:alpha val="8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kern="1200" dirty="0" smtClean="0"/>
                <a:t>PORADENSKÁ SÍŤ (STRUKTURY, KP)</a:t>
              </a:r>
              <a:endParaRPr lang="cs-CZ" sz="1800" kern="1200" dirty="0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2079751" y="4444490"/>
              <a:ext cx="1012499" cy="726284"/>
            </a:xfrm>
            <a:custGeom>
              <a:avLst/>
              <a:gdLst>
                <a:gd name="connsiteX0" fmla="*/ 0 w 765000"/>
                <a:gd name="connsiteY0" fmla="*/ 0 h 726284"/>
                <a:gd name="connsiteX1" fmla="*/ 765000 w 765000"/>
                <a:gd name="connsiteY1" fmla="*/ 0 h 726284"/>
                <a:gd name="connsiteX2" fmla="*/ 765000 w 765000"/>
                <a:gd name="connsiteY2" fmla="*/ 726284 h 726284"/>
                <a:gd name="connsiteX3" fmla="*/ 0 w 765000"/>
                <a:gd name="connsiteY3" fmla="*/ 726284 h 726284"/>
                <a:gd name="connsiteX4" fmla="*/ 0 w 765000"/>
                <a:gd name="connsiteY4" fmla="*/ 0 h 7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000" h="726284">
                  <a:moveTo>
                    <a:pt x="0" y="0"/>
                  </a:moveTo>
                  <a:lnTo>
                    <a:pt x="765000" y="0"/>
                  </a:lnTo>
                  <a:lnTo>
                    <a:pt x="765000" y="726284"/>
                  </a:lnTo>
                  <a:lnTo>
                    <a:pt x="0" y="72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965">
                <a:alpha val="7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kern="1200" dirty="0" smtClean="0"/>
                <a:t>FRANŠÍZA PARTNERS MARKET</a:t>
              </a:r>
              <a:endParaRPr lang="cs-CZ" sz="1800" kern="1200" dirty="0"/>
            </a:p>
          </p:txBody>
        </p:sp>
      </p:grpSp>
      <p:sp>
        <p:nvSpPr>
          <p:cNvPr id="28" name="Volný tvar 27"/>
          <p:cNvSpPr/>
          <p:nvPr/>
        </p:nvSpPr>
        <p:spPr>
          <a:xfrm>
            <a:off x="251520" y="925865"/>
            <a:ext cx="2304256" cy="726284"/>
          </a:xfrm>
          <a:custGeom>
            <a:avLst/>
            <a:gdLst>
              <a:gd name="connsiteX0" fmla="*/ 0 w 900000"/>
              <a:gd name="connsiteY0" fmla="*/ 0 h 726284"/>
              <a:gd name="connsiteX1" fmla="*/ 900000 w 900000"/>
              <a:gd name="connsiteY1" fmla="*/ 0 h 726284"/>
              <a:gd name="connsiteX2" fmla="*/ 900000 w 900000"/>
              <a:gd name="connsiteY2" fmla="*/ 726284 h 726284"/>
              <a:gd name="connsiteX3" fmla="*/ 0 w 900000"/>
              <a:gd name="connsiteY3" fmla="*/ 726284 h 726284"/>
              <a:gd name="connsiteX4" fmla="*/ 0 w 900000"/>
              <a:gd name="connsiteY4" fmla="*/ 0 h 72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000" h="726284">
                <a:moveTo>
                  <a:pt x="0" y="0"/>
                </a:moveTo>
                <a:lnTo>
                  <a:pt x="900000" y="0"/>
                </a:lnTo>
                <a:lnTo>
                  <a:pt x="900000" y="726284"/>
                </a:lnTo>
                <a:lnTo>
                  <a:pt x="0" y="726284"/>
                </a:lnTo>
                <a:lnTo>
                  <a:pt x="0" y="0"/>
                </a:lnTo>
                <a:close/>
              </a:path>
            </a:pathLst>
          </a:cu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dirty="0" smtClean="0"/>
              <a:t>POTENCIONÁLNÍ KLIENTELA</a:t>
            </a:r>
            <a:endParaRPr lang="cs-CZ" sz="1800" kern="1200" dirty="0" smtClean="0"/>
          </a:p>
        </p:txBody>
      </p:sp>
      <p:sp>
        <p:nvSpPr>
          <p:cNvPr id="29" name="Volný tvar 28"/>
          <p:cNvSpPr/>
          <p:nvPr/>
        </p:nvSpPr>
        <p:spPr>
          <a:xfrm>
            <a:off x="6660232" y="925865"/>
            <a:ext cx="2232248" cy="726284"/>
          </a:xfrm>
          <a:custGeom>
            <a:avLst/>
            <a:gdLst>
              <a:gd name="connsiteX0" fmla="*/ 0 w 900000"/>
              <a:gd name="connsiteY0" fmla="*/ 0 h 726284"/>
              <a:gd name="connsiteX1" fmla="*/ 900000 w 900000"/>
              <a:gd name="connsiteY1" fmla="*/ 0 h 726284"/>
              <a:gd name="connsiteX2" fmla="*/ 900000 w 900000"/>
              <a:gd name="connsiteY2" fmla="*/ 726284 h 726284"/>
              <a:gd name="connsiteX3" fmla="*/ 0 w 900000"/>
              <a:gd name="connsiteY3" fmla="*/ 726284 h 726284"/>
              <a:gd name="connsiteX4" fmla="*/ 0 w 900000"/>
              <a:gd name="connsiteY4" fmla="*/ 0 h 72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000" h="726284">
                <a:moveTo>
                  <a:pt x="0" y="0"/>
                </a:moveTo>
                <a:lnTo>
                  <a:pt x="900000" y="0"/>
                </a:lnTo>
                <a:lnTo>
                  <a:pt x="900000" y="726284"/>
                </a:lnTo>
                <a:lnTo>
                  <a:pt x="0" y="726284"/>
                </a:lnTo>
                <a:lnTo>
                  <a:pt x="0" y="0"/>
                </a:lnTo>
                <a:close/>
              </a:path>
            </a:pathLst>
          </a:cu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dirty="0" smtClean="0"/>
              <a:t>PARTNEŘI DO BYZNYSU</a:t>
            </a:r>
            <a:endParaRPr lang="cs-CZ" sz="1800" kern="1200" dirty="0" smtClean="0"/>
          </a:p>
        </p:txBody>
      </p:sp>
      <p:sp>
        <p:nvSpPr>
          <p:cNvPr id="31" name="Volný tvar 30"/>
          <p:cNvSpPr/>
          <p:nvPr/>
        </p:nvSpPr>
        <p:spPr>
          <a:xfrm>
            <a:off x="3419872" y="764704"/>
            <a:ext cx="2304256" cy="726284"/>
          </a:xfrm>
          <a:custGeom>
            <a:avLst/>
            <a:gdLst>
              <a:gd name="connsiteX0" fmla="*/ 0 w 900000"/>
              <a:gd name="connsiteY0" fmla="*/ 0 h 726284"/>
              <a:gd name="connsiteX1" fmla="*/ 900000 w 900000"/>
              <a:gd name="connsiteY1" fmla="*/ 0 h 726284"/>
              <a:gd name="connsiteX2" fmla="*/ 900000 w 900000"/>
              <a:gd name="connsiteY2" fmla="*/ 726284 h 726284"/>
              <a:gd name="connsiteX3" fmla="*/ 0 w 900000"/>
              <a:gd name="connsiteY3" fmla="*/ 726284 h 726284"/>
              <a:gd name="connsiteX4" fmla="*/ 0 w 900000"/>
              <a:gd name="connsiteY4" fmla="*/ 0 h 72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000" h="726284">
                <a:moveTo>
                  <a:pt x="0" y="0"/>
                </a:moveTo>
                <a:lnTo>
                  <a:pt x="900000" y="0"/>
                </a:lnTo>
                <a:lnTo>
                  <a:pt x="900000" y="726284"/>
                </a:lnTo>
                <a:lnTo>
                  <a:pt x="0" y="726284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b="1" dirty="0" smtClean="0">
                <a:solidFill>
                  <a:srgbClr val="C00000"/>
                </a:solidFill>
              </a:rPr>
              <a:t>DISTRIBUČNÍ KANÁLY</a:t>
            </a:r>
            <a:endParaRPr lang="cs-CZ" sz="1800" b="1" kern="1200" dirty="0" smtClean="0">
              <a:solidFill>
                <a:srgbClr val="C00000"/>
              </a:solidFill>
            </a:endParaRPr>
          </a:p>
        </p:txBody>
      </p:sp>
      <p:grpSp>
        <p:nvGrpSpPr>
          <p:cNvPr id="26" name="Skupina 25"/>
          <p:cNvGrpSpPr/>
          <p:nvPr/>
        </p:nvGrpSpPr>
        <p:grpSpPr>
          <a:xfrm>
            <a:off x="5635476" y="2883439"/>
            <a:ext cx="1024758" cy="2287796"/>
            <a:chOff x="5635476" y="2883439"/>
            <a:chExt cx="1024758" cy="2287796"/>
          </a:xfrm>
        </p:grpSpPr>
        <p:cxnSp>
          <p:nvCxnSpPr>
            <p:cNvPr id="27" name="Přímá spojnice se šipkou 26"/>
            <p:cNvCxnSpPr/>
            <p:nvPr/>
          </p:nvCxnSpPr>
          <p:spPr>
            <a:xfrm>
              <a:off x="5652120" y="3687936"/>
              <a:ext cx="1008114" cy="14832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 flipV="1">
              <a:off x="5635476" y="3687935"/>
              <a:ext cx="1024756" cy="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 flipV="1">
              <a:off x="5652120" y="2883439"/>
              <a:ext cx="1008114" cy="773869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2534196" y="2883440"/>
            <a:ext cx="967792" cy="1525196"/>
            <a:chOff x="2534196" y="2883440"/>
            <a:chExt cx="967792" cy="1525196"/>
          </a:xfrm>
        </p:grpSpPr>
        <p:cxnSp>
          <p:nvCxnSpPr>
            <p:cNvPr id="35" name="Přímá spojnice se šipkou 34"/>
            <p:cNvCxnSpPr/>
            <p:nvPr/>
          </p:nvCxnSpPr>
          <p:spPr>
            <a:xfrm flipH="1" flipV="1">
              <a:off x="2545668" y="3645024"/>
              <a:ext cx="94621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 flipH="1" flipV="1">
              <a:off x="2534196" y="2883440"/>
              <a:ext cx="967792" cy="68957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 flipH="1">
              <a:off x="2555776" y="3660805"/>
              <a:ext cx="936106" cy="747831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5635476" y="2883440"/>
            <a:ext cx="1024758" cy="2273755"/>
            <a:chOff x="5635476" y="2883440"/>
            <a:chExt cx="1024758" cy="2273755"/>
          </a:xfrm>
        </p:grpSpPr>
        <p:cxnSp>
          <p:nvCxnSpPr>
            <p:cNvPr id="39" name="Přímá spojnice se šipkou 38"/>
            <p:cNvCxnSpPr/>
            <p:nvPr/>
          </p:nvCxnSpPr>
          <p:spPr>
            <a:xfrm flipV="1">
              <a:off x="5635476" y="2883440"/>
              <a:ext cx="1024758" cy="2273752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/>
            <p:nvPr/>
          </p:nvCxnSpPr>
          <p:spPr>
            <a:xfrm flipV="1">
              <a:off x="5635476" y="4467616"/>
              <a:ext cx="1024758" cy="689579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Přímá spojnice se šipkou 40"/>
            <p:cNvCxnSpPr/>
            <p:nvPr/>
          </p:nvCxnSpPr>
          <p:spPr>
            <a:xfrm flipV="1">
              <a:off x="5652120" y="3646037"/>
              <a:ext cx="1008114" cy="1492937"/>
            </a:xfrm>
            <a:prstGeom prst="straightConnector1">
              <a:avLst/>
            </a:prstGeom>
            <a:ln>
              <a:solidFill>
                <a:schemeClr val="bg2"/>
              </a:solidFill>
              <a:prstDash val="sysDot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2" name="Skupina 41"/>
          <p:cNvGrpSpPr/>
          <p:nvPr/>
        </p:nvGrpSpPr>
        <p:grpSpPr>
          <a:xfrm>
            <a:off x="2534196" y="3646038"/>
            <a:ext cx="967792" cy="1511155"/>
            <a:chOff x="2534196" y="3646038"/>
            <a:chExt cx="967792" cy="1511155"/>
          </a:xfrm>
        </p:grpSpPr>
        <p:cxnSp>
          <p:nvCxnSpPr>
            <p:cNvPr id="43" name="Přímá spojnice se šipkou 42"/>
            <p:cNvCxnSpPr/>
            <p:nvPr/>
          </p:nvCxnSpPr>
          <p:spPr>
            <a:xfrm flipH="1" flipV="1">
              <a:off x="2545668" y="5157192"/>
              <a:ext cx="946212" cy="1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Přímá spojnice se šipkou 43"/>
            <p:cNvCxnSpPr/>
            <p:nvPr/>
          </p:nvCxnSpPr>
          <p:spPr>
            <a:xfrm flipH="1" flipV="1">
              <a:off x="2534196" y="4467616"/>
              <a:ext cx="967792" cy="689576"/>
            </a:xfrm>
            <a:prstGeom prst="straightConnector1">
              <a:avLst/>
            </a:prstGeom>
            <a:ln>
              <a:solidFill>
                <a:schemeClr val="bg2"/>
              </a:solidFill>
              <a:prstDash val="dash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Přímá spojnice se šipkou 44"/>
            <p:cNvCxnSpPr/>
            <p:nvPr/>
          </p:nvCxnSpPr>
          <p:spPr>
            <a:xfrm flipH="1" flipV="1">
              <a:off x="2555776" y="3646038"/>
              <a:ext cx="946212" cy="1511154"/>
            </a:xfrm>
            <a:prstGeom prst="straightConnector1">
              <a:avLst/>
            </a:prstGeom>
            <a:ln>
              <a:solidFill>
                <a:schemeClr val="bg2"/>
              </a:solidFill>
              <a:prstDash val="sysDot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6" name="Skupina 45"/>
          <p:cNvGrpSpPr/>
          <p:nvPr/>
        </p:nvGrpSpPr>
        <p:grpSpPr>
          <a:xfrm>
            <a:off x="5635476" y="2114638"/>
            <a:ext cx="1024758" cy="2394482"/>
            <a:chOff x="5635476" y="2114638"/>
            <a:chExt cx="1024758" cy="2394482"/>
          </a:xfrm>
        </p:grpSpPr>
        <p:cxnSp>
          <p:nvCxnSpPr>
            <p:cNvPr id="47" name="Přímá spojnice se šipkou 46"/>
            <p:cNvCxnSpPr/>
            <p:nvPr/>
          </p:nvCxnSpPr>
          <p:spPr>
            <a:xfrm>
              <a:off x="5652120" y="2132856"/>
              <a:ext cx="1008114" cy="148329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Přímá spojnice se šipkou 47"/>
            <p:cNvCxnSpPr/>
            <p:nvPr/>
          </p:nvCxnSpPr>
          <p:spPr>
            <a:xfrm flipV="1">
              <a:off x="5635476" y="2132856"/>
              <a:ext cx="1024756" cy="1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/>
            <p:nvPr/>
          </p:nvCxnSpPr>
          <p:spPr>
            <a:xfrm>
              <a:off x="5652120" y="2114638"/>
              <a:ext cx="1008112" cy="2394482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2534196" y="2132856"/>
            <a:ext cx="967792" cy="1555080"/>
            <a:chOff x="2534196" y="2132856"/>
            <a:chExt cx="967792" cy="1555080"/>
          </a:xfrm>
        </p:grpSpPr>
        <p:cxnSp>
          <p:nvCxnSpPr>
            <p:cNvPr id="55" name="Přímá spojnice se šipkou 54"/>
            <p:cNvCxnSpPr/>
            <p:nvPr/>
          </p:nvCxnSpPr>
          <p:spPr>
            <a:xfrm flipH="1">
              <a:off x="2534196" y="2132858"/>
              <a:ext cx="957684" cy="74164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Přímá spojnice se šipkou 55"/>
            <p:cNvCxnSpPr/>
            <p:nvPr/>
          </p:nvCxnSpPr>
          <p:spPr>
            <a:xfrm flipH="1">
              <a:off x="2555776" y="2132856"/>
              <a:ext cx="946212" cy="2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Přímá spojnice se šipkou 56"/>
            <p:cNvCxnSpPr/>
            <p:nvPr/>
          </p:nvCxnSpPr>
          <p:spPr>
            <a:xfrm flipH="1">
              <a:off x="2534196" y="2132856"/>
              <a:ext cx="957686" cy="155508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0" name="Volný tvar 49"/>
          <p:cNvSpPr/>
          <p:nvPr/>
        </p:nvSpPr>
        <p:spPr>
          <a:xfrm>
            <a:off x="251520" y="6021288"/>
            <a:ext cx="7056784" cy="726284"/>
          </a:xfrm>
          <a:custGeom>
            <a:avLst/>
            <a:gdLst>
              <a:gd name="connsiteX0" fmla="*/ 0 w 900000"/>
              <a:gd name="connsiteY0" fmla="*/ 0 h 726284"/>
              <a:gd name="connsiteX1" fmla="*/ 900000 w 900000"/>
              <a:gd name="connsiteY1" fmla="*/ 0 h 726284"/>
              <a:gd name="connsiteX2" fmla="*/ 900000 w 900000"/>
              <a:gd name="connsiteY2" fmla="*/ 726284 h 726284"/>
              <a:gd name="connsiteX3" fmla="*/ 0 w 900000"/>
              <a:gd name="connsiteY3" fmla="*/ 726284 h 726284"/>
              <a:gd name="connsiteX4" fmla="*/ 0 w 900000"/>
              <a:gd name="connsiteY4" fmla="*/ 0 h 72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000" h="726284">
                <a:moveTo>
                  <a:pt x="0" y="0"/>
                </a:moveTo>
                <a:lnTo>
                  <a:pt x="900000" y="0"/>
                </a:lnTo>
                <a:lnTo>
                  <a:pt x="900000" y="726284"/>
                </a:lnTo>
                <a:lnTo>
                  <a:pt x="0" y="72628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 w="1905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b="1" u="sng" dirty="0" smtClean="0">
                <a:solidFill>
                  <a:srgbClr val="C00000"/>
                </a:solidFill>
              </a:rPr>
              <a:t>SERVISNÍ KANÁLY: 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600" b="1" dirty="0" smtClean="0">
                <a:solidFill>
                  <a:schemeClr val="tx2"/>
                </a:solidFill>
              </a:rPr>
              <a:t>WEBOVÝ PORTÁL, SERVISNÍ KAMPANĚ, CALL CENTRUM, SERVISNÍ PORADCI</a:t>
            </a:r>
            <a:endParaRPr lang="cs-CZ" sz="1600" b="1" kern="1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/>
              <a:t>NÁŠ PRODUKT PRO VÁS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513" y="126876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cs-CZ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342900" indent="-342900">
              <a:buFontTx/>
              <a:buChar char="-"/>
            </a:pPr>
            <a:endParaRPr lang="cs-CZ" dirty="0">
              <a:solidFill>
                <a:schemeClr val="bg2"/>
              </a:solidFill>
              <a:latin typeface="Trebuchet MS" pitchFamily="34" charset="0"/>
            </a:endParaRPr>
          </a:p>
          <a:p>
            <a:pPr marL="342900" indent="-342900">
              <a:buFontTx/>
              <a:buChar char="-"/>
            </a:pPr>
            <a:endParaRPr lang="cs-CZ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342900" indent="-342900">
              <a:buFontTx/>
              <a:buChar char="-"/>
            </a:pPr>
            <a:endParaRPr lang="cs-CZ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342900" indent="-342900">
              <a:buFontTx/>
              <a:buChar char="-"/>
            </a:pPr>
            <a:endParaRPr lang="cs-CZ" dirty="0">
              <a:solidFill>
                <a:schemeClr val="bg2"/>
              </a:solidFill>
              <a:latin typeface="Trebuchet MS" pitchFamily="34" charset="0"/>
            </a:endParaRPr>
          </a:p>
          <a:p>
            <a:pPr marL="342900" indent="-342900">
              <a:buFontTx/>
              <a:buChar char="-"/>
            </a:pPr>
            <a:endParaRPr lang="cs-CZ" dirty="0">
              <a:solidFill>
                <a:schemeClr val="bg2"/>
              </a:solidFill>
              <a:latin typeface="Trebuchet MS" pitchFamily="34" charset="0"/>
            </a:endParaRPr>
          </a:p>
          <a:p>
            <a:pPr marL="342900" indent="-342900">
              <a:buFontTx/>
              <a:buChar char="-"/>
            </a:pPr>
            <a:endParaRPr lang="cs-CZ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342900" indent="-342900">
              <a:buFontTx/>
              <a:buChar char="-"/>
            </a:pPr>
            <a:endParaRPr lang="cs-CZ" dirty="0">
              <a:solidFill>
                <a:schemeClr val="bg2"/>
              </a:solidFill>
              <a:latin typeface="Trebuchet MS" pitchFamily="34" charset="0"/>
            </a:endParaRPr>
          </a:p>
          <a:p>
            <a:pPr marL="342900" indent="-342900">
              <a:buFontTx/>
              <a:buChar char="-"/>
            </a:pPr>
            <a:endParaRPr lang="cs-CZ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marL="342900" indent="-342900">
              <a:buFontTx/>
              <a:buChar char="-"/>
            </a:pPr>
            <a:endParaRPr lang="cs-CZ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1541978"/>
            <a:ext cx="8785225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SzPct val="100000"/>
            </a:pPr>
            <a:endParaRPr lang="cs-CZ" sz="800" dirty="0" smtClean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150000"/>
              </a:lnSpc>
              <a:buSzPct val="100000"/>
            </a:pP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INFORMACE O VOLNÉM TRHU A SMYSLUPLNÉ SLUŽBĚ            S PŘIDANOU HODNOTOU A S DLOUHODOBÝM OBROVSKÝM POTENCIÁLEM</a:t>
            </a:r>
          </a:p>
          <a:p>
            <a:pPr algn="ctr">
              <a:lnSpc>
                <a:spcPct val="150000"/>
              </a:lnSpc>
              <a:buSzPct val="100000"/>
            </a:pPr>
            <a:endParaRPr lang="cs-CZ" sz="1000" dirty="0" smtClean="0">
              <a:solidFill>
                <a:srgbClr val="00A7B8"/>
              </a:solidFill>
              <a:latin typeface="+mj-lt"/>
            </a:endParaRPr>
          </a:p>
          <a:p>
            <a:pPr algn="ctr">
              <a:lnSpc>
                <a:spcPct val="150000"/>
              </a:lnSpc>
              <a:buSzPct val="100000"/>
            </a:pPr>
            <a:r>
              <a:rPr lang="cs-CZ" sz="2400" dirty="0" smtClean="0">
                <a:solidFill>
                  <a:srgbClr val="00A7B8"/>
                </a:solidFill>
                <a:latin typeface="+mj-lt"/>
              </a:rPr>
              <a:t>plus</a:t>
            </a:r>
          </a:p>
          <a:p>
            <a:pPr algn="ctr">
              <a:lnSpc>
                <a:spcPct val="150000"/>
              </a:lnSpc>
              <a:buSzPct val="100000"/>
            </a:pPr>
            <a:endParaRPr lang="cs-CZ" sz="10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150000"/>
              </a:lnSpc>
              <a:buSzPct val="100000"/>
            </a:pP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KNOW </a:t>
            </a:r>
            <a:r>
              <a:rPr lang="cs-CZ" sz="2400" b="1" dirty="0">
                <a:solidFill>
                  <a:srgbClr val="C00000"/>
                </a:solidFill>
                <a:latin typeface="+mj-lt"/>
              </a:rPr>
              <a:t>HOW + SYSTÉM + MOTIVACE + 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ZÁZEMÍ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6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Jedinečnost konceptu Partners market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1520" y="764704"/>
            <a:ext cx="5040560" cy="5112568"/>
          </a:xfrm>
        </p:spPr>
        <p:txBody>
          <a:bodyPr>
            <a:normAutofit lnSpcReduction="10000"/>
          </a:bodyPr>
          <a:lstStyle/>
          <a:p>
            <a:pPr marL="273050" lvl="1" indent="-263525">
              <a:lnSpc>
                <a:spcPct val="150000"/>
              </a:lnSpc>
            </a:pPr>
            <a:r>
              <a:rPr lang="cs-CZ" dirty="0" smtClean="0"/>
              <a:t>Rozsah služeb</a:t>
            </a:r>
          </a:p>
          <a:p>
            <a:pPr marL="536575" lvl="2">
              <a:lnSpc>
                <a:spcPct val="150000"/>
              </a:lnSpc>
            </a:pPr>
            <a:r>
              <a:rPr lang="cs-CZ" dirty="0">
                <a:solidFill>
                  <a:srgbClr val="5E6E65"/>
                </a:solidFill>
              </a:rPr>
              <a:t>Poradenské služby ve standardu Partners</a:t>
            </a:r>
          </a:p>
          <a:p>
            <a:pPr marL="536575" lvl="2">
              <a:lnSpc>
                <a:spcPct val="150000"/>
              </a:lnSpc>
            </a:pPr>
            <a:r>
              <a:rPr lang="cs-CZ" dirty="0">
                <a:solidFill>
                  <a:srgbClr val="5E6E65"/>
                </a:solidFill>
              </a:rPr>
              <a:t>Bankovní služby ve standardu UniCredit Bank</a:t>
            </a:r>
          </a:p>
          <a:p>
            <a:pPr marL="536575" lvl="2">
              <a:lnSpc>
                <a:spcPct val="150000"/>
              </a:lnSpc>
            </a:pPr>
            <a:r>
              <a:rPr lang="cs-CZ" dirty="0">
                <a:solidFill>
                  <a:srgbClr val="5E6E65"/>
                </a:solidFill>
              </a:rPr>
              <a:t>Bankomat nebo </a:t>
            </a:r>
            <a:r>
              <a:rPr lang="cs-CZ" dirty="0" err="1" smtClean="0">
                <a:solidFill>
                  <a:srgbClr val="5E6E65"/>
                </a:solidFill>
              </a:rPr>
              <a:t>vkladomat</a:t>
            </a:r>
            <a:endParaRPr lang="cs-CZ" dirty="0" smtClean="0">
              <a:solidFill>
                <a:srgbClr val="5E6E65"/>
              </a:solidFill>
            </a:endParaRPr>
          </a:p>
          <a:p>
            <a:pPr marL="285750" lvl="1">
              <a:lnSpc>
                <a:spcPct val="150000"/>
              </a:lnSpc>
            </a:pPr>
            <a:r>
              <a:rPr lang="cs-CZ" dirty="0" smtClean="0">
                <a:solidFill>
                  <a:srgbClr val="5E6E65"/>
                </a:solidFill>
              </a:rPr>
              <a:t>Lokální exkluzivita pobočky</a:t>
            </a:r>
          </a:p>
          <a:p>
            <a:pPr marL="285750" lvl="1">
              <a:lnSpc>
                <a:spcPct val="150000"/>
              </a:lnSpc>
            </a:pPr>
            <a:r>
              <a:rPr lang="cs-CZ" dirty="0" smtClean="0">
                <a:solidFill>
                  <a:srgbClr val="5E6E65"/>
                </a:solidFill>
              </a:rPr>
              <a:t>Podnikání pod silnou značkou s vysokou znalostí 40 %, resp. 60 %</a:t>
            </a:r>
          </a:p>
          <a:p>
            <a:pPr marL="285750" lvl="1">
              <a:lnSpc>
                <a:spcPct val="150000"/>
              </a:lnSpc>
            </a:pPr>
            <a:r>
              <a:rPr lang="cs-CZ" dirty="0" smtClean="0">
                <a:solidFill>
                  <a:srgbClr val="5E6E65"/>
                </a:solidFill>
              </a:rPr>
              <a:t>Transparentní ekonomika pobočky                  a odměňování</a:t>
            </a:r>
          </a:p>
          <a:p>
            <a:pPr marL="285750" lvl="1">
              <a:lnSpc>
                <a:spcPct val="150000"/>
              </a:lnSpc>
            </a:pPr>
            <a:r>
              <a:rPr lang="cs-CZ" dirty="0" smtClean="0">
                <a:solidFill>
                  <a:srgbClr val="5E6E65"/>
                </a:solidFill>
              </a:rPr>
              <a:t>Napojení na CRM a další informační systémy    a nástroje Partners</a:t>
            </a:r>
            <a:endParaRPr lang="cs-CZ" dirty="0">
              <a:solidFill>
                <a:srgbClr val="5E6E65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cs-CZ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cs-CZ" dirty="0"/>
          </a:p>
          <a:p>
            <a:pPr lvl="1">
              <a:lnSpc>
                <a:spcPct val="150000"/>
              </a:lnSpc>
            </a:pPr>
            <a:endParaRPr lang="cs-CZ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cs-CZ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8569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1315346" cy="299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0121 Partners_PPT_template">
  <a:themeElements>
    <a:clrScheme name="Partners">
      <a:dk1>
        <a:sysClr val="windowText" lastClr="000000"/>
      </a:dk1>
      <a:lt1>
        <a:sysClr val="window" lastClr="FFFFFF"/>
      </a:lt1>
      <a:dk2>
        <a:srgbClr val="009FB5"/>
      </a:dk2>
      <a:lt2>
        <a:srgbClr val="636965"/>
      </a:lt2>
      <a:accent1>
        <a:srgbClr val="00CDEA"/>
      </a:accent1>
      <a:accent2>
        <a:srgbClr val="636965"/>
      </a:accent2>
      <a:accent3>
        <a:srgbClr val="009FB5"/>
      </a:accent3>
      <a:accent4>
        <a:srgbClr val="636965"/>
      </a:accent4>
      <a:accent5>
        <a:srgbClr val="009FB5"/>
      </a:accent5>
      <a:accent6>
        <a:srgbClr val="636965"/>
      </a:accent6>
      <a:hlink>
        <a:srgbClr val="009FB5"/>
      </a:hlink>
      <a:folHlink>
        <a:srgbClr val="800080"/>
      </a:folHlink>
    </a:clrScheme>
    <a:fontScheme name="Podnadpi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110121 Partners_PPT_template">
  <a:themeElements>
    <a:clrScheme name="Partners">
      <a:dk1>
        <a:sysClr val="windowText" lastClr="000000"/>
      </a:dk1>
      <a:lt1>
        <a:sysClr val="window" lastClr="FFFFFF"/>
      </a:lt1>
      <a:dk2>
        <a:srgbClr val="009FB5"/>
      </a:dk2>
      <a:lt2>
        <a:srgbClr val="636965"/>
      </a:lt2>
      <a:accent1>
        <a:srgbClr val="00CDEA"/>
      </a:accent1>
      <a:accent2>
        <a:srgbClr val="636965"/>
      </a:accent2>
      <a:accent3>
        <a:srgbClr val="009FB5"/>
      </a:accent3>
      <a:accent4>
        <a:srgbClr val="636965"/>
      </a:accent4>
      <a:accent5>
        <a:srgbClr val="009FB5"/>
      </a:accent5>
      <a:accent6>
        <a:srgbClr val="636965"/>
      </a:accent6>
      <a:hlink>
        <a:srgbClr val="009FB5"/>
      </a:hlink>
      <a:folHlink>
        <a:srgbClr val="800080"/>
      </a:folHlink>
    </a:clrScheme>
    <a:fontScheme name="Podnadpi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 - Partners FS - Sablona_2011">
  <a:themeElements>
    <a:clrScheme name="Partners FLP">
      <a:dk1>
        <a:sysClr val="windowText" lastClr="000000"/>
      </a:dk1>
      <a:lt1>
        <a:sysClr val="window" lastClr="FFFFFF"/>
      </a:lt1>
      <a:dk2>
        <a:srgbClr val="009FB5"/>
      </a:dk2>
      <a:lt2>
        <a:srgbClr val="636965"/>
      </a:lt2>
      <a:accent1>
        <a:srgbClr val="95C11F"/>
      </a:accent1>
      <a:accent2>
        <a:srgbClr val="D10074"/>
      </a:accent2>
      <a:accent3>
        <a:srgbClr val="FF6319"/>
      </a:accent3>
      <a:accent4>
        <a:srgbClr val="636965"/>
      </a:accent4>
      <a:accent5>
        <a:srgbClr val="009FB5"/>
      </a:accent5>
      <a:accent6>
        <a:srgbClr val="636965"/>
      </a:accent6>
      <a:hlink>
        <a:srgbClr val="009FB5"/>
      </a:hlink>
      <a:folHlink>
        <a:srgbClr val="800080"/>
      </a:folHlink>
    </a:clrScheme>
    <a:fontScheme name="Podnadpi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owerPoint - Partners FS - Sablona_2011">
  <a:themeElements>
    <a:clrScheme name="Partners FLP">
      <a:dk1>
        <a:sysClr val="windowText" lastClr="000000"/>
      </a:dk1>
      <a:lt1>
        <a:sysClr val="window" lastClr="FFFFFF"/>
      </a:lt1>
      <a:dk2>
        <a:srgbClr val="009FB5"/>
      </a:dk2>
      <a:lt2>
        <a:srgbClr val="636965"/>
      </a:lt2>
      <a:accent1>
        <a:srgbClr val="95C11F"/>
      </a:accent1>
      <a:accent2>
        <a:srgbClr val="D10074"/>
      </a:accent2>
      <a:accent3>
        <a:srgbClr val="FF6319"/>
      </a:accent3>
      <a:accent4>
        <a:srgbClr val="636965"/>
      </a:accent4>
      <a:accent5>
        <a:srgbClr val="009FB5"/>
      </a:accent5>
      <a:accent6>
        <a:srgbClr val="636965"/>
      </a:accent6>
      <a:hlink>
        <a:srgbClr val="009FB5"/>
      </a:hlink>
      <a:folHlink>
        <a:srgbClr val="800080"/>
      </a:folHlink>
    </a:clrScheme>
    <a:fontScheme name="Podnadpi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owerPoint - Partners FS - Sablona_2011">
  <a:themeElements>
    <a:clrScheme name="Partners FLP">
      <a:dk1>
        <a:sysClr val="windowText" lastClr="000000"/>
      </a:dk1>
      <a:lt1>
        <a:sysClr val="window" lastClr="FFFFFF"/>
      </a:lt1>
      <a:dk2>
        <a:srgbClr val="009FB5"/>
      </a:dk2>
      <a:lt2>
        <a:srgbClr val="636965"/>
      </a:lt2>
      <a:accent1>
        <a:srgbClr val="95C11F"/>
      </a:accent1>
      <a:accent2>
        <a:srgbClr val="D10074"/>
      </a:accent2>
      <a:accent3>
        <a:srgbClr val="FF6319"/>
      </a:accent3>
      <a:accent4>
        <a:srgbClr val="636965"/>
      </a:accent4>
      <a:accent5>
        <a:srgbClr val="009FB5"/>
      </a:accent5>
      <a:accent6>
        <a:srgbClr val="636965"/>
      </a:accent6>
      <a:hlink>
        <a:srgbClr val="009FB5"/>
      </a:hlink>
      <a:folHlink>
        <a:srgbClr val="800080"/>
      </a:folHlink>
    </a:clrScheme>
    <a:fontScheme name="Podnadpi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rtners">
  <a:themeElements>
    <a:clrScheme name="Partners">
      <a:dk1>
        <a:sysClr val="windowText" lastClr="000000"/>
      </a:dk1>
      <a:lt1>
        <a:sysClr val="window" lastClr="FFFFFF"/>
      </a:lt1>
      <a:dk2>
        <a:srgbClr val="009FB5"/>
      </a:dk2>
      <a:lt2>
        <a:srgbClr val="636965"/>
      </a:lt2>
      <a:accent1>
        <a:srgbClr val="000000"/>
      </a:accent1>
      <a:accent2>
        <a:srgbClr val="FFFFFF"/>
      </a:accent2>
      <a:accent3>
        <a:srgbClr val="009FB5"/>
      </a:accent3>
      <a:accent4>
        <a:srgbClr val="636965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Podnadpi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110121 Partners_PPT_template">
  <a:themeElements>
    <a:clrScheme name="Partners">
      <a:dk1>
        <a:sysClr val="windowText" lastClr="000000"/>
      </a:dk1>
      <a:lt1>
        <a:sysClr val="window" lastClr="FFFFFF"/>
      </a:lt1>
      <a:dk2>
        <a:srgbClr val="009FB5"/>
      </a:dk2>
      <a:lt2>
        <a:srgbClr val="636965"/>
      </a:lt2>
      <a:accent1>
        <a:srgbClr val="00CDEA"/>
      </a:accent1>
      <a:accent2>
        <a:srgbClr val="636965"/>
      </a:accent2>
      <a:accent3>
        <a:srgbClr val="009FB5"/>
      </a:accent3>
      <a:accent4>
        <a:srgbClr val="636965"/>
      </a:accent4>
      <a:accent5>
        <a:srgbClr val="009FB5"/>
      </a:accent5>
      <a:accent6>
        <a:srgbClr val="636965"/>
      </a:accent6>
      <a:hlink>
        <a:srgbClr val="009FB5"/>
      </a:hlink>
      <a:folHlink>
        <a:srgbClr val="800080"/>
      </a:folHlink>
    </a:clrScheme>
    <a:fontScheme name="Podnadpi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110121 Partners_PPT_template">
  <a:themeElements>
    <a:clrScheme name="Partners">
      <a:dk1>
        <a:sysClr val="windowText" lastClr="000000"/>
      </a:dk1>
      <a:lt1>
        <a:sysClr val="window" lastClr="FFFFFF"/>
      </a:lt1>
      <a:dk2>
        <a:srgbClr val="009FB5"/>
      </a:dk2>
      <a:lt2>
        <a:srgbClr val="636965"/>
      </a:lt2>
      <a:accent1>
        <a:srgbClr val="00CDEA"/>
      </a:accent1>
      <a:accent2>
        <a:srgbClr val="636965"/>
      </a:accent2>
      <a:accent3>
        <a:srgbClr val="009FB5"/>
      </a:accent3>
      <a:accent4>
        <a:srgbClr val="636965"/>
      </a:accent4>
      <a:accent5>
        <a:srgbClr val="009FB5"/>
      </a:accent5>
      <a:accent6>
        <a:srgbClr val="636965"/>
      </a:accent6>
      <a:hlink>
        <a:srgbClr val="009FB5"/>
      </a:hlink>
      <a:folHlink>
        <a:srgbClr val="800080"/>
      </a:folHlink>
    </a:clrScheme>
    <a:fontScheme name="Podnadpi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110121 Partners_PPT_template</Template>
  <TotalTime>28</TotalTime>
  <Words>304</Words>
  <Application>Microsoft Office PowerPoint</Application>
  <PresentationFormat>Předvádění na obrazovce (4:3)</PresentationFormat>
  <Paragraphs>109</Paragraphs>
  <Slides>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10</vt:i4>
      </vt:variant>
      <vt:variant>
        <vt:lpstr>Nadpisy snímků</vt:lpstr>
      </vt:variant>
      <vt:variant>
        <vt:i4>8</vt:i4>
      </vt:variant>
    </vt:vector>
  </HeadingPairs>
  <TitlesOfParts>
    <vt:vector size="18" baseType="lpstr">
      <vt:lpstr>110121 Partners_PPT_template</vt:lpstr>
      <vt:lpstr>Motiv systému Office</vt:lpstr>
      <vt:lpstr>PowerPoint - Partners FS - Sablona_2011</vt:lpstr>
      <vt:lpstr>1_PowerPoint - Partners FS - Sablona_2011</vt:lpstr>
      <vt:lpstr>2_PowerPoint - Partners FS - Sablona_2011</vt:lpstr>
      <vt:lpstr>Partners</vt:lpstr>
      <vt:lpstr>Směsice</vt:lpstr>
      <vt:lpstr>1_110121 Partners_PPT_template</vt:lpstr>
      <vt:lpstr>2_110121 Partners_PPT_template</vt:lpstr>
      <vt:lpstr>3_110121 Partners_PPT_template</vt:lpstr>
      <vt:lpstr>PRAXE STUDENTŮ                 V PORADENSKÉ A BANKOVNÍ POBOČCE PARTNERS MARKET </vt:lpstr>
      <vt:lpstr>VIZE EVROPSKÉHO HOLDINGU PARTNERS</vt:lpstr>
      <vt:lpstr>VIZE POSKYTOVATELE KOMPLEXNÍCH FINANČNÍCH SLUŽEB NA MÍRU</vt:lpstr>
      <vt:lpstr>MODRÝ OCEÁN PARTNERS</vt:lpstr>
      <vt:lpstr>MODEL DISTRIBUCE PARTNERS</vt:lpstr>
      <vt:lpstr>NÁŠ PRODUKT PRO VÁS</vt:lpstr>
      <vt:lpstr>Jedinečnost konceptu Partners market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VDivoky</dc:creator>
  <cp:lastModifiedBy>Votrubová Eva</cp:lastModifiedBy>
  <cp:revision>280</cp:revision>
  <dcterms:created xsi:type="dcterms:W3CDTF">2011-04-12T22:19:59Z</dcterms:created>
  <dcterms:modified xsi:type="dcterms:W3CDTF">2013-09-27T12:39:42Z</dcterms:modified>
</cp:coreProperties>
</file>