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  <p:sldId id="272" r:id="rId15"/>
    <p:sldId id="270" r:id="rId16"/>
    <p:sldId id="271" r:id="rId17"/>
    <p:sldId id="269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45293-301D-4A48-BC34-EDE5789A8DDA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F5326-A663-4DED-82B9-49D4677904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69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4000" cy="6858000"/>
            <a:chOff x="-1574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>
              <a:duotone>
                <a:schemeClr val="accent1"/>
                <a:srgbClr val="FFFFFF"/>
              </a:duotone>
              <a:lum bright="-10000"/>
            </a:blip>
            <a:stretch>
              <a:fillRect/>
            </a:stretch>
          </p:blipFill>
          <p:spPr>
            <a:xfrm>
              <a:off x="-1574" y="381000"/>
              <a:ext cx="9144000" cy="609361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angle 10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Shape 20"/>
          <p:cNvSpPr>
            <a:spLocks noGrp="1"/>
          </p:cNvSpPr>
          <p:nvPr>
            <p:ph type="title"/>
          </p:nvPr>
        </p:nvSpPr>
        <p:spPr>
          <a:xfrm>
            <a:off x="704850" y="44958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752600"/>
          </a:xfrm>
        </p:spPr>
        <p:txBody>
          <a:bodyPr anchor="b" anchorCtr="0"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00870-1109-46BE-968B-1BE0C102D42C}" type="datetime1">
              <a:rPr lang="cs-CZ" smtClean="0"/>
              <a:t>25.10.2012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74" y="0"/>
            <a:ext cx="9145574" cy="6858000"/>
            <a:chOff x="-1574" y="0"/>
            <a:chExt cx="9145574" cy="6858000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81000"/>
              <a:ext cx="9144000" cy="6096000"/>
            </a:xfrm>
            <a:prstGeom prst="rect">
              <a:avLst/>
            </a:prstGeom>
            <a:gradFill>
              <a:gsLst>
                <a:gs pos="0">
                  <a:schemeClr val="accent1">
                    <a:tint val="40000"/>
                  </a:schemeClr>
                </a:gs>
                <a:gs pos="100000">
                  <a:schemeClr val="accent1">
                    <a:shade val="75000"/>
                  </a:schemeClr>
                </a:gs>
              </a:gsLst>
              <a:path path="circle">
                <a:fillToRect l="100000" t="100000" r="100000" b="100000"/>
              </a:path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-1574" y="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-1574" y="6553200"/>
              <a:ext cx="9144000" cy="304800"/>
            </a:xfrm>
            <a:prstGeom prst="rect">
              <a:avLst/>
            </a:prstGeom>
            <a:solidFill>
              <a:schemeClr val="bg2"/>
            </a:soli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-1574" y="381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-1574" y="647700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505325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4000" b="0" cap="none" baseline="0">
                <a:solidFill>
                  <a:schemeClr val="tx1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413D-7E84-4912-9249-687FF3D38AE3}" type="datetime1">
              <a:rPr lang="cs-CZ" smtClean="0"/>
              <a:t>25.10.2012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3384F-506D-4CCD-9930-C2CC11214FBD}" type="datetime1">
              <a:rPr lang="cs-CZ" smtClean="0"/>
              <a:t>25.10.2012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2C5F-C4E5-4834-9697-BB127AFB20BB}" type="datetime1">
              <a:rPr lang="cs-CZ" smtClean="0"/>
              <a:t>25.10.2012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B7DED-C061-4FF6-BABD-2023804829DF}" type="datetime1">
              <a:rPr lang="cs-CZ" smtClean="0"/>
              <a:t>25.10.2012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1"/>
            <a:ext cx="511175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1"/>
            <a:ext cx="3008313" cy="4525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EFF4-F58A-4A80-B85D-494A5E8B31DB}" type="datetime1">
              <a:rPr lang="cs-CZ" smtClean="0"/>
              <a:t>25.10.2012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BF737-8E47-40D5-AB19-9A31C0596B57}" type="datetime1">
              <a:rPr lang="cs-CZ" smtClean="0"/>
              <a:t>25.10.2012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1506538"/>
            <a:chOff x="0" y="0"/>
            <a:chExt cx="9144000" cy="1506538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11">
              <a:duotone>
                <a:schemeClr val="accent1"/>
                <a:srgbClr val="FFFFFF"/>
              </a:duotone>
            </a:blip>
            <a:srcRect/>
            <a:stretch>
              <a:fillRect/>
            </a:stretch>
          </p:blipFill>
          <p:spPr>
            <a:xfrm>
              <a:off x="0" y="1"/>
              <a:ext cx="9144000" cy="14192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1447800"/>
            </a:xfrm>
            <a:prstGeom prst="rect">
              <a:avLst/>
            </a:prstGeom>
            <a:gradFill flip="none" rotWithShape="1">
              <a:gsLst>
                <a:gs pos="0">
                  <a:schemeClr val="accent1"/>
                </a:gs>
                <a:gs pos="49000">
                  <a:schemeClr val="accent1">
                    <a:tint val="20000"/>
                    <a:alpha val="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0" y="1428750"/>
              <a:ext cx="9144000" cy="1588"/>
            </a:xfrm>
            <a:prstGeom prst="line">
              <a:avLst/>
            </a:prstGeom>
            <a:ln w="38100" cap="flat" cmpd="sng" algn="ctr">
              <a:solidFill>
                <a:schemeClr val="accent1">
                  <a:shade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504950"/>
              <a:ext cx="9144000" cy="1588"/>
            </a:xfrm>
            <a:prstGeom prst="line">
              <a:avLst/>
            </a:prstGeom>
            <a:ln w="15875" cap="flat" cmpd="sng" algn="ctr">
              <a:solidFill>
                <a:schemeClr val="tx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4CD1D-53F4-4878-8268-3B7DDCC5B89E}" type="datetime1">
              <a:rPr lang="cs-CZ" smtClean="0"/>
              <a:t>25.10.2012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A267-11D8-42D7-89EA-E6970701FBC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lang="en-US" sz="40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uLnTx/>
          <a:uFillTx/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spcAft>
          <a:spcPts val="400"/>
        </a:spcAft>
        <a:buFont typeface="Arial"/>
        <a:buChar char="•"/>
        <a:defRPr sz="2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495800"/>
            <a:ext cx="8784976" cy="1362075"/>
          </a:xfrm>
        </p:spPr>
        <p:txBody>
          <a:bodyPr>
            <a:noAutofit/>
          </a:bodyPr>
          <a:lstStyle/>
          <a:p>
            <a:r>
              <a:rPr lang="cs-CZ" sz="3200" dirty="0" smtClean="0"/>
              <a:t>Modelování pomocí strukturálních rovnic: </a:t>
            </a:r>
            <a:r>
              <a:rPr lang="cs-CZ" sz="2400" dirty="0" smtClean="0"/>
              <a:t>úspěšný nástroj pro pochopení chování zákazníků?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Radoslav Škapa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2173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Modelování pomocí strukturních rovnic spojuje pěšinkovou analýzu a konfirmační faktor. analýzu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/>
              <a:t>Výhoda: </a:t>
            </a:r>
          </a:p>
          <a:p>
            <a:pPr marL="400050" lvl="1" indent="0">
              <a:buNone/>
            </a:pPr>
            <a:r>
              <a:rPr lang="cs-CZ" sz="2400" dirty="0" smtClean="0"/>
              <a:t>Možnost testovat komplexní modely</a:t>
            </a:r>
          </a:p>
          <a:p>
            <a:pPr marL="400050" lvl="1" indent="0">
              <a:buNone/>
            </a:pPr>
            <a:r>
              <a:rPr lang="cs-CZ" sz="2400" dirty="0" smtClean="0"/>
              <a:t>Zohlednění chyby měření (nezávislých) proměnných – vztahy mezi latentními proměnnými odhadnuty přesněji. </a:t>
            </a:r>
            <a:r>
              <a:rPr lang="cs-CZ" sz="1800" dirty="0" smtClean="0"/>
              <a:t>(</a:t>
            </a:r>
            <a:r>
              <a:rPr lang="cs-CZ" sz="1800" dirty="0" err="1" smtClean="0"/>
              <a:t>Hair</a:t>
            </a:r>
            <a:r>
              <a:rPr lang="cs-CZ" sz="1800" dirty="0" smtClean="0"/>
              <a:t> a kol., 2010)</a:t>
            </a:r>
            <a:endParaRPr lang="cs-CZ" sz="2400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10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27189" y="2636912"/>
            <a:ext cx="3617219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270583" y="4622313"/>
            <a:ext cx="2245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Zdroj: </a:t>
            </a:r>
            <a:r>
              <a:rPr lang="cs-CZ" sz="1400" dirty="0" err="1" smtClean="0"/>
              <a:t>Nachtigall</a:t>
            </a:r>
            <a:r>
              <a:rPr lang="cs-CZ" sz="1400" dirty="0" smtClean="0"/>
              <a:t> </a:t>
            </a:r>
            <a:r>
              <a:rPr lang="cs-CZ" sz="1400" dirty="0"/>
              <a:t>a kol., </a:t>
            </a:r>
            <a:r>
              <a:rPr lang="cs-CZ" sz="1400" dirty="0" smtClean="0"/>
              <a:t>2003</a:t>
            </a:r>
            <a:endParaRPr lang="cs-CZ" sz="1400" dirty="0"/>
          </a:p>
        </p:txBody>
      </p:sp>
      <p:pic>
        <p:nvPicPr>
          <p:cNvPr id="8" name="obrázek 5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913" y="548680"/>
            <a:ext cx="4968552" cy="582296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141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Konfirmační mód  </a:t>
            </a:r>
            <a:r>
              <a:rPr lang="cs-CZ" sz="2800" dirty="0" smtClean="0"/>
              <a:t>- test hypotetického modelu na empirických datech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Testování platnosti dvou alternativních teorií</a:t>
            </a:r>
            <a:r>
              <a:rPr lang="cs-CZ" sz="2800" dirty="0" smtClean="0"/>
              <a:t> na jedněch datech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Vývoj teorie </a:t>
            </a:r>
            <a:r>
              <a:rPr lang="cs-CZ" sz="2800" dirty="0" smtClean="0"/>
              <a:t>(explorativní mód) - na jednom vzorku dat se hledá model, který nejlépe z odpovídá datům. Následně je třeba prověřit model na nové sadě dat (opět konfirmační využití SEM). </a:t>
            </a:r>
            <a:r>
              <a:rPr lang="cs-CZ" sz="2000" dirty="0" smtClean="0"/>
              <a:t>(</a:t>
            </a:r>
            <a:r>
              <a:rPr lang="cs-CZ" sz="2000" dirty="0" err="1" smtClean="0"/>
              <a:t>Raykov</a:t>
            </a:r>
            <a:r>
              <a:rPr lang="cs-CZ" sz="2000" dirty="0" smtClean="0"/>
              <a:t> &amp; </a:t>
            </a:r>
            <a:r>
              <a:rPr lang="cs-CZ" sz="2000" dirty="0" err="1" smtClean="0"/>
              <a:t>Marcolides</a:t>
            </a:r>
            <a:r>
              <a:rPr lang="cs-CZ" sz="2000" dirty="0" smtClean="0"/>
              <a:t>, 2006; </a:t>
            </a:r>
            <a:r>
              <a:rPr lang="cs-CZ" sz="2000" dirty="0" err="1" smtClean="0"/>
              <a:t>Hair</a:t>
            </a:r>
            <a:r>
              <a:rPr lang="cs-CZ" sz="2000" dirty="0" smtClean="0"/>
              <a:t> a kol., 2010)</a:t>
            </a:r>
            <a:endParaRPr lang="cs-CZ" sz="2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využití 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95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3000" dirty="0"/>
              <a:t>Neumí testovat směr vazeb mezi proměnnými </a:t>
            </a:r>
            <a:r>
              <a:rPr lang="cs-CZ" sz="2300" dirty="0"/>
              <a:t>(</a:t>
            </a:r>
            <a:r>
              <a:rPr lang="cs-CZ" sz="2300" dirty="0" err="1"/>
              <a:t>Stoelting</a:t>
            </a:r>
            <a:r>
              <a:rPr lang="cs-CZ" sz="2300" dirty="0"/>
              <a:t>, 2002). </a:t>
            </a:r>
          </a:p>
          <a:p>
            <a:pPr lvl="0"/>
            <a:r>
              <a:rPr lang="cs-CZ" sz="3000" dirty="0" smtClean="0"/>
              <a:t>Ekvivalence </a:t>
            </a:r>
            <a:r>
              <a:rPr lang="cs-CZ" sz="3000" dirty="0"/>
              <a:t>modelů - </a:t>
            </a:r>
            <a:r>
              <a:rPr lang="cs-CZ" sz="3000" dirty="0" smtClean="0"/>
              <a:t>více </a:t>
            </a:r>
            <a:r>
              <a:rPr lang="cs-CZ" sz="3000" dirty="0"/>
              <a:t>různých modelů na stejných </a:t>
            </a:r>
            <a:r>
              <a:rPr lang="cs-CZ" sz="3000" dirty="0" smtClean="0"/>
              <a:t>datech </a:t>
            </a:r>
            <a:r>
              <a:rPr lang="cs-CZ" sz="2300" dirty="0"/>
              <a:t>(</a:t>
            </a:r>
            <a:r>
              <a:rPr lang="cs-CZ" sz="2300" dirty="0" err="1"/>
              <a:t>Hancock</a:t>
            </a:r>
            <a:r>
              <a:rPr lang="cs-CZ" sz="2300" dirty="0"/>
              <a:t>, </a:t>
            </a:r>
            <a:r>
              <a:rPr lang="cs-CZ" sz="2300" dirty="0" err="1"/>
              <a:t>Mueller</a:t>
            </a:r>
            <a:r>
              <a:rPr lang="cs-CZ" sz="2300" dirty="0"/>
              <a:t>, </a:t>
            </a:r>
            <a:r>
              <a:rPr lang="cs-CZ" sz="2300" dirty="0" smtClean="0"/>
              <a:t>2006)</a:t>
            </a:r>
            <a:endParaRPr lang="cs-CZ" sz="2300" dirty="0"/>
          </a:p>
          <a:p>
            <a:pPr lvl="0"/>
            <a:r>
              <a:rPr lang="cs-CZ" sz="3000" dirty="0"/>
              <a:t>Ex post modifikace modelu mohou popřít smysluplnost metody (výsledky </a:t>
            </a:r>
            <a:r>
              <a:rPr lang="cs-CZ" sz="3000" dirty="0" smtClean="0"/>
              <a:t>přizpůsobeny </a:t>
            </a:r>
            <a:r>
              <a:rPr lang="cs-CZ" sz="3000" dirty="0"/>
              <a:t>datům) </a:t>
            </a:r>
            <a:r>
              <a:rPr lang="cs-CZ" sz="2300" dirty="0"/>
              <a:t>(</a:t>
            </a:r>
            <a:r>
              <a:rPr lang="cs-CZ" sz="2300" dirty="0" err="1"/>
              <a:t>Hair</a:t>
            </a:r>
            <a:r>
              <a:rPr lang="cs-CZ" sz="2300" dirty="0"/>
              <a:t> a kol. 2010</a:t>
            </a:r>
            <a:r>
              <a:rPr lang="cs-CZ" sz="2300" dirty="0" smtClean="0"/>
              <a:t>)</a:t>
            </a:r>
          </a:p>
          <a:p>
            <a:pPr lvl="0"/>
            <a:r>
              <a:rPr lang="cs-CZ" sz="3000" dirty="0" smtClean="0"/>
              <a:t>Náročná technika, pro kterou existuje málo „vodítek“ a standardů pro použití a pro interpretaci výsledků </a:t>
            </a:r>
            <a:r>
              <a:rPr lang="cs-CZ" sz="2300" dirty="0" smtClean="0"/>
              <a:t>(</a:t>
            </a:r>
            <a:r>
              <a:rPr lang="cs-CZ" sz="2300" dirty="0" err="1" smtClean="0"/>
              <a:t>Shah</a:t>
            </a:r>
            <a:r>
              <a:rPr lang="cs-CZ" sz="2300" dirty="0" smtClean="0"/>
              <a:t> a </a:t>
            </a:r>
            <a:r>
              <a:rPr lang="cs-CZ" sz="2300" dirty="0" err="1" smtClean="0"/>
              <a:t>Goldstein</a:t>
            </a:r>
            <a:r>
              <a:rPr lang="cs-CZ" sz="2300" dirty="0" smtClean="0"/>
              <a:t>, 2006).</a:t>
            </a:r>
            <a:endParaRPr lang="cs-CZ" sz="24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a rizika 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2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cs-CZ" sz="3100" dirty="0" smtClean="0"/>
              <a:t>Technické aspekty:</a:t>
            </a:r>
          </a:p>
          <a:p>
            <a:pPr marL="514350" indent="-457200"/>
            <a:r>
              <a:rPr lang="cs-CZ" sz="3100" dirty="0" smtClean="0"/>
              <a:t>Velké </a:t>
            </a:r>
            <a:r>
              <a:rPr lang="cs-CZ" sz="3100" dirty="0"/>
              <a:t>výzkumné vzorky (</a:t>
            </a:r>
            <a:r>
              <a:rPr lang="cs-CZ" sz="3100" dirty="0" err="1"/>
              <a:t>Wallenburg</a:t>
            </a:r>
            <a:r>
              <a:rPr lang="cs-CZ" sz="3100" dirty="0"/>
              <a:t>, Weber, 2005)</a:t>
            </a:r>
          </a:p>
          <a:p>
            <a:pPr marL="514350" indent="-457200"/>
            <a:r>
              <a:rPr lang="cs-CZ" sz="3100" dirty="0"/>
              <a:t>Podmínka vícerozměrné normality dat (</a:t>
            </a:r>
            <a:r>
              <a:rPr lang="cs-CZ" sz="3100" dirty="0" err="1"/>
              <a:t>Wallenburg</a:t>
            </a:r>
            <a:r>
              <a:rPr lang="cs-CZ" sz="3100" dirty="0"/>
              <a:t>, Weber, </a:t>
            </a:r>
            <a:r>
              <a:rPr lang="cs-CZ" sz="3100" dirty="0" smtClean="0"/>
              <a:t>2005) + transformace </a:t>
            </a:r>
            <a:r>
              <a:rPr lang="cs-CZ" sz="3100" smtClean="0"/>
              <a:t>promenných</a:t>
            </a:r>
            <a:endParaRPr lang="cs-CZ" sz="3100" dirty="0" smtClean="0"/>
          </a:p>
          <a:p>
            <a:pPr marL="514350" indent="-457200"/>
            <a:r>
              <a:rPr lang="cs-CZ" sz="3100" dirty="0" smtClean="0"/>
              <a:t>Obtížná identifikace odlehlých hodnot</a:t>
            </a:r>
            <a:endParaRPr lang="cs-CZ" sz="3100" dirty="0"/>
          </a:p>
          <a:p>
            <a:pPr marL="514350" indent="-457200"/>
            <a:r>
              <a:rPr lang="cs-CZ" sz="3100" dirty="0"/>
              <a:t>Náročné prokazování </a:t>
            </a:r>
            <a:r>
              <a:rPr lang="cs-CZ" sz="3100" dirty="0" smtClean="0"/>
              <a:t>validity modelu</a:t>
            </a:r>
          </a:p>
          <a:p>
            <a:pPr marL="914400" lvl="1" indent="-457200"/>
            <a:r>
              <a:rPr lang="cs-CZ" sz="2700" dirty="0" smtClean="0"/>
              <a:t>Validity konstruktů + validita strukturního modelu</a:t>
            </a:r>
          </a:p>
          <a:p>
            <a:pPr marL="914400" lvl="1" indent="-457200"/>
            <a:r>
              <a:rPr lang="cs-CZ" sz="2700" dirty="0" smtClean="0"/>
              <a:t>Zjevná (face) validita, konvergenční, diskriminační, nomologická validita</a:t>
            </a:r>
            <a:endParaRPr lang="cs-CZ" sz="2700" dirty="0"/>
          </a:p>
          <a:p>
            <a:pPr marL="514350" indent="-457200"/>
            <a:r>
              <a:rPr lang="cs-CZ" sz="3100" dirty="0"/>
              <a:t>Specializovaný </a:t>
            </a:r>
            <a:r>
              <a:rPr lang="cs-CZ" sz="3100" dirty="0" smtClean="0"/>
              <a:t>software</a:t>
            </a:r>
          </a:p>
          <a:p>
            <a:pPr marL="914400" lvl="1" indent="-457200"/>
            <a:r>
              <a:rPr lang="cs-CZ" sz="2700" dirty="0"/>
              <a:t>AMOS, </a:t>
            </a:r>
            <a:r>
              <a:rPr lang="cs-CZ" sz="2700" dirty="0" err="1"/>
              <a:t>EQS</a:t>
            </a:r>
            <a:r>
              <a:rPr lang="cs-CZ" sz="2700" dirty="0"/>
              <a:t>, </a:t>
            </a:r>
            <a:r>
              <a:rPr lang="cs-CZ" sz="2700" dirty="0" err="1"/>
              <a:t>Mplus</a:t>
            </a:r>
            <a:r>
              <a:rPr lang="cs-CZ" sz="2700" dirty="0"/>
              <a:t>, SAS </a:t>
            </a:r>
            <a:r>
              <a:rPr lang="cs-CZ" sz="2700" dirty="0" err="1"/>
              <a:t>PROC</a:t>
            </a:r>
            <a:r>
              <a:rPr lang="cs-CZ" sz="2700" dirty="0"/>
              <a:t> </a:t>
            </a:r>
            <a:r>
              <a:rPr lang="cs-CZ" sz="2700" dirty="0" err="1"/>
              <a:t>CALIS</a:t>
            </a:r>
            <a:r>
              <a:rPr lang="cs-CZ" sz="2700" dirty="0"/>
              <a:t>, </a:t>
            </a:r>
            <a:r>
              <a:rPr lang="cs-CZ" sz="2700" dirty="0" err="1" smtClean="0"/>
              <a:t>SEPATH</a:t>
            </a:r>
            <a:r>
              <a:rPr lang="cs-CZ" sz="2700" dirty="0" smtClean="0"/>
              <a:t>, </a:t>
            </a:r>
            <a:r>
              <a:rPr lang="cs-CZ" sz="2700" dirty="0"/>
              <a:t>RAMONA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Nevýhody a rizika SEM</a:t>
            </a:r>
          </a:p>
        </p:txBody>
      </p:sp>
    </p:spTree>
    <p:extLst>
      <p:ext uri="{BB962C8B-B14F-4D97-AF65-F5344CB8AC3E}">
        <p14:creationId xmlns:p14="http://schemas.microsoft.com/office/powerpoint/2010/main" val="2510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SEM v porovnání s jinými statistickými technikami (např. regresními modely):</a:t>
            </a:r>
          </a:p>
          <a:p>
            <a:r>
              <a:rPr lang="cs-CZ" dirty="0" err="1" smtClean="0"/>
              <a:t>Zohledění</a:t>
            </a:r>
            <a:r>
              <a:rPr lang="cs-CZ" dirty="0" smtClean="0"/>
              <a:t> chyby měření jak u závislých tak i nezávislých proměnných</a:t>
            </a:r>
          </a:p>
          <a:p>
            <a:r>
              <a:rPr lang="cs-CZ" dirty="0" smtClean="0"/>
              <a:t>Použití latentních proměnných</a:t>
            </a:r>
          </a:p>
          <a:p>
            <a:r>
              <a:rPr lang="cs-CZ" dirty="0" smtClean="0"/>
              <a:t>Odlišení chyb měření a chyb spojených se specifikací modelu (přesnost modelu)</a:t>
            </a:r>
          </a:p>
          <a:p>
            <a:r>
              <a:rPr lang="cs-CZ" dirty="0" smtClean="0"/>
              <a:t>Možnost modelovat zprostředkující proměnné</a:t>
            </a:r>
          </a:p>
          <a:p>
            <a:r>
              <a:rPr lang="cs-CZ" dirty="0" smtClean="0"/>
              <a:t>Závislá proměnné může být současně vysvětlující proměnou</a:t>
            </a:r>
          </a:p>
          <a:p>
            <a:r>
              <a:rPr lang="cs-CZ" dirty="0" smtClean="0"/>
              <a:t>Pro komplexní modely, u kterých je třeba testovat všechny předpokládané vazby současně, je SEM jediná technika.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14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SEM - 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71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Úspěšnost v recenzním </a:t>
            </a:r>
            <a:r>
              <a:rPr lang="cs-CZ" dirty="0"/>
              <a:t>řízení </a:t>
            </a:r>
            <a:r>
              <a:rPr lang="cs-CZ" dirty="0" smtClean="0"/>
              <a:t>v renomovaném marketingovém časopisu </a:t>
            </a:r>
            <a:r>
              <a:rPr lang="cs-CZ" sz="2000" dirty="0" smtClean="0"/>
              <a:t>(Babin, </a:t>
            </a:r>
            <a:r>
              <a:rPr lang="cs-CZ" sz="2000" dirty="0" err="1"/>
              <a:t>Hair</a:t>
            </a:r>
            <a:r>
              <a:rPr lang="cs-CZ" sz="2000" dirty="0"/>
              <a:t> a </a:t>
            </a:r>
            <a:r>
              <a:rPr lang="cs-CZ" sz="2000" dirty="0" err="1"/>
              <a:t>Boles</a:t>
            </a:r>
            <a:r>
              <a:rPr lang="cs-CZ" sz="2000" dirty="0"/>
              <a:t>, </a:t>
            </a:r>
            <a:r>
              <a:rPr lang="cs-CZ" sz="2000" dirty="0" smtClean="0"/>
              <a:t>2009)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48 % </a:t>
            </a:r>
            <a:r>
              <a:rPr lang="cs-CZ" dirty="0"/>
              <a:t>zaslaných článků </a:t>
            </a:r>
            <a:r>
              <a:rPr lang="cs-CZ" dirty="0" smtClean="0"/>
              <a:t>využívalo SEM</a:t>
            </a:r>
          </a:p>
          <a:p>
            <a:pPr lvl="1"/>
            <a:r>
              <a:rPr lang="cs-CZ" dirty="0" smtClean="0"/>
              <a:t>Statisticky prokázali, že články </a:t>
            </a:r>
            <a:r>
              <a:rPr lang="cs-CZ" dirty="0"/>
              <a:t>se SEM jsou hodnoceny </a:t>
            </a:r>
            <a:r>
              <a:rPr lang="cs-CZ" dirty="0" smtClean="0"/>
              <a:t>lépe (byť ne o mnoho)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15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Zhodnocení 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18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err="1" smtClean="0">
                <a:effectLst/>
              </a:rPr>
              <a:t>Hair</a:t>
            </a:r>
            <a:r>
              <a:rPr lang="cs-CZ" sz="2000" dirty="0" smtClean="0">
                <a:effectLst/>
              </a:rPr>
              <a:t>, </a:t>
            </a:r>
            <a:r>
              <a:rPr lang="cs-CZ" sz="2000" dirty="0">
                <a:effectLst/>
              </a:rPr>
              <a:t>J., Anderson, R., Babin, B</a:t>
            </a:r>
            <a:r>
              <a:rPr lang="cs-CZ" sz="2000" dirty="0" smtClean="0">
                <a:effectLst/>
              </a:rPr>
              <a:t>. </a:t>
            </a:r>
            <a:r>
              <a:rPr lang="cs-CZ" sz="2400" dirty="0" err="1">
                <a:effectLst/>
              </a:rPr>
              <a:t>Multivariate</a:t>
            </a:r>
            <a:r>
              <a:rPr lang="cs-CZ" sz="2400" dirty="0">
                <a:effectLst/>
              </a:rPr>
              <a:t> data </a:t>
            </a:r>
            <a:r>
              <a:rPr lang="cs-CZ" sz="2400" dirty="0" err="1" smtClean="0">
                <a:effectLst/>
              </a:rPr>
              <a:t>analysis</a:t>
            </a:r>
            <a:endParaRPr lang="cs-CZ" sz="2000" dirty="0" smtClean="0">
              <a:effectLst/>
            </a:endParaRPr>
          </a:p>
          <a:p>
            <a:pPr marL="0" indent="0">
              <a:buNone/>
            </a:pPr>
            <a:r>
              <a:rPr lang="cs-CZ" sz="2000" dirty="0" smtClean="0">
                <a:effectLst/>
              </a:rPr>
              <a:t>New </a:t>
            </a:r>
            <a:r>
              <a:rPr lang="cs-CZ" sz="2000" dirty="0">
                <a:effectLst/>
              </a:rPr>
              <a:t>Jersey: </a:t>
            </a:r>
            <a:r>
              <a:rPr lang="cs-CZ" sz="2000" dirty="0" err="1">
                <a:effectLst/>
              </a:rPr>
              <a:t>Upper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Saddle</a:t>
            </a:r>
            <a:r>
              <a:rPr lang="cs-CZ" sz="2000" dirty="0">
                <a:effectLst/>
              </a:rPr>
              <a:t> River: </a:t>
            </a:r>
            <a:r>
              <a:rPr lang="cs-CZ" sz="2000" dirty="0" err="1">
                <a:effectLst/>
              </a:rPr>
              <a:t>Prentice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Hall</a:t>
            </a:r>
            <a:r>
              <a:rPr lang="cs-CZ" sz="2000" dirty="0">
                <a:effectLst/>
              </a:rPr>
              <a:t>, 2010</a:t>
            </a:r>
            <a:r>
              <a:rPr lang="cs-CZ" sz="2000" dirty="0" smtClean="0">
                <a:effectLst/>
              </a:rPr>
              <a:t>.</a:t>
            </a:r>
          </a:p>
          <a:p>
            <a:pPr marL="0" indent="0">
              <a:buNone/>
            </a:pPr>
            <a:endParaRPr lang="cs-CZ" sz="2000" dirty="0" smtClean="0">
              <a:effectLst/>
            </a:endParaRPr>
          </a:p>
          <a:p>
            <a:pPr marL="0" indent="0">
              <a:buNone/>
            </a:pPr>
            <a:r>
              <a:rPr lang="cs-CZ" sz="2000" dirty="0" err="1" smtClean="0">
                <a:effectLst/>
              </a:rPr>
              <a:t>Raykov</a:t>
            </a:r>
            <a:r>
              <a:rPr lang="cs-CZ" sz="2000" dirty="0" smtClean="0">
                <a:effectLst/>
              </a:rPr>
              <a:t>, </a:t>
            </a:r>
            <a:r>
              <a:rPr lang="cs-CZ" sz="2000" dirty="0">
                <a:effectLst/>
              </a:rPr>
              <a:t>T., </a:t>
            </a:r>
            <a:r>
              <a:rPr lang="cs-CZ" sz="2000" dirty="0" err="1">
                <a:effectLst/>
              </a:rPr>
              <a:t>Marcolides</a:t>
            </a:r>
            <a:r>
              <a:rPr lang="cs-CZ" sz="2000" dirty="0">
                <a:effectLst/>
              </a:rPr>
              <a:t>, A. G</a:t>
            </a:r>
            <a:r>
              <a:rPr lang="cs-CZ" sz="2000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cs-CZ" sz="2000" b="1" dirty="0" smtClean="0">
                <a:effectLst/>
              </a:rPr>
              <a:t>A </a:t>
            </a:r>
            <a:r>
              <a:rPr lang="cs-CZ" sz="2000" b="1" dirty="0" err="1">
                <a:effectLst/>
              </a:rPr>
              <a:t>First</a:t>
            </a:r>
            <a:r>
              <a:rPr lang="cs-CZ" sz="2000" b="1" dirty="0">
                <a:effectLst/>
              </a:rPr>
              <a:t> </a:t>
            </a:r>
            <a:r>
              <a:rPr lang="cs-CZ" sz="2000" b="1" dirty="0" err="1">
                <a:effectLst/>
              </a:rPr>
              <a:t>Course</a:t>
            </a:r>
            <a:r>
              <a:rPr lang="cs-CZ" sz="2000" b="1" dirty="0">
                <a:effectLst/>
              </a:rPr>
              <a:t> in </a:t>
            </a:r>
            <a:r>
              <a:rPr lang="cs-CZ" sz="2000" b="1" dirty="0" err="1">
                <a:effectLst/>
              </a:rPr>
              <a:t>Structural</a:t>
            </a:r>
            <a:r>
              <a:rPr lang="cs-CZ" sz="2000" b="1" dirty="0">
                <a:effectLst/>
              </a:rPr>
              <a:t> </a:t>
            </a:r>
            <a:r>
              <a:rPr lang="cs-CZ" sz="2000" b="1" dirty="0" err="1">
                <a:effectLst/>
              </a:rPr>
              <a:t>Equation</a:t>
            </a:r>
            <a:r>
              <a:rPr lang="cs-CZ" sz="2000" b="1" dirty="0">
                <a:effectLst/>
              </a:rPr>
              <a:t> </a:t>
            </a:r>
            <a:r>
              <a:rPr lang="cs-CZ" sz="2000" b="1" dirty="0" smtClean="0">
                <a:effectLst/>
              </a:rPr>
              <a:t>Modeling</a:t>
            </a:r>
          </a:p>
          <a:p>
            <a:pPr marL="0" indent="0">
              <a:buNone/>
            </a:pPr>
            <a:r>
              <a:rPr lang="cs-CZ" sz="2000" dirty="0" smtClean="0">
                <a:effectLst/>
              </a:rPr>
              <a:t>London</a:t>
            </a:r>
            <a:r>
              <a:rPr lang="cs-CZ" sz="2000" dirty="0">
                <a:effectLst/>
              </a:rPr>
              <a:t>: </a:t>
            </a:r>
            <a:r>
              <a:rPr lang="cs-CZ" sz="2000" dirty="0" err="1">
                <a:effectLst/>
              </a:rPr>
              <a:t>Lawrence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Erlbaum</a:t>
            </a:r>
            <a:r>
              <a:rPr lang="cs-CZ" sz="2000" dirty="0">
                <a:effectLst/>
              </a:rPr>
              <a:t> </a:t>
            </a:r>
            <a:r>
              <a:rPr lang="cs-CZ" sz="2000" dirty="0" err="1">
                <a:effectLst/>
              </a:rPr>
              <a:t>Associates</a:t>
            </a:r>
            <a:r>
              <a:rPr lang="cs-CZ" sz="2000" dirty="0">
                <a:effectLst/>
              </a:rPr>
              <a:t>, 2006</a:t>
            </a:r>
            <a:r>
              <a:rPr lang="cs-CZ" sz="2000" dirty="0" smtClean="0">
                <a:effectLst/>
              </a:rPr>
              <a:t>.</a:t>
            </a:r>
          </a:p>
          <a:p>
            <a:pPr marL="0" indent="0">
              <a:buNone/>
            </a:pPr>
            <a:endParaRPr lang="cs-CZ" sz="2000" dirty="0">
              <a:effectLst/>
            </a:endParaRPr>
          </a:p>
          <a:p>
            <a:pPr marL="0" indent="0">
              <a:buNone/>
            </a:pPr>
            <a:r>
              <a:rPr lang="cs-CZ" sz="2000" dirty="0" smtClean="0">
                <a:effectLst/>
              </a:rPr>
              <a:t>Diskuzní skupiny </a:t>
            </a:r>
            <a:r>
              <a:rPr lang="cs-CZ" sz="2000" smtClean="0">
                <a:effectLst/>
              </a:rPr>
              <a:t>na internetu</a:t>
            </a:r>
            <a:r>
              <a:rPr lang="cs-CZ" sz="2000" dirty="0" smtClean="0">
                <a:effectLst/>
              </a:rPr>
              <a:t>…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16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pic>
        <p:nvPicPr>
          <p:cNvPr id="3074" name="Picture 2" descr="http://images.betterworldbooks.com/013/Multivariate-Data-Analysis-97801381326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700808"/>
            <a:ext cx="2131437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ages.tandf.co.uk/common/jackets/weblarge/978080585/978080585588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33055"/>
            <a:ext cx="1554485" cy="2320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89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cs-CZ" dirty="0">
                <a:effectLst/>
              </a:rPr>
              <a:t>BABIN, B., </a:t>
            </a:r>
            <a:r>
              <a:rPr lang="cs-CZ" dirty="0" err="1">
                <a:effectLst/>
              </a:rPr>
              <a:t>Hair</a:t>
            </a:r>
            <a:r>
              <a:rPr lang="cs-CZ" dirty="0">
                <a:effectLst/>
              </a:rPr>
              <a:t>, J., </a:t>
            </a:r>
            <a:r>
              <a:rPr lang="cs-CZ" dirty="0" err="1">
                <a:effectLst/>
              </a:rPr>
              <a:t>Boles</a:t>
            </a:r>
            <a:r>
              <a:rPr lang="cs-CZ" dirty="0">
                <a:effectLst/>
              </a:rPr>
              <a:t>, J. S. </a:t>
            </a:r>
            <a:r>
              <a:rPr lang="cs-CZ" dirty="0" err="1">
                <a:effectLst/>
              </a:rPr>
              <a:t>Publishing</a:t>
            </a:r>
            <a:r>
              <a:rPr lang="cs-CZ" dirty="0">
                <a:effectLst/>
              </a:rPr>
              <a:t> </a:t>
            </a:r>
            <a:r>
              <a:rPr lang="cs-CZ" dirty="0" err="1">
                <a:effectLst/>
              </a:rPr>
              <a:t>Research</a:t>
            </a:r>
            <a:r>
              <a:rPr lang="cs-CZ" dirty="0">
                <a:effectLst/>
              </a:rPr>
              <a:t> in Marketing </a:t>
            </a:r>
            <a:r>
              <a:rPr lang="cs-CZ" dirty="0" err="1">
                <a:effectLst/>
              </a:rPr>
              <a:t>Journals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Using</a:t>
            </a:r>
            <a:r>
              <a:rPr lang="cs-CZ" dirty="0">
                <a:effectLst/>
              </a:rPr>
              <a:t> 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 </a:t>
            </a:r>
            <a:r>
              <a:rPr lang="cs-CZ" dirty="0" err="1">
                <a:effectLst/>
              </a:rPr>
              <a:t>Equations</a:t>
            </a:r>
            <a:r>
              <a:rPr lang="cs-CZ" dirty="0">
                <a:effectLst/>
              </a:rPr>
              <a:t> Modeling. </a:t>
            </a:r>
            <a:r>
              <a:rPr lang="cs-CZ" dirty="0" err="1">
                <a:effectLst/>
              </a:rPr>
              <a:t>Journal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of</a:t>
            </a:r>
            <a:r>
              <a:rPr lang="cs-CZ" dirty="0">
                <a:effectLst/>
              </a:rPr>
              <a:t> Marketing, 2009, roč. 16, č. 3. s. 279-285.</a:t>
            </a:r>
          </a:p>
          <a:p>
            <a:r>
              <a:rPr lang="en-US" dirty="0" smtClean="0"/>
              <a:t>G</a:t>
            </a:r>
            <a:r>
              <a:rPr lang="cs-CZ" dirty="0" err="1" smtClean="0"/>
              <a:t>OLOB</a:t>
            </a:r>
            <a:r>
              <a:rPr lang="en-US" dirty="0" smtClean="0"/>
              <a:t>.</a:t>
            </a:r>
            <a:r>
              <a:rPr lang="cs-CZ" dirty="0" smtClean="0"/>
              <a:t>,</a:t>
            </a:r>
            <a:r>
              <a:rPr lang="en-US" dirty="0" smtClean="0"/>
              <a:t>T</a:t>
            </a:r>
            <a:r>
              <a:rPr lang="cs-CZ" dirty="0" smtClean="0"/>
              <a:t>. </a:t>
            </a:r>
            <a:r>
              <a:rPr lang="en-US" dirty="0" smtClean="0"/>
              <a:t>F.</a:t>
            </a:r>
            <a:r>
              <a:rPr lang="cs-CZ" dirty="0" smtClean="0"/>
              <a:t> </a:t>
            </a:r>
            <a:r>
              <a:rPr lang="en-US" dirty="0" smtClean="0"/>
              <a:t>Structural </a:t>
            </a:r>
            <a:r>
              <a:rPr lang="en-US" dirty="0"/>
              <a:t>equation modeling for travel behavior </a:t>
            </a:r>
            <a:r>
              <a:rPr lang="en-US" dirty="0" smtClean="0"/>
              <a:t>research. </a:t>
            </a:r>
            <a:r>
              <a:rPr lang="en-US" dirty="0"/>
              <a:t>Transportation Research Part B, </a:t>
            </a:r>
            <a:r>
              <a:rPr lang="en-US" dirty="0" smtClean="0"/>
              <a:t>2003,</a:t>
            </a:r>
            <a:r>
              <a:rPr lang="cs-CZ" dirty="0" err="1" smtClean="0"/>
              <a:t>roč</a:t>
            </a:r>
            <a:r>
              <a:rPr lang="en-US" dirty="0" smtClean="0"/>
              <a:t>.37,</a:t>
            </a:r>
            <a:r>
              <a:rPr lang="cs-CZ" dirty="0" smtClean="0"/>
              <a:t>s</a:t>
            </a:r>
            <a:r>
              <a:rPr lang="en-US" dirty="0" smtClean="0"/>
              <a:t>.1-25.</a:t>
            </a:r>
            <a:endParaRPr lang="cs-CZ" dirty="0" smtClean="0"/>
          </a:p>
          <a:p>
            <a:r>
              <a:rPr lang="cs-CZ" dirty="0" err="1">
                <a:effectLst/>
              </a:rPr>
              <a:t>HAIR</a:t>
            </a:r>
            <a:r>
              <a:rPr lang="cs-CZ" dirty="0">
                <a:effectLst/>
              </a:rPr>
              <a:t>, J., Anderson, R., Babin, B. </a:t>
            </a:r>
            <a:r>
              <a:rPr lang="cs-CZ" dirty="0" err="1">
                <a:effectLst/>
              </a:rPr>
              <a:t>Multivariate</a:t>
            </a:r>
            <a:r>
              <a:rPr lang="cs-CZ" dirty="0">
                <a:effectLst/>
              </a:rPr>
              <a:t> data </a:t>
            </a:r>
            <a:r>
              <a:rPr lang="cs-CZ" dirty="0" err="1">
                <a:effectLst/>
              </a:rPr>
              <a:t>analysis</a:t>
            </a:r>
            <a:r>
              <a:rPr lang="cs-CZ" dirty="0">
                <a:effectLst/>
              </a:rPr>
              <a:t>. New Jersey: </a:t>
            </a:r>
            <a:r>
              <a:rPr lang="cs-CZ" dirty="0" err="1">
                <a:effectLst/>
              </a:rPr>
              <a:t>Upper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Saddle</a:t>
            </a:r>
            <a:r>
              <a:rPr lang="cs-CZ" dirty="0">
                <a:effectLst/>
              </a:rPr>
              <a:t> River: </a:t>
            </a:r>
            <a:r>
              <a:rPr lang="cs-CZ" dirty="0" err="1">
                <a:effectLst/>
              </a:rPr>
              <a:t>Prentice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Hall</a:t>
            </a:r>
            <a:r>
              <a:rPr lang="cs-CZ" dirty="0">
                <a:effectLst/>
              </a:rPr>
              <a:t>, 2010. ISBN 0138132631. </a:t>
            </a:r>
          </a:p>
          <a:p>
            <a:r>
              <a:rPr lang="cs-CZ" dirty="0" err="1">
                <a:effectLst/>
              </a:rPr>
              <a:t>HANCOCK</a:t>
            </a:r>
            <a:r>
              <a:rPr lang="cs-CZ" dirty="0">
                <a:effectLst/>
              </a:rPr>
              <a:t>, Gregory R., </a:t>
            </a:r>
            <a:r>
              <a:rPr lang="cs-CZ" dirty="0" err="1">
                <a:effectLst/>
              </a:rPr>
              <a:t>Mueller</a:t>
            </a:r>
            <a:r>
              <a:rPr lang="cs-CZ" dirty="0">
                <a:effectLst/>
              </a:rPr>
              <a:t>, R. O. (</a:t>
            </a:r>
            <a:r>
              <a:rPr lang="cs-CZ" dirty="0" err="1">
                <a:effectLst/>
              </a:rPr>
              <a:t>eds</a:t>
            </a:r>
            <a:r>
              <a:rPr lang="cs-CZ" dirty="0">
                <a:effectLst/>
              </a:rPr>
              <a:t>.).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Modeling: A Second </a:t>
            </a:r>
            <a:r>
              <a:rPr lang="cs-CZ" dirty="0" err="1">
                <a:effectLst/>
              </a:rPr>
              <a:t>Course</a:t>
            </a:r>
            <a:r>
              <a:rPr lang="cs-CZ" dirty="0">
                <a:effectLst/>
              </a:rPr>
              <a:t>. Greenwich: </a:t>
            </a:r>
            <a:r>
              <a:rPr lang="cs-CZ" dirty="0" err="1">
                <a:effectLst/>
              </a:rPr>
              <a:t>Information</a:t>
            </a:r>
            <a:r>
              <a:rPr lang="cs-CZ" dirty="0">
                <a:effectLst/>
              </a:rPr>
              <a:t> Age </a:t>
            </a:r>
            <a:r>
              <a:rPr lang="cs-CZ" dirty="0" err="1">
                <a:effectLst/>
              </a:rPr>
              <a:t>Publishing</a:t>
            </a:r>
            <a:r>
              <a:rPr lang="cs-CZ" dirty="0">
                <a:effectLst/>
              </a:rPr>
              <a:t>, 2006. ISBN 1593110154. </a:t>
            </a:r>
          </a:p>
          <a:p>
            <a:pPr lvl="0"/>
            <a:r>
              <a:rPr lang="cs-CZ" dirty="0" err="1" smtClean="0">
                <a:effectLst/>
              </a:rPr>
              <a:t>NACHTIGALL</a:t>
            </a:r>
            <a:r>
              <a:rPr lang="cs-CZ" dirty="0">
                <a:effectLst/>
              </a:rPr>
              <a:t>, C., </a:t>
            </a:r>
            <a:r>
              <a:rPr lang="cs-CZ" dirty="0" err="1">
                <a:effectLst/>
              </a:rPr>
              <a:t>Kröhne</a:t>
            </a:r>
            <a:r>
              <a:rPr lang="cs-CZ" dirty="0">
                <a:effectLst/>
              </a:rPr>
              <a:t>, U., </a:t>
            </a:r>
            <a:r>
              <a:rPr lang="cs-CZ" dirty="0" err="1">
                <a:effectLst/>
              </a:rPr>
              <a:t>Funke</a:t>
            </a:r>
            <a:r>
              <a:rPr lang="cs-CZ" dirty="0">
                <a:effectLst/>
              </a:rPr>
              <a:t>, F., </a:t>
            </a:r>
            <a:r>
              <a:rPr lang="cs-CZ" dirty="0" err="1">
                <a:effectLst/>
              </a:rPr>
              <a:t>Steyer</a:t>
            </a:r>
            <a:r>
              <a:rPr lang="cs-CZ" dirty="0">
                <a:effectLst/>
              </a:rPr>
              <a:t>, R. (</a:t>
            </a:r>
            <a:r>
              <a:rPr lang="cs-CZ" dirty="0" err="1">
                <a:effectLst/>
              </a:rPr>
              <a:t>Why</a:t>
            </a:r>
            <a:r>
              <a:rPr lang="cs-CZ" dirty="0">
                <a:effectLst/>
              </a:rPr>
              <a:t>) </a:t>
            </a:r>
            <a:r>
              <a:rPr lang="cs-CZ" dirty="0" err="1">
                <a:effectLst/>
              </a:rPr>
              <a:t>Should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We</a:t>
            </a:r>
            <a:r>
              <a:rPr lang="cs-CZ" dirty="0">
                <a:effectLst/>
              </a:rPr>
              <a:t> Use SEM? Pros and </a:t>
            </a:r>
            <a:r>
              <a:rPr lang="cs-CZ" dirty="0" err="1">
                <a:effectLst/>
              </a:rPr>
              <a:t>Cons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of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Modeling. </a:t>
            </a:r>
            <a:r>
              <a:rPr lang="cs-CZ" dirty="0" err="1">
                <a:effectLst/>
              </a:rPr>
              <a:t>MPR</a:t>
            </a:r>
            <a:r>
              <a:rPr lang="cs-CZ" dirty="0">
                <a:effectLst/>
              </a:rPr>
              <a:t>-Online [online]. 2003 [cit. 2010-01-02]. Dostupný na WWW: &lt; http://www.dgps.de/fachgruppen/methoden/mpr-online/issue20/art1/mpr127_11.pdf </a:t>
            </a:r>
            <a:r>
              <a:rPr lang="cs-CZ" dirty="0" smtClean="0">
                <a:effectLst/>
              </a:rPr>
              <a:t>&gt;.</a:t>
            </a:r>
          </a:p>
          <a:p>
            <a:r>
              <a:rPr lang="cs-CZ" dirty="0" err="1">
                <a:effectLst/>
              </a:rPr>
              <a:t>RAYKOV</a:t>
            </a:r>
            <a:r>
              <a:rPr lang="cs-CZ" dirty="0">
                <a:effectLst/>
              </a:rPr>
              <a:t>, T., </a:t>
            </a:r>
            <a:r>
              <a:rPr lang="cs-CZ" dirty="0" err="1">
                <a:effectLst/>
              </a:rPr>
              <a:t>Marcolides</a:t>
            </a:r>
            <a:r>
              <a:rPr lang="cs-CZ" dirty="0">
                <a:effectLst/>
              </a:rPr>
              <a:t>, A. G. A </a:t>
            </a:r>
            <a:r>
              <a:rPr lang="cs-CZ" dirty="0" err="1">
                <a:effectLst/>
              </a:rPr>
              <a:t>First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Course</a:t>
            </a:r>
            <a:r>
              <a:rPr lang="cs-CZ" dirty="0">
                <a:effectLst/>
              </a:rPr>
              <a:t> in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Modeling, 2. vyd. London: </a:t>
            </a:r>
            <a:r>
              <a:rPr lang="cs-CZ" dirty="0" err="1">
                <a:effectLst/>
              </a:rPr>
              <a:t>Lawrence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Erlbaum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Associates</a:t>
            </a:r>
            <a:r>
              <a:rPr lang="cs-CZ" dirty="0">
                <a:effectLst/>
              </a:rPr>
              <a:t>, 2006. ISBN 10: 0805855882. </a:t>
            </a:r>
          </a:p>
          <a:p>
            <a:pPr lvl="0"/>
            <a:r>
              <a:rPr lang="cs-CZ" dirty="0" err="1" smtClean="0">
                <a:effectLst/>
              </a:rPr>
              <a:t>SAGHAEI</a:t>
            </a:r>
            <a:r>
              <a:rPr lang="cs-CZ" dirty="0">
                <a:effectLst/>
              </a:rPr>
              <a:t>, A., </a:t>
            </a:r>
            <a:r>
              <a:rPr lang="cs-CZ" dirty="0" err="1">
                <a:effectLst/>
              </a:rPr>
              <a:t>Ghasemi</a:t>
            </a:r>
            <a:r>
              <a:rPr lang="cs-CZ" dirty="0">
                <a:effectLst/>
              </a:rPr>
              <a:t>, R. </a:t>
            </a:r>
            <a:r>
              <a:rPr lang="cs-CZ" dirty="0" err="1">
                <a:effectLst/>
              </a:rPr>
              <a:t>Using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 in </a:t>
            </a:r>
            <a:r>
              <a:rPr lang="cs-CZ" dirty="0" err="1">
                <a:effectLst/>
              </a:rPr>
              <a:t>Causal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Relationship</a:t>
            </a:r>
            <a:r>
              <a:rPr lang="cs-CZ" dirty="0">
                <a:effectLst/>
              </a:rPr>
              <a:t> Design </a:t>
            </a:r>
            <a:r>
              <a:rPr lang="cs-CZ" dirty="0" err="1">
                <a:effectLst/>
              </a:rPr>
              <a:t>for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Balanced-Scorecards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Strategic</a:t>
            </a:r>
            <a:r>
              <a:rPr lang="cs-CZ" dirty="0">
                <a:effectLst/>
              </a:rPr>
              <a:t> Map. </a:t>
            </a:r>
            <a:r>
              <a:rPr lang="cs-CZ" dirty="0" err="1">
                <a:effectLst/>
              </a:rPr>
              <a:t>World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Academy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of</a:t>
            </a:r>
            <a:r>
              <a:rPr lang="cs-CZ" dirty="0">
                <a:effectLst/>
              </a:rPr>
              <a:t> Science, </a:t>
            </a:r>
            <a:r>
              <a:rPr lang="cs-CZ" dirty="0" err="1">
                <a:effectLst/>
              </a:rPr>
              <a:t>Engineering</a:t>
            </a:r>
            <a:r>
              <a:rPr lang="cs-CZ" dirty="0">
                <a:effectLst/>
              </a:rPr>
              <a:t> and Technology, 2009, no. 49. s. 1032-1038.</a:t>
            </a:r>
          </a:p>
          <a:p>
            <a:r>
              <a:rPr lang="cs-CZ" dirty="0" err="1" smtClean="0">
                <a:effectLst/>
              </a:rPr>
              <a:t>SHAH</a:t>
            </a:r>
            <a:r>
              <a:rPr lang="cs-CZ" dirty="0">
                <a:effectLst/>
              </a:rPr>
              <a:t>, R., </a:t>
            </a:r>
            <a:r>
              <a:rPr lang="cs-CZ" dirty="0" err="1">
                <a:effectLst/>
              </a:rPr>
              <a:t>Goldstein</a:t>
            </a:r>
            <a:r>
              <a:rPr lang="cs-CZ" dirty="0">
                <a:effectLst/>
              </a:rPr>
              <a:t>, S. M. Use </a:t>
            </a:r>
            <a:r>
              <a:rPr lang="cs-CZ" dirty="0" err="1">
                <a:effectLst/>
              </a:rPr>
              <a:t>of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 in </a:t>
            </a:r>
            <a:r>
              <a:rPr lang="cs-CZ" dirty="0" err="1">
                <a:effectLst/>
              </a:rPr>
              <a:t>operations</a:t>
            </a:r>
            <a:r>
              <a:rPr lang="cs-CZ" dirty="0">
                <a:effectLst/>
              </a:rPr>
              <a:t> management </a:t>
            </a:r>
            <a:r>
              <a:rPr lang="cs-CZ" dirty="0" err="1">
                <a:effectLst/>
              </a:rPr>
              <a:t>research</a:t>
            </a:r>
            <a:r>
              <a:rPr lang="cs-CZ" dirty="0">
                <a:effectLst/>
              </a:rPr>
              <a:t>: </a:t>
            </a:r>
            <a:r>
              <a:rPr lang="cs-CZ" dirty="0" err="1">
                <a:effectLst/>
              </a:rPr>
              <a:t>Looking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back</a:t>
            </a:r>
            <a:r>
              <a:rPr lang="cs-CZ" dirty="0">
                <a:effectLst/>
              </a:rPr>
              <a:t> and forward. </a:t>
            </a:r>
            <a:r>
              <a:rPr lang="cs-CZ" dirty="0" err="1">
                <a:effectLst/>
              </a:rPr>
              <a:t>Journal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of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Operations</a:t>
            </a:r>
            <a:r>
              <a:rPr lang="cs-CZ" dirty="0">
                <a:effectLst/>
              </a:rPr>
              <a:t> Management, 2006, roč. 24, č. 2. s. 148-169</a:t>
            </a:r>
            <a:r>
              <a:rPr lang="cs-CZ" dirty="0" smtClean="0">
                <a:effectLst/>
              </a:rPr>
              <a:t>.</a:t>
            </a:r>
          </a:p>
          <a:p>
            <a:r>
              <a:rPr lang="cs-CZ" dirty="0" err="1">
                <a:effectLst/>
              </a:rPr>
              <a:t>SCHUMACKER</a:t>
            </a:r>
            <a:r>
              <a:rPr lang="cs-CZ" dirty="0">
                <a:effectLst/>
              </a:rPr>
              <a:t>, R., </a:t>
            </a:r>
            <a:r>
              <a:rPr lang="cs-CZ" dirty="0" err="1">
                <a:effectLst/>
              </a:rPr>
              <a:t>Lomax</a:t>
            </a:r>
            <a:r>
              <a:rPr lang="cs-CZ" dirty="0">
                <a:effectLst/>
              </a:rPr>
              <a:t> R. A </a:t>
            </a:r>
            <a:r>
              <a:rPr lang="cs-CZ" dirty="0" err="1">
                <a:effectLst/>
              </a:rPr>
              <a:t>beginner's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guide</a:t>
            </a:r>
            <a:r>
              <a:rPr lang="cs-CZ" dirty="0">
                <a:effectLst/>
              </a:rPr>
              <a:t> to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modeling. 2. vyd. New Jersey: </a:t>
            </a:r>
            <a:r>
              <a:rPr lang="cs-CZ" dirty="0" err="1">
                <a:effectLst/>
              </a:rPr>
              <a:t>Mahwah</a:t>
            </a:r>
            <a:r>
              <a:rPr lang="cs-CZ" dirty="0">
                <a:effectLst/>
              </a:rPr>
              <a:t>, 2004. ISBN 1841698911. </a:t>
            </a:r>
          </a:p>
          <a:p>
            <a:r>
              <a:rPr lang="cs-CZ" dirty="0" err="1">
                <a:effectLst/>
              </a:rPr>
              <a:t>STOELTING</a:t>
            </a:r>
            <a:r>
              <a:rPr lang="cs-CZ" dirty="0">
                <a:effectLst/>
              </a:rPr>
              <a:t>, R.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Modeling/</a:t>
            </a:r>
            <a:r>
              <a:rPr lang="cs-CZ" dirty="0" err="1">
                <a:effectLst/>
              </a:rPr>
              <a:t>Path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Analysis</a:t>
            </a:r>
            <a:r>
              <a:rPr lang="cs-CZ" dirty="0">
                <a:effectLst/>
              </a:rPr>
              <a:t>. [online]. 2002 [cit. 2011-03-15]. Dostupný na WWW: </a:t>
            </a:r>
            <a:br>
              <a:rPr lang="cs-CZ" dirty="0">
                <a:effectLst/>
              </a:rPr>
            </a:br>
            <a:r>
              <a:rPr lang="cs-CZ" dirty="0">
                <a:effectLst/>
              </a:rPr>
              <a:t>&lt; http://userwww.sfsu.edu/~efc/classes/biol710/path/SEMwebpage.htm &gt;.</a:t>
            </a:r>
          </a:p>
          <a:p>
            <a:pPr lvl="0"/>
            <a:r>
              <a:rPr lang="cs-CZ" dirty="0" err="1" smtClean="0">
                <a:effectLst/>
              </a:rPr>
              <a:t>WALLENBURG</a:t>
            </a:r>
            <a:r>
              <a:rPr lang="cs-CZ" dirty="0">
                <a:effectLst/>
              </a:rPr>
              <a:t>, C. M., Weber, J. </a:t>
            </a:r>
            <a:r>
              <a:rPr lang="cs-CZ" dirty="0" err="1">
                <a:effectLst/>
              </a:rPr>
              <a:t>Structural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Equation</a:t>
            </a:r>
            <a:r>
              <a:rPr lang="cs-CZ" dirty="0">
                <a:effectLst/>
              </a:rPr>
              <a:t> Modelling as a </a:t>
            </a:r>
            <a:r>
              <a:rPr lang="cs-CZ" dirty="0" err="1">
                <a:effectLst/>
              </a:rPr>
              <a:t>Basis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for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Theory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Development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within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Logistics</a:t>
            </a:r>
            <a:r>
              <a:rPr lang="cs-CZ" dirty="0">
                <a:effectLst/>
              </a:rPr>
              <a:t> and Supply </a:t>
            </a:r>
            <a:r>
              <a:rPr lang="cs-CZ" dirty="0" err="1">
                <a:effectLst/>
              </a:rPr>
              <a:t>Chain</a:t>
            </a:r>
            <a:r>
              <a:rPr lang="cs-CZ" dirty="0">
                <a:effectLst/>
              </a:rPr>
              <a:t> Management </a:t>
            </a:r>
            <a:r>
              <a:rPr lang="cs-CZ" dirty="0" err="1">
                <a:effectLst/>
              </a:rPr>
              <a:t>Research</a:t>
            </a:r>
            <a:r>
              <a:rPr lang="cs-CZ" dirty="0">
                <a:effectLst/>
              </a:rPr>
              <a:t>. In </a:t>
            </a:r>
            <a:r>
              <a:rPr lang="cs-CZ" dirty="0" err="1">
                <a:effectLst/>
              </a:rPr>
              <a:t>Kotzab</a:t>
            </a:r>
            <a:r>
              <a:rPr lang="cs-CZ" dirty="0">
                <a:effectLst/>
              </a:rPr>
              <a:t>, H., </a:t>
            </a:r>
            <a:r>
              <a:rPr lang="cs-CZ" dirty="0" err="1">
                <a:effectLst/>
              </a:rPr>
              <a:t>Seuring</a:t>
            </a:r>
            <a:r>
              <a:rPr lang="cs-CZ" dirty="0">
                <a:effectLst/>
              </a:rPr>
              <a:t> , S., Muller, M., Reiner, G. (</a:t>
            </a:r>
            <a:r>
              <a:rPr lang="cs-CZ" dirty="0" err="1">
                <a:effectLst/>
              </a:rPr>
              <a:t>eds</a:t>
            </a:r>
            <a:r>
              <a:rPr lang="cs-CZ" dirty="0">
                <a:effectLst/>
              </a:rPr>
              <a:t>.). </a:t>
            </a:r>
            <a:r>
              <a:rPr lang="cs-CZ" dirty="0" err="1">
                <a:effectLst/>
              </a:rPr>
              <a:t>Research</a:t>
            </a:r>
            <a:r>
              <a:rPr lang="cs-CZ" dirty="0">
                <a:effectLst/>
              </a:rPr>
              <a:t> </a:t>
            </a:r>
            <a:r>
              <a:rPr lang="cs-CZ" dirty="0" err="1">
                <a:effectLst/>
              </a:rPr>
              <a:t>Methodologies</a:t>
            </a:r>
            <a:r>
              <a:rPr lang="cs-CZ" dirty="0">
                <a:effectLst/>
              </a:rPr>
              <a:t> in Supply </a:t>
            </a:r>
            <a:r>
              <a:rPr lang="cs-CZ" dirty="0" err="1">
                <a:effectLst/>
              </a:rPr>
              <a:t>Chain</a:t>
            </a:r>
            <a:r>
              <a:rPr lang="cs-CZ" dirty="0">
                <a:effectLst/>
              </a:rPr>
              <a:t> Management. Heidelberg: </a:t>
            </a:r>
            <a:r>
              <a:rPr lang="cs-CZ" dirty="0" err="1">
                <a:effectLst/>
              </a:rPr>
              <a:t>Physica</a:t>
            </a:r>
            <a:r>
              <a:rPr lang="cs-CZ" dirty="0">
                <a:effectLst/>
              </a:rPr>
              <a:t>, 2005, s. 171-186</a:t>
            </a:r>
            <a:r>
              <a:rPr lang="cs-CZ" dirty="0" smtClean="0">
                <a:effectLst/>
              </a:rPr>
              <a:t>.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17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použité zdroje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126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4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Obsah přednášky</a:t>
            </a:r>
          </a:p>
          <a:p>
            <a:r>
              <a:rPr lang="cs-CZ" dirty="0" smtClean="0"/>
              <a:t>Představení strukturního modelování </a:t>
            </a:r>
            <a:r>
              <a:rPr lang="cs-CZ" i="1" dirty="0" smtClean="0">
                <a:solidFill>
                  <a:schemeClr val="tx2"/>
                </a:solidFill>
              </a:rPr>
              <a:t>(</a:t>
            </a:r>
            <a:r>
              <a:rPr lang="cs-CZ" i="1" dirty="0" err="1" smtClean="0">
                <a:solidFill>
                  <a:schemeClr val="tx2"/>
                </a:solidFill>
              </a:rPr>
              <a:t>structural</a:t>
            </a:r>
            <a:r>
              <a:rPr lang="cs-CZ" i="1" dirty="0" smtClean="0">
                <a:solidFill>
                  <a:schemeClr val="tx2"/>
                </a:solidFill>
              </a:rPr>
              <a:t> </a:t>
            </a:r>
            <a:r>
              <a:rPr lang="cs-CZ" i="1" dirty="0" err="1" smtClean="0">
                <a:solidFill>
                  <a:schemeClr val="tx2"/>
                </a:solidFill>
              </a:rPr>
              <a:t>equation</a:t>
            </a:r>
            <a:r>
              <a:rPr lang="cs-CZ" i="1" dirty="0" smtClean="0">
                <a:solidFill>
                  <a:schemeClr val="tx2"/>
                </a:solidFill>
              </a:rPr>
              <a:t> modeling – SEM)</a:t>
            </a:r>
          </a:p>
          <a:p>
            <a:pPr marL="857250" lvl="1" indent="-457200"/>
            <a:r>
              <a:rPr lang="cs-CZ" dirty="0" smtClean="0"/>
              <a:t>Pěšinková analýza</a:t>
            </a:r>
          </a:p>
          <a:p>
            <a:pPr marL="857250" lvl="1" indent="-457200"/>
            <a:r>
              <a:rPr lang="cs-CZ" dirty="0" smtClean="0"/>
              <a:t>Latentní proměnné a konfirmační faktorová analýza</a:t>
            </a:r>
          </a:p>
          <a:p>
            <a:r>
              <a:rPr lang="cs-CZ" dirty="0" smtClean="0"/>
              <a:t>Způsob použití SEM při </a:t>
            </a:r>
            <a:r>
              <a:rPr lang="cs-CZ" dirty="0" smtClean="0"/>
              <a:t>empirickém výzkumu</a:t>
            </a:r>
            <a:endParaRPr lang="cs-CZ" dirty="0" smtClean="0"/>
          </a:p>
          <a:p>
            <a:r>
              <a:rPr lang="cs-CZ" dirty="0" smtClean="0"/>
              <a:t>Zhodnocení SEM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25.10.2012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Modelování pomocí strukturálních rovnic: úspěšný nástroj pro pochopení chování zákazníků?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47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Relativně </a:t>
            </a:r>
            <a:r>
              <a:rPr lang="cs-CZ" sz="2600" dirty="0"/>
              <a:t>mladá technika vícerozměrné </a:t>
            </a:r>
            <a:r>
              <a:rPr lang="cs-CZ" sz="2600" dirty="0" smtClean="0"/>
              <a:t>statistiky</a:t>
            </a:r>
          </a:p>
          <a:p>
            <a:r>
              <a:rPr lang="cs-CZ" sz="2600" dirty="0" smtClean="0"/>
              <a:t>Umožňuje </a:t>
            </a:r>
            <a:r>
              <a:rPr lang="cs-CZ" sz="2600" dirty="0"/>
              <a:t>kvantitativně testovat hypotézy ve formě teoretických </a:t>
            </a:r>
            <a:r>
              <a:rPr lang="cs-CZ" sz="2600" dirty="0" smtClean="0"/>
              <a:t>modelů</a:t>
            </a:r>
          </a:p>
          <a:p>
            <a:pPr marL="1257300" lvl="3" indent="0">
              <a:buNone/>
            </a:pPr>
            <a:r>
              <a:rPr lang="cs-CZ" dirty="0"/>
              <a:t>M</a:t>
            </a:r>
            <a:r>
              <a:rPr lang="cs-CZ" dirty="0" smtClean="0"/>
              <a:t>odel = představa o vzájemných vztazích </a:t>
            </a:r>
            <a:r>
              <a:rPr lang="cs-CZ" dirty="0"/>
              <a:t>mezi </a:t>
            </a:r>
            <a:r>
              <a:rPr lang="cs-CZ" dirty="0" smtClean="0"/>
              <a:t>proměnnými.</a:t>
            </a:r>
          </a:p>
          <a:p>
            <a:pPr marL="1257300" lvl="3" indent="0">
              <a:buNone/>
            </a:pPr>
            <a:r>
              <a:rPr lang="cs-CZ" dirty="0" smtClean="0"/>
              <a:t>Testovaná teorie musí být převoditelná do modelu lineárních rovnic s přímou úměrností </a:t>
            </a:r>
            <a:r>
              <a:rPr lang="cs-CZ" dirty="0" smtClean="0">
                <a:sym typeface="Symbol"/>
              </a:rPr>
              <a:t> </a:t>
            </a:r>
            <a:r>
              <a:rPr lang="cs-CZ" strike="sngStrike" dirty="0">
                <a:sym typeface="Symbol"/>
              </a:rPr>
              <a:t>t</a:t>
            </a:r>
            <a:r>
              <a:rPr lang="cs-CZ" strike="sngStrike" dirty="0" smtClean="0">
                <a:sym typeface="Symbol"/>
              </a:rPr>
              <a:t>ypologie,  nominální data  </a:t>
            </a:r>
            <a:r>
              <a:rPr lang="cs-CZ" sz="1200" dirty="0" smtClean="0">
                <a:effectLst/>
                <a:sym typeface="Symbol"/>
              </a:rPr>
              <a:t>(</a:t>
            </a:r>
            <a:r>
              <a:rPr lang="cs-CZ" sz="1200" dirty="0" err="1" smtClean="0">
                <a:effectLst/>
              </a:rPr>
              <a:t>Nachtigall</a:t>
            </a:r>
            <a:r>
              <a:rPr lang="cs-CZ" sz="1200" dirty="0" smtClean="0">
                <a:effectLst/>
              </a:rPr>
              <a:t> </a:t>
            </a:r>
            <a:r>
              <a:rPr lang="cs-CZ" sz="1200" dirty="0">
                <a:effectLst/>
              </a:rPr>
              <a:t>a kol., </a:t>
            </a:r>
            <a:r>
              <a:rPr lang="cs-CZ" sz="1200" dirty="0" smtClean="0">
                <a:effectLst/>
              </a:rPr>
              <a:t>2003)</a:t>
            </a:r>
            <a:endParaRPr lang="cs-CZ" strike="sngStrike" dirty="0">
              <a:effectLst/>
            </a:endParaRPr>
          </a:p>
          <a:p>
            <a:r>
              <a:rPr lang="cs-CZ" sz="2600" dirty="0" smtClean="0"/>
              <a:t>Odpoví </a:t>
            </a:r>
            <a:r>
              <a:rPr lang="cs-CZ" sz="2600" dirty="0"/>
              <a:t>na otázku, do jaké míry </a:t>
            </a:r>
            <a:r>
              <a:rPr lang="cs-CZ" sz="2600" dirty="0" smtClean="0"/>
              <a:t>získaná (empirická) </a:t>
            </a:r>
            <a:r>
              <a:rPr lang="cs-CZ" sz="2600" dirty="0"/>
              <a:t>data podporují platnost navrženého teoretického </a:t>
            </a:r>
            <a:r>
              <a:rPr lang="cs-CZ" sz="2600" dirty="0" smtClean="0"/>
              <a:t>modelu</a:t>
            </a:r>
          </a:p>
          <a:p>
            <a:r>
              <a:rPr lang="cs-CZ" sz="2600" dirty="0" smtClean="0"/>
              <a:t>SEM má několik podob </a:t>
            </a:r>
            <a:endParaRPr lang="cs-CZ" sz="2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 – základní charakteristika</a:t>
            </a:r>
            <a:endParaRPr lang="cs-CZ" dirty="0"/>
          </a:p>
        </p:txBody>
      </p:sp>
      <p:pic>
        <p:nvPicPr>
          <p:cNvPr id="28" name="Picture 7" descr="j30_article_fig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933954"/>
            <a:ext cx="3491880" cy="193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6"/>
          <p:cNvCxnSpPr/>
          <p:nvPr/>
        </p:nvCxnSpPr>
        <p:spPr>
          <a:xfrm flipV="1">
            <a:off x="4455144" y="3711921"/>
            <a:ext cx="288032" cy="2880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 flipV="1">
            <a:off x="4455144" y="3717032"/>
            <a:ext cx="288032" cy="2880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V="1">
            <a:off x="5868803" y="3711921"/>
            <a:ext cx="288032" cy="2880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 flipV="1">
            <a:off x="5868803" y="3711921"/>
            <a:ext cx="288032" cy="28803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357180" y="2003761"/>
            <a:ext cx="6768752" cy="34163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Vícenásobná regrese 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 smtClean="0">
                <a:solidFill>
                  <a:schemeClr val="tx1">
                    <a:lumMod val="50000"/>
                  </a:schemeClr>
                </a:solidFill>
              </a:rPr>
              <a:t>Multiple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regression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Analýza hlavních komponent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Principal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Component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Faktorová analýza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Factor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Shluková analýza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(Cluster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Diskriminační analýza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Discriminant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Korespondenční analýza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Correspondence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Kanonická korelace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Canonical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Correlation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Vícerozměrné </a:t>
            </a:r>
            <a:r>
              <a:rPr lang="cs-CZ" dirty="0" err="1">
                <a:solidFill>
                  <a:schemeClr val="bg1"/>
                </a:solidFill>
              </a:rPr>
              <a:t>škálování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Multidimensional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Scaling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Klasifikační stromy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Classification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Trees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Pěšinková analýzy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Path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Strukturní modelování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Structrual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equation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 modeling)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cs-CZ" dirty="0">
                <a:solidFill>
                  <a:schemeClr val="bg1"/>
                </a:solidFill>
              </a:rPr>
              <a:t>Preferenční analýza 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(Conjoint </a:t>
            </a:r>
            <a:r>
              <a:rPr lang="cs-CZ" i="1" dirty="0" err="1">
                <a:solidFill>
                  <a:schemeClr val="tx1">
                    <a:lumMod val="50000"/>
                  </a:schemeClr>
                </a:solidFill>
              </a:rPr>
              <a:t>analysis</a:t>
            </a:r>
            <a:r>
              <a:rPr lang="cs-CZ" i="1" dirty="0">
                <a:solidFill>
                  <a:schemeClr val="tx1">
                    <a:lumMod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738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Původ </a:t>
            </a:r>
            <a:r>
              <a:rPr lang="cs-CZ" dirty="0"/>
              <a:t>v psychologickém </a:t>
            </a:r>
            <a:r>
              <a:rPr lang="cs-CZ" dirty="0" smtClean="0"/>
              <a:t>výzkumu (psychometrie)</a:t>
            </a:r>
          </a:p>
          <a:p>
            <a:r>
              <a:rPr lang="cs-CZ" dirty="0"/>
              <a:t>O</a:t>
            </a:r>
            <a:r>
              <a:rPr lang="cs-CZ" dirty="0" smtClean="0"/>
              <a:t>d </a:t>
            </a:r>
            <a:r>
              <a:rPr lang="cs-CZ" dirty="0"/>
              <a:t>60</a:t>
            </a:r>
            <a:r>
              <a:rPr lang="cs-CZ" dirty="0" smtClean="0"/>
              <a:t>. let </a:t>
            </a:r>
            <a:r>
              <a:rPr lang="cs-CZ" dirty="0"/>
              <a:t>20</a:t>
            </a:r>
            <a:r>
              <a:rPr lang="cs-CZ" dirty="0" smtClean="0"/>
              <a:t>. století </a:t>
            </a:r>
            <a:r>
              <a:rPr lang="cs-CZ" dirty="0" smtClean="0"/>
              <a:t>v</a:t>
            </a:r>
            <a:r>
              <a:rPr lang="cs-CZ" dirty="0"/>
              <a:t> marketingu, strategickém managementu, výzkumu organizací, manažerských informačních systémů či </a:t>
            </a:r>
            <a:r>
              <a:rPr lang="cs-CZ" dirty="0" smtClean="0"/>
              <a:t>v provozním </a:t>
            </a:r>
            <a:r>
              <a:rPr lang="cs-CZ" dirty="0"/>
              <a:t>managementu </a:t>
            </a:r>
            <a:r>
              <a:rPr lang="cs-CZ" sz="1700" dirty="0">
                <a:effectLst/>
              </a:rPr>
              <a:t>(</a:t>
            </a:r>
            <a:r>
              <a:rPr lang="cs-CZ" sz="1700" dirty="0" err="1">
                <a:effectLst/>
              </a:rPr>
              <a:t>Shah</a:t>
            </a:r>
            <a:r>
              <a:rPr lang="cs-CZ" sz="1700" dirty="0">
                <a:effectLst/>
              </a:rPr>
              <a:t> a </a:t>
            </a:r>
            <a:r>
              <a:rPr lang="cs-CZ" sz="1700" dirty="0" err="1">
                <a:effectLst/>
              </a:rPr>
              <a:t>Goldstein</a:t>
            </a:r>
            <a:r>
              <a:rPr lang="cs-CZ" sz="1700" dirty="0">
                <a:effectLst/>
              </a:rPr>
              <a:t>, 2006</a:t>
            </a:r>
            <a:r>
              <a:rPr lang="cs-CZ" sz="1700" dirty="0" smtClean="0">
                <a:effectLst/>
              </a:rPr>
              <a:t>)</a:t>
            </a:r>
          </a:p>
          <a:p>
            <a:r>
              <a:rPr lang="cs-CZ" dirty="0" smtClean="0"/>
              <a:t>Příklady:</a:t>
            </a:r>
          </a:p>
          <a:p>
            <a:pPr lvl="1"/>
            <a:r>
              <a:rPr lang="cs-CZ" dirty="0" smtClean="0"/>
              <a:t>implementace </a:t>
            </a:r>
            <a:r>
              <a:rPr lang="cs-CZ" dirty="0" err="1"/>
              <a:t>Balanced-Scorecard</a:t>
            </a:r>
            <a:r>
              <a:rPr lang="cs-CZ" dirty="0"/>
              <a:t> v </a:t>
            </a:r>
            <a:r>
              <a:rPr lang="cs-CZ" dirty="0" smtClean="0"/>
              <a:t>podniku </a:t>
            </a:r>
            <a:r>
              <a:rPr lang="cs-CZ" sz="1700" dirty="0">
                <a:effectLst/>
              </a:rPr>
              <a:t>(</a:t>
            </a:r>
            <a:r>
              <a:rPr lang="cs-CZ" sz="1700" dirty="0" err="1">
                <a:effectLst/>
              </a:rPr>
              <a:t>Saghaei</a:t>
            </a:r>
            <a:r>
              <a:rPr lang="cs-CZ" sz="1700" dirty="0">
                <a:effectLst/>
              </a:rPr>
              <a:t> a </a:t>
            </a:r>
            <a:r>
              <a:rPr lang="cs-CZ" sz="1700" dirty="0" err="1">
                <a:effectLst/>
              </a:rPr>
              <a:t>Ghasemi</a:t>
            </a:r>
            <a:r>
              <a:rPr lang="cs-CZ" sz="1700" dirty="0">
                <a:effectLst/>
              </a:rPr>
              <a:t>, 2009)</a:t>
            </a:r>
          </a:p>
          <a:p>
            <a:pPr lvl="1"/>
            <a:r>
              <a:rPr lang="cs-CZ" smtClean="0"/>
              <a:t>logistický </a:t>
            </a:r>
            <a:r>
              <a:rPr lang="cs-CZ" smtClean="0"/>
              <a:t>controlling </a:t>
            </a:r>
            <a:r>
              <a:rPr lang="cs-CZ" sz="1700" dirty="0">
                <a:effectLst/>
              </a:rPr>
              <a:t>(</a:t>
            </a:r>
            <a:r>
              <a:rPr lang="cs-CZ" sz="1700" dirty="0" err="1">
                <a:effectLst/>
              </a:rPr>
              <a:t>Wallenburg</a:t>
            </a:r>
            <a:r>
              <a:rPr lang="cs-CZ" sz="1700" dirty="0">
                <a:effectLst/>
              </a:rPr>
              <a:t> a Weber, 2005)</a:t>
            </a:r>
          </a:p>
          <a:p>
            <a:r>
              <a:rPr lang="cs-CZ" dirty="0"/>
              <a:t>Počet aplikací v posledních letech roste (např. v oblasti provozního managementu </a:t>
            </a:r>
            <a:r>
              <a:rPr lang="cs-CZ" dirty="0" smtClean="0"/>
              <a:t>kvadraticky) </a:t>
            </a:r>
            <a:r>
              <a:rPr lang="cs-CZ" sz="1700" dirty="0">
                <a:effectLst/>
              </a:rPr>
              <a:t>(</a:t>
            </a:r>
            <a:r>
              <a:rPr lang="cs-CZ" sz="1700" dirty="0" err="1">
                <a:effectLst/>
              </a:rPr>
              <a:t>Shah</a:t>
            </a:r>
            <a:r>
              <a:rPr lang="cs-CZ" sz="1700" dirty="0">
                <a:effectLst/>
              </a:rPr>
              <a:t> a </a:t>
            </a:r>
            <a:r>
              <a:rPr lang="cs-CZ" sz="1700" dirty="0" err="1">
                <a:effectLst/>
              </a:rPr>
              <a:t>Goldstein</a:t>
            </a:r>
            <a:r>
              <a:rPr lang="cs-CZ" sz="1700" dirty="0">
                <a:effectLst/>
              </a:rPr>
              <a:t>, 2006)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4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 – historie a oblasti aplikace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01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i="1" dirty="0" smtClean="0"/>
              <a:t>Regresní modely </a:t>
            </a:r>
          </a:p>
          <a:p>
            <a:r>
              <a:rPr lang="cs-CZ" sz="2800" dirty="0" smtClean="0"/>
              <a:t>Pěšinková analýza </a:t>
            </a:r>
            <a:r>
              <a:rPr lang="cs-CZ" sz="2800" i="1" dirty="0" smtClean="0">
                <a:solidFill>
                  <a:schemeClr val="tx2"/>
                </a:solidFill>
              </a:rPr>
              <a:t>(</a:t>
            </a:r>
            <a:r>
              <a:rPr lang="cs-CZ" sz="2800" i="1" dirty="0" err="1" smtClean="0">
                <a:solidFill>
                  <a:schemeClr val="tx2"/>
                </a:solidFill>
              </a:rPr>
              <a:t>Path</a:t>
            </a:r>
            <a:r>
              <a:rPr lang="cs-CZ" sz="2800" i="1" dirty="0" smtClean="0">
                <a:solidFill>
                  <a:schemeClr val="tx2"/>
                </a:solidFill>
              </a:rPr>
              <a:t> </a:t>
            </a:r>
            <a:r>
              <a:rPr lang="cs-CZ" sz="2800" i="1" dirty="0" err="1" smtClean="0">
                <a:solidFill>
                  <a:schemeClr val="tx2"/>
                </a:solidFill>
              </a:rPr>
              <a:t>analysis</a:t>
            </a:r>
            <a:r>
              <a:rPr lang="cs-CZ" sz="2800" i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cs-CZ" sz="2800" dirty="0"/>
              <a:t>K</a:t>
            </a:r>
            <a:r>
              <a:rPr lang="cs-CZ" sz="2800" dirty="0" smtClean="0"/>
              <a:t>onfirmační faktorová analýza </a:t>
            </a:r>
            <a:r>
              <a:rPr lang="cs-CZ" i="1" dirty="0">
                <a:solidFill>
                  <a:schemeClr val="tx2"/>
                </a:solidFill>
              </a:rPr>
              <a:t>(</a:t>
            </a:r>
            <a:r>
              <a:rPr lang="cs-CZ" i="1" dirty="0" err="1">
                <a:solidFill>
                  <a:schemeClr val="tx2"/>
                </a:solidFill>
              </a:rPr>
              <a:t>Confirmatory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factor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analysis</a:t>
            </a:r>
            <a:r>
              <a:rPr lang="cs-CZ" i="1" dirty="0">
                <a:solidFill>
                  <a:schemeClr val="tx2"/>
                </a:solidFill>
              </a:rPr>
              <a:t>)</a:t>
            </a:r>
          </a:p>
          <a:p>
            <a:r>
              <a:rPr lang="cs-CZ" sz="2800" dirty="0" smtClean="0"/>
              <a:t>Modelování </a:t>
            </a:r>
            <a:r>
              <a:rPr lang="cs-CZ" sz="2800" dirty="0"/>
              <a:t>pomocí strukturálních </a:t>
            </a:r>
            <a:r>
              <a:rPr lang="cs-CZ" sz="2800" dirty="0" smtClean="0"/>
              <a:t>rovnic </a:t>
            </a:r>
            <a:r>
              <a:rPr lang="cs-CZ" i="1" dirty="0">
                <a:solidFill>
                  <a:schemeClr val="tx2"/>
                </a:solidFill>
              </a:rPr>
              <a:t>(</a:t>
            </a:r>
            <a:r>
              <a:rPr lang="cs-CZ" i="1" dirty="0" err="1">
                <a:solidFill>
                  <a:schemeClr val="tx2"/>
                </a:solidFill>
              </a:rPr>
              <a:t>Structural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equation</a:t>
            </a:r>
            <a:r>
              <a:rPr lang="cs-CZ" i="1" dirty="0">
                <a:solidFill>
                  <a:schemeClr val="tx2"/>
                </a:solidFill>
              </a:rPr>
              <a:t> modeling)</a:t>
            </a:r>
          </a:p>
          <a:p>
            <a:r>
              <a:rPr lang="cs-CZ" sz="2800" dirty="0" err="1" smtClean="0"/>
              <a:t>Latent</a:t>
            </a:r>
            <a:r>
              <a:rPr lang="cs-CZ" sz="2800" dirty="0" smtClean="0"/>
              <a:t> </a:t>
            </a:r>
            <a:r>
              <a:rPr lang="cs-CZ" sz="2800" dirty="0" err="1" smtClean="0"/>
              <a:t>change</a:t>
            </a:r>
            <a:r>
              <a:rPr lang="cs-CZ" sz="2800" dirty="0" smtClean="0"/>
              <a:t> </a:t>
            </a:r>
            <a:r>
              <a:rPr lang="cs-CZ" sz="2800" dirty="0" err="1" smtClean="0"/>
              <a:t>models</a:t>
            </a:r>
            <a:r>
              <a:rPr lang="cs-CZ" sz="2800" dirty="0" smtClean="0"/>
              <a:t> </a:t>
            </a:r>
            <a:r>
              <a:rPr lang="cs-CZ" i="1" dirty="0">
                <a:solidFill>
                  <a:schemeClr val="tx2"/>
                </a:solidFill>
              </a:rPr>
              <a:t>(</a:t>
            </a:r>
            <a:r>
              <a:rPr lang="cs-CZ" i="1" dirty="0" err="1">
                <a:solidFill>
                  <a:schemeClr val="tx2"/>
                </a:solidFill>
              </a:rPr>
              <a:t>Latent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growth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curve</a:t>
            </a:r>
            <a:r>
              <a:rPr lang="cs-CZ" i="1" dirty="0">
                <a:solidFill>
                  <a:schemeClr val="tx2"/>
                </a:solidFill>
              </a:rPr>
              <a:t> </a:t>
            </a:r>
            <a:r>
              <a:rPr lang="cs-CZ" i="1" dirty="0" err="1">
                <a:solidFill>
                  <a:schemeClr val="tx2"/>
                </a:solidFill>
              </a:rPr>
              <a:t>models</a:t>
            </a:r>
            <a:r>
              <a:rPr lang="cs-CZ" i="1" dirty="0">
                <a:solidFill>
                  <a:schemeClr val="tx2"/>
                </a:solidFill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5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Podoby 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8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Autor - Biolog </a:t>
            </a:r>
            <a:r>
              <a:rPr lang="cs-CZ" sz="2400" dirty="0" err="1" smtClean="0"/>
              <a:t>Sewall</a:t>
            </a:r>
            <a:r>
              <a:rPr lang="cs-CZ" sz="2400" dirty="0" smtClean="0"/>
              <a:t> </a:t>
            </a:r>
            <a:r>
              <a:rPr lang="cs-CZ" sz="2400" dirty="0" err="1" smtClean="0"/>
              <a:t>Wright</a:t>
            </a:r>
            <a:r>
              <a:rPr lang="cs-CZ" sz="2400" dirty="0" smtClean="0"/>
              <a:t>, 1918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ětší zájem až v 60. letech 20. století </a:t>
            </a:r>
          </a:p>
          <a:p>
            <a:r>
              <a:rPr lang="cs-CZ" sz="2400" dirty="0" smtClean="0"/>
              <a:t>Posuzuje </a:t>
            </a:r>
            <a:r>
              <a:rPr lang="cs-CZ" sz="2400" dirty="0"/>
              <a:t>přímé ale i </a:t>
            </a:r>
            <a:r>
              <a:rPr lang="cs-CZ" sz="2400" b="1" dirty="0"/>
              <a:t>nepřímé</a:t>
            </a:r>
            <a:r>
              <a:rPr lang="cs-CZ" sz="2400" dirty="0"/>
              <a:t> efekty </a:t>
            </a:r>
            <a:r>
              <a:rPr lang="cs-CZ" sz="2400" dirty="0" smtClean="0"/>
              <a:t>proměnných </a:t>
            </a:r>
            <a:r>
              <a:rPr lang="cs-CZ" sz="2400" dirty="0"/>
              <a:t>na jiné proměnné </a:t>
            </a:r>
            <a:r>
              <a:rPr lang="cs-CZ" sz="2400" dirty="0" smtClean="0"/>
              <a:t>podle teoretického modelu (grafu).</a:t>
            </a:r>
          </a:p>
          <a:p>
            <a:pPr marL="400050" lvl="1" indent="0">
              <a:buNone/>
            </a:pPr>
            <a:r>
              <a:rPr lang="cs-CZ" sz="2000" dirty="0" smtClean="0"/>
              <a:t>Podobnost s vícenásobnou regresí – výpočet odlišný (maximální věrohodnost – maximum </a:t>
            </a:r>
            <a:r>
              <a:rPr lang="cs-CZ" sz="2000" dirty="0" err="1" smtClean="0"/>
              <a:t>likelihood</a:t>
            </a:r>
            <a:r>
              <a:rPr lang="cs-CZ" sz="2000" dirty="0" smtClean="0"/>
              <a:t>, iterativní postup))</a:t>
            </a:r>
          </a:p>
          <a:p>
            <a:r>
              <a:rPr lang="cs-CZ" sz="2400" dirty="0" smtClean="0"/>
              <a:t>Označována jako „kauzální“ modelování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6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Pěšinková analýza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41193"/>
            <a:ext cx="343852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659159" y="6165193"/>
            <a:ext cx="353494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i="1" dirty="0"/>
              <a:t>Zdroj: http://www.psy.jhu.edu/~</a:t>
            </a:r>
            <a:r>
              <a:rPr lang="cs-CZ" sz="900" i="1" dirty="0" smtClean="0"/>
              <a:t>ashelton/courses/SEM09/SEMIntro.pdf</a:t>
            </a:r>
            <a:endParaRPr lang="cs-CZ" sz="900" i="1" dirty="0"/>
          </a:p>
        </p:txBody>
      </p:sp>
    </p:spTree>
    <p:extLst>
      <p:ext uri="{BB962C8B-B14F-4D97-AF65-F5344CB8AC3E}">
        <p14:creationId xmlns:p14="http://schemas.microsoft.com/office/powerpoint/2010/main" val="129195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Vazby mezi proměnnými: žádná, jedna jednosměrná, dvě jednosměrné opačného směru (zpětná vazba) </a:t>
            </a:r>
            <a:r>
              <a:rPr lang="cs-CZ" sz="1800" dirty="0" smtClean="0"/>
              <a:t>(</a:t>
            </a:r>
            <a:r>
              <a:rPr lang="cs-CZ" sz="1800" dirty="0" err="1" smtClean="0"/>
              <a:t>Hair</a:t>
            </a:r>
            <a:r>
              <a:rPr lang="cs-CZ" sz="1800" dirty="0" smtClean="0"/>
              <a:t> a kol., 2010)</a:t>
            </a:r>
            <a:endParaRPr lang="cs-CZ" sz="2200" dirty="0" smtClean="0"/>
          </a:p>
          <a:p>
            <a:r>
              <a:rPr lang="cs-CZ" sz="2200" dirty="0" smtClean="0"/>
              <a:t>Proměnné měřeny alespoň na úrovni intervalových proměnných </a:t>
            </a:r>
            <a:r>
              <a:rPr lang="cs-CZ" sz="2200" i="1" dirty="0" smtClean="0"/>
              <a:t>(</a:t>
            </a:r>
            <a:r>
              <a:rPr lang="cs-CZ" sz="2200" i="1" dirty="0" err="1" smtClean="0"/>
              <a:t>Likertovy</a:t>
            </a:r>
            <a:r>
              <a:rPr lang="cs-CZ" sz="2200" i="1" dirty="0" smtClean="0"/>
              <a:t> škály akceptovány).</a:t>
            </a:r>
          </a:p>
          <a:p>
            <a:r>
              <a:rPr lang="cs-CZ" sz="2200" dirty="0" smtClean="0"/>
              <a:t>Pěšinková analýza – přímo pozorované (měřené) proměnné</a:t>
            </a:r>
            <a:endParaRPr lang="cs-CZ" sz="2200" i="1" dirty="0" smtClean="0"/>
          </a:p>
          <a:p>
            <a:r>
              <a:rPr lang="cs-CZ" sz="2200" dirty="0" smtClean="0"/>
              <a:t>Předpokládá se 100% reliabilita měření proměnných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Pěšinková analýza II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9" y="4481736"/>
            <a:ext cx="6112035" cy="237626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483" y="4871530"/>
            <a:ext cx="2986517" cy="1596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6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Latentní proměnná</a:t>
            </a:r>
          </a:p>
          <a:p>
            <a:r>
              <a:rPr lang="cs-CZ" dirty="0" smtClean="0"/>
              <a:t>Konstrukt či faktor, který není přímo pozorovatelný, </a:t>
            </a:r>
            <a:r>
              <a:rPr lang="cs-CZ" dirty="0"/>
              <a:t>popř. </a:t>
            </a:r>
            <a:r>
              <a:rPr lang="cs-CZ" dirty="0" smtClean="0"/>
              <a:t>měřitelný a který je „zodpovědný“ za korelaci mezi pozorovanými proměnnými</a:t>
            </a:r>
          </a:p>
          <a:p>
            <a:r>
              <a:rPr lang="cs-CZ" dirty="0"/>
              <a:t>Z</a:t>
            </a:r>
            <a:r>
              <a:rPr lang="cs-CZ" dirty="0" smtClean="0"/>
              <a:t>jistit </a:t>
            </a:r>
            <a:r>
              <a:rPr lang="cs-CZ" dirty="0"/>
              <a:t>pouze nepřímo, pomocí pozorovaných </a:t>
            </a:r>
            <a:r>
              <a:rPr lang="cs-CZ" dirty="0" smtClean="0"/>
              <a:t>proměnných</a:t>
            </a:r>
          </a:p>
          <a:p>
            <a:r>
              <a:rPr lang="cs-CZ" dirty="0"/>
              <a:t>P</a:t>
            </a:r>
            <a:r>
              <a:rPr lang="cs-CZ" dirty="0" smtClean="0"/>
              <a:t>ozorované </a:t>
            </a:r>
            <a:r>
              <a:rPr lang="cs-CZ" dirty="0"/>
              <a:t>proměnné „odráží“ skrytou latentní proměnnou.</a:t>
            </a:r>
          </a:p>
          <a:p>
            <a:pPr lvl="1"/>
            <a:r>
              <a:rPr lang="cs-CZ" dirty="0" smtClean="0"/>
              <a:t>Inteligence – testy inteligence</a:t>
            </a:r>
          </a:p>
          <a:p>
            <a:pPr lvl="1"/>
            <a:r>
              <a:rPr lang="cs-CZ" dirty="0" smtClean="0"/>
              <a:t>Ekonomika amerických společností – Dow-Jones index </a:t>
            </a:r>
            <a:r>
              <a:rPr lang="cs-CZ" sz="1800" dirty="0" smtClean="0"/>
              <a:t>(</a:t>
            </a:r>
            <a:r>
              <a:rPr lang="cs-CZ" sz="1800" dirty="0" err="1"/>
              <a:t>Schumacker</a:t>
            </a:r>
            <a:r>
              <a:rPr lang="cs-CZ" sz="1800" dirty="0"/>
              <a:t>, </a:t>
            </a:r>
            <a:r>
              <a:rPr lang="cs-CZ" sz="1800" dirty="0" err="1"/>
              <a:t>Lomax</a:t>
            </a:r>
            <a:r>
              <a:rPr lang="cs-CZ" sz="1800" dirty="0"/>
              <a:t>, </a:t>
            </a:r>
            <a:r>
              <a:rPr lang="cs-CZ" sz="1800" dirty="0" smtClean="0"/>
              <a:t>2004)</a:t>
            </a:r>
          </a:p>
          <a:p>
            <a:r>
              <a:rPr lang="cs-CZ" dirty="0" smtClean="0"/>
              <a:t>Měření </a:t>
            </a:r>
            <a:r>
              <a:rPr lang="cs-CZ" dirty="0"/>
              <a:t>pomocí </a:t>
            </a:r>
            <a:r>
              <a:rPr lang="cs-CZ" dirty="0" smtClean="0"/>
              <a:t>dvou </a:t>
            </a:r>
            <a:r>
              <a:rPr lang="cs-CZ" dirty="0"/>
              <a:t>a více pozorovaných </a:t>
            </a:r>
            <a:r>
              <a:rPr lang="cs-CZ" dirty="0" smtClean="0"/>
              <a:t>proměnných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8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Konfirmační faktorová analýza I</a:t>
            </a: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1043"/>
              </p:ext>
            </p:extLst>
          </p:nvPr>
        </p:nvGraphicFramePr>
        <p:xfrm>
          <a:off x="755576" y="2780928"/>
          <a:ext cx="7776864" cy="286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2548"/>
                <a:gridCol w="6414316"/>
              </a:tblGrid>
              <a:tr h="1686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Proměnná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Formulace otázky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708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Distribuční spravedlnost</a:t>
                      </a:r>
                      <a:endParaRPr lang="cs-CZ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Náhrada (finanční a nefinanční), kterou člověk získá reklamací, je: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i="1" dirty="0">
                          <a:effectLst/>
                        </a:rPr>
                        <a:t>(nízká – vysoká)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Kompenzace za reklamovaný produkt, kterou člověk získá od obchodníka, je: </a:t>
                      </a:r>
                      <a:r>
                        <a:rPr lang="cs-CZ" sz="1400" i="1" dirty="0">
                          <a:effectLst/>
                        </a:rPr>
                        <a:t>(neférová – férová)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Reklamací člověk nezíská takovou náhradu, jakou by si zasloužil.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i="1" dirty="0">
                          <a:effectLst/>
                        </a:rPr>
                        <a:t>(souhlasím – nesouhlasím</a:t>
                      </a:r>
                      <a:r>
                        <a:rPr lang="cs-CZ" sz="1400" i="1" dirty="0" smtClean="0">
                          <a:effectLst/>
                        </a:rPr>
                        <a:t>)</a:t>
                      </a:r>
                      <a:endParaRPr lang="cs-CZ" sz="1400" i="1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10117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Vnímaná kontrola chování</a:t>
                      </a:r>
                      <a:endParaRPr lang="cs-CZ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Zabalit zpět reklamovaný výrobek a doručit jej obchodníkovi není složité. </a:t>
                      </a:r>
                      <a:r>
                        <a:rPr lang="cs-CZ" sz="1400" i="1" dirty="0">
                          <a:effectLst/>
                        </a:rPr>
                        <a:t>(nesouhlasím – souhlasím)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Složitý postup reklamací mě odrazuje.</a:t>
                      </a:r>
                      <a:br>
                        <a:rPr lang="cs-CZ" sz="1400" dirty="0">
                          <a:effectLst/>
                        </a:rPr>
                      </a:br>
                      <a:r>
                        <a:rPr lang="cs-CZ" sz="1400" i="1" dirty="0">
                          <a:effectLst/>
                        </a:rPr>
                        <a:t>(souhlasím – nesouhlasím)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Nutnost odvozu výrobku zpět obchodníkovi mě od reklamace odrazuje. </a:t>
                      </a:r>
                      <a:r>
                        <a:rPr lang="cs-CZ" sz="1400" i="1" dirty="0">
                          <a:effectLst/>
                        </a:rPr>
                        <a:t>(souhlasím – nesouhlasím)</a:t>
                      </a:r>
                      <a:endParaRPr lang="cs-CZ" sz="1400" i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85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Konfirmační faktorová analýza</a:t>
            </a:r>
            <a:r>
              <a:rPr lang="cs-CZ" sz="2400" dirty="0" smtClean="0"/>
              <a:t>:</a:t>
            </a:r>
          </a:p>
          <a:p>
            <a:r>
              <a:rPr lang="cs-CZ" sz="2400" dirty="0" smtClean="0"/>
              <a:t>Nejedná se o (explorativní) faktorovou analýzu.</a:t>
            </a:r>
          </a:p>
          <a:p>
            <a:r>
              <a:rPr lang="cs-CZ" sz="2400" dirty="0" smtClean="0"/>
              <a:t>Deduktivní </a:t>
            </a:r>
            <a:r>
              <a:rPr lang="cs-CZ" sz="2400" dirty="0"/>
              <a:t>přístup na rozdíl od (explorativní) faktorové analýzy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osoudí platnost předpokládané struktury vztahů mezi proměnnými.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25.10.2012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A267-11D8-42D7-89EA-E6970701FBC5}" type="slidenum">
              <a:rPr lang="cs-CZ" smtClean="0"/>
              <a:t>9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Konfirmační faktorová analýza II</a:t>
            </a:r>
            <a:endParaRPr lang="cs-CZ" dirty="0"/>
          </a:p>
        </p:txBody>
      </p:sp>
      <p:pic>
        <p:nvPicPr>
          <p:cNvPr id="4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149080"/>
            <a:ext cx="4349621" cy="2030229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979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21873A"/>
      </a:hlink>
      <a:folHlink>
        <a:srgbClr val="717E00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348</TotalTime>
  <Words>950</Words>
  <Application>Microsoft Office PowerPoint</Application>
  <PresentationFormat>Předvádění na obrazovce (4:3)</PresentationFormat>
  <Paragraphs>170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Motiv1</vt:lpstr>
      <vt:lpstr>Modelování pomocí strukturálních rovnic: úspěšný nástroj pro pochopení chování zákazníků?</vt:lpstr>
      <vt:lpstr>Modelování pomocí strukturálních rovnic: úspěšný nástroj pro pochopení chování zákazníků? </vt:lpstr>
      <vt:lpstr>SEM – základní charakteristika</vt:lpstr>
      <vt:lpstr>SEM – historie a oblasti aplikace</vt:lpstr>
      <vt:lpstr>Podoby SEM</vt:lpstr>
      <vt:lpstr>Pěšinková analýza I</vt:lpstr>
      <vt:lpstr>Pěšinková analýza II</vt:lpstr>
      <vt:lpstr>Konfirmační faktorová analýza I</vt:lpstr>
      <vt:lpstr>Konfirmační faktorová analýza II</vt:lpstr>
      <vt:lpstr>SEM</vt:lpstr>
      <vt:lpstr>Způsoby využití SEM</vt:lpstr>
      <vt:lpstr>Nevýhody a rizika SEM</vt:lpstr>
      <vt:lpstr>Nevýhody a rizika SEM</vt:lpstr>
      <vt:lpstr>Výhody SEM - shrnutí</vt:lpstr>
      <vt:lpstr>Zhodnocení SEM</vt:lpstr>
      <vt:lpstr>Doporučená literatura</vt:lpstr>
      <vt:lpstr>Hlavní použité zdroje 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pomocí strukturálních rovnic: úspěšný nástroj pro pochopení chování zákazníků?</dc:title>
  <dc:creator>user_skapa</dc:creator>
  <cp:lastModifiedBy>Skapa Radoslav</cp:lastModifiedBy>
  <cp:revision>54</cp:revision>
  <dcterms:created xsi:type="dcterms:W3CDTF">2011-10-05T10:51:46Z</dcterms:created>
  <dcterms:modified xsi:type="dcterms:W3CDTF">2012-10-25T14:23:00Z</dcterms:modified>
</cp:coreProperties>
</file>