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310" r:id="rId3"/>
    <p:sldId id="351" r:id="rId4"/>
    <p:sldId id="357" r:id="rId5"/>
    <p:sldId id="311" r:id="rId6"/>
    <p:sldId id="352" r:id="rId7"/>
    <p:sldId id="353" r:id="rId8"/>
    <p:sldId id="337" r:id="rId9"/>
    <p:sldId id="354" r:id="rId10"/>
    <p:sldId id="333" r:id="rId11"/>
    <p:sldId id="358" r:id="rId12"/>
    <p:sldId id="334" r:id="rId13"/>
    <p:sldId id="340" r:id="rId14"/>
    <p:sldId id="341" r:id="rId15"/>
    <p:sldId id="342" r:id="rId16"/>
    <p:sldId id="343" r:id="rId17"/>
    <p:sldId id="344" r:id="rId18"/>
    <p:sldId id="345" r:id="rId19"/>
    <p:sldId id="347" r:id="rId20"/>
    <p:sldId id="356" r:id="rId21"/>
    <p:sldId id="336" r:id="rId22"/>
    <p:sldId id="348" r:id="rId23"/>
    <p:sldId id="349" r:id="rId24"/>
    <p:sldId id="350" r:id="rId2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20" autoAdjust="0"/>
  </p:normalViewPr>
  <p:slideViewPr>
    <p:cSldViewPr>
      <p:cViewPr>
        <p:scale>
          <a:sx n="82" d="100"/>
          <a:sy n="82" d="100"/>
        </p:scale>
        <p:origin x="-245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enca\Plocha\9.semestr\diplomka\Kopie%20-%20korelace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Venca\Plocha\pr&#225;ce\Praha_Brno%20v&#253;sledky\celkov&#233;%20Praha_brno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Venca\Plocha\pr&#225;ce\Praha_Brno%20v&#253;sledky\celkov&#233;%20Brno_praha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Venca\Plocha\pr&#225;ce\Praha_Brno%20v&#253;sledky\celkov&#233;%20Brno_praha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Venca\Plocha\pr&#225;ce\Praha_Brno%20v&#253;sledky\celkov&#233;%20Brno_praha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Venca\Plocha\pr&#225;ce\Praha_Brno%20v&#253;sledky\celkov&#233;%20Brno_praha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Venca\Plocha\pr&#225;ce\Praha_Brno%20v&#253;sledky\celkov&#233;%20Brno_praha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1741032370946E-2"/>
          <c:y val="5.1400554097404488E-2"/>
          <c:w val="0.83818963254593692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ČD</c:v>
                </c:pt>
              </c:strCache>
            </c:strRef>
          </c:tx>
          <c:spPr>
            <a:ln>
              <a:solidFill>
                <a:srgbClr val="4F81BD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List1!$A$2:$A$10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List1!$B$2:$B$10</c:f>
              <c:numCache>
                <c:formatCode>#,##0.00\ "Kč"</c:formatCode>
                <c:ptCount val="9"/>
                <c:pt idx="0">
                  <c:v>354</c:v>
                </c:pt>
                <c:pt idx="1">
                  <c:v>160</c:v>
                </c:pt>
                <c:pt idx="2">
                  <c:v>354</c:v>
                </c:pt>
                <c:pt idx="3">
                  <c:v>354</c:v>
                </c:pt>
                <c:pt idx="4">
                  <c:v>314</c:v>
                </c:pt>
                <c:pt idx="5">
                  <c:v>316</c:v>
                </c:pt>
                <c:pt idx="6">
                  <c:v>316</c:v>
                </c:pt>
                <c:pt idx="7">
                  <c:v>316</c:v>
                </c:pt>
                <c:pt idx="8">
                  <c:v>210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SA</c:v>
                </c:pt>
              </c:strCache>
            </c:strRef>
          </c:tx>
          <c:marker>
            <c:symbol val="none"/>
          </c:marker>
          <c:cat>
            <c:numRef>
              <c:f>List1!$A$2:$A$10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List1!$C$2:$C$10</c:f>
              <c:numCache>
                <c:formatCode>#,##0.00\ "Kč"</c:formatCode>
                <c:ptCount val="9"/>
                <c:pt idx="0">
                  <c:v>145</c:v>
                </c:pt>
                <c:pt idx="1">
                  <c:v>145</c:v>
                </c:pt>
                <c:pt idx="2">
                  <c:v>145</c:v>
                </c:pt>
                <c:pt idx="3">
                  <c:v>180</c:v>
                </c:pt>
                <c:pt idx="4">
                  <c:v>200</c:v>
                </c:pt>
                <c:pt idx="5">
                  <c:v>200</c:v>
                </c:pt>
                <c:pt idx="6">
                  <c:v>200</c:v>
                </c:pt>
                <c:pt idx="7">
                  <c:v>200</c:v>
                </c:pt>
                <c:pt idx="8">
                  <c:v>210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733888"/>
        <c:axId val="146956288"/>
      </c:lineChart>
      <c:catAx>
        <c:axId val="14573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6956288"/>
        <c:crosses val="autoZero"/>
        <c:auto val="1"/>
        <c:lblAlgn val="ctr"/>
        <c:lblOffset val="100"/>
        <c:noMultiLvlLbl val="0"/>
      </c:catAx>
      <c:valAx>
        <c:axId val="146956288"/>
        <c:scaling>
          <c:orientation val="minMax"/>
        </c:scaling>
        <c:delete val="0"/>
        <c:axPos val="l"/>
        <c:majorGridlines/>
        <c:numFmt formatCode="#,##0.00\ &quot;Kč&quot;" sourceLinked="1"/>
        <c:majorTickMark val="out"/>
        <c:minorTickMark val="none"/>
        <c:tickLblPos val="nextTo"/>
        <c:crossAx val="145733888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87142967423189854"/>
          <c:y val="9.9089264557091966E-2"/>
          <c:w val="7.3014770212547042E-2"/>
          <c:h val="0.10511310243255206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93E-2"/>
          <c:y val="5.1400554097404488E-2"/>
          <c:w val="0.78468963254593516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věk!$E$3</c:f>
              <c:strCache>
                <c:ptCount val="1"/>
                <c:pt idx="0">
                  <c:v>abs. počet</c:v>
                </c:pt>
              </c:strCache>
            </c:strRef>
          </c:tx>
          <c:invertIfNegative val="0"/>
          <c:cat>
            <c:strRef>
              <c:f>věk!$D$4:$D$7</c:f>
              <c:strCache>
                <c:ptCount val="4"/>
                <c:pt idx="0">
                  <c:v>15-26</c:v>
                </c:pt>
                <c:pt idx="1">
                  <c:v>27-40</c:v>
                </c:pt>
                <c:pt idx="2">
                  <c:v>41-60</c:v>
                </c:pt>
                <c:pt idx="3">
                  <c:v>60+</c:v>
                </c:pt>
              </c:strCache>
            </c:strRef>
          </c:cat>
          <c:val>
            <c:numRef>
              <c:f>věk!$E$4:$E$7</c:f>
              <c:numCache>
                <c:formatCode>General</c:formatCode>
                <c:ptCount val="4"/>
                <c:pt idx="0">
                  <c:v>81</c:v>
                </c:pt>
                <c:pt idx="1">
                  <c:v>67</c:v>
                </c:pt>
                <c:pt idx="2">
                  <c:v>24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817408"/>
        <c:axId val="146818944"/>
      </c:barChart>
      <c:lineChart>
        <c:grouping val="standard"/>
        <c:varyColors val="0"/>
        <c:ser>
          <c:idx val="1"/>
          <c:order val="1"/>
          <c:tx>
            <c:strRef>
              <c:f>věk!$F$3</c:f>
              <c:strCache>
                <c:ptCount val="1"/>
                <c:pt idx="0">
                  <c:v>rel. počet</c:v>
                </c:pt>
              </c:strCache>
            </c:strRef>
          </c:tx>
          <c:marker>
            <c:symbol val="none"/>
          </c:marker>
          <c:cat>
            <c:strRef>
              <c:f>věk!$D$4:$D$7</c:f>
              <c:strCache>
                <c:ptCount val="4"/>
                <c:pt idx="0">
                  <c:v>15-26</c:v>
                </c:pt>
                <c:pt idx="1">
                  <c:v>27-40</c:v>
                </c:pt>
                <c:pt idx="2">
                  <c:v>41-60</c:v>
                </c:pt>
                <c:pt idx="3">
                  <c:v>60+</c:v>
                </c:pt>
              </c:strCache>
            </c:strRef>
          </c:cat>
          <c:val>
            <c:numRef>
              <c:f>věk!$F$4:$F$7</c:f>
              <c:numCache>
                <c:formatCode>0.00%</c:formatCode>
                <c:ptCount val="4"/>
                <c:pt idx="0">
                  <c:v>0.42631578947368604</c:v>
                </c:pt>
                <c:pt idx="1">
                  <c:v>0.35263157894736841</c:v>
                </c:pt>
                <c:pt idx="2">
                  <c:v>0.12631578947368419</c:v>
                </c:pt>
                <c:pt idx="3">
                  <c:v>9.4736842105264299E-2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834560"/>
        <c:axId val="146820480"/>
      </c:lineChart>
      <c:catAx>
        <c:axId val="146817408"/>
        <c:scaling>
          <c:orientation val="minMax"/>
        </c:scaling>
        <c:delete val="0"/>
        <c:axPos val="b"/>
        <c:majorTickMark val="out"/>
        <c:minorTickMark val="none"/>
        <c:tickLblPos val="nextTo"/>
        <c:crossAx val="146818944"/>
        <c:crosses val="autoZero"/>
        <c:auto val="1"/>
        <c:lblAlgn val="ctr"/>
        <c:lblOffset val="100"/>
        <c:noMultiLvlLbl val="0"/>
      </c:catAx>
      <c:valAx>
        <c:axId val="146818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817408"/>
        <c:crosses val="autoZero"/>
        <c:crossBetween val="between"/>
      </c:valAx>
      <c:valAx>
        <c:axId val="146820480"/>
        <c:scaling>
          <c:orientation val="minMax"/>
          <c:max val="1"/>
        </c:scaling>
        <c:delete val="0"/>
        <c:axPos val="r"/>
        <c:numFmt formatCode="0.00%" sourceLinked="1"/>
        <c:majorTickMark val="out"/>
        <c:minorTickMark val="none"/>
        <c:tickLblPos val="nextTo"/>
        <c:crossAx val="146834560"/>
        <c:crosses val="max"/>
        <c:crossBetween val="between"/>
      </c:valAx>
      <c:catAx>
        <c:axId val="146834560"/>
        <c:scaling>
          <c:orientation val="minMax"/>
        </c:scaling>
        <c:delete val="1"/>
        <c:axPos val="b"/>
        <c:majorTickMark val="out"/>
        <c:minorTickMark val="none"/>
        <c:tickLblPos val="none"/>
        <c:crossAx val="14682048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8283889146209764"/>
          <c:y val="6.5630000502560182E-2"/>
          <c:w val="0.1995139982502189"/>
          <c:h val="0.1674343832021010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071741032370933E-2"/>
          <c:y val="5.1400554097404488E-2"/>
          <c:w val="0.75603696412948385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'otázka 1'!$F$4</c:f>
              <c:strCache>
                <c:ptCount val="1"/>
                <c:pt idx="0">
                  <c:v>abs.počet</c:v>
                </c:pt>
              </c:strCache>
            </c:strRef>
          </c:tx>
          <c:invertIfNegative val="0"/>
          <c:val>
            <c:numRef>
              <c:f>'otázka 1'!$F$5:$F$13</c:f>
              <c:numCache>
                <c:formatCode>General</c:formatCode>
                <c:ptCount val="9"/>
                <c:pt idx="0">
                  <c:v>12</c:v>
                </c:pt>
                <c:pt idx="1">
                  <c:v>17</c:v>
                </c:pt>
                <c:pt idx="2">
                  <c:v>37</c:v>
                </c:pt>
                <c:pt idx="3">
                  <c:v>49</c:v>
                </c:pt>
                <c:pt idx="4">
                  <c:v>36</c:v>
                </c:pt>
                <c:pt idx="5">
                  <c:v>29</c:v>
                </c:pt>
                <c:pt idx="6">
                  <c:v>29</c:v>
                </c:pt>
                <c:pt idx="7">
                  <c:v>76</c:v>
                </c:pt>
                <c:pt idx="8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874752"/>
        <c:axId val="146876288"/>
      </c:barChart>
      <c:lineChart>
        <c:grouping val="standard"/>
        <c:varyColors val="0"/>
        <c:ser>
          <c:idx val="1"/>
          <c:order val="1"/>
          <c:tx>
            <c:strRef>
              <c:f>'otázka 1'!$G$4</c:f>
              <c:strCache>
                <c:ptCount val="1"/>
                <c:pt idx="0">
                  <c:v>rel. počet</c:v>
                </c:pt>
              </c:strCache>
            </c:strRef>
          </c:tx>
          <c:marker>
            <c:symbol val="none"/>
          </c:marker>
          <c:val>
            <c:numRef>
              <c:f>'otázka 1'!$G$5:$G$13</c:f>
              <c:numCache>
                <c:formatCode>0.00%</c:formatCode>
                <c:ptCount val="9"/>
                <c:pt idx="0">
                  <c:v>4.1666666666666664E-2</c:v>
                </c:pt>
                <c:pt idx="1">
                  <c:v>5.9027777777777783E-2</c:v>
                </c:pt>
                <c:pt idx="2">
                  <c:v>0.12847222222222221</c:v>
                </c:pt>
                <c:pt idx="3">
                  <c:v>0.1701388888888889</c:v>
                </c:pt>
                <c:pt idx="4">
                  <c:v>0.125</c:v>
                </c:pt>
                <c:pt idx="5">
                  <c:v>0.10069444444444477</c:v>
                </c:pt>
                <c:pt idx="6">
                  <c:v>0.10069444444444477</c:v>
                </c:pt>
                <c:pt idx="7">
                  <c:v>0.2638888888888915</c:v>
                </c:pt>
                <c:pt idx="8">
                  <c:v>1.0416666666666666E-2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883712"/>
        <c:axId val="146877824"/>
      </c:lineChart>
      <c:catAx>
        <c:axId val="146874752"/>
        <c:scaling>
          <c:orientation val="minMax"/>
        </c:scaling>
        <c:delete val="0"/>
        <c:axPos val="b"/>
        <c:majorTickMark val="out"/>
        <c:minorTickMark val="none"/>
        <c:tickLblPos val="nextTo"/>
        <c:crossAx val="146876288"/>
        <c:crosses val="autoZero"/>
        <c:auto val="1"/>
        <c:lblAlgn val="ctr"/>
        <c:lblOffset val="100"/>
        <c:noMultiLvlLbl val="0"/>
      </c:catAx>
      <c:valAx>
        <c:axId val="146876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874752"/>
        <c:crosses val="autoZero"/>
        <c:crossBetween val="between"/>
      </c:valAx>
      <c:valAx>
        <c:axId val="146877824"/>
        <c:scaling>
          <c:orientation val="minMax"/>
          <c:max val="1"/>
        </c:scaling>
        <c:delete val="0"/>
        <c:axPos val="r"/>
        <c:numFmt formatCode="0.00%" sourceLinked="1"/>
        <c:majorTickMark val="out"/>
        <c:minorTickMark val="none"/>
        <c:tickLblPos val="nextTo"/>
        <c:crossAx val="146883712"/>
        <c:crosses val="max"/>
        <c:crossBetween val="between"/>
      </c:valAx>
      <c:catAx>
        <c:axId val="146883712"/>
        <c:scaling>
          <c:orientation val="minMax"/>
        </c:scaling>
        <c:delete val="1"/>
        <c:axPos val="b"/>
        <c:majorTickMark val="out"/>
        <c:minorTickMark val="none"/>
        <c:tickLblPos val="none"/>
        <c:crossAx val="14687782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6.5049379544938071E-2"/>
          <c:y val="6.5771130418499538E-2"/>
          <c:w val="0.20852777777777776"/>
          <c:h val="0.1852698461362647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071741032370933E-2"/>
          <c:y val="5.1400554097404488E-2"/>
          <c:w val="0.76456474190725565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'ot. 2'!$E$3</c:f>
              <c:strCache>
                <c:ptCount val="1"/>
                <c:pt idx="0">
                  <c:v>abs. počet</c:v>
                </c:pt>
              </c:strCache>
            </c:strRef>
          </c:tx>
          <c:invertIfNegative val="0"/>
          <c:cat>
            <c:strRef>
              <c:f>'ot. 2'!$D$4:$D$6</c:f>
              <c:strCache>
                <c:ptCount val="3"/>
                <c:pt idx="0">
                  <c:v>služební</c:v>
                </c:pt>
                <c:pt idx="1">
                  <c:v>studijní</c:v>
                </c:pt>
                <c:pt idx="2">
                  <c:v>soukromý</c:v>
                </c:pt>
              </c:strCache>
            </c:strRef>
          </c:cat>
          <c:val>
            <c:numRef>
              <c:f>'ot. 2'!$E$4:$E$6</c:f>
              <c:numCache>
                <c:formatCode>General</c:formatCode>
                <c:ptCount val="3"/>
                <c:pt idx="0">
                  <c:v>87</c:v>
                </c:pt>
                <c:pt idx="1">
                  <c:v>54</c:v>
                </c:pt>
                <c:pt idx="2">
                  <c:v>146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071744"/>
        <c:axId val="147073280"/>
      </c:barChart>
      <c:lineChart>
        <c:grouping val="standard"/>
        <c:varyColors val="0"/>
        <c:ser>
          <c:idx val="1"/>
          <c:order val="1"/>
          <c:tx>
            <c:strRef>
              <c:f>'ot. 2'!$F$3</c:f>
              <c:strCache>
                <c:ptCount val="1"/>
                <c:pt idx="0">
                  <c:v>rel. počet</c:v>
                </c:pt>
              </c:strCache>
            </c:strRef>
          </c:tx>
          <c:marker>
            <c:symbol val="none"/>
          </c:marker>
          <c:cat>
            <c:strRef>
              <c:f>'ot. 2'!$D$4:$D$6</c:f>
              <c:strCache>
                <c:ptCount val="3"/>
                <c:pt idx="0">
                  <c:v>služební</c:v>
                </c:pt>
                <c:pt idx="1">
                  <c:v>studijní</c:v>
                </c:pt>
                <c:pt idx="2">
                  <c:v>soukromý</c:v>
                </c:pt>
              </c:strCache>
            </c:strRef>
          </c:cat>
          <c:val>
            <c:numRef>
              <c:f>'ot. 2'!$F$4:$F$6</c:f>
              <c:numCache>
                <c:formatCode>0.00%</c:formatCode>
                <c:ptCount val="3"/>
                <c:pt idx="0">
                  <c:v>0.30313588850174217</c:v>
                </c:pt>
                <c:pt idx="1">
                  <c:v>0.18815331010452971</c:v>
                </c:pt>
                <c:pt idx="2">
                  <c:v>0.5087108013937286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084800"/>
        <c:axId val="147083264"/>
      </c:lineChart>
      <c:catAx>
        <c:axId val="147071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47073280"/>
        <c:crosses val="autoZero"/>
        <c:auto val="1"/>
        <c:lblAlgn val="ctr"/>
        <c:lblOffset val="100"/>
        <c:noMultiLvlLbl val="0"/>
      </c:catAx>
      <c:valAx>
        <c:axId val="147073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071744"/>
        <c:crosses val="autoZero"/>
        <c:crossBetween val="between"/>
      </c:valAx>
      <c:valAx>
        <c:axId val="147083264"/>
        <c:scaling>
          <c:orientation val="minMax"/>
          <c:max val="1"/>
        </c:scaling>
        <c:delete val="0"/>
        <c:axPos val="r"/>
        <c:numFmt formatCode="0.00%" sourceLinked="1"/>
        <c:majorTickMark val="out"/>
        <c:minorTickMark val="none"/>
        <c:tickLblPos val="nextTo"/>
        <c:crossAx val="147084800"/>
        <c:crosses val="max"/>
        <c:crossBetween val="between"/>
      </c:valAx>
      <c:catAx>
        <c:axId val="147084800"/>
        <c:scaling>
          <c:orientation val="minMax"/>
        </c:scaling>
        <c:delete val="1"/>
        <c:axPos val="b"/>
        <c:majorTickMark val="out"/>
        <c:minorTickMark val="none"/>
        <c:tickLblPos val="none"/>
        <c:crossAx val="14708326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4.6324301374092866E-2"/>
          <c:y val="8.1234150135151978E-2"/>
          <c:w val="0.19951399825021873"/>
          <c:h val="0.1674343832021009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071741032370933E-2"/>
          <c:y val="5.1400554097404488E-2"/>
          <c:w val="0.77616185476815724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'otázka 3'!$E$3</c:f>
              <c:strCache>
                <c:ptCount val="1"/>
                <c:pt idx="0">
                  <c:v>abs. počet</c:v>
                </c:pt>
              </c:strCache>
            </c:strRef>
          </c:tx>
          <c:invertIfNegative val="0"/>
          <c:cat>
            <c:numRef>
              <c:f>'otázka 3'!$D$4:$D$17</c:f>
              <c:numCache>
                <c:formatCode>General</c:formatCode>
                <c:ptCount val="1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2.4</c:v>
                </c:pt>
                <c:pt idx="4">
                  <c:v>2.5</c:v>
                </c:pt>
                <c:pt idx="5">
                  <c:v>3</c:v>
                </c:pt>
                <c:pt idx="6">
                  <c:v>3.4</c:v>
                </c:pt>
                <c:pt idx="7">
                  <c:v>3.5</c:v>
                </c:pt>
                <c:pt idx="8">
                  <c:v>3.6</c:v>
                </c:pt>
                <c:pt idx="9">
                  <c:v>4</c:v>
                </c:pt>
                <c:pt idx="10">
                  <c:v>4.5</c:v>
                </c:pt>
                <c:pt idx="11">
                  <c:v>5</c:v>
                </c:pt>
                <c:pt idx="12">
                  <c:v>5.6</c:v>
                </c:pt>
                <c:pt idx="13">
                  <c:v>6</c:v>
                </c:pt>
              </c:numCache>
            </c:numRef>
          </c:cat>
          <c:val>
            <c:numRef>
              <c:f>'otázka 3'!$E$4:$E$17</c:f>
              <c:numCache>
                <c:formatCode>General</c:formatCode>
                <c:ptCount val="14"/>
                <c:pt idx="0">
                  <c:v>89</c:v>
                </c:pt>
                <c:pt idx="1">
                  <c:v>17</c:v>
                </c:pt>
                <c:pt idx="2">
                  <c:v>22</c:v>
                </c:pt>
                <c:pt idx="3">
                  <c:v>1</c:v>
                </c:pt>
                <c:pt idx="4">
                  <c:v>2</c:v>
                </c:pt>
                <c:pt idx="5">
                  <c:v>35</c:v>
                </c:pt>
                <c:pt idx="6">
                  <c:v>10</c:v>
                </c:pt>
                <c:pt idx="7">
                  <c:v>3</c:v>
                </c:pt>
                <c:pt idx="8">
                  <c:v>1</c:v>
                </c:pt>
                <c:pt idx="9">
                  <c:v>61</c:v>
                </c:pt>
                <c:pt idx="10">
                  <c:v>6</c:v>
                </c:pt>
                <c:pt idx="11">
                  <c:v>1</c:v>
                </c:pt>
                <c:pt idx="12">
                  <c:v>6</c:v>
                </c:pt>
                <c:pt idx="13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395328"/>
        <c:axId val="147396864"/>
      </c:barChart>
      <c:lineChart>
        <c:grouping val="standard"/>
        <c:varyColors val="0"/>
        <c:ser>
          <c:idx val="1"/>
          <c:order val="1"/>
          <c:tx>
            <c:strRef>
              <c:f>'otázka 3'!$F$3</c:f>
              <c:strCache>
                <c:ptCount val="1"/>
                <c:pt idx="0">
                  <c:v>rel. počet</c:v>
                </c:pt>
              </c:strCache>
            </c:strRef>
          </c:tx>
          <c:marker>
            <c:symbol val="none"/>
          </c:marker>
          <c:cat>
            <c:numRef>
              <c:f>'otázka 3'!$D$4:$D$17</c:f>
              <c:numCache>
                <c:formatCode>General</c:formatCode>
                <c:ptCount val="14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2.4</c:v>
                </c:pt>
                <c:pt idx="4">
                  <c:v>2.5</c:v>
                </c:pt>
                <c:pt idx="5">
                  <c:v>3</c:v>
                </c:pt>
                <c:pt idx="6">
                  <c:v>3.4</c:v>
                </c:pt>
                <c:pt idx="7">
                  <c:v>3.5</c:v>
                </c:pt>
                <c:pt idx="8">
                  <c:v>3.6</c:v>
                </c:pt>
                <c:pt idx="9">
                  <c:v>4</c:v>
                </c:pt>
                <c:pt idx="10">
                  <c:v>4.5</c:v>
                </c:pt>
                <c:pt idx="11">
                  <c:v>5</c:v>
                </c:pt>
                <c:pt idx="12">
                  <c:v>5.6</c:v>
                </c:pt>
                <c:pt idx="13">
                  <c:v>6</c:v>
                </c:pt>
              </c:numCache>
            </c:numRef>
          </c:cat>
          <c:val>
            <c:numRef>
              <c:f>'otázka 3'!$F$4:$F$17</c:f>
              <c:numCache>
                <c:formatCode>0.00%</c:formatCode>
                <c:ptCount val="14"/>
                <c:pt idx="0">
                  <c:v>0.3101045296167248</c:v>
                </c:pt>
                <c:pt idx="1">
                  <c:v>5.9233449477351915E-2</c:v>
                </c:pt>
                <c:pt idx="2">
                  <c:v>7.6655052264808357E-2</c:v>
                </c:pt>
                <c:pt idx="3">
                  <c:v>3.4843205574913209E-3</c:v>
                </c:pt>
                <c:pt idx="4">
                  <c:v>6.96864111498264E-3</c:v>
                </c:pt>
                <c:pt idx="5">
                  <c:v>0.12195121951219511</c:v>
                </c:pt>
                <c:pt idx="6">
                  <c:v>3.4843205574913168E-2</c:v>
                </c:pt>
                <c:pt idx="7">
                  <c:v>1.0452961672473858E-2</c:v>
                </c:pt>
                <c:pt idx="8">
                  <c:v>3.4843205574913209E-3</c:v>
                </c:pt>
                <c:pt idx="9">
                  <c:v>0.21254355400696934</c:v>
                </c:pt>
                <c:pt idx="10">
                  <c:v>2.090592334494774E-2</c:v>
                </c:pt>
                <c:pt idx="11">
                  <c:v>3.4843205574913209E-3</c:v>
                </c:pt>
                <c:pt idx="12">
                  <c:v>2.090592334494774E-2</c:v>
                </c:pt>
                <c:pt idx="13">
                  <c:v>0.11498257839721254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416576"/>
        <c:axId val="147415040"/>
      </c:lineChart>
      <c:catAx>
        <c:axId val="14739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7396864"/>
        <c:crosses val="autoZero"/>
        <c:auto val="1"/>
        <c:lblAlgn val="ctr"/>
        <c:lblOffset val="100"/>
        <c:noMultiLvlLbl val="0"/>
      </c:catAx>
      <c:valAx>
        <c:axId val="147396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395328"/>
        <c:crosses val="autoZero"/>
        <c:crossBetween val="between"/>
      </c:valAx>
      <c:valAx>
        <c:axId val="147415040"/>
        <c:scaling>
          <c:orientation val="minMax"/>
          <c:max val="1"/>
        </c:scaling>
        <c:delete val="0"/>
        <c:axPos val="r"/>
        <c:numFmt formatCode="0.00%" sourceLinked="1"/>
        <c:majorTickMark val="out"/>
        <c:minorTickMark val="none"/>
        <c:tickLblPos val="nextTo"/>
        <c:crossAx val="147416576"/>
        <c:crosses val="max"/>
        <c:crossBetween val="between"/>
      </c:valAx>
      <c:catAx>
        <c:axId val="147416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474150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6159711286089629"/>
          <c:y val="5.9801326917468943E-2"/>
          <c:w val="0.19951399825021873"/>
          <c:h val="0.1674343832021009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071741032370933E-2"/>
          <c:y val="5.1400554097404488E-2"/>
          <c:w val="0.78084847478423725"/>
          <c:h val="0.771318008880013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'otázka 6'!$E$3</c:f>
              <c:strCache>
                <c:ptCount val="1"/>
                <c:pt idx="0">
                  <c:v>abs. počet</c:v>
                </c:pt>
              </c:strCache>
            </c:strRef>
          </c:tx>
          <c:invertIfNegative val="0"/>
          <c:cat>
            <c:strRef>
              <c:f>'otázka 6'!$D$4:$D$8</c:f>
              <c:strCache>
                <c:ptCount val="5"/>
                <c:pt idx="0">
                  <c:v>bez reakce</c:v>
                </c:pt>
                <c:pt idx="1">
                  <c:v>autobus</c:v>
                </c:pt>
                <c:pt idx="2">
                  <c:v>auto</c:v>
                </c:pt>
                <c:pt idx="3">
                  <c:v>neuskutečnění cesty</c:v>
                </c:pt>
                <c:pt idx="4">
                  <c:v>jinak/neví</c:v>
                </c:pt>
              </c:strCache>
            </c:strRef>
          </c:cat>
          <c:val>
            <c:numRef>
              <c:f>'otázka 6'!$E$4:$E$8</c:f>
              <c:numCache>
                <c:formatCode>General</c:formatCode>
                <c:ptCount val="5"/>
                <c:pt idx="0">
                  <c:v>210</c:v>
                </c:pt>
                <c:pt idx="1">
                  <c:v>68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446016"/>
        <c:axId val="147460096"/>
      </c:barChart>
      <c:lineChart>
        <c:grouping val="standard"/>
        <c:varyColors val="0"/>
        <c:ser>
          <c:idx val="1"/>
          <c:order val="1"/>
          <c:tx>
            <c:strRef>
              <c:f>'otázka 6'!$F$3</c:f>
              <c:strCache>
                <c:ptCount val="1"/>
                <c:pt idx="0">
                  <c:v>rel. počet</c:v>
                </c:pt>
              </c:strCache>
            </c:strRef>
          </c:tx>
          <c:marker>
            <c:symbol val="none"/>
          </c:marker>
          <c:cat>
            <c:strRef>
              <c:f>'otázka 6'!$D$4:$D$8</c:f>
              <c:strCache>
                <c:ptCount val="5"/>
                <c:pt idx="0">
                  <c:v>bez reakce</c:v>
                </c:pt>
                <c:pt idx="1">
                  <c:v>autobus</c:v>
                </c:pt>
                <c:pt idx="2">
                  <c:v>auto</c:v>
                </c:pt>
                <c:pt idx="3">
                  <c:v>neuskutečnění cesty</c:v>
                </c:pt>
                <c:pt idx="4">
                  <c:v>jinak/neví</c:v>
                </c:pt>
              </c:strCache>
            </c:strRef>
          </c:cat>
          <c:val>
            <c:numRef>
              <c:f>'otázka 6'!$F$4:$F$8</c:f>
              <c:numCache>
                <c:formatCode>0.00%</c:formatCode>
                <c:ptCount val="5"/>
                <c:pt idx="0">
                  <c:v>0.7342657342657346</c:v>
                </c:pt>
                <c:pt idx="1">
                  <c:v>0.23776223776223906</c:v>
                </c:pt>
                <c:pt idx="2">
                  <c:v>1.0489510489510521E-2</c:v>
                </c:pt>
                <c:pt idx="3">
                  <c:v>1.0489510489510521E-2</c:v>
                </c:pt>
                <c:pt idx="4">
                  <c:v>6.993006993007019E-3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463168"/>
        <c:axId val="147461632"/>
      </c:lineChart>
      <c:catAx>
        <c:axId val="147446016"/>
        <c:scaling>
          <c:orientation val="minMax"/>
        </c:scaling>
        <c:delete val="0"/>
        <c:axPos val="b"/>
        <c:majorTickMark val="out"/>
        <c:minorTickMark val="none"/>
        <c:tickLblPos val="nextTo"/>
        <c:crossAx val="147460096"/>
        <c:crosses val="autoZero"/>
        <c:auto val="1"/>
        <c:lblAlgn val="ctr"/>
        <c:lblOffset val="100"/>
        <c:noMultiLvlLbl val="0"/>
      </c:catAx>
      <c:valAx>
        <c:axId val="147460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446016"/>
        <c:crosses val="autoZero"/>
        <c:crossBetween val="between"/>
      </c:valAx>
      <c:valAx>
        <c:axId val="147461632"/>
        <c:scaling>
          <c:orientation val="minMax"/>
          <c:max val="1"/>
        </c:scaling>
        <c:delete val="0"/>
        <c:axPos val="r"/>
        <c:numFmt formatCode="0.00%" sourceLinked="1"/>
        <c:majorTickMark val="out"/>
        <c:minorTickMark val="none"/>
        <c:tickLblPos val="nextTo"/>
        <c:crossAx val="147463168"/>
        <c:crosses val="max"/>
        <c:crossBetween val="between"/>
      </c:valAx>
      <c:catAx>
        <c:axId val="147463168"/>
        <c:scaling>
          <c:orientation val="minMax"/>
        </c:scaling>
        <c:delete val="1"/>
        <c:axPos val="b"/>
        <c:majorTickMark val="out"/>
        <c:minorTickMark val="none"/>
        <c:tickLblPos val="none"/>
        <c:crossAx val="14746163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9319991251093771"/>
          <c:y val="0.11364170946651315"/>
          <c:w val="0.19951399825021873"/>
          <c:h val="0.1674343832021009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0087029746282012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'otázka 8'!$E$4</c:f>
              <c:strCache>
                <c:ptCount val="1"/>
                <c:pt idx="0">
                  <c:v>abs. počet</c:v>
                </c:pt>
              </c:strCache>
            </c:strRef>
          </c:tx>
          <c:invertIfNegative val="0"/>
          <c:cat>
            <c:strRef>
              <c:f>'otázka 8'!$D$5:$D$7</c:f>
              <c:strCache>
                <c:ptCount val="3"/>
                <c:pt idx="0">
                  <c:v>Eurolines</c:v>
                </c:pt>
                <c:pt idx="1">
                  <c:v>Student Agency</c:v>
                </c:pt>
                <c:pt idx="2">
                  <c:v>neví</c:v>
                </c:pt>
              </c:strCache>
            </c:strRef>
          </c:cat>
          <c:val>
            <c:numRef>
              <c:f>'otázka 8'!$E$5:$E$7</c:f>
              <c:numCache>
                <c:formatCode>General</c:formatCode>
                <c:ptCount val="3"/>
                <c:pt idx="0">
                  <c:v>3</c:v>
                </c:pt>
                <c:pt idx="1">
                  <c:v>57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503360"/>
        <c:axId val="147132416"/>
      </c:barChart>
      <c:scatterChart>
        <c:scatterStyle val="lineMarker"/>
        <c:varyColors val="0"/>
        <c:ser>
          <c:idx val="1"/>
          <c:order val="1"/>
          <c:tx>
            <c:strRef>
              <c:f>'otázka 8'!$F$4</c:f>
              <c:strCache>
                <c:ptCount val="1"/>
                <c:pt idx="0">
                  <c:v>rel. počet</c:v>
                </c:pt>
              </c:strCache>
            </c:strRef>
          </c:tx>
          <c:spPr>
            <a:ln w="28575">
              <a:noFill/>
            </a:ln>
          </c:spPr>
          <c:xVal>
            <c:strRef>
              <c:f>'otázka 8'!$D$5:$D$7</c:f>
              <c:strCache>
                <c:ptCount val="3"/>
                <c:pt idx="0">
                  <c:v>Eurolines</c:v>
                </c:pt>
                <c:pt idx="1">
                  <c:v>Student Agency</c:v>
                </c:pt>
                <c:pt idx="2">
                  <c:v>neví</c:v>
                </c:pt>
              </c:strCache>
            </c:strRef>
          </c:xVal>
          <c:yVal>
            <c:numRef>
              <c:f>'otázka 8'!$F$5:$F$7</c:f>
              <c:numCache>
                <c:formatCode>0.00%</c:formatCode>
                <c:ptCount val="3"/>
                <c:pt idx="0">
                  <c:v>4.411764705882399E-2</c:v>
                </c:pt>
                <c:pt idx="1">
                  <c:v>0.83823529411764708</c:v>
                </c:pt>
                <c:pt idx="2">
                  <c:v>0.11764705882352942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135488"/>
        <c:axId val="147133952"/>
      </c:scatterChart>
      <c:catAx>
        <c:axId val="147503360"/>
        <c:scaling>
          <c:orientation val="minMax"/>
        </c:scaling>
        <c:delete val="0"/>
        <c:axPos val="b"/>
        <c:majorTickMark val="out"/>
        <c:minorTickMark val="none"/>
        <c:tickLblPos val="nextTo"/>
        <c:crossAx val="147132416"/>
        <c:crosses val="autoZero"/>
        <c:auto val="1"/>
        <c:lblAlgn val="ctr"/>
        <c:lblOffset val="100"/>
        <c:noMultiLvlLbl val="0"/>
      </c:catAx>
      <c:valAx>
        <c:axId val="147132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7503360"/>
        <c:crosses val="autoZero"/>
        <c:crossBetween val="between"/>
      </c:valAx>
      <c:valAx>
        <c:axId val="147133952"/>
        <c:scaling>
          <c:orientation val="minMax"/>
          <c:max val="1"/>
        </c:scaling>
        <c:delete val="0"/>
        <c:axPos val="r"/>
        <c:numFmt formatCode="0.00%" sourceLinked="1"/>
        <c:majorTickMark val="out"/>
        <c:minorTickMark val="none"/>
        <c:tickLblPos val="nextTo"/>
        <c:crossAx val="147135488"/>
        <c:crosses val="max"/>
        <c:crossBetween val="midCat"/>
      </c:valAx>
      <c:valAx>
        <c:axId val="147135488"/>
        <c:scaling>
          <c:orientation val="minMax"/>
        </c:scaling>
        <c:delete val="1"/>
        <c:axPos val="b"/>
        <c:majorTickMark val="out"/>
        <c:minorTickMark val="none"/>
        <c:tickLblPos val="none"/>
        <c:crossAx val="1471339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2026877155061497"/>
          <c:y val="0.11312538050575922"/>
          <c:w val="0.16335979877515311"/>
          <c:h val="0.1674343832021009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31671A6C-6960-4DD8-A570-46F7A92604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502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6D55B3EE-BB66-4669-8F51-81D22F3603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142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A27658-6202-4E6D-91F4-B720FDDFA7D5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55B3EE-BB66-4669-8F51-81D22F360312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55B3EE-BB66-4669-8F51-81D22F36031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C099D1-87CA-47F7-B35A-F6691A84942B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55B3EE-BB66-4669-8F51-81D22F360312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55B3EE-BB66-4669-8F51-81D22F36031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55B3EE-BB66-4669-8F51-81D22F360312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21" descr="text_TIT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2" descr="pruh_TIT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3" descr="N:\work\projekty\šablony\sablony\logoC.wm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7CD46-2A0C-489C-90CF-B0BD6C744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8903C-845A-487E-AFA7-2789AE174F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C55E1-443B-479B-85EA-B418EFED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94BCA-83D0-4F3B-A68D-E89EF2FD3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AF1BC-8A18-4B9B-9095-5DB42834E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1A3DA-78F4-409B-8D17-B6E8A91D08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A7705-8D60-4C35-983D-0F4842B4E2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F247C-9A9A-4353-9E48-ED296F998E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D8BE0-1AF7-465F-93FB-9A216DC13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3B26-7DF1-46AA-8F70-EE6DC687AE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85E25-BE3C-4885-909A-BD5079C45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6D2EA-0C70-42C7-8183-DDDA80E1C2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C6EAB-6D9D-40D6-91E0-E2CA8D1A98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9B8DB-AC17-4882-A333-210ED381C7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DDFFE-F4D7-4733-9CCF-D91FB52B3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CDD2E-A96B-40D7-B09D-5F691956F4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3F2A7-1C8E-424C-A325-C9EC3DE7EC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C813E-0793-4FF9-9D2C-8F35771D7C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F3B57-1937-4DDA-8465-DE06ECD08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6CB95-17FC-4647-849B-01ECD663C1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C5B3D-B025-4986-B13D-68674420CA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7EDD4-8C7D-47B9-954C-5DBB4A894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052CD752-78D9-4823-BB42-4AFBA3EAF2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100" b="1">
                <a:solidFill>
                  <a:srgbClr val="FFFFFF"/>
                </a:solidFill>
                <a:latin typeface="Verdana" pitchFamily="34" charset="0"/>
              </a:rPr>
              <a:t>www.econ.muni.cz</a:t>
            </a:r>
          </a:p>
        </p:txBody>
      </p:sp>
      <p:pic>
        <p:nvPicPr>
          <p:cNvPr id="1032" name="Picture 13" descr="pruh+znak_ESF_13_gray4+bily_RGB"/>
          <p:cNvPicPr>
            <a:picLocks noChangeAspect="1" noChangeArrowheads="1"/>
          </p:cNvPicPr>
          <p:nvPr/>
        </p:nvPicPr>
        <p:blipFill>
          <a:blip r:embed="rId13" cstate="print"/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5" descr="pruh+znak_ESF_13_gray4+bily_RGB"/>
          <p:cNvPicPr>
            <a:picLocks noChangeAspect="1" noChangeArrowheads="1"/>
          </p:cNvPicPr>
          <p:nvPr/>
        </p:nvPicPr>
        <p:blipFill>
          <a:blip r:embed="rId13" cstate="print"/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6" descr="text_zahlavi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j-lt"/>
              </a:defRPr>
            </a:lvl1pPr>
          </a:lstStyle>
          <a:p>
            <a:pPr>
              <a:defRPr/>
            </a:pPr>
            <a:fld id="{24235713-85EF-4BC7-96BF-E06540AE6A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054" name="Picture 15" descr="text_TITL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9" descr="pruh_TITL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E2C8F1-63DF-45F4-B259-2667DF7E407C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2709863"/>
            <a:ext cx="6264275" cy="3455987"/>
          </a:xfrm>
        </p:spPr>
        <p:txBody>
          <a:bodyPr/>
          <a:lstStyle/>
          <a:p>
            <a:r>
              <a:rPr lang="cs-CZ" sz="3200" dirty="0" smtClean="0"/>
              <a:t>Vymezování relevantního trhu v železniční dopravě pomocí SSNIP testu – možnosti a problémy</a:t>
            </a:r>
            <a:endParaRPr lang="cs-CZ" sz="3200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Václav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Rederer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Praktická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 roce 2012 provedeno spotřebitelské šetření na železniční lince </a:t>
            </a:r>
            <a:r>
              <a:rPr lang="cs-CZ" sz="2000" dirty="0" err="1" smtClean="0"/>
              <a:t>Praha</a:t>
            </a:r>
            <a:r>
              <a:rPr lang="cs-CZ" sz="2000" dirty="0" smtClean="0"/>
              <a:t>-Brno</a:t>
            </a:r>
          </a:p>
          <a:p>
            <a:r>
              <a:rPr lang="cs-CZ" sz="2000" dirty="0" smtClean="0"/>
              <a:t>Cíl: Zjištění cenové citlivosti zákazníků</a:t>
            </a:r>
          </a:p>
          <a:p>
            <a:endParaRPr lang="cs-CZ" sz="2000" dirty="0" smtClean="0"/>
          </a:p>
          <a:p>
            <a:r>
              <a:rPr lang="cs-CZ" sz="2000" dirty="0" smtClean="0"/>
              <a:t>Pouze částečné provedení SSNIPU</a:t>
            </a:r>
          </a:p>
          <a:p>
            <a:pPr lvl="1"/>
            <a:r>
              <a:rPr lang="cs-CZ" sz="2000" dirty="0" smtClean="0"/>
              <a:t>Odpověď na otázku: „Jak vysoké by musely být marže, aby železniční doprava spadala do jednoho relevantního trhu s autobusovou dopravou?“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Spotřebitelské šetření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cs typeface="Times New Roman" pitchFamily="18" charset="0"/>
              </a:rPr>
              <a:t>provedeno ve dnech 3. – 7.října 2012</a:t>
            </a:r>
          </a:p>
          <a:p>
            <a:r>
              <a:rPr lang="cs-CZ" sz="2000" dirty="0" smtClean="0">
                <a:cs typeface="Times New Roman" pitchFamily="18" charset="0"/>
              </a:rPr>
              <a:t>metodika: přímé dotazování ve vlaku</a:t>
            </a:r>
          </a:p>
          <a:p>
            <a:r>
              <a:rPr lang="cs-CZ" sz="2000" dirty="0" smtClean="0">
                <a:cs typeface="Times New Roman" pitchFamily="18" charset="0"/>
              </a:rPr>
              <a:t>3 páry spojů denně (ráno, odpoledne, večer)</a:t>
            </a:r>
          </a:p>
          <a:p>
            <a:r>
              <a:rPr lang="cs-CZ" sz="2000" dirty="0" smtClean="0">
                <a:cs typeface="Times New Roman" pitchFamily="18" charset="0"/>
              </a:rPr>
              <a:t>reprezentativní dny: </a:t>
            </a:r>
          </a:p>
          <a:p>
            <a:pPr lvl="1"/>
            <a:r>
              <a:rPr lang="cs-CZ" sz="2000" dirty="0" smtClean="0">
                <a:cs typeface="Times New Roman" pitchFamily="18" charset="0"/>
              </a:rPr>
              <a:t>středa</a:t>
            </a:r>
          </a:p>
          <a:p>
            <a:pPr lvl="1"/>
            <a:r>
              <a:rPr lang="cs-CZ" sz="2000" dirty="0" smtClean="0">
                <a:cs typeface="Times New Roman" pitchFamily="18" charset="0"/>
              </a:rPr>
              <a:t>pátek</a:t>
            </a:r>
          </a:p>
          <a:p>
            <a:pPr lvl="1"/>
            <a:r>
              <a:rPr lang="cs-CZ" sz="2000" dirty="0" smtClean="0">
                <a:cs typeface="Times New Roman" pitchFamily="18" charset="0"/>
              </a:rPr>
              <a:t>sobota</a:t>
            </a:r>
          </a:p>
          <a:p>
            <a:pPr lvl="1"/>
            <a:r>
              <a:rPr lang="cs-CZ" sz="2000" dirty="0" smtClean="0">
                <a:cs typeface="Times New Roman" pitchFamily="18" charset="0"/>
              </a:rPr>
              <a:t>neděle</a:t>
            </a:r>
          </a:p>
          <a:p>
            <a:r>
              <a:rPr lang="cs-CZ" sz="2000" dirty="0" smtClean="0">
                <a:cs typeface="Times New Roman" pitchFamily="18" charset="0"/>
              </a:rPr>
              <a:t>478 respondentů v obou směrech</a:t>
            </a:r>
          </a:p>
          <a:p>
            <a:r>
              <a:rPr lang="cs-CZ" sz="2000" dirty="0" smtClean="0">
                <a:cs typeface="Times New Roman" pitchFamily="18" charset="0"/>
              </a:rPr>
              <a:t>258 mužů, 220 žen</a:t>
            </a:r>
          </a:p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  <a:cs typeface="Times New Roman" pitchFamily="18" charset="0"/>
              </a:rPr>
              <a:t>Rozdělení respondentů podle věku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Absolutní četnost na levé ose; zdroj: vlastní tvorba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10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772400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  <a:cs typeface="Times New Roman" pitchFamily="18" charset="0"/>
              </a:rPr>
              <a:t>Rozdělení podle frekvence jízd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Absolutní četnost na levé ose; zdroj: vlastní tvorba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6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6552207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bdélník 6"/>
          <p:cNvSpPr/>
          <p:nvPr/>
        </p:nvSpPr>
        <p:spPr>
          <a:xfrm>
            <a:off x="6858000" y="1916832"/>
            <a:ext cx="22860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Legenda:</a:t>
            </a:r>
          </a:p>
          <a:p>
            <a:pPr lvl="1" algn="l" fontAlgn="base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denně 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  <a:p>
            <a:pPr lvl="1" algn="l" eaLnBrk="0" hangingPunct="0"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více než 1x týdně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1x týdně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1x za dva týdny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1x za měsíc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1x za čtvrtletí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1x za půl roku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1x od začátku roku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  <a:p>
            <a:pPr lvl="1" algn="l" eaLnBrk="0" fontAlgn="base" hangingPunct="0"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Tx/>
              <a:buAutoNum type="arabicPeriod"/>
            </a:pPr>
            <a:r>
              <a:rPr lang="cs-CZ" sz="1050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nevím; jiná odpověď</a:t>
            </a:r>
            <a:endParaRPr lang="cs-CZ" sz="1050" dirty="0" smtClean="0">
              <a:solidFill>
                <a:prstClr val="black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  <a:cs typeface="Times New Roman" pitchFamily="18" charset="0"/>
              </a:rPr>
              <a:t>Rozdělení podle účelu cesty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Absolutní četnost na levé ose; zdroj: vlastní tvorba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772400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  <a:cs typeface="Times New Roman" pitchFamily="18" charset="0"/>
              </a:rPr>
              <a:t>Rozdělení podle druhu jízdného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Absolutní četnost na levé ose; zdroj: vlastní tvorba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6624215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bdélník 7"/>
          <p:cNvSpPr/>
          <p:nvPr/>
        </p:nvSpPr>
        <p:spPr>
          <a:xfrm>
            <a:off x="6876256" y="1916832"/>
            <a:ext cx="2267744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/>
            <a:r>
              <a:rPr lang="cs-CZ" sz="1050" dirty="0" smtClean="0">
                <a:latin typeface="+mn-lt"/>
                <a:cs typeface="Times New Roman" pitchFamily="18" charset="0"/>
              </a:rPr>
              <a:t>Legenda:</a:t>
            </a:r>
          </a:p>
          <a:p>
            <a:pPr lvl="1" algn="l"/>
            <a:r>
              <a:rPr lang="cs-CZ" sz="1050" dirty="0" smtClean="0">
                <a:latin typeface="+mn-lt"/>
                <a:cs typeface="Times New Roman" pitchFamily="18" charset="0"/>
              </a:rPr>
              <a:t>1. Základní jízdné</a:t>
            </a:r>
          </a:p>
          <a:p>
            <a:pPr lvl="1" algn="l"/>
            <a:r>
              <a:rPr lang="cs-CZ" sz="1050" dirty="0" smtClean="0">
                <a:latin typeface="+mn-lt"/>
                <a:cs typeface="Times New Roman" pitchFamily="18" charset="0"/>
              </a:rPr>
              <a:t>2. Studentská sleva</a:t>
            </a:r>
          </a:p>
          <a:p>
            <a:pPr lvl="1" algn="l"/>
            <a:r>
              <a:rPr lang="cs-CZ" sz="1050" dirty="0" smtClean="0">
                <a:latin typeface="+mn-lt"/>
                <a:cs typeface="Times New Roman" pitchFamily="18" charset="0"/>
              </a:rPr>
              <a:t>3. Sporo Tiket </a:t>
            </a:r>
          </a:p>
          <a:p>
            <a:pPr lvl="1" algn="l"/>
            <a:r>
              <a:rPr lang="cs-CZ" sz="1050" dirty="0" smtClean="0">
                <a:latin typeface="+mn-lt"/>
                <a:cs typeface="Times New Roman" pitchFamily="18" charset="0"/>
              </a:rPr>
              <a:t>4. Zákaznická karta</a:t>
            </a:r>
          </a:p>
          <a:p>
            <a:pPr lvl="1" algn="l"/>
            <a:r>
              <a:rPr lang="cs-CZ" sz="1050" dirty="0" smtClean="0">
                <a:latin typeface="+mn-lt"/>
                <a:cs typeface="Times New Roman" pitchFamily="18" charset="0"/>
              </a:rPr>
              <a:t>5. Zpáteční jízdné </a:t>
            </a:r>
          </a:p>
          <a:p>
            <a:pPr lvl="1" algn="l"/>
            <a:r>
              <a:rPr lang="cs-CZ" sz="1050" dirty="0" smtClean="0">
                <a:latin typeface="+mn-lt"/>
                <a:cs typeface="Times New Roman" pitchFamily="18" charset="0"/>
              </a:rPr>
              <a:t>6. Jiný</a:t>
            </a:r>
            <a:endParaRPr lang="cs-CZ" sz="105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  <a:cs typeface="Times New Roman" pitchFamily="18" charset="0"/>
              </a:rPr>
              <a:t>Reakce na 10% zvýšení ceny jízdného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Absolutní četnost na levé ose; zdroj: vlastní tvorba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772400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800" dirty="0" smtClean="0">
                <a:latin typeface="+mn-lt"/>
                <a:cs typeface="Times New Roman" pitchFamily="18" charset="0"/>
              </a:rPr>
              <a:t>Preference autobusových dopravců u těch respondentů, kteří by při zvýšení ceny zvolili jako substitut autobus</a:t>
            </a:r>
            <a:endParaRPr lang="cs-CZ" sz="1800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Absolutní četnost na levé ose; zdroj: vlastní tvorba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899592" y="1772816"/>
          <a:ext cx="7772400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  <a:cs typeface="Times New Roman" pitchFamily="18" charset="0"/>
              </a:rPr>
              <a:t>Důsledky pro SSNIP</a:t>
            </a:r>
            <a:endParaRPr lang="cs-CZ" dirty="0">
              <a:latin typeface="+mn-lt"/>
              <a:cs typeface="Times New Roman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Cenová elasticita po zvážení (podle ceny jízdného a frekvence jízd) přibližně</a:t>
            </a:r>
            <a:r>
              <a:rPr lang="cs-CZ" sz="2000" dirty="0" smtClean="0">
                <a:cs typeface="Times New Roman" pitchFamily="18" charset="0"/>
              </a:rPr>
              <a:t> 2,5 (velikost skutečné ztráty 25 %)</a:t>
            </a:r>
          </a:p>
          <a:p>
            <a:endParaRPr lang="cs-CZ" sz="2000" dirty="0" smtClean="0">
              <a:cs typeface="Times New Roman" pitchFamily="18" charset="0"/>
            </a:endParaRPr>
          </a:p>
          <a:p>
            <a:r>
              <a:rPr lang="cs-CZ" sz="2000" dirty="0" smtClean="0">
                <a:cs typeface="Times New Roman" pitchFamily="18" charset="0"/>
              </a:rPr>
              <a:t>po dosazení získáme kritickou hodnotu marží ČD 30 %</a:t>
            </a:r>
          </a:p>
          <a:p>
            <a:pPr lvl="1"/>
            <a:r>
              <a:rPr lang="cs-CZ" sz="2000" dirty="0" smtClean="0">
                <a:cs typeface="Times New Roman" pitchFamily="18" charset="0"/>
              </a:rPr>
              <a:t>pokud by M</a:t>
            </a:r>
            <a:r>
              <a:rPr lang="en-US" sz="2000" dirty="0" smtClean="0">
                <a:cs typeface="Times New Roman" pitchFamily="18" charset="0"/>
              </a:rPr>
              <a:t>&gt;</a:t>
            </a:r>
            <a:r>
              <a:rPr lang="cs-CZ" sz="2000" dirty="0" smtClean="0">
                <a:cs typeface="Times New Roman" pitchFamily="18" charset="0"/>
              </a:rPr>
              <a:t>30%      širší relevantní trh</a:t>
            </a:r>
          </a:p>
          <a:p>
            <a:pPr lvl="1"/>
            <a:r>
              <a:rPr lang="cs-CZ" sz="2000" dirty="0" smtClean="0">
                <a:cs typeface="Times New Roman" pitchFamily="18" charset="0"/>
              </a:rPr>
              <a:t>pokud by M</a:t>
            </a:r>
            <a:r>
              <a:rPr lang="en-US" sz="2000" dirty="0" smtClean="0">
                <a:cs typeface="Times New Roman" pitchFamily="18" charset="0"/>
              </a:rPr>
              <a:t>&lt;</a:t>
            </a:r>
            <a:r>
              <a:rPr lang="cs-CZ" sz="2000" dirty="0" smtClean="0">
                <a:cs typeface="Times New Roman" pitchFamily="18" charset="0"/>
              </a:rPr>
              <a:t>30%      relevantní trh vymezen železniční dopravou</a:t>
            </a:r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9" name="Šipka doprava 8"/>
          <p:cNvSpPr/>
          <p:nvPr/>
        </p:nvSpPr>
        <p:spPr bwMode="auto">
          <a:xfrm>
            <a:off x="3960000" y="3528000"/>
            <a:ext cx="432048" cy="216024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Šipka doprava 9"/>
          <p:cNvSpPr/>
          <p:nvPr/>
        </p:nvSpPr>
        <p:spPr bwMode="auto">
          <a:xfrm>
            <a:off x="3960000" y="3888000"/>
            <a:ext cx="432048" cy="216024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Děkuji Vám za pozornost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definovat relevantní trh?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vymezení relevantního trhu je základem každé soutěžní analýzy v rámci:</a:t>
            </a:r>
          </a:p>
          <a:p>
            <a:pPr lvl="1"/>
            <a:r>
              <a:rPr lang="cs-CZ" sz="2000" dirty="0" smtClean="0"/>
              <a:t>posuzování zneužití dominantního postavení</a:t>
            </a:r>
          </a:p>
          <a:p>
            <a:pPr lvl="1"/>
            <a:r>
              <a:rPr lang="cs-CZ" sz="2000" dirty="0" smtClean="0"/>
              <a:t>rozhodování o (ne)povolení fúzí</a:t>
            </a:r>
          </a:p>
          <a:p>
            <a:pPr lvl="1"/>
            <a:r>
              <a:rPr lang="cs-CZ" sz="2000" dirty="0" smtClean="0"/>
              <a:t>stanovení výše případných pokut</a:t>
            </a:r>
          </a:p>
          <a:p>
            <a:pPr lvl="1"/>
            <a:endParaRPr lang="cs-CZ" sz="2000" dirty="0" smtClean="0"/>
          </a:p>
          <a:p>
            <a:r>
              <a:rPr lang="cs-CZ" sz="2000" dirty="0" smtClean="0"/>
              <a:t>praxe:</a:t>
            </a:r>
          </a:p>
          <a:p>
            <a:pPr lvl="1"/>
            <a:r>
              <a:rPr lang="cs-CZ" sz="2000" dirty="0" smtClean="0"/>
              <a:t>kauza Student </a:t>
            </a:r>
            <a:r>
              <a:rPr lang="cs-CZ" sz="2000" dirty="0" err="1" smtClean="0"/>
              <a:t>Agency</a:t>
            </a:r>
            <a:r>
              <a:rPr lang="cs-CZ" sz="2000" dirty="0" smtClean="0"/>
              <a:t>/</a:t>
            </a:r>
            <a:r>
              <a:rPr lang="cs-CZ" sz="2000" dirty="0" err="1" smtClean="0"/>
              <a:t>Asiana</a:t>
            </a:r>
            <a:endParaRPr lang="cs-CZ" sz="2000" dirty="0" smtClean="0"/>
          </a:p>
          <a:p>
            <a:pPr lvl="1"/>
            <a:r>
              <a:rPr lang="cs-CZ" sz="2000" dirty="0" err="1" smtClean="0"/>
              <a:t>Regiojet</a:t>
            </a:r>
            <a:r>
              <a:rPr lang="cs-CZ" sz="2000" dirty="0" smtClean="0"/>
              <a:t>/České dráhy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Příloha – plné znění dotazníku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cs-CZ" sz="1200" b="1" dirty="0" smtClean="0"/>
              <a:t>Jak často jste v tomto roce, tedy od ledna 2012, cestoval vlakem do Prahy?		 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denně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nikoli denně, ale více než 1x týdně (= 2,3,4 cesty za týden)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1x týdně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1x za dva týdny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1x za měsíc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1x za čtvrtletí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1x za půl roku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celkem jen 1x od začátku roku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nevím; jiná odpověď:</a:t>
            </a:r>
          </a:p>
          <a:p>
            <a:pPr lvl="1">
              <a:buNone/>
            </a:pPr>
            <a:r>
              <a:rPr lang="cs-CZ" sz="1200" b="1" dirty="0" smtClean="0"/>
              <a:t> </a:t>
            </a:r>
            <a:endParaRPr lang="cs-CZ" sz="1200" dirty="0" smtClean="0"/>
          </a:p>
          <a:p>
            <a:pPr lvl="0">
              <a:buFont typeface="+mj-lt"/>
              <a:buAutoNum type="arabicPeriod"/>
            </a:pPr>
            <a:r>
              <a:rPr lang="cs-CZ" sz="1200" b="1" dirty="0" smtClean="0"/>
              <a:t>Jaký je účel Vaší cesty?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služební/pracovní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studijní (SŠ,VŠ)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soukromý</a:t>
            </a:r>
          </a:p>
          <a:p>
            <a:pPr>
              <a:buNone/>
            </a:pPr>
            <a:endParaRPr lang="cs-CZ" sz="1200" dirty="0" smtClean="0"/>
          </a:p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Příloha – plné znění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3"/>
            </a:pPr>
            <a:r>
              <a:rPr lang="cs-CZ" sz="1200" b="1" dirty="0" smtClean="0"/>
              <a:t>Jaký druh jízdenky využíváte k dnešní jízdě?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Základní jízdné „</a:t>
            </a:r>
            <a:r>
              <a:rPr lang="cs-CZ" sz="1200" dirty="0" err="1" smtClean="0"/>
              <a:t>Čd</a:t>
            </a:r>
            <a:r>
              <a:rPr lang="cs-CZ" sz="1200" dirty="0" smtClean="0"/>
              <a:t> </a:t>
            </a:r>
            <a:r>
              <a:rPr lang="cs-CZ" sz="1200" dirty="0" err="1" smtClean="0"/>
              <a:t>promo</a:t>
            </a:r>
            <a:r>
              <a:rPr lang="cs-CZ" sz="1200" dirty="0" smtClean="0"/>
              <a:t>“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Studentská sleva 15-26 let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Sporo Tiket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Zákaznická karta IN 25/50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Zpáteční jízdné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Jiný (uveďte prosím): 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 lvl="0">
              <a:buFont typeface="+mj-lt"/>
              <a:buAutoNum type="arabicPeriod" startAt="4"/>
            </a:pPr>
            <a:r>
              <a:rPr lang="cs-CZ" sz="1200" b="1" dirty="0" smtClean="0"/>
              <a:t>Víte prosím, kolik jste za jízdenku zaplatil?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ano ; Kolik tedy jízdenka stála?: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ne</a:t>
            </a:r>
          </a:p>
          <a:p>
            <a:endParaRPr lang="cs-CZ" sz="1200" dirty="0" smtClean="0"/>
          </a:p>
          <a:p>
            <a:pPr lvl="0">
              <a:buFont typeface="+mj-lt"/>
              <a:buAutoNum type="arabicPeriod" startAt="5"/>
            </a:pPr>
            <a:r>
              <a:rPr lang="cs-CZ" sz="1200" b="1" dirty="0" smtClean="0"/>
              <a:t>Představte si, že by ČD zdražily Vaši jízdenku o 10%, takže místo „</a:t>
            </a:r>
            <a:r>
              <a:rPr lang="cs-CZ" sz="1200" b="1" i="1" dirty="0" smtClean="0"/>
              <a:t>XY korun</a:t>
            </a:r>
            <a:r>
              <a:rPr lang="cs-CZ" sz="1200" b="1" dirty="0" smtClean="0"/>
              <a:t>“ by stála „</a:t>
            </a:r>
            <a:r>
              <a:rPr lang="cs-CZ" sz="1200" b="1" i="1" dirty="0" smtClean="0"/>
              <a:t>XX korun</a:t>
            </a:r>
            <a:r>
              <a:rPr lang="cs-CZ" sz="1200" b="1" dirty="0" smtClean="0"/>
              <a:t>“. Domníváte se, že byste si takového zdražení povšimnul? 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určitě ano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spíše ano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spíše ne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určitě ne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nevím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Příloha – plné znění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6"/>
            </a:pPr>
            <a:r>
              <a:rPr lang="cs-CZ" sz="1200" b="1" dirty="0" smtClean="0"/>
              <a:t>Jakým způsobem byste na toto zvýšení ceny reagoval? (popř. Váš zaměstnavatel, pokud jde o služební cestu)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b="1" u="sng" dirty="0" err="1" smtClean="0"/>
              <a:t>Nijak</a:t>
            </a:r>
            <a:r>
              <a:rPr lang="cs-CZ" sz="1200" b="1" u="sng" dirty="0" smtClean="0"/>
              <a:t>.</a:t>
            </a:r>
            <a:r>
              <a:rPr lang="cs-CZ" sz="1200" dirty="0" smtClean="0"/>
              <a:t>Cestu bych uskutečnil(a) </a:t>
            </a:r>
            <a:r>
              <a:rPr lang="cs-CZ" sz="1200" b="1" u="sng" dirty="0" smtClean="0"/>
              <a:t>vlakem</a:t>
            </a:r>
            <a:r>
              <a:rPr lang="cs-CZ" sz="1200" dirty="0" smtClean="0"/>
              <a:t> stejně jako doposud     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Jízdu bych uskutečnil(a) </a:t>
            </a:r>
            <a:r>
              <a:rPr lang="cs-CZ" sz="1200" b="1" u="sng" dirty="0" smtClean="0"/>
              <a:t>autobusem</a:t>
            </a:r>
            <a:r>
              <a:rPr lang="cs-CZ" sz="1200" dirty="0" smtClean="0"/>
              <a:t>  </a:t>
            </a:r>
            <a:r>
              <a:rPr lang="cs-CZ" sz="1200" b="1" i="1" dirty="0" smtClean="0"/>
              <a:t>[jen v tomto případě pokračujte v dotazníku]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Jízdu bych uskutečnil </a:t>
            </a:r>
            <a:r>
              <a:rPr lang="cs-CZ" sz="1200" b="1" u="sng" dirty="0" smtClean="0"/>
              <a:t>osobním automobilem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Cestu bych </a:t>
            </a:r>
            <a:r>
              <a:rPr lang="cs-CZ" sz="1200" b="1" u="sng" dirty="0" smtClean="0"/>
              <a:t>vůbec neuskutečnil(a)</a:t>
            </a:r>
            <a:r>
              <a:rPr lang="cs-CZ" sz="1200" dirty="0" smtClean="0"/>
              <a:t>, tedy ani jiným dopravním prostředkem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Jinak (prosím uveďte):</a:t>
            </a:r>
          </a:p>
          <a:p>
            <a:pPr lvl="1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i="1" dirty="0" smtClean="0"/>
              <a:t>Na další otázky odpovídejte jen v případě, že jste v otázce č.6 vybral(a) možnost </a:t>
            </a:r>
            <a:r>
              <a:rPr lang="cs-CZ" sz="1200" i="1" dirty="0" err="1" smtClean="0"/>
              <a:t>b</a:t>
            </a:r>
            <a:r>
              <a:rPr lang="cs-CZ" sz="1200" i="1" dirty="0" smtClean="0"/>
              <a:t>.</a:t>
            </a:r>
            <a:endParaRPr lang="cs-CZ" sz="1200" dirty="0" smtClean="0"/>
          </a:p>
          <a:p>
            <a:pPr>
              <a:buNone/>
            </a:pPr>
            <a:endParaRPr lang="cs-CZ" sz="1200" dirty="0" smtClean="0"/>
          </a:p>
          <a:p>
            <a:pPr lvl="0">
              <a:buFont typeface="+mj-lt"/>
              <a:buAutoNum type="arabicPeriod" startAt="7"/>
            </a:pPr>
            <a:r>
              <a:rPr lang="cs-CZ" sz="1200" b="1" dirty="0" smtClean="0"/>
              <a:t>Znáte alespoň přibližnou cenu jízdného autobusových linek  na trase </a:t>
            </a:r>
            <a:r>
              <a:rPr lang="cs-CZ" sz="1200" b="1" dirty="0" err="1" smtClean="0"/>
              <a:t>Brno</a:t>
            </a:r>
            <a:r>
              <a:rPr lang="cs-CZ" sz="1200" b="1" dirty="0" smtClean="0"/>
              <a:t>-Praha?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ano; Kolik to je?: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ne</a:t>
            </a:r>
          </a:p>
          <a:p>
            <a:pPr>
              <a:buNone/>
            </a:pPr>
            <a:endParaRPr lang="cs-CZ" sz="1200" dirty="0" smtClean="0"/>
          </a:p>
          <a:p>
            <a:pPr lvl="0">
              <a:buFont typeface="+mj-lt"/>
              <a:buAutoNum type="arabicPeriod" startAt="8"/>
            </a:pPr>
            <a:r>
              <a:rPr lang="cs-CZ" sz="1200" b="1" dirty="0" smtClean="0"/>
              <a:t>Věděl byste už nyní, s jakou společností byste jel nebo byste se rozhodl až po prozkoumání možností?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ano, věděl; s jakou?:				</a:t>
            </a:r>
            <a:r>
              <a:rPr lang="cs-CZ" sz="1200" b="1" i="1" dirty="0" smtClean="0"/>
              <a:t>[KONEC DOTAZNÍKU]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ne					</a:t>
            </a:r>
            <a:r>
              <a:rPr lang="cs-CZ" sz="1200" b="1" i="1" dirty="0" smtClean="0"/>
              <a:t>[k otázce č. 9]</a:t>
            </a:r>
            <a:endParaRPr lang="cs-CZ" sz="12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 bwMode="auto">
          <a:xfrm>
            <a:off x="1187624" y="3573016"/>
            <a:ext cx="720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Příloha – plné znění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9"/>
            </a:pPr>
            <a:r>
              <a:rPr lang="cs-CZ" sz="1200" b="1" dirty="0" smtClean="0"/>
              <a:t>Pokud ne,  vybral(a) byste nějakého z následující nabídky s větší pravděpodobností, než ostatní?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Student </a:t>
            </a:r>
            <a:r>
              <a:rPr lang="cs-CZ" sz="1200" dirty="0" err="1" smtClean="0"/>
              <a:t>Agency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err="1" smtClean="0"/>
              <a:t>Eurolines</a:t>
            </a:r>
            <a:r>
              <a:rPr lang="cs-CZ" sz="1200" dirty="0" smtClean="0"/>
              <a:t> (</a:t>
            </a:r>
            <a:r>
              <a:rPr lang="cs-CZ" sz="1200" dirty="0" err="1" smtClean="0"/>
              <a:t>Touring</a:t>
            </a:r>
            <a:r>
              <a:rPr lang="cs-CZ" sz="1200" dirty="0" smtClean="0"/>
              <a:t> Bohemia)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Jiného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ne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Nevím</a:t>
            </a:r>
          </a:p>
          <a:p>
            <a:pPr lvl="1">
              <a:buNone/>
            </a:pPr>
            <a:endParaRPr lang="cs-CZ" sz="1200" dirty="0" smtClean="0"/>
          </a:p>
          <a:p>
            <a:pPr lvl="1">
              <a:buNone/>
            </a:pP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 </a:t>
            </a:r>
            <a:r>
              <a:rPr lang="en-US" sz="1200" dirty="0" smtClean="0"/>
              <a:t>[</a:t>
            </a:r>
            <a:r>
              <a:rPr lang="en-US" sz="1200" dirty="0" err="1" smtClean="0"/>
              <a:t>část</a:t>
            </a:r>
            <a:r>
              <a:rPr lang="en-US" sz="1200" dirty="0" smtClean="0"/>
              <a:t> B – </a:t>
            </a:r>
            <a:r>
              <a:rPr lang="en-US" sz="1200" dirty="0" err="1" smtClean="0"/>
              <a:t>vyplnit</a:t>
            </a:r>
            <a:r>
              <a:rPr lang="en-US" sz="1200" dirty="0" smtClean="0"/>
              <a:t> </a:t>
            </a:r>
            <a:r>
              <a:rPr lang="en-US" sz="1200" dirty="0" err="1" smtClean="0"/>
              <a:t>samostatně</a:t>
            </a:r>
            <a:r>
              <a:rPr lang="en-US" sz="1200" dirty="0" smtClean="0"/>
              <a:t> </a:t>
            </a:r>
            <a:r>
              <a:rPr lang="en-US" sz="1200" dirty="0" err="1" smtClean="0"/>
              <a:t>po</a:t>
            </a:r>
            <a:r>
              <a:rPr lang="en-US" sz="1200" dirty="0" smtClean="0"/>
              <a:t> </a:t>
            </a:r>
            <a:r>
              <a:rPr lang="en-US" sz="1200" dirty="0" err="1" smtClean="0"/>
              <a:t>realizaci</a:t>
            </a:r>
            <a:r>
              <a:rPr lang="en-US" sz="1200" dirty="0" smtClean="0"/>
              <a:t> </a:t>
            </a:r>
            <a:r>
              <a:rPr lang="en-US" sz="1200" dirty="0" err="1" smtClean="0"/>
              <a:t>dotazníku</a:t>
            </a:r>
            <a:r>
              <a:rPr lang="en-US" sz="1200" dirty="0" smtClean="0"/>
              <a:t>]</a:t>
            </a:r>
            <a:endParaRPr lang="cs-CZ" sz="1200" dirty="0" smtClean="0"/>
          </a:p>
          <a:p>
            <a:pPr lvl="1">
              <a:buNone/>
            </a:pPr>
            <a:endParaRPr lang="cs-CZ" sz="1200" dirty="0" smtClean="0"/>
          </a:p>
          <a:p>
            <a:pPr lvl="0">
              <a:buFont typeface="+mj-lt"/>
              <a:buAutoNum type="arabicPeriod"/>
            </a:pPr>
            <a:r>
              <a:rPr lang="cs-CZ" sz="1200" b="1" dirty="0" smtClean="0"/>
              <a:t>Respondent je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muž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Žena</a:t>
            </a:r>
          </a:p>
          <a:p>
            <a:pPr lvl="1">
              <a:buFont typeface="+mj-lt"/>
              <a:buAutoNum type="arabicPeriod"/>
            </a:pPr>
            <a:endParaRPr lang="cs-CZ" sz="1200" dirty="0" smtClean="0"/>
          </a:p>
          <a:p>
            <a:pPr lvl="0">
              <a:buFont typeface="+mj-lt"/>
              <a:buAutoNum type="arabicPeriod"/>
            </a:pPr>
            <a:r>
              <a:rPr lang="cs-CZ" sz="1200" b="1" dirty="0" smtClean="0"/>
              <a:t>Věk</a:t>
            </a:r>
            <a:endParaRPr lang="cs-CZ" sz="1200" dirty="0" smtClean="0"/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15-26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27-40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40-60</a:t>
            </a:r>
          </a:p>
          <a:p>
            <a:pPr lvl="1">
              <a:buFont typeface="+mj-lt"/>
              <a:buAutoNum type="arabicPeriod"/>
            </a:pPr>
            <a:r>
              <a:rPr lang="cs-CZ" sz="1200" dirty="0" smtClean="0"/>
              <a:t>60+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 bwMode="auto">
          <a:xfrm>
            <a:off x="1187624" y="3573016"/>
            <a:ext cx="720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relevantního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7772400" cy="4357687"/>
          </a:xfrm>
        </p:spPr>
        <p:txBody>
          <a:bodyPr/>
          <a:lstStyle/>
          <a:p>
            <a:pPr algn="just">
              <a:buNone/>
            </a:pPr>
            <a:r>
              <a:rPr lang="cs-CZ" sz="2000" dirty="0" smtClean="0"/>
              <a:t>   „Relevantním trhem je trh zboží, které je z hlediska jeho charakteristiky, ceny a zamýšleného použití shodné, porovnatelné nebo vzájemně zastupitelné, a to na území, na němž jsou soutěžní podmínky dostatečně homogenní a zřetelně odlišitelné od sousedících území.“ 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vymezování relevantního trhu</a:t>
            </a:r>
            <a:endParaRPr lang="en-GB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cs typeface="Times New Roman" pitchFamily="18" charset="0"/>
              </a:rPr>
              <a:t>zastupitelnost na straně nabídky</a:t>
            </a:r>
          </a:p>
          <a:p>
            <a:pPr lvl="1"/>
            <a:r>
              <a:rPr lang="cs-CZ" sz="2000" dirty="0" smtClean="0">
                <a:cs typeface="Times New Roman" pitchFamily="18" charset="0"/>
              </a:rPr>
              <a:t>znamená, že existují výrobci, kteří sice nejsou konkurenty pro daný produkt,  ale mohou v krátkém čase a bez významných nákladů začít nabízet jeho substitut</a:t>
            </a:r>
          </a:p>
          <a:p>
            <a:pPr lvl="1"/>
            <a:endParaRPr lang="cs-CZ" sz="2000" dirty="0" smtClean="0">
              <a:cs typeface="Times New Roman" pitchFamily="18" charset="0"/>
            </a:endParaRPr>
          </a:p>
          <a:p>
            <a:r>
              <a:rPr lang="cs-CZ" sz="2000" dirty="0" smtClean="0">
                <a:cs typeface="Times New Roman" pitchFamily="18" charset="0"/>
              </a:rPr>
              <a:t>zastupitelnost na straně poptávky</a:t>
            </a:r>
          </a:p>
          <a:p>
            <a:pPr lvl="1"/>
            <a:r>
              <a:rPr lang="cs-CZ" sz="2000" dirty="0" smtClean="0">
                <a:cs typeface="Times New Roman" pitchFamily="18" charset="0"/>
              </a:rPr>
              <a:t>SSNIP (</a:t>
            </a:r>
            <a:r>
              <a:rPr lang="cs-CZ" sz="2000" dirty="0" err="1" smtClean="0">
                <a:cs typeface="Times New Roman" pitchFamily="18" charset="0"/>
              </a:rPr>
              <a:t>Small</a:t>
            </a:r>
            <a:r>
              <a:rPr lang="cs-CZ" sz="2000" dirty="0" smtClean="0">
                <a:cs typeface="Times New Roman" pitchFamily="18" charset="0"/>
              </a:rPr>
              <a:t> </a:t>
            </a:r>
            <a:r>
              <a:rPr lang="cs-CZ" sz="2000" dirty="0" err="1" smtClean="0">
                <a:cs typeface="Times New Roman" pitchFamily="18" charset="0"/>
              </a:rPr>
              <a:t>but</a:t>
            </a:r>
            <a:r>
              <a:rPr lang="cs-CZ" sz="2000" dirty="0" smtClean="0">
                <a:cs typeface="Times New Roman" pitchFamily="18" charset="0"/>
              </a:rPr>
              <a:t> </a:t>
            </a:r>
            <a:r>
              <a:rPr lang="cs-CZ" sz="2000" dirty="0" err="1" smtClean="0">
                <a:cs typeface="Times New Roman" pitchFamily="18" charset="0"/>
              </a:rPr>
              <a:t>significant</a:t>
            </a:r>
            <a:r>
              <a:rPr lang="cs-CZ" sz="2000" dirty="0" smtClean="0">
                <a:cs typeface="Times New Roman" pitchFamily="18" charset="0"/>
              </a:rPr>
              <a:t> non-</a:t>
            </a:r>
            <a:r>
              <a:rPr lang="cs-CZ" sz="2000" dirty="0" err="1" smtClean="0">
                <a:cs typeface="Times New Roman" pitchFamily="18" charset="0"/>
              </a:rPr>
              <a:t>transitory</a:t>
            </a:r>
            <a:r>
              <a:rPr lang="cs-CZ" sz="2000" dirty="0" smtClean="0">
                <a:cs typeface="Times New Roman" pitchFamily="18" charset="0"/>
              </a:rPr>
              <a:t> </a:t>
            </a:r>
            <a:r>
              <a:rPr lang="cs-CZ" sz="2000" dirty="0" err="1" smtClean="0">
                <a:cs typeface="Times New Roman" pitchFamily="18" charset="0"/>
              </a:rPr>
              <a:t>increase</a:t>
            </a:r>
            <a:r>
              <a:rPr lang="cs-CZ" sz="2000" dirty="0" smtClean="0">
                <a:cs typeface="Times New Roman" pitchFamily="18" charset="0"/>
              </a:rPr>
              <a:t> in </a:t>
            </a:r>
            <a:r>
              <a:rPr lang="cs-CZ" sz="2000" dirty="0" err="1" smtClean="0">
                <a:cs typeface="Times New Roman" pitchFamily="18" charset="0"/>
              </a:rPr>
              <a:t>price</a:t>
            </a:r>
            <a:r>
              <a:rPr lang="cs-CZ" sz="2000" dirty="0" smtClean="0">
                <a:cs typeface="Times New Roman" pitchFamily="18" charset="0"/>
              </a:rPr>
              <a:t>) test</a:t>
            </a:r>
          </a:p>
          <a:p>
            <a:pPr lvl="2"/>
            <a:r>
              <a:rPr lang="cs-CZ" dirty="0" smtClean="0">
                <a:cs typeface="Times New Roman" pitchFamily="18" charset="0"/>
              </a:rPr>
              <a:t>nepřímá aplikace - cenová analýza (test cenových korelací, </a:t>
            </a:r>
            <a:r>
              <a:rPr lang="cs-CZ" dirty="0" err="1" smtClean="0">
                <a:cs typeface="Times New Roman" pitchFamily="18" charset="0"/>
              </a:rPr>
              <a:t>kointegrační</a:t>
            </a:r>
            <a:r>
              <a:rPr lang="cs-CZ" dirty="0" smtClean="0">
                <a:cs typeface="Times New Roman" pitchFamily="18" charset="0"/>
              </a:rPr>
              <a:t> analýza, cenové diference)</a:t>
            </a:r>
          </a:p>
          <a:p>
            <a:pPr lvl="2"/>
            <a:r>
              <a:rPr lang="cs-CZ" dirty="0" smtClean="0">
                <a:cs typeface="Times New Roman" pitchFamily="18" charset="0"/>
              </a:rPr>
              <a:t>přímá aplikace- analýza kritické ztráty</a:t>
            </a:r>
          </a:p>
          <a:p>
            <a:pPr lvl="2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cs-CZ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88EFF5-1B75-4AFC-940B-8EE166CD2D0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pro české dopravní prostředí většinou nevhodné</a:t>
            </a:r>
          </a:p>
          <a:p>
            <a:pPr lvl="1"/>
            <a:r>
              <a:rPr lang="cs-CZ" sz="2000" dirty="0" smtClean="0"/>
              <a:t>významná část přepravních výkonů v závazku veřejné služby </a:t>
            </a:r>
          </a:p>
          <a:p>
            <a:pPr lvl="1"/>
            <a:r>
              <a:rPr lang="cs-CZ" sz="2000" dirty="0" smtClean="0"/>
              <a:t>ceny jízdného často nastaveny síťově </a:t>
            </a:r>
          </a:p>
          <a:p>
            <a:pPr lvl="1"/>
            <a:r>
              <a:rPr lang="cs-CZ" sz="2000" dirty="0" smtClean="0"/>
              <a:t>krátké časové řady</a:t>
            </a:r>
          </a:p>
          <a:p>
            <a:pPr lvl="1"/>
            <a:r>
              <a:rPr lang="cs-CZ" sz="2000" dirty="0" smtClean="0"/>
              <a:t>úprava cen max. jednou ročně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cen jízdného ČD a SA na trase </a:t>
            </a:r>
            <a:r>
              <a:rPr lang="cs-CZ" dirty="0" err="1" smtClean="0"/>
              <a:t>Praha</a:t>
            </a:r>
            <a:r>
              <a:rPr lang="cs-CZ" dirty="0" smtClean="0"/>
              <a:t>-Brno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Zdroj dat: Jízdní řády pro daná období a www.</a:t>
            </a:r>
            <a:r>
              <a:rPr lang="cs-CZ" dirty="0" err="1" smtClean="0"/>
              <a:t>compet.cz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772400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aplikace SSNIP-analýza kritické ztráty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cs typeface="Times New Roman" pitchFamily="18" charset="0"/>
              </a:rPr>
              <a:t>relevantní trh je určen nejmenším množstvím producentů, kteří kdyby tvořili jednu firmu, by dokázali ziskově zvýšit cenu o 5 až 10 %</a:t>
            </a:r>
          </a:p>
          <a:p>
            <a:pPr>
              <a:buNone/>
            </a:pPr>
            <a:endParaRPr lang="cs-CZ" sz="2000" dirty="0" smtClean="0"/>
          </a:p>
          <a:p>
            <a:pPr lvl="0">
              <a:defRPr/>
            </a:pPr>
            <a:r>
              <a:rPr lang="cs-CZ" sz="2000" dirty="0" smtClean="0">
                <a:cs typeface="Times New Roman" pitchFamily="18" charset="0"/>
              </a:rPr>
              <a:t>přímá aplikace:</a:t>
            </a:r>
          </a:p>
          <a:p>
            <a:pPr marL="1234440" lvl="2" indent="-457200">
              <a:buClr>
                <a:schemeClr val="tx1"/>
              </a:buClr>
              <a:buFont typeface="+mj-lt"/>
              <a:buAutoNum type="arabicPeriod"/>
            </a:pPr>
            <a:r>
              <a:rPr lang="cs-CZ" dirty="0" smtClean="0">
                <a:cs typeface="Times New Roman" pitchFamily="18" charset="0"/>
              </a:rPr>
              <a:t>stanovení tzv. kritické ztráty</a:t>
            </a:r>
          </a:p>
          <a:p>
            <a:pPr marL="1234440" lvl="2" indent="-457200">
              <a:buClr>
                <a:schemeClr val="tx1"/>
              </a:buClr>
              <a:buFont typeface="+mj-lt"/>
              <a:buAutoNum type="arabicPeriod"/>
            </a:pPr>
            <a:r>
              <a:rPr lang="cs-CZ" dirty="0" smtClean="0">
                <a:cs typeface="Times New Roman" pitchFamily="18" charset="0"/>
              </a:rPr>
              <a:t>odhad skutečné ztráty </a:t>
            </a:r>
          </a:p>
          <a:p>
            <a:pPr marL="1234440" lvl="2" indent="-457200">
              <a:buClr>
                <a:schemeClr val="tx1"/>
              </a:buClr>
              <a:buFont typeface="+mj-lt"/>
              <a:buAutoNum type="arabicPeriod"/>
            </a:pPr>
            <a:r>
              <a:rPr lang="cs-CZ" dirty="0" smtClean="0">
                <a:cs typeface="Times New Roman" pitchFamily="18" charset="0"/>
              </a:rPr>
              <a:t>porovnání výsledků</a:t>
            </a:r>
          </a:p>
          <a:p>
            <a:pPr marL="1234440" lvl="2" indent="-457200">
              <a:buClr>
                <a:schemeClr val="accent2"/>
              </a:buClr>
              <a:buNone/>
            </a:pPr>
            <a:endParaRPr lang="cs-CZ" dirty="0" smtClean="0">
              <a:cs typeface="Times New Roman" pitchFamily="18" charset="0"/>
            </a:endParaRPr>
          </a:p>
          <a:p>
            <a:r>
              <a:rPr lang="cs-CZ" sz="2000" dirty="0" smtClean="0">
                <a:cs typeface="Times New Roman" pitchFamily="18" charset="0"/>
              </a:rPr>
              <a:t>pokud je skutečná ztráta vyšší než kritická, zvýšení ceny by nebylo ziskové a producent nemá dominantní postavení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kritické ztráty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sz="1400" dirty="0" smtClean="0"/>
              <a:t>pro lineární poptávku vzorcem: cl=X/(X+M)</a:t>
            </a:r>
          </a:p>
          <a:p>
            <a:pPr marL="788670" lvl="1" indent="-514350">
              <a:buNone/>
            </a:pPr>
            <a:r>
              <a:rPr lang="cs-CZ" sz="1400" b="1" i="1" dirty="0" smtClean="0">
                <a:cs typeface="Times New Roman" pitchFamily="18" charset="0"/>
              </a:rPr>
              <a:t>  </a:t>
            </a:r>
            <a:r>
              <a:rPr lang="cs-CZ" sz="1400" i="1" dirty="0" smtClean="0">
                <a:cs typeface="Times New Roman" pitchFamily="18" charset="0"/>
              </a:rPr>
              <a:t>X</a:t>
            </a:r>
            <a:r>
              <a:rPr lang="cs-CZ" sz="1400" dirty="0" smtClean="0">
                <a:cs typeface="Times New Roman" pitchFamily="18" charset="0"/>
              </a:rPr>
              <a:t> ...  procentní zvýšení ceny</a:t>
            </a:r>
          </a:p>
          <a:p>
            <a:pPr marL="788670" lvl="1" indent="-514350">
              <a:buNone/>
            </a:pPr>
            <a:r>
              <a:rPr lang="cs-CZ" sz="1400" i="1" dirty="0" smtClean="0">
                <a:cs typeface="Times New Roman" pitchFamily="18" charset="0"/>
              </a:rPr>
              <a:t>  M</a:t>
            </a:r>
            <a:r>
              <a:rPr lang="cs-CZ" sz="1400" dirty="0" smtClean="0">
                <a:cs typeface="Times New Roman" pitchFamily="18" charset="0"/>
              </a:rPr>
              <a:t> ... marže před zvýšením ceny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1259632" y="2780928"/>
          <a:ext cx="6408713" cy="3425759"/>
        </p:xfrm>
        <a:graphic>
          <a:graphicData uri="http://schemas.openxmlformats.org/drawingml/2006/table">
            <a:tbl>
              <a:tblPr/>
              <a:tblGrid>
                <a:gridCol w="752123"/>
                <a:gridCol w="1074125"/>
                <a:gridCol w="806182"/>
                <a:gridCol w="1082744"/>
                <a:gridCol w="813232"/>
                <a:gridCol w="1074125"/>
                <a:gridCol w="806182"/>
              </a:tblGrid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X = 0,01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X= 0,05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X=0,1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3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marže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kr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 elasticita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kr. ztráta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kr. elasticita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kr. ztráta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kr. elasticita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kr. ztráta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9,09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9,09%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6,67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33,33%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5,00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50,00%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4,76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4,76%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4,00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20,00%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3,33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33,33%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3,23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3,23%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2,86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14,29%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2,50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25,00%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40%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2,44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2,44%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2,22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11,11%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2,00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20,00%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1,96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1,96%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1,82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9,09%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1,67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16,67%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1,64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1,64%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1,54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7,69%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1,43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14,29%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1,41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1,41%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1,33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6,67%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1,25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12,50%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1,23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1,23%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1,18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5,88%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1,11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11,11%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90%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1,10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1,10%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1,05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5,26%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1,00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10,00%</a:t>
                      </a:r>
                      <a:endParaRPr lang="cs-CZ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skutečné ztráty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000" dirty="0" smtClean="0">
                <a:cs typeface="Times New Roman" pitchFamily="18" charset="0"/>
              </a:rPr>
              <a:t>Skutečnou ztrátu lze určit zjištěním cenové elasticity poptávky a dosazením do vzorce:  </a:t>
            </a:r>
            <a:r>
              <a:rPr lang="el-GR" sz="2000" dirty="0" smtClean="0">
                <a:cs typeface="Times New Roman" pitchFamily="18" charset="0"/>
              </a:rPr>
              <a:t>Δ</a:t>
            </a:r>
            <a:r>
              <a:rPr lang="cs-CZ" sz="2000" dirty="0" smtClean="0">
                <a:cs typeface="Times New Roman" pitchFamily="18" charset="0"/>
              </a:rPr>
              <a:t>Q=</a:t>
            </a:r>
            <a:r>
              <a:rPr lang="el-GR" sz="2000" dirty="0" smtClean="0">
                <a:cs typeface="Times New Roman" pitchFamily="18" charset="0"/>
              </a:rPr>
              <a:t>Δ</a:t>
            </a:r>
            <a:r>
              <a:rPr lang="cs-CZ" sz="2000" dirty="0" smtClean="0">
                <a:cs typeface="Times New Roman" pitchFamily="18" charset="0"/>
              </a:rPr>
              <a:t>X * ε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r>
              <a:rPr lang="cs-CZ" sz="2000" dirty="0" smtClean="0">
                <a:cs typeface="Times New Roman" pitchFamily="18" charset="0"/>
              </a:rPr>
              <a:t>	 ε .. vlastní cenová elasticita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r>
              <a:rPr lang="cs-CZ" sz="2000" dirty="0" smtClean="0">
                <a:cs typeface="Times New Roman" pitchFamily="18" charset="0"/>
              </a:rPr>
              <a:t>	 </a:t>
            </a:r>
            <a:r>
              <a:rPr lang="el-GR" sz="2000" dirty="0" smtClean="0">
                <a:cs typeface="Times New Roman" pitchFamily="18" charset="0"/>
              </a:rPr>
              <a:t>Δ</a:t>
            </a:r>
            <a:r>
              <a:rPr lang="cs-CZ" sz="2000" dirty="0" smtClean="0">
                <a:cs typeface="Times New Roman" pitchFamily="18" charset="0"/>
              </a:rPr>
              <a:t>X .. procentní zvýšení ceny 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endParaRPr lang="cs-CZ" sz="2000" dirty="0" smtClean="0">
              <a:cs typeface="Times New Roman" pitchFamily="18" charset="0"/>
            </a:endParaRPr>
          </a:p>
          <a:p>
            <a:r>
              <a:rPr lang="cs-CZ" sz="2000" dirty="0" smtClean="0"/>
              <a:t>Možnosti odhadu vlastní cenové elasticity:</a:t>
            </a:r>
          </a:p>
          <a:p>
            <a:pPr lvl="1"/>
            <a:r>
              <a:rPr lang="cs-CZ" sz="2000" dirty="0" smtClean="0"/>
              <a:t>ekonometrický odhad</a:t>
            </a:r>
          </a:p>
          <a:p>
            <a:pPr lvl="1"/>
            <a:r>
              <a:rPr lang="cs-CZ" sz="2000" dirty="0" smtClean="0"/>
              <a:t>odhalené preference</a:t>
            </a:r>
          </a:p>
          <a:p>
            <a:pPr lvl="1"/>
            <a:r>
              <a:rPr lang="cs-CZ" sz="2000" dirty="0" smtClean="0"/>
              <a:t>spotřebitelský průzkum</a:t>
            </a:r>
          </a:p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6D2EA-0C70-42C7-8183-DDDA80E1C2D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ÉŽOVÁ základní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884</Words>
  <Application>Microsoft Office PowerPoint</Application>
  <PresentationFormat>Předvádění na obrazovce (4:3)</PresentationFormat>
  <Paragraphs>283</Paragraphs>
  <Slides>23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BÉŽOVÁ základní</vt:lpstr>
      <vt:lpstr>BÉŽOVÁ TITL</vt:lpstr>
      <vt:lpstr>Vymezování relevantního trhu v železniční dopravě pomocí SSNIP testu – možnosti a problémy</vt:lpstr>
      <vt:lpstr>Proč definovat relevantní trh? </vt:lpstr>
      <vt:lpstr>Definice relevantního trhu</vt:lpstr>
      <vt:lpstr>Metody vymezování relevantního trhu</vt:lpstr>
      <vt:lpstr>Cenové analýzy</vt:lpstr>
      <vt:lpstr>Vývoj cen jízdného ČD a SA na trase Praha-Brno </vt:lpstr>
      <vt:lpstr>Přímá aplikace SSNIP-analýza kritické ztráty</vt:lpstr>
      <vt:lpstr>Stanovení kritické ztráty</vt:lpstr>
      <vt:lpstr>Stanovení skutečné ztráty</vt:lpstr>
      <vt:lpstr>Praktická aplikace</vt:lpstr>
      <vt:lpstr>Spotřebitelské šetření</vt:lpstr>
      <vt:lpstr>Rozdělení respondentů podle věku</vt:lpstr>
      <vt:lpstr>Rozdělení podle frekvence jízd</vt:lpstr>
      <vt:lpstr>Rozdělení podle účelu cesty</vt:lpstr>
      <vt:lpstr>Rozdělení podle druhu jízdného</vt:lpstr>
      <vt:lpstr>Reakce na 10% zvýšení ceny jízdného</vt:lpstr>
      <vt:lpstr>Preference autobusových dopravců u těch respondentů, kteří by při zvýšení ceny zvolili jako substitut autobus</vt:lpstr>
      <vt:lpstr>Důsledky pro SSNIP</vt:lpstr>
      <vt:lpstr>Prezentace aplikace PowerPoint</vt:lpstr>
      <vt:lpstr>Příloha – plné znění dotazníku</vt:lpstr>
      <vt:lpstr>Příloha – plné znění dotazníku</vt:lpstr>
      <vt:lpstr>Příloha – plné znění dotazníku</vt:lpstr>
      <vt:lpstr>Příloha – plné znění dotazníku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 Pavel Jílek</dc:creator>
  <cp:lastModifiedBy>Rederer Václav</cp:lastModifiedBy>
  <cp:revision>182</cp:revision>
  <dcterms:created xsi:type="dcterms:W3CDTF">2005-05-06T16:40:20Z</dcterms:created>
  <dcterms:modified xsi:type="dcterms:W3CDTF">2013-11-28T12:35:01Z</dcterms:modified>
</cp:coreProperties>
</file>