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21" r:id="rId3"/>
    <p:sldId id="333" r:id="rId4"/>
    <p:sldId id="320" r:id="rId5"/>
    <p:sldId id="258" r:id="rId6"/>
    <p:sldId id="269" r:id="rId7"/>
    <p:sldId id="259" r:id="rId8"/>
    <p:sldId id="332" r:id="rId9"/>
    <p:sldId id="270" r:id="rId10"/>
    <p:sldId id="260" r:id="rId11"/>
    <p:sldId id="261" r:id="rId12"/>
    <p:sldId id="262" r:id="rId13"/>
    <p:sldId id="263" r:id="rId14"/>
    <p:sldId id="264" r:id="rId15"/>
    <p:sldId id="265" r:id="rId16"/>
    <p:sldId id="329" r:id="rId17"/>
    <p:sldId id="266" r:id="rId18"/>
    <p:sldId id="267" r:id="rId19"/>
    <p:sldId id="323" r:id="rId20"/>
    <p:sldId id="335" r:id="rId21"/>
    <p:sldId id="324" r:id="rId22"/>
    <p:sldId id="278" r:id="rId23"/>
    <p:sldId id="281" r:id="rId24"/>
    <p:sldId id="279" r:id="rId25"/>
    <p:sldId id="378" r:id="rId26"/>
    <p:sldId id="283" r:id="rId27"/>
    <p:sldId id="379" r:id="rId28"/>
    <p:sldId id="381" r:id="rId29"/>
    <p:sldId id="383" r:id="rId30"/>
    <p:sldId id="382" r:id="rId31"/>
    <p:sldId id="380" r:id="rId32"/>
    <p:sldId id="284" r:id="rId33"/>
    <p:sldId id="286" r:id="rId34"/>
    <p:sldId id="287" r:id="rId35"/>
    <p:sldId id="299" r:id="rId36"/>
    <p:sldId id="289" r:id="rId37"/>
    <p:sldId id="291" r:id="rId38"/>
    <p:sldId id="293" r:id="rId39"/>
    <p:sldId id="326" r:id="rId40"/>
    <p:sldId id="312" r:id="rId41"/>
    <p:sldId id="313" r:id="rId42"/>
    <p:sldId id="377" r:id="rId43"/>
    <p:sldId id="349" r:id="rId44"/>
    <p:sldId id="351" r:id="rId45"/>
    <p:sldId id="316" r:id="rId46"/>
    <p:sldId id="317" r:id="rId47"/>
    <p:sldId id="327" r:id="rId48"/>
    <p:sldId id="353" r:id="rId49"/>
    <p:sldId id="362" r:id="rId50"/>
    <p:sldId id="354" r:id="rId51"/>
    <p:sldId id="355" r:id="rId52"/>
    <p:sldId id="357" r:id="rId53"/>
    <p:sldId id="356" r:id="rId54"/>
    <p:sldId id="360" r:id="rId55"/>
    <p:sldId id="359" r:id="rId56"/>
    <p:sldId id="346" r:id="rId57"/>
    <p:sldId id="374" r:id="rId58"/>
    <p:sldId id="318" r:id="rId59"/>
    <p:sldId id="331" r:id="rId60"/>
    <p:sldId id="330" r:id="rId61"/>
    <p:sldId id="363" r:id="rId62"/>
    <p:sldId id="364" r:id="rId63"/>
    <p:sldId id="365" r:id="rId64"/>
    <p:sldId id="366" r:id="rId65"/>
    <p:sldId id="367" r:id="rId66"/>
    <p:sldId id="368" r:id="rId67"/>
    <p:sldId id="369" r:id="rId68"/>
    <p:sldId id="370" r:id="rId69"/>
    <p:sldId id="371" r:id="rId70"/>
    <p:sldId id="372" r:id="rId71"/>
    <p:sldId id="373" r:id="rId72"/>
    <p:sldId id="375" r:id="rId73"/>
    <p:sldId id="37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0" d="100"/>
          <a:sy n="70" d="100"/>
        </p:scale>
        <p:origin x="-11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8CD5B-13A6-43BF-A32B-29BA9FEE8810}" type="datetimeFigureOut">
              <a:rPr lang="en-US" smtClean="0"/>
              <a:pPr/>
              <a:t>12/12/2013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E1809-02A6-42CF-BF48-9333EAECCA95}" type="slidenum">
              <a:rPr lang="en-US" smtClean="0"/>
              <a:pPr/>
              <a:t>‹#›</a:t>
            </a:fld>
            <a:endParaRPr lang="en-US"/>
          </a:p>
        </p:txBody>
      </p:sp>
    </p:spTree>
    <p:extLst>
      <p:ext uri="{BB962C8B-B14F-4D97-AF65-F5344CB8AC3E}">
        <p14:creationId xmlns:p14="http://schemas.microsoft.com/office/powerpoint/2010/main" val="1829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AE1809-02A6-42CF-BF48-9333EAECCA95}" type="slidenum">
              <a:rPr lang="en-US" smtClean="0"/>
              <a:pPr/>
              <a:t>34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48616E83-33D4-46FC-B06D-8E69235F01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616E83-33D4-46FC-B06D-8E69235F01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Role of Retailing in Empowering Women : A study of Unorganised sector in Karnataka – Radhika J</a:t>
            </a:r>
            <a:endParaRPr lang="en-US"/>
          </a:p>
        </p:txBody>
      </p:sp>
      <p:sp>
        <p:nvSpPr>
          <p:cNvPr id="6" name="Slide Number Placeholder 5"/>
          <p:cNvSpPr>
            <a:spLocks noGrp="1"/>
          </p:cNvSpPr>
          <p:nvPr>
            <p:ph type="sldNum" sz="quarter" idx="12"/>
          </p:nvPr>
        </p:nvSpPr>
        <p:spPr/>
        <p:txBody>
          <a:bodyPr/>
          <a:lstStyle/>
          <a:p>
            <a:fld id="{48616E83-33D4-46FC-B06D-8E69235F01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lvl1pPr>
              <a:defRPr b="1"/>
            </a:lvl1pPr>
          </a:lstStyle>
          <a:p>
            <a:fld id="{48616E83-33D4-46FC-B06D-8E69235F0195}" type="slidenum">
              <a:rPr lang="en-US" smtClean="0"/>
              <a:pPr/>
              <a:t>‹#›</a:t>
            </a:fld>
            <a:endParaRPr lang="en-US"/>
          </a:p>
        </p:txBody>
      </p:sp>
      <p:pic>
        <p:nvPicPr>
          <p:cNvPr id="7" name="Picture 2" descr="Kuvempu Univ Logo"/>
          <p:cNvPicPr>
            <a:picLocks noChangeAspect="1" noChangeArrowheads="1"/>
          </p:cNvPicPr>
          <p:nvPr userDrawn="1"/>
        </p:nvPicPr>
        <p:blipFill>
          <a:blip r:embed="rId2"/>
          <a:srcRect/>
          <a:stretch>
            <a:fillRect/>
          </a:stretch>
        </p:blipFill>
        <p:spPr bwMode="auto">
          <a:xfrm>
            <a:off x="7848600" y="152400"/>
            <a:ext cx="971550" cy="97155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8616E83-33D4-46FC-B06D-8E69235F01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8616E83-33D4-46FC-B06D-8E69235F0195}" type="slidenum">
              <a:rPr lang="en-US" smtClean="0"/>
              <a:pPr/>
              <a:t>‹#›</a:t>
            </a:fld>
            <a:endParaRPr lang="en-US"/>
          </a:p>
        </p:txBody>
      </p:sp>
      <p:pic>
        <p:nvPicPr>
          <p:cNvPr id="8" name="Picture 2" descr="Kuvempu Univ Logo"/>
          <p:cNvPicPr>
            <a:picLocks noChangeAspect="1" noChangeArrowheads="1"/>
          </p:cNvPicPr>
          <p:nvPr userDrawn="1"/>
        </p:nvPicPr>
        <p:blipFill>
          <a:blip r:embed="rId2"/>
          <a:srcRect/>
          <a:stretch>
            <a:fillRect/>
          </a:stretch>
        </p:blipFill>
        <p:spPr bwMode="auto">
          <a:xfrm>
            <a:off x="7848600" y="152400"/>
            <a:ext cx="971550" cy="97155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48616E83-33D4-46FC-B06D-8E69235F0195}" type="slidenum">
              <a:rPr lang="en-US" smtClean="0"/>
              <a:pPr/>
              <a:t>‹#›</a:t>
            </a:fld>
            <a:endParaRPr lang="en-US"/>
          </a:p>
        </p:txBody>
      </p:sp>
      <p:pic>
        <p:nvPicPr>
          <p:cNvPr id="10" name="Picture 2" descr="Kuvempu Univ Logo"/>
          <p:cNvPicPr>
            <a:picLocks noChangeAspect="1" noChangeArrowheads="1"/>
          </p:cNvPicPr>
          <p:nvPr userDrawn="1"/>
        </p:nvPicPr>
        <p:blipFill>
          <a:blip r:embed="rId2"/>
          <a:srcRect/>
          <a:stretch>
            <a:fillRect/>
          </a:stretch>
        </p:blipFill>
        <p:spPr bwMode="auto">
          <a:xfrm>
            <a:off x="7848600" y="152400"/>
            <a:ext cx="971550" cy="97155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8616E83-33D4-46FC-B06D-8E69235F0195}" type="slidenum">
              <a:rPr lang="en-US" smtClean="0"/>
              <a:pPr/>
              <a:t>‹#›</a:t>
            </a:fld>
            <a:endParaRPr lang="en-US"/>
          </a:p>
        </p:txBody>
      </p:sp>
      <p:pic>
        <p:nvPicPr>
          <p:cNvPr id="6" name="Picture 2" descr="Kuvempu Univ Logo"/>
          <p:cNvPicPr>
            <a:picLocks noChangeAspect="1" noChangeArrowheads="1"/>
          </p:cNvPicPr>
          <p:nvPr userDrawn="1"/>
        </p:nvPicPr>
        <p:blipFill>
          <a:blip r:embed="rId2"/>
          <a:srcRect/>
          <a:stretch>
            <a:fillRect/>
          </a:stretch>
        </p:blipFill>
        <p:spPr bwMode="auto">
          <a:xfrm>
            <a:off x="7848600" y="152400"/>
            <a:ext cx="971550" cy="97155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616E83-33D4-46FC-B06D-8E69235F01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8616E83-33D4-46FC-B06D-8E69235F01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8616E83-33D4-46FC-B06D-8E69235F01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96200" cy="1219200"/>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8" name="Rectangle 7"/>
          <p:cNvSpPr/>
          <p:nvPr userDrawn="1"/>
        </p:nvSpPr>
        <p:spPr>
          <a:xfrm>
            <a:off x="0" y="6172200"/>
            <a:ext cx="9144000" cy="685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8305800" y="6356350"/>
            <a:ext cx="381000" cy="365125"/>
          </a:xfrm>
          <a:prstGeom prst="rect">
            <a:avLst/>
          </a:prstGeom>
        </p:spPr>
        <p:txBody>
          <a:bodyPr vert="horz" lIns="91440" tIns="45720" rIns="91440" bIns="45720" rtlCol="0" anchor="ctr"/>
          <a:lstStyle>
            <a:lvl1pPr algn="r">
              <a:defRPr sz="1200">
                <a:solidFill>
                  <a:schemeClr val="bg1"/>
                </a:solidFill>
                <a:latin typeface="Arial Narrow" pitchFamily="34" charset="0"/>
              </a:defRPr>
            </a:lvl1pPr>
          </a:lstStyle>
          <a:p>
            <a:fld id="{48616E83-33D4-46FC-B06D-8E69235F0195}" type="slidenum">
              <a:rPr lang="en-US" smtClean="0"/>
              <a:pPr/>
              <a:t>‹#›</a:t>
            </a:fld>
            <a:endParaRPr lang="en-US" dirty="0"/>
          </a:p>
        </p:txBody>
      </p:sp>
      <p:grpSp>
        <p:nvGrpSpPr>
          <p:cNvPr id="16" name="Group 15"/>
          <p:cNvGrpSpPr/>
          <p:nvPr userDrawn="1"/>
        </p:nvGrpSpPr>
        <p:grpSpPr>
          <a:xfrm>
            <a:off x="0" y="1325400"/>
            <a:ext cx="9137904" cy="158496"/>
            <a:chOff x="0" y="1950720"/>
            <a:chExt cx="9137904" cy="158496"/>
          </a:xfrm>
        </p:grpSpPr>
        <p:sp>
          <p:nvSpPr>
            <p:cNvPr id="17" name="Rectangle 16"/>
            <p:cNvSpPr/>
            <p:nvPr/>
          </p:nvSpPr>
          <p:spPr bwMode="auto">
            <a:xfrm>
              <a:off x="0" y="1950720"/>
              <a:ext cx="1828800" cy="158496"/>
            </a:xfrm>
            <a:prstGeom prst="rect">
              <a:avLst/>
            </a:prstGeom>
            <a:solidFill>
              <a:srgbClr val="002060">
                <a:alpha val="67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smtClean="0">
                <a:ln>
                  <a:noFill/>
                </a:ln>
                <a:solidFill>
                  <a:srgbClr val="000000"/>
                </a:solidFill>
                <a:effectLst/>
                <a:uLnTx/>
                <a:uFillTx/>
                <a:latin typeface="Arial" charset="0"/>
              </a:endParaRPr>
            </a:p>
          </p:txBody>
        </p:sp>
        <p:sp>
          <p:nvSpPr>
            <p:cNvPr id="18" name="Rectangle 17"/>
            <p:cNvSpPr/>
            <p:nvPr/>
          </p:nvSpPr>
          <p:spPr bwMode="auto">
            <a:xfrm>
              <a:off x="1827276" y="1950720"/>
              <a:ext cx="1828800" cy="158496"/>
            </a:xfrm>
            <a:prstGeom prst="rect">
              <a:avLst/>
            </a:prstGeom>
            <a:solidFill>
              <a:srgbClr val="5C8AE7">
                <a:lumMod val="75000"/>
                <a:alpha val="67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smtClean="0">
                <a:ln>
                  <a:noFill/>
                </a:ln>
                <a:solidFill>
                  <a:srgbClr val="000000"/>
                </a:solidFill>
                <a:effectLst/>
                <a:uLnTx/>
                <a:uFillTx/>
                <a:latin typeface="Arial" charset="0"/>
              </a:endParaRPr>
            </a:p>
          </p:txBody>
        </p:sp>
        <p:sp>
          <p:nvSpPr>
            <p:cNvPr id="19" name="Rectangle 18"/>
            <p:cNvSpPr/>
            <p:nvPr/>
          </p:nvSpPr>
          <p:spPr bwMode="auto">
            <a:xfrm>
              <a:off x="3654552" y="1950720"/>
              <a:ext cx="1828800" cy="158496"/>
            </a:xfrm>
            <a:prstGeom prst="rect">
              <a:avLst/>
            </a:prstGeom>
            <a:solidFill>
              <a:srgbClr val="5C8AE7">
                <a:lumMod val="60000"/>
                <a:lumOff val="40000"/>
                <a:alpha val="67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smtClean="0">
                <a:ln>
                  <a:noFill/>
                </a:ln>
                <a:solidFill>
                  <a:srgbClr val="000000"/>
                </a:solidFill>
                <a:effectLst/>
                <a:uLnTx/>
                <a:uFillTx/>
                <a:latin typeface="Arial" charset="0"/>
              </a:endParaRPr>
            </a:p>
          </p:txBody>
        </p:sp>
        <p:sp>
          <p:nvSpPr>
            <p:cNvPr id="20" name="Rectangle 19"/>
            <p:cNvSpPr/>
            <p:nvPr/>
          </p:nvSpPr>
          <p:spPr bwMode="auto">
            <a:xfrm>
              <a:off x="5481828" y="1950720"/>
              <a:ext cx="1828800" cy="158496"/>
            </a:xfrm>
            <a:prstGeom prst="rect">
              <a:avLst/>
            </a:prstGeom>
            <a:solidFill>
              <a:srgbClr val="5C8AE7">
                <a:lumMod val="40000"/>
                <a:lumOff val="60000"/>
                <a:alpha val="67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smtClean="0">
                <a:ln>
                  <a:noFill/>
                </a:ln>
                <a:solidFill>
                  <a:srgbClr val="000000"/>
                </a:solidFill>
                <a:effectLst/>
                <a:uLnTx/>
                <a:uFillTx/>
                <a:latin typeface="Arial" charset="0"/>
              </a:endParaRPr>
            </a:p>
          </p:txBody>
        </p:sp>
        <p:sp>
          <p:nvSpPr>
            <p:cNvPr id="21" name="Rectangle 20"/>
            <p:cNvSpPr/>
            <p:nvPr/>
          </p:nvSpPr>
          <p:spPr bwMode="auto">
            <a:xfrm>
              <a:off x="7309104" y="1950720"/>
              <a:ext cx="1828800" cy="158496"/>
            </a:xfrm>
            <a:prstGeom prst="rect">
              <a:avLst/>
            </a:prstGeom>
            <a:solidFill>
              <a:srgbClr val="5C8AE7">
                <a:lumMod val="20000"/>
                <a:lumOff val="80000"/>
                <a:alpha val="67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smtClean="0">
                <a:ln>
                  <a:noFill/>
                </a:ln>
                <a:solidFill>
                  <a:srgbClr val="000000"/>
                </a:solidFill>
                <a:effectLst/>
                <a:uLnTx/>
                <a:uFillTx/>
                <a:latin typeface="Arial" charset="0"/>
              </a:endParaRPr>
            </a:p>
          </p:txBody>
        </p:sp>
      </p:grpSp>
      <p:pic>
        <p:nvPicPr>
          <p:cNvPr id="66562" name="Picture 2" descr="Kuvempu Univ Logo"/>
          <p:cNvPicPr>
            <a:picLocks noChangeAspect="1" noChangeArrowheads="1"/>
          </p:cNvPicPr>
          <p:nvPr userDrawn="1"/>
        </p:nvPicPr>
        <p:blipFill>
          <a:blip r:embed="rId13"/>
          <a:srcRect/>
          <a:stretch>
            <a:fillRect/>
          </a:stretch>
        </p:blipFill>
        <p:spPr bwMode="auto">
          <a:xfrm>
            <a:off x="7848600" y="152400"/>
            <a:ext cx="971550" cy="971551"/>
          </a:xfrm>
          <a:prstGeom prst="rect">
            <a:avLst/>
          </a:prstGeom>
          <a:noFill/>
        </p:spPr>
      </p:pic>
      <p:sp>
        <p:nvSpPr>
          <p:cNvPr id="22" name="TextBox 21"/>
          <p:cNvSpPr txBox="1"/>
          <p:nvPr userDrawn="1"/>
        </p:nvSpPr>
        <p:spPr>
          <a:xfrm>
            <a:off x="2413000" y="6375856"/>
            <a:ext cx="4343400" cy="215444"/>
          </a:xfrm>
          <a:prstGeom prst="rect">
            <a:avLst/>
          </a:prstGeom>
          <a:noFill/>
        </p:spPr>
        <p:txBody>
          <a:bodyPr wrap="square" rtlCol="0">
            <a:spAutoFit/>
          </a:bodyPr>
          <a:lstStyle/>
          <a:p>
            <a:r>
              <a:rPr lang="en-US" sz="800" b="0" dirty="0" smtClean="0">
                <a:solidFill>
                  <a:schemeClr val="bg1"/>
                </a:solidFill>
              </a:rPr>
              <a:t>Role of Retailing in Empowering Women : A study of Unorganised sector in Karnataka – Radhika J</a:t>
            </a:r>
            <a:endParaRPr lang="en-US" sz="8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2800" b="1"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Tx/>
        <a:buBlip>
          <a:blip r:embed="rId14"/>
        </a:buBlip>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Tx/>
        <a:buBlip>
          <a:blip r:embed="rId15"/>
        </a:buBlip>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chemeClr val="accent5">
            <a:lumMod val="50000"/>
          </a:schemeClr>
        </a:buClr>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in/imgres?imgurl=http://www.midwifeusa.net/yahoo_site_admin/assets/images/lynda_logo.92163116_std.gif&amp;imgrefurl=http://www.midwifeusa.net/&amp;h=478&amp;w=359&amp;sz=11&amp;hl=en&amp;start=79&amp;um=1&amp;tbnid=cBLyyzmGxrV86M:&amp;tbnh=129&amp;tbnw=97&amp;prev=/images?q=images+decision+making+women&amp;start=60&amp;ndsp=20&amp;svnum=30&amp;um=1&amp;hl=en&amp;newwindow=1&amp;sa=N"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images.google.co.in/imgres?imgurl=http://www.csrindia.org/images/5050--big.jpg&amp;imgrefurl=http://www.csrindia.org/50-50%20gender.html&amp;h=2413&amp;w=3200&amp;sz=260&amp;hl=en&amp;start=75&amp;um=1&amp;tbnid=tUlm1q6Nv4_DnM:&amp;tbnh=113&amp;tbnw=150&amp;prev=/images?q=images+decision+making+women&amp;start=60&amp;ndsp=20&amp;svnum=30&amp;um=1&amp;hl=en&amp;newwindow=1&amp;sa=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87975"/>
            <a:ext cx="9144000" cy="1470025"/>
          </a:xfrm>
          <a:solidFill>
            <a:schemeClr val="accent1">
              <a:lumMod val="75000"/>
            </a:schemeClr>
          </a:solidFill>
        </p:spPr>
        <p:txBody>
          <a:bodyPr>
            <a:normAutofit fontScale="90000"/>
          </a:bodyPr>
          <a:lstStyle/>
          <a:p>
            <a:r>
              <a:rPr lang="en-US" sz="3600" dirty="0" smtClean="0">
                <a:solidFill>
                  <a:schemeClr val="bg1"/>
                </a:solidFill>
              </a:rPr>
              <a:t>Role of Retailing in Empowering Women- A study of Unorganised sector in Karnataka </a:t>
            </a:r>
            <a:r>
              <a:rPr lang="en-US" sz="3200" dirty="0" smtClean="0">
                <a:solidFill>
                  <a:schemeClr val="bg1"/>
                </a:solidFill>
              </a:rPr>
              <a:t/>
            </a:r>
            <a:br>
              <a:rPr lang="en-US" sz="3200" dirty="0" smtClean="0">
                <a:solidFill>
                  <a:schemeClr val="bg1"/>
                </a:solidFill>
              </a:rPr>
            </a:br>
            <a:r>
              <a:rPr lang="en-US" sz="3200" dirty="0" smtClean="0">
                <a:solidFill>
                  <a:schemeClr val="bg1"/>
                </a:solidFill>
              </a:rPr>
              <a:t>                                                                         – Dr. Radhika Jade</a:t>
            </a:r>
            <a:endParaRPr lang="en-US" sz="3200" dirty="0">
              <a:solidFill>
                <a:schemeClr val="bg1"/>
              </a:solidFill>
            </a:endParaRPr>
          </a:p>
        </p:txBody>
      </p:sp>
      <p:sp>
        <p:nvSpPr>
          <p:cNvPr id="9" name="Slide Number Placeholder 8"/>
          <p:cNvSpPr>
            <a:spLocks noGrp="1"/>
          </p:cNvSpPr>
          <p:nvPr>
            <p:ph type="sldNum" sz="quarter" idx="12"/>
          </p:nvPr>
        </p:nvSpPr>
        <p:spPr/>
        <p:txBody>
          <a:bodyPr/>
          <a:lstStyle/>
          <a:p>
            <a:fld id="{48616E83-33D4-46FC-B06D-8E69235F0195}" type="slidenum">
              <a:rPr lang="en-US" smtClean="0"/>
              <a:pPr/>
              <a:t>1</a:t>
            </a:fld>
            <a:endParaRPr lang="en-US" dirty="0"/>
          </a:p>
        </p:txBody>
      </p:sp>
      <p:pic>
        <p:nvPicPr>
          <p:cNvPr id="5" name="Picture 8" descr="istockphoto_2739052_women_shopping"/>
          <p:cNvPicPr>
            <a:picLocks noChangeAspect="1" noChangeArrowheads="1"/>
          </p:cNvPicPr>
          <p:nvPr/>
        </p:nvPicPr>
        <p:blipFill>
          <a:blip r:embed="rId2"/>
          <a:srcRect/>
          <a:stretch>
            <a:fillRect/>
          </a:stretch>
        </p:blipFill>
        <p:spPr bwMode="auto">
          <a:xfrm>
            <a:off x="0" y="0"/>
            <a:ext cx="7543800" cy="533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Gaps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IN" dirty="0" smtClean="0"/>
              <a:t>The existing consumerism and retail studies focuses more on buyer to beware from the retailers activities. They do not explain retailing and retailers’ as </a:t>
            </a:r>
            <a:r>
              <a:rPr lang="en-IN" i="1" dirty="0" smtClean="0"/>
              <a:t>the </a:t>
            </a:r>
            <a:r>
              <a:rPr lang="en-IN" i="1" dirty="0"/>
              <a:t>‘</a:t>
            </a:r>
            <a:r>
              <a:rPr lang="en-IN" i="1" dirty="0" smtClean="0"/>
              <a:t>sources’ of ‘creating </a:t>
            </a:r>
            <a:r>
              <a:rPr lang="en-IN" i="1" dirty="0"/>
              <a:t>empowerment among </a:t>
            </a:r>
            <a:r>
              <a:rPr lang="en-IN" i="1" dirty="0" smtClean="0"/>
              <a:t>consumers’</a:t>
            </a:r>
            <a:r>
              <a:rPr lang="en-IN" dirty="0" smtClean="0"/>
              <a:t>. </a:t>
            </a:r>
          </a:p>
          <a:p>
            <a:pPr algn="just">
              <a:buNone/>
            </a:pPr>
            <a:endParaRPr lang="en-US" dirty="0"/>
          </a:p>
          <a:p>
            <a:pPr algn="just"/>
            <a:r>
              <a:rPr lang="en-IN" dirty="0" smtClean="0"/>
              <a:t>Prevailing studies are on women being considered as the ‘topic of poverty debate and developmental studies’ in the social sciences. Focus on women as potential consumer / decision maker is less discussed in the Indian retail and consumer context. </a:t>
            </a:r>
          </a:p>
          <a:p>
            <a:pPr algn="just">
              <a:buNone/>
            </a:pPr>
            <a:endParaRPr lang="en-US" dirty="0"/>
          </a:p>
          <a:p>
            <a:pPr algn="just"/>
            <a:r>
              <a:rPr lang="en-IN" dirty="0" smtClean="0"/>
              <a:t>Consumer satisfaction and delight are the major topics of discussion in the emerging economies and the concept </a:t>
            </a:r>
            <a:r>
              <a:rPr lang="en-IN" dirty="0"/>
              <a:t>of ‘</a:t>
            </a:r>
            <a:r>
              <a:rPr lang="en-IN" dirty="0" smtClean="0"/>
              <a:t>Consumer Empowerment’ is an innovative topic and the model generated can be an unique </a:t>
            </a:r>
            <a:r>
              <a:rPr lang="en-IN" dirty="0"/>
              <a:t>contribution towards the </a:t>
            </a:r>
            <a:r>
              <a:rPr lang="en-IN" dirty="0" smtClean="0"/>
              <a:t>theory. </a:t>
            </a:r>
            <a:endParaRPr lang="en-US" dirty="0"/>
          </a:p>
          <a:p>
            <a:pPr algn="just">
              <a:buNone/>
            </a:pPr>
            <a:endParaRPr lang="en-US" dirty="0" smtClean="0"/>
          </a:p>
          <a:p>
            <a:pPr algn="just">
              <a:buNone/>
            </a:pPr>
            <a:r>
              <a:rPr lang="en-US" dirty="0"/>
              <a:t>	</a:t>
            </a:r>
            <a:r>
              <a:rPr lang="en-US" dirty="0" smtClean="0"/>
              <a:t>The </a:t>
            </a:r>
            <a:r>
              <a:rPr lang="en-US" dirty="0"/>
              <a:t>research </a:t>
            </a:r>
            <a:r>
              <a:rPr lang="en-US" dirty="0" smtClean="0"/>
              <a:t>gaps </a:t>
            </a:r>
            <a:r>
              <a:rPr lang="en-US" dirty="0"/>
              <a:t>identified enabled the researcher to frame the operational definition for the </a:t>
            </a:r>
            <a:r>
              <a:rPr lang="en-US" dirty="0" smtClean="0"/>
              <a:t>study.</a:t>
            </a:r>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Operational Definition</a:t>
            </a:r>
            <a:endParaRPr lang="en-US" dirty="0"/>
          </a:p>
        </p:txBody>
      </p:sp>
      <p:sp>
        <p:nvSpPr>
          <p:cNvPr id="3" name="Content Placeholder 2"/>
          <p:cNvSpPr>
            <a:spLocks noGrp="1"/>
          </p:cNvSpPr>
          <p:nvPr>
            <p:ph idx="1"/>
          </p:nvPr>
        </p:nvSpPr>
        <p:spPr/>
        <p:txBody>
          <a:bodyPr/>
          <a:lstStyle/>
          <a:p>
            <a:pPr algn="just"/>
            <a:r>
              <a:rPr lang="en-US" dirty="0"/>
              <a:t>Consumer empowerment is defined as, “</a:t>
            </a:r>
            <a:r>
              <a:rPr lang="en-US" i="1" dirty="0"/>
              <a:t>the </a:t>
            </a:r>
            <a:r>
              <a:rPr lang="en-US" i="1" u="sng" dirty="0" smtClean="0"/>
              <a:t>process</a:t>
            </a:r>
            <a:r>
              <a:rPr lang="en-US" i="1" dirty="0" smtClean="0"/>
              <a:t> </a:t>
            </a:r>
            <a:r>
              <a:rPr lang="en-US" i="1" dirty="0"/>
              <a:t>of getting </a:t>
            </a:r>
            <a:r>
              <a:rPr lang="en-US" i="1" u="sng" dirty="0"/>
              <a:t>consumers involved</a:t>
            </a:r>
            <a:r>
              <a:rPr lang="en-US" i="1" dirty="0"/>
              <a:t> in </a:t>
            </a:r>
            <a:r>
              <a:rPr lang="en-US" i="1" u="sng" dirty="0"/>
              <a:t>retailing activities</a:t>
            </a:r>
            <a:r>
              <a:rPr lang="en-US" i="1" dirty="0"/>
              <a:t> encompassing </a:t>
            </a:r>
            <a:r>
              <a:rPr lang="en-US" b="1" i="1" dirty="0">
                <a:solidFill>
                  <a:srgbClr val="C00000"/>
                </a:solidFill>
              </a:rPr>
              <a:t>expansion </a:t>
            </a:r>
            <a:r>
              <a:rPr lang="en-US" b="1" i="1" dirty="0" smtClean="0">
                <a:solidFill>
                  <a:srgbClr val="C00000"/>
                </a:solidFill>
              </a:rPr>
              <a:t>&amp; </a:t>
            </a:r>
            <a:r>
              <a:rPr lang="en-US" b="1" i="1" dirty="0">
                <a:solidFill>
                  <a:srgbClr val="C00000"/>
                </a:solidFill>
              </a:rPr>
              <a:t>control over choice</a:t>
            </a:r>
            <a:r>
              <a:rPr lang="en-US" i="1" dirty="0">
                <a:solidFill>
                  <a:srgbClr val="C00000"/>
                </a:solidFill>
              </a:rPr>
              <a:t>, </a:t>
            </a:r>
            <a:r>
              <a:rPr lang="en-US" b="1" i="1" dirty="0">
                <a:solidFill>
                  <a:srgbClr val="C00000"/>
                </a:solidFill>
              </a:rPr>
              <a:t>conducive </a:t>
            </a:r>
            <a:r>
              <a:rPr lang="en-US" b="1" i="1" dirty="0" smtClean="0">
                <a:solidFill>
                  <a:srgbClr val="C00000"/>
                </a:solidFill>
              </a:rPr>
              <a:t>retail environment</a:t>
            </a:r>
            <a:r>
              <a:rPr lang="en-US" i="1" dirty="0">
                <a:solidFill>
                  <a:srgbClr val="C00000"/>
                </a:solidFill>
              </a:rPr>
              <a:t>, </a:t>
            </a:r>
            <a:r>
              <a:rPr lang="en-US" b="1" i="1" dirty="0">
                <a:solidFill>
                  <a:srgbClr val="C00000"/>
                </a:solidFill>
              </a:rPr>
              <a:t>convenience</a:t>
            </a:r>
            <a:r>
              <a:rPr lang="en-US" i="1" dirty="0">
                <a:solidFill>
                  <a:srgbClr val="C00000"/>
                </a:solidFill>
              </a:rPr>
              <a:t>,</a:t>
            </a:r>
            <a:r>
              <a:rPr lang="en-US" i="1" dirty="0"/>
              <a:t> and </a:t>
            </a:r>
            <a:r>
              <a:rPr lang="en-US" b="1" i="1" dirty="0">
                <a:solidFill>
                  <a:srgbClr val="C00000"/>
                </a:solidFill>
              </a:rPr>
              <a:t>relevant communication</a:t>
            </a:r>
            <a:r>
              <a:rPr lang="en-US" i="1" dirty="0">
                <a:solidFill>
                  <a:srgbClr val="C00000"/>
                </a:solidFill>
              </a:rPr>
              <a:t> </a:t>
            </a:r>
            <a:r>
              <a:rPr lang="en-US" i="1" dirty="0"/>
              <a:t>to make them </a:t>
            </a:r>
            <a:r>
              <a:rPr lang="en-US" i="1" u="sng" dirty="0"/>
              <a:t>confident in their purchase decision making</a:t>
            </a:r>
            <a:r>
              <a:rPr lang="en-US" i="1" dirty="0"/>
              <a:t> process while shopping- that they </a:t>
            </a:r>
            <a:r>
              <a:rPr lang="en-US" i="1" u="sng" dirty="0"/>
              <a:t>naturally like to do</a:t>
            </a:r>
            <a:r>
              <a:rPr lang="en-US" i="1" dirty="0" smtClean="0"/>
              <a:t>.</a:t>
            </a:r>
            <a:r>
              <a:rPr lang="en-US" dirty="0" smtClean="0"/>
              <a:t>”</a:t>
            </a:r>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Statement of Research Problem</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The </a:t>
            </a:r>
            <a:r>
              <a:rPr lang="en-US" dirty="0"/>
              <a:t>major problem underlying was to </a:t>
            </a:r>
            <a:r>
              <a:rPr lang="en-US" dirty="0" smtClean="0"/>
              <a:t>identify the  ‘’major retailing factors those result in the subjective experience of empowerment among women shoppers’’. </a:t>
            </a:r>
          </a:p>
          <a:p>
            <a:pPr marL="0" indent="0" algn="just">
              <a:buNone/>
            </a:pPr>
            <a:endParaRPr lang="en-US" dirty="0"/>
          </a:p>
          <a:p>
            <a:pPr marL="0" indent="0" algn="just">
              <a:buNone/>
            </a:pPr>
            <a:r>
              <a:rPr lang="en-US" dirty="0" smtClean="0"/>
              <a:t>“</a:t>
            </a:r>
            <a:r>
              <a:rPr lang="en-US" dirty="0"/>
              <a:t>To assess whether retailers can act as </a:t>
            </a:r>
            <a:r>
              <a:rPr lang="en-US" dirty="0" smtClean="0"/>
              <a:t>source </a:t>
            </a:r>
            <a:r>
              <a:rPr lang="en-US" dirty="0"/>
              <a:t>of empowering the consumers</a:t>
            </a:r>
            <a:r>
              <a:rPr lang="en-US" dirty="0" smtClean="0"/>
              <a:t>” </a:t>
            </a:r>
          </a:p>
          <a:p>
            <a:pPr algn="just"/>
            <a:endParaRPr lang="en-US" dirty="0" smtClean="0"/>
          </a:p>
          <a:p>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Research </a:t>
            </a:r>
            <a:r>
              <a:rPr lang="en-IN" b="1" dirty="0" smtClean="0"/>
              <a:t>Questions</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IN" dirty="0"/>
              <a:t>RQ1. Do the demographic and psychographics of the customers differ based on the nature of the outlet they visit?</a:t>
            </a:r>
            <a:endParaRPr lang="en-US" dirty="0"/>
          </a:p>
          <a:p>
            <a:pPr algn="just"/>
            <a:r>
              <a:rPr lang="en-IN" dirty="0"/>
              <a:t>RQ2. </a:t>
            </a:r>
            <a:r>
              <a:rPr lang="en-IN" dirty="0" smtClean="0"/>
              <a:t>Are women serious </a:t>
            </a:r>
            <a:r>
              <a:rPr lang="en-IN" dirty="0"/>
              <a:t>shoppers and decision makers related to household decisions making?</a:t>
            </a:r>
            <a:endParaRPr lang="en-US" dirty="0"/>
          </a:p>
          <a:p>
            <a:pPr algn="just"/>
            <a:r>
              <a:rPr lang="en-IN" dirty="0"/>
              <a:t>RQ3. Which </a:t>
            </a:r>
            <a:r>
              <a:rPr lang="en-IN" dirty="0" smtClean="0"/>
              <a:t>are the major </a:t>
            </a:r>
            <a:r>
              <a:rPr lang="en-IN" dirty="0"/>
              <a:t>store factors </a:t>
            </a:r>
            <a:r>
              <a:rPr lang="en-IN" dirty="0" smtClean="0"/>
              <a:t>that contribute </a:t>
            </a:r>
            <a:r>
              <a:rPr lang="en-IN" dirty="0"/>
              <a:t>in the subjective experience of consumer empowerment?</a:t>
            </a:r>
            <a:endParaRPr lang="en-US" dirty="0"/>
          </a:p>
          <a:p>
            <a:pPr algn="just"/>
            <a:r>
              <a:rPr lang="en-IN" dirty="0"/>
              <a:t>RQ4. </a:t>
            </a:r>
            <a:r>
              <a:rPr lang="en-IN" dirty="0" smtClean="0"/>
              <a:t>To what extent expansion and control over choice set provided to consumers result in experiencing subjective feeling of empowerment</a:t>
            </a:r>
            <a:r>
              <a:rPr lang="en-IN" dirty="0"/>
              <a:t>?</a:t>
            </a:r>
            <a:endParaRPr lang="en-US" dirty="0"/>
          </a:p>
          <a:p>
            <a:pPr algn="just"/>
            <a:r>
              <a:rPr lang="en-IN" dirty="0"/>
              <a:t>RQ5. </a:t>
            </a:r>
            <a:r>
              <a:rPr lang="en-IN" dirty="0" smtClean="0"/>
              <a:t>What is the effect of soothing </a:t>
            </a:r>
            <a:r>
              <a:rPr lang="en-IN" dirty="0"/>
              <a:t>retail atmosphere as a part of retail image </a:t>
            </a:r>
            <a:r>
              <a:rPr lang="en-IN" dirty="0" smtClean="0"/>
              <a:t>can make consumers experience </a:t>
            </a:r>
            <a:r>
              <a:rPr lang="en-IN" dirty="0"/>
              <a:t>of empowerment while shopping?</a:t>
            </a:r>
            <a:endParaRPr lang="en-US" dirty="0"/>
          </a:p>
          <a:p>
            <a:pPr algn="just"/>
            <a:r>
              <a:rPr lang="en-IN" dirty="0"/>
              <a:t>RQ6. What is the impact of relevant communication (product/service information) provided to the consumer on consumer experience of empowerment while shopping?</a:t>
            </a:r>
            <a:endParaRPr lang="en-US" dirty="0"/>
          </a:p>
          <a:p>
            <a:pPr algn="just"/>
            <a:r>
              <a:rPr lang="en-IN" dirty="0"/>
              <a:t>RQ7. How important is service convenience in bringing subjective experience of empowerment among the women consumers?</a:t>
            </a:r>
            <a:endParaRPr lang="en-US" dirty="0"/>
          </a:p>
          <a:p>
            <a:pPr algn="just"/>
            <a:r>
              <a:rPr lang="en-IN" dirty="0"/>
              <a:t>RQ8. What are the consequences subjective experiences of consumer empowerment on retail business? </a:t>
            </a:r>
            <a:endParaRPr lang="en-US" dirty="0"/>
          </a:p>
          <a:p>
            <a:pPr algn="just"/>
            <a:r>
              <a:rPr lang="en-IN" dirty="0"/>
              <a:t>RQ9. What optimal blend of the retail factors might result in the subjective experience of empowerment?</a:t>
            </a:r>
            <a:endParaRPr lang="en-US" dirty="0"/>
          </a:p>
          <a:p>
            <a:pPr algn="just"/>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Specific Questions</a:t>
            </a:r>
            <a:endParaRPr lang="en-US" dirty="0"/>
          </a:p>
        </p:txBody>
      </p:sp>
      <p:sp>
        <p:nvSpPr>
          <p:cNvPr id="3" name="Content Placeholder 2"/>
          <p:cNvSpPr>
            <a:spLocks noGrp="1"/>
          </p:cNvSpPr>
          <p:nvPr>
            <p:ph idx="1"/>
          </p:nvPr>
        </p:nvSpPr>
        <p:spPr/>
        <p:txBody>
          <a:bodyPr>
            <a:normAutofit/>
          </a:bodyPr>
          <a:lstStyle/>
          <a:p>
            <a:r>
              <a:rPr lang="en-IN" sz="1600" dirty="0"/>
              <a:t>SQ1. How do women customers select the store for shopping?</a:t>
            </a:r>
            <a:endParaRPr lang="en-US" sz="1600" dirty="0"/>
          </a:p>
          <a:p>
            <a:r>
              <a:rPr lang="en-IN" sz="1600" dirty="0"/>
              <a:t>SQ2. Is it the “Visual Merchandising/Physical outlook” of the store that attracts them to shop?</a:t>
            </a:r>
            <a:endParaRPr lang="en-US" sz="1600" dirty="0"/>
          </a:p>
          <a:p>
            <a:r>
              <a:rPr lang="en-IN" sz="1600" dirty="0"/>
              <a:t>SQ3. </a:t>
            </a:r>
            <a:r>
              <a:rPr lang="en-IN" sz="1600" dirty="0" smtClean="0"/>
              <a:t>Whether large </a:t>
            </a:r>
            <a:r>
              <a:rPr lang="en-IN" sz="1600" dirty="0"/>
              <a:t>“choice” is their top most priority in the store selection?</a:t>
            </a:r>
            <a:endParaRPr lang="en-US" sz="1600" dirty="0"/>
          </a:p>
          <a:p>
            <a:r>
              <a:rPr lang="en-IN" sz="1600" dirty="0"/>
              <a:t>SQ4. Do women customers prefer knowledgeable sales clerks to attend / counsel them while they shop?</a:t>
            </a:r>
            <a:endParaRPr lang="en-US" sz="1600" dirty="0"/>
          </a:p>
          <a:p>
            <a:r>
              <a:rPr lang="en-IN" sz="1600" dirty="0"/>
              <a:t>SQ5. Whether providing relevant retail information (oral and written) to women consumers encourages their </a:t>
            </a:r>
            <a:r>
              <a:rPr lang="en-IN" sz="1600" dirty="0" smtClean="0"/>
              <a:t>shopping </a:t>
            </a:r>
            <a:r>
              <a:rPr lang="en-IN" sz="1600" dirty="0"/>
              <a:t>activity?</a:t>
            </a:r>
            <a:endParaRPr lang="en-US" sz="1600" dirty="0"/>
          </a:p>
          <a:p>
            <a:r>
              <a:rPr lang="en-IN" sz="1600" dirty="0"/>
              <a:t>SQ6. Giving special prominence and attention to the women customers boosts their confidence while shopping?</a:t>
            </a:r>
            <a:endParaRPr lang="en-US" sz="1600" dirty="0"/>
          </a:p>
          <a:p>
            <a:r>
              <a:rPr lang="en-IN" sz="1600" dirty="0"/>
              <a:t>SQ7. What </a:t>
            </a:r>
            <a:r>
              <a:rPr lang="en-IN" sz="1600" dirty="0" smtClean="0"/>
              <a:t> are </a:t>
            </a:r>
            <a:r>
              <a:rPr lang="en-IN" sz="1600" dirty="0"/>
              <a:t>the </a:t>
            </a:r>
            <a:r>
              <a:rPr lang="en-IN" sz="1600" dirty="0" smtClean="0"/>
              <a:t>roles </a:t>
            </a:r>
            <a:r>
              <a:rPr lang="en-IN" sz="1600" dirty="0"/>
              <a:t>of convenient location / place, spacious shopping area, parking facility etc., in motivating women shoppers in case of patronizing store?</a:t>
            </a:r>
            <a:endParaRPr lang="en-US" sz="1600" dirty="0"/>
          </a:p>
          <a:p>
            <a:r>
              <a:rPr lang="en-IN" sz="1600" dirty="0"/>
              <a:t>SQ8. </a:t>
            </a:r>
            <a:r>
              <a:rPr lang="en-IN" sz="1600" dirty="0" smtClean="0"/>
              <a:t>Does </a:t>
            </a:r>
            <a:r>
              <a:rPr lang="en-IN" sz="1600" dirty="0"/>
              <a:t>the customers really feel confident gaining product and market knowledge by the retailers?</a:t>
            </a:r>
            <a:endParaRPr lang="en-US" sz="1600" dirty="0"/>
          </a:p>
          <a:p>
            <a:r>
              <a:rPr lang="en-IN" sz="1600" dirty="0"/>
              <a:t>SQ9. </a:t>
            </a:r>
            <a:r>
              <a:rPr lang="en-IN" sz="1600" dirty="0" smtClean="0"/>
              <a:t> Whether </a:t>
            </a:r>
            <a:r>
              <a:rPr lang="en-IN" sz="1600" dirty="0"/>
              <a:t>woman customers feel high /confident by deciding on their own when they shop for the family and themselves?</a:t>
            </a:r>
            <a:endParaRPr lang="en-US" sz="1600" dirty="0"/>
          </a:p>
          <a:p>
            <a:r>
              <a:rPr lang="en-IN" sz="1600" dirty="0"/>
              <a:t>SQ10. What is the importance of efficient customer care in making women consumers feel ‘considered or given importance’?</a:t>
            </a:r>
            <a:endParaRPr lang="en-US" sz="1600" dirty="0"/>
          </a:p>
          <a:p>
            <a:r>
              <a:rPr lang="en-IN" sz="1600" dirty="0"/>
              <a:t>SQ11. Does the decision making factor in shopping makes women feel self reliant and empowered?</a:t>
            </a:r>
            <a:endParaRPr lang="en-US" sz="1600" dirty="0"/>
          </a:p>
          <a:p>
            <a:endParaRPr lang="en-US" sz="16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Research Objectives</a:t>
            </a:r>
            <a:r>
              <a:rPr lang="en-IN" dirty="0"/>
              <a:t> </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IN" dirty="0"/>
              <a:t>The research problem was broken down into various researchable objective statements. The main objective of the study is to </a:t>
            </a:r>
            <a:r>
              <a:rPr lang="en-IN" b="1" dirty="0">
                <a:solidFill>
                  <a:srgbClr val="C00000"/>
                </a:solidFill>
              </a:rPr>
              <a:t>identify major factors contributing towards the subjective experience of empowerment among the women consumers.</a:t>
            </a:r>
            <a:r>
              <a:rPr lang="en-IN" dirty="0">
                <a:solidFill>
                  <a:srgbClr val="C00000"/>
                </a:solidFill>
              </a:rPr>
              <a:t> </a:t>
            </a:r>
            <a:endParaRPr lang="en-US" dirty="0">
              <a:solidFill>
                <a:srgbClr val="C00000"/>
              </a:solidFill>
            </a:endParaRPr>
          </a:p>
          <a:p>
            <a:pPr algn="just">
              <a:buNone/>
            </a:pPr>
            <a:endParaRPr lang="en-IN" dirty="0" smtClean="0"/>
          </a:p>
          <a:p>
            <a:pPr algn="just">
              <a:buNone/>
            </a:pPr>
            <a:r>
              <a:rPr lang="en-IN" dirty="0" smtClean="0"/>
              <a:t>Following </a:t>
            </a:r>
            <a:r>
              <a:rPr lang="en-IN" dirty="0"/>
              <a:t>are the sub-objectives:</a:t>
            </a:r>
            <a:endParaRPr lang="en-US" dirty="0"/>
          </a:p>
          <a:p>
            <a:pPr marL="692150" indent="-234950" algn="just">
              <a:buNone/>
            </a:pPr>
            <a:r>
              <a:rPr lang="en-IN" dirty="0"/>
              <a:t>1. To identify the various product categories those are shopped by the women consumers in two different retail formats viz. traditional outlets and modern / organized outlets.</a:t>
            </a:r>
            <a:endParaRPr lang="en-US" dirty="0"/>
          </a:p>
          <a:p>
            <a:pPr marL="692150" indent="-234950" algn="just">
              <a:buNone/>
            </a:pPr>
            <a:r>
              <a:rPr lang="en-IN" dirty="0"/>
              <a:t>2. To investigate the product categories those are independently decided and shopped by the women consumers on their own. </a:t>
            </a:r>
            <a:endParaRPr lang="en-US" dirty="0"/>
          </a:p>
          <a:p>
            <a:pPr marL="692150" indent="-234950" algn="just">
              <a:buNone/>
            </a:pPr>
            <a:r>
              <a:rPr lang="en-IN" dirty="0"/>
              <a:t>3. To assess the amount of time spent by the women shoppers in shopping per week.</a:t>
            </a:r>
            <a:endParaRPr lang="en-US" dirty="0"/>
          </a:p>
          <a:p>
            <a:pPr marL="692150" indent="-234950" algn="just">
              <a:buNone/>
            </a:pPr>
            <a:r>
              <a:rPr lang="en-IN" dirty="0"/>
              <a:t>4. To study the impact of demographics and psychographics of women consumers in considering shopping as their best free time activity. </a:t>
            </a:r>
            <a:endParaRPr lang="en-US" dirty="0"/>
          </a:p>
          <a:p>
            <a:pPr marL="692150" indent="-234950" algn="just">
              <a:buNone/>
            </a:pPr>
            <a:r>
              <a:rPr lang="en-IN" dirty="0"/>
              <a:t>5. To measure the impact of demographics and psychographics on the subjective experience of empowerment among women shoppers while shopping.</a:t>
            </a:r>
            <a:endParaRPr lang="en-US" dirty="0"/>
          </a:p>
          <a:p>
            <a:pPr marL="692150" indent="-234950" algn="just">
              <a:buNone/>
            </a:pPr>
            <a:r>
              <a:rPr lang="en-IN" dirty="0"/>
              <a:t>6. To explore the characteristics exhibited by the empowered women consumers.</a:t>
            </a:r>
            <a:endParaRPr lang="en-US" dirty="0"/>
          </a:p>
          <a:p>
            <a:pPr algn="just"/>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616E83-33D4-46FC-B06D-8E69235F0195}" type="slidenum">
              <a:rPr lang="en-US" smtClean="0"/>
              <a:pPr/>
              <a:t>16</a:t>
            </a:fld>
            <a:endParaRPr lang="en-US" dirty="0"/>
          </a:p>
        </p:txBody>
      </p:sp>
      <p:pic>
        <p:nvPicPr>
          <p:cNvPr id="74764" name="Picture 12" descr="http://t1.gstatic.com/images?q=tbn:ANd9GcSHCQ7QY2MaZP6Tx2PkPtdW37eyTZ0TA7vUSyvt54kiF2u8kJm4"/>
          <p:cNvPicPr>
            <a:picLocks noChangeAspect="1" noChangeArrowheads="1"/>
          </p:cNvPicPr>
          <p:nvPr/>
        </p:nvPicPr>
        <p:blipFill>
          <a:blip r:embed="rId2"/>
          <a:srcRect/>
          <a:stretch>
            <a:fillRect/>
          </a:stretch>
        </p:blipFill>
        <p:spPr bwMode="auto">
          <a:xfrm>
            <a:off x="167797" y="2057400"/>
            <a:ext cx="4034257" cy="2971800"/>
          </a:xfrm>
          <a:prstGeom prst="rect">
            <a:avLst/>
          </a:prstGeom>
          <a:noFill/>
        </p:spPr>
      </p:pic>
      <p:sp>
        <p:nvSpPr>
          <p:cNvPr id="11" name="TextBox 10"/>
          <p:cNvSpPr txBox="1"/>
          <p:nvPr/>
        </p:nvSpPr>
        <p:spPr>
          <a:xfrm>
            <a:off x="4114800" y="2590800"/>
            <a:ext cx="5029200" cy="1754326"/>
          </a:xfrm>
          <a:prstGeom prst="rect">
            <a:avLst/>
          </a:prstGeom>
          <a:noFill/>
        </p:spPr>
        <p:txBody>
          <a:bodyPr wrap="square" rtlCol="0">
            <a:spAutoFit/>
          </a:bodyPr>
          <a:lstStyle/>
          <a:p>
            <a:r>
              <a:rPr lang="en-US" sz="5400" b="1" dirty="0" smtClean="0">
                <a:solidFill>
                  <a:srgbClr val="C00000"/>
                </a:solidFill>
                <a:latin typeface="Ravie" pitchFamily="82" charset="0"/>
              </a:rPr>
              <a:t>Scope of Research</a:t>
            </a:r>
            <a:endParaRPr lang="en-US" sz="5400" b="1" dirty="0">
              <a:solidFill>
                <a:srgbClr val="C00000"/>
              </a:solidFill>
              <a:latin typeface="Ravie"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Scope of the </a:t>
            </a:r>
            <a:r>
              <a:rPr lang="en-IN" b="1" dirty="0" smtClean="0"/>
              <a:t>Research</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smtClean="0"/>
              <a:t>Theoretical Scope: </a:t>
            </a:r>
          </a:p>
          <a:p>
            <a:pPr marL="914400" indent="-457200">
              <a:buFont typeface="Wingdings" pitchFamily="2" charset="2"/>
              <a:buChar char="Ø"/>
            </a:pPr>
            <a:r>
              <a:rPr lang="en-US" sz="1800" dirty="0" smtClean="0"/>
              <a:t>Literature related to retailing, women and shopping, empowerment and consumer empowerment are focused.</a:t>
            </a:r>
          </a:p>
          <a:p>
            <a:pPr marL="914400" indent="-457200">
              <a:buFont typeface="Wingdings" pitchFamily="2" charset="2"/>
              <a:buChar char="Ø"/>
            </a:pPr>
            <a:r>
              <a:rPr lang="en-US" sz="1800" dirty="0" smtClean="0"/>
              <a:t>Literatures related to</a:t>
            </a:r>
            <a:r>
              <a:rPr lang="en-US" sz="1800" b="1" dirty="0" smtClean="0"/>
              <a:t> </a:t>
            </a:r>
            <a:r>
              <a:rPr lang="en-US" sz="1800" dirty="0" smtClean="0"/>
              <a:t>six major product categories viz. Groceries/Vegetables, Apparels,  Home Decors’, Major Home Appliances, Electronic Gadgets (like iPods, laptops etc) and Jewellery are studied.</a:t>
            </a:r>
            <a:endParaRPr lang="en-US" sz="1800" b="1" dirty="0" smtClean="0"/>
          </a:p>
          <a:p>
            <a:r>
              <a:rPr lang="en-US" sz="2800" b="1" dirty="0"/>
              <a:t>Industry and Format </a:t>
            </a:r>
            <a:r>
              <a:rPr lang="en-US" sz="2800" b="1" dirty="0" smtClean="0"/>
              <a:t>Scope: </a:t>
            </a:r>
          </a:p>
          <a:p>
            <a:pPr marL="914400" indent="-457200">
              <a:buFont typeface="Wingdings" pitchFamily="2" charset="2"/>
              <a:buChar char="Ø"/>
            </a:pPr>
            <a:r>
              <a:rPr lang="en-US" sz="1800" dirty="0" smtClean="0"/>
              <a:t>Department stores, Malls, Hypermarkets, Exclusive Brand Stores, Supermarkets and Traditional (stand alone) stores.</a:t>
            </a:r>
            <a:endParaRPr lang="en-US" sz="1800" b="1" dirty="0" smtClean="0"/>
          </a:p>
          <a:p>
            <a:r>
              <a:rPr lang="en-US" sz="2800" b="1" dirty="0"/>
              <a:t>Geographical </a:t>
            </a:r>
            <a:r>
              <a:rPr lang="en-US" sz="2800" b="1" dirty="0" smtClean="0"/>
              <a:t>scope: </a:t>
            </a:r>
          </a:p>
          <a:p>
            <a:pPr marL="914400" indent="-457200">
              <a:buFont typeface="Wingdings" pitchFamily="2" charset="2"/>
              <a:buChar char="Ø"/>
            </a:pPr>
            <a:r>
              <a:rPr lang="en-US" sz="2000" dirty="0" smtClean="0"/>
              <a:t>Five zones, 15 areas in Bangalore city </a:t>
            </a:r>
          </a:p>
          <a:p>
            <a:r>
              <a:rPr lang="en-US" sz="2800" b="1" dirty="0"/>
              <a:t>Demographics </a:t>
            </a:r>
            <a:r>
              <a:rPr lang="en-US" sz="2800" b="1" dirty="0" smtClean="0"/>
              <a:t>Scope: </a:t>
            </a:r>
          </a:p>
          <a:p>
            <a:pPr marL="914400" indent="-401638">
              <a:buFont typeface="Wingdings" pitchFamily="2" charset="2"/>
              <a:buChar char="Ø"/>
            </a:pPr>
            <a:r>
              <a:rPr lang="en-US" sz="2000" dirty="0" smtClean="0"/>
              <a:t>Women shoppers who are working/non working, 18-50years aged, SSLC-more than P,G are studied.</a:t>
            </a:r>
          </a:p>
          <a:p>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Limitations of the study</a:t>
            </a:r>
            <a:endParaRPr lang="en-US" dirty="0"/>
          </a:p>
        </p:txBody>
      </p:sp>
      <p:sp>
        <p:nvSpPr>
          <p:cNvPr id="3" name="Content Placeholder 2"/>
          <p:cNvSpPr>
            <a:spLocks noGrp="1"/>
          </p:cNvSpPr>
          <p:nvPr>
            <p:ph idx="1"/>
          </p:nvPr>
        </p:nvSpPr>
        <p:spPr/>
        <p:txBody>
          <a:bodyPr>
            <a:normAutofit lnSpcReduction="10000"/>
          </a:bodyPr>
          <a:lstStyle/>
          <a:p>
            <a:pPr algn="just"/>
            <a:r>
              <a:rPr lang="en-IN" dirty="0"/>
              <a:t>The study was limited only to Bangalore </a:t>
            </a:r>
            <a:r>
              <a:rPr lang="en-IN" dirty="0" smtClean="0"/>
              <a:t>city in Karnataka. </a:t>
            </a:r>
            <a:endParaRPr lang="en-US" dirty="0"/>
          </a:p>
          <a:p>
            <a:pPr algn="just"/>
            <a:r>
              <a:rPr lang="en-IN" dirty="0"/>
              <a:t>The study </a:t>
            </a:r>
            <a:r>
              <a:rPr lang="en-IN" dirty="0" smtClean="0"/>
              <a:t>was focused only on women </a:t>
            </a:r>
            <a:r>
              <a:rPr lang="en-IN" dirty="0"/>
              <a:t>shoppers of Bangalore </a:t>
            </a:r>
            <a:r>
              <a:rPr lang="en-IN" dirty="0" smtClean="0"/>
              <a:t>city. </a:t>
            </a:r>
          </a:p>
          <a:p>
            <a:pPr algn="just"/>
            <a:r>
              <a:rPr lang="en-IN" dirty="0" smtClean="0"/>
              <a:t>The study is considered only six product categories and five retail formats in the sample city.</a:t>
            </a:r>
          </a:p>
          <a:p>
            <a:pPr algn="just"/>
            <a:r>
              <a:rPr lang="en-IN" dirty="0" smtClean="0"/>
              <a:t>Time, cost and other resources constrained the research results from generalising them to population. </a:t>
            </a:r>
          </a:p>
        </p:txBody>
      </p:sp>
      <p:sp>
        <p:nvSpPr>
          <p:cNvPr id="4" name="Slide Number Placeholder 3"/>
          <p:cNvSpPr>
            <a:spLocks noGrp="1"/>
          </p:cNvSpPr>
          <p:nvPr>
            <p:ph type="sldNum" sz="quarter" idx="12"/>
          </p:nvPr>
        </p:nvSpPr>
        <p:spPr/>
        <p:txBody>
          <a:bodyPr/>
          <a:lstStyle/>
          <a:p>
            <a:fld id="{48616E83-33D4-46FC-B06D-8E69235F0195}"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616E83-33D4-46FC-B06D-8E69235F0195}" type="slidenum">
              <a:rPr lang="en-US" smtClean="0"/>
              <a:pPr/>
              <a:t>19</a:t>
            </a:fld>
            <a:endParaRPr lang="en-US" dirty="0"/>
          </a:p>
        </p:txBody>
      </p:sp>
      <p:pic>
        <p:nvPicPr>
          <p:cNvPr id="68610" name="Picture 2" descr="http://t0.gstatic.com/images?q=tbn:ANd9GcSEDtQnPCkkCPO0O7Kb-fHFeV-w7J8RnhYjIK4900fc_6C84bMC"/>
          <p:cNvPicPr>
            <a:picLocks noChangeAspect="1" noChangeArrowheads="1"/>
          </p:cNvPicPr>
          <p:nvPr/>
        </p:nvPicPr>
        <p:blipFill>
          <a:blip r:embed="rId2"/>
          <a:srcRect/>
          <a:stretch>
            <a:fillRect/>
          </a:stretch>
        </p:blipFill>
        <p:spPr bwMode="auto">
          <a:xfrm>
            <a:off x="304800" y="2057400"/>
            <a:ext cx="3569327" cy="2895600"/>
          </a:xfrm>
          <a:prstGeom prst="rect">
            <a:avLst/>
          </a:prstGeom>
          <a:noFill/>
        </p:spPr>
      </p:pic>
      <p:sp>
        <p:nvSpPr>
          <p:cNvPr id="6" name="TextBox 5"/>
          <p:cNvSpPr txBox="1"/>
          <p:nvPr/>
        </p:nvSpPr>
        <p:spPr>
          <a:xfrm>
            <a:off x="3657600" y="2743200"/>
            <a:ext cx="5334000" cy="1754326"/>
          </a:xfrm>
          <a:prstGeom prst="rect">
            <a:avLst/>
          </a:prstGeom>
          <a:noFill/>
        </p:spPr>
        <p:txBody>
          <a:bodyPr wrap="square" rtlCol="0">
            <a:spAutoFit/>
          </a:bodyPr>
          <a:lstStyle/>
          <a:p>
            <a:r>
              <a:rPr lang="en-US" sz="5400" b="1" dirty="0" smtClean="0">
                <a:solidFill>
                  <a:srgbClr val="C00000"/>
                </a:solidFill>
                <a:latin typeface="Ravie" pitchFamily="82" charset="0"/>
              </a:rPr>
              <a:t>Literature Review</a:t>
            </a:r>
            <a:endParaRPr lang="en-US" sz="5400" b="1" dirty="0">
              <a:solidFill>
                <a:srgbClr val="C00000"/>
              </a:solidFill>
              <a:latin typeface="Ravie"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616E83-33D4-46FC-B06D-8E69235F0195}" type="slidenum">
              <a:rPr lang="en-US" smtClean="0"/>
              <a:pPr/>
              <a:t>2</a:t>
            </a:fld>
            <a:endParaRPr lang="en-US" dirty="0"/>
          </a:p>
        </p:txBody>
      </p:sp>
      <p:sp>
        <p:nvSpPr>
          <p:cNvPr id="7" name="TextBox 6"/>
          <p:cNvSpPr txBox="1"/>
          <p:nvPr/>
        </p:nvSpPr>
        <p:spPr>
          <a:xfrm>
            <a:off x="2209800" y="4343400"/>
            <a:ext cx="5029200" cy="923330"/>
          </a:xfrm>
          <a:prstGeom prst="rect">
            <a:avLst/>
          </a:prstGeom>
          <a:noFill/>
        </p:spPr>
        <p:txBody>
          <a:bodyPr wrap="square" rtlCol="0">
            <a:spAutoFit/>
          </a:bodyPr>
          <a:lstStyle/>
          <a:p>
            <a:r>
              <a:rPr lang="en-US" sz="5400" b="1" dirty="0" smtClean="0">
                <a:solidFill>
                  <a:srgbClr val="C00000"/>
                </a:solidFill>
                <a:latin typeface="Ravie" pitchFamily="82" charset="0"/>
              </a:rPr>
              <a:t>Retailing</a:t>
            </a:r>
            <a:endParaRPr lang="en-US" sz="5400" b="1" dirty="0">
              <a:solidFill>
                <a:srgbClr val="C00000"/>
              </a:solidFill>
              <a:latin typeface="Ravie" pitchFamily="82" charset="0"/>
            </a:endParaRPr>
          </a:p>
        </p:txBody>
      </p:sp>
      <p:sp>
        <p:nvSpPr>
          <p:cNvPr id="5" name="TextBox 4"/>
          <p:cNvSpPr txBox="1"/>
          <p:nvPr/>
        </p:nvSpPr>
        <p:spPr>
          <a:xfrm>
            <a:off x="304800" y="1676400"/>
            <a:ext cx="8305800"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n-US" sz="2400" dirty="0" smtClean="0">
                <a:latin typeface="Arial Narrow" pitchFamily="34" charset="0"/>
              </a:rPr>
              <a:t>Years ago a person, he was unhappy, didn’t know what to do with himself – he’d go to church, start a revolution – something. Today you’re unhappy? Can’t figure it out? What is the salvation? Go Shopping.</a:t>
            </a:r>
          </a:p>
          <a:p>
            <a:pPr algn="r"/>
            <a:endParaRPr lang="en-US" sz="2400" dirty="0" smtClean="0">
              <a:latin typeface="Arial Narrow" pitchFamily="34" charset="0"/>
            </a:endParaRPr>
          </a:p>
          <a:p>
            <a:pPr algn="r"/>
            <a:r>
              <a:rPr lang="en-US" sz="2400" dirty="0" smtClean="0">
                <a:latin typeface="Arial Narrow" pitchFamily="34" charset="0"/>
              </a:rPr>
              <a:t>(Arthur Miller, US Dramatist,1968) </a:t>
            </a:r>
          </a:p>
          <a:p>
            <a:pPr algn="r"/>
            <a:endParaRPr lang="en-US" sz="2400" dirty="0" smtClean="0">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reviewed </a:t>
            </a:r>
            <a:endParaRPr lang="en-US" dirty="0"/>
          </a:p>
        </p:txBody>
      </p:sp>
      <p:sp>
        <p:nvSpPr>
          <p:cNvPr id="3" name="Content Placeholder 2"/>
          <p:cNvSpPr>
            <a:spLocks noGrp="1"/>
          </p:cNvSpPr>
          <p:nvPr>
            <p:ph idx="1"/>
          </p:nvPr>
        </p:nvSpPr>
        <p:spPr/>
        <p:txBody>
          <a:bodyPr/>
          <a:lstStyle/>
          <a:p>
            <a:pPr algn="just"/>
            <a:r>
              <a:rPr lang="en-US" dirty="0" smtClean="0"/>
              <a:t>Nearly 160 relevant research studies (both national and international) are reviewed and categorized in four parts viz. Retailing, Women Empowerment, Women and Shopping and Consumer Empowerment.    </a:t>
            </a:r>
          </a:p>
          <a:p>
            <a:pPr algn="just"/>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616E83-33D4-46FC-B06D-8E69235F0195}" type="slidenum">
              <a:rPr lang="en-US" smtClean="0"/>
              <a:pPr/>
              <a:t>21</a:t>
            </a:fld>
            <a:endParaRPr lang="en-US" dirty="0"/>
          </a:p>
        </p:txBody>
      </p:sp>
      <p:sp>
        <p:nvSpPr>
          <p:cNvPr id="5" name="TextBox 4"/>
          <p:cNvSpPr txBox="1"/>
          <p:nvPr/>
        </p:nvSpPr>
        <p:spPr>
          <a:xfrm>
            <a:off x="0" y="3115270"/>
            <a:ext cx="5562600" cy="1569660"/>
          </a:xfrm>
          <a:prstGeom prst="rect">
            <a:avLst/>
          </a:prstGeom>
          <a:noFill/>
        </p:spPr>
        <p:txBody>
          <a:bodyPr wrap="square" rtlCol="0">
            <a:spAutoFit/>
          </a:bodyPr>
          <a:lstStyle/>
          <a:p>
            <a:r>
              <a:rPr lang="en-US" sz="4800" b="1" dirty="0" smtClean="0">
                <a:solidFill>
                  <a:srgbClr val="C00000"/>
                </a:solidFill>
                <a:latin typeface="Ravie" pitchFamily="82" charset="0"/>
              </a:rPr>
              <a:t>Research Methodology</a:t>
            </a:r>
            <a:endParaRPr lang="en-US" sz="4800" b="1" dirty="0">
              <a:solidFill>
                <a:srgbClr val="C00000"/>
              </a:solidFill>
              <a:latin typeface="Ravie" pitchFamily="82" charset="0"/>
            </a:endParaRPr>
          </a:p>
        </p:txBody>
      </p:sp>
      <p:pic>
        <p:nvPicPr>
          <p:cNvPr id="70658" name="Picture 2" descr="http://t1.gstatic.com/images?q=tbn:ANd9GcRwLzPIta8Ly6GB4FcBgtZO-DRFeTBJdWW4Wx7h3j79atkDjRtz"/>
          <p:cNvPicPr>
            <a:picLocks noChangeAspect="1" noChangeArrowheads="1"/>
          </p:cNvPicPr>
          <p:nvPr/>
        </p:nvPicPr>
        <p:blipFill>
          <a:blip r:embed="rId2"/>
          <a:srcRect/>
          <a:stretch>
            <a:fillRect/>
          </a:stretch>
        </p:blipFill>
        <p:spPr bwMode="auto">
          <a:xfrm>
            <a:off x="5486400" y="2362200"/>
            <a:ext cx="3505200" cy="262551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Methodology </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Exogenous/Independent Latent Variable (constructs) </a:t>
            </a:r>
          </a:p>
          <a:p>
            <a:pPr algn="just">
              <a:buFont typeface="Wingdings" pitchFamily="2" charset="2"/>
              <a:buChar char="Ø"/>
            </a:pPr>
            <a:r>
              <a:rPr lang="en-US" b="1" dirty="0" smtClean="0"/>
              <a:t>Retail Store Image/Atmosphere</a:t>
            </a:r>
            <a:r>
              <a:rPr lang="en-US" dirty="0" smtClean="0"/>
              <a:t> (RSI) </a:t>
            </a:r>
            <a:r>
              <a:rPr lang="en-US" sz="2200" dirty="0" smtClean="0"/>
              <a:t>(Wu, Bob T.W. &amp; Susan M. Petroshius 1987)</a:t>
            </a:r>
          </a:p>
          <a:p>
            <a:pPr algn="just">
              <a:buFont typeface="Wingdings" pitchFamily="2" charset="2"/>
              <a:buChar char="Ø"/>
            </a:pPr>
            <a:r>
              <a:rPr lang="en-US" b="1" dirty="0" smtClean="0"/>
              <a:t>Expansion and control over choice</a:t>
            </a:r>
            <a:r>
              <a:rPr lang="en-US" dirty="0" smtClean="0"/>
              <a:t> (EFC) </a:t>
            </a:r>
            <a:r>
              <a:rPr lang="en-US" sz="2200" dirty="0" smtClean="0"/>
              <a:t>(Wathieu et al, 2002)</a:t>
            </a:r>
          </a:p>
          <a:p>
            <a:pPr algn="just">
              <a:buFont typeface="Wingdings" pitchFamily="2" charset="2"/>
              <a:buChar char="Ø"/>
            </a:pPr>
            <a:r>
              <a:rPr lang="en-US" b="1" dirty="0" smtClean="0"/>
              <a:t>Store Convenience</a:t>
            </a:r>
            <a:r>
              <a:rPr lang="en-US" dirty="0" smtClean="0"/>
              <a:t> (SC) </a:t>
            </a:r>
            <a:r>
              <a:rPr lang="en-US" sz="2200" dirty="0" smtClean="0"/>
              <a:t>(Kelly et al 1967)</a:t>
            </a:r>
          </a:p>
          <a:p>
            <a:pPr algn="just">
              <a:buFont typeface="Wingdings" pitchFamily="2" charset="2"/>
              <a:buChar char="Ø"/>
            </a:pPr>
            <a:r>
              <a:rPr lang="en-US" b="1" dirty="0" smtClean="0"/>
              <a:t>Relevant Communication </a:t>
            </a:r>
            <a:r>
              <a:rPr lang="en-US" dirty="0" smtClean="0"/>
              <a:t>(INFO) </a:t>
            </a:r>
            <a:r>
              <a:rPr lang="en-US" sz="2200" dirty="0" smtClean="0"/>
              <a:t>(Mishra, Umesh &amp; Stem 1993)</a:t>
            </a:r>
          </a:p>
          <a:p>
            <a:pPr algn="just">
              <a:buFont typeface="Wingdings" pitchFamily="2" charset="2"/>
              <a:buChar char="Ø"/>
            </a:pPr>
            <a:r>
              <a:rPr lang="en-US" b="1" dirty="0" smtClean="0"/>
              <a:t>Consumer Involvement</a:t>
            </a:r>
            <a:r>
              <a:rPr lang="en-US" dirty="0" smtClean="0"/>
              <a:t> (CINV) </a:t>
            </a:r>
            <a:r>
              <a:rPr lang="en-US" sz="2200" dirty="0" smtClean="0"/>
              <a:t>(Hunter &amp; Garnefeld, 2008)</a:t>
            </a:r>
            <a:endParaRPr lang="en-US" sz="22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Endogenous / Dependent Variables (constructs) </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Customer Satisfaction (CSAT) </a:t>
            </a:r>
            <a:r>
              <a:rPr lang="en-US" sz="2200" dirty="0" smtClean="0"/>
              <a:t>(Babokus et al, 2004)</a:t>
            </a:r>
          </a:p>
          <a:p>
            <a:pPr algn="just"/>
            <a:r>
              <a:rPr lang="en-US" dirty="0" smtClean="0"/>
              <a:t>Value Co-Creation(VCOC) </a:t>
            </a:r>
            <a:r>
              <a:rPr lang="en-US" sz="2200" dirty="0" smtClean="0"/>
              <a:t>(Prahalad and Ramaswamy 2004)</a:t>
            </a:r>
          </a:p>
          <a:p>
            <a:pPr algn="just"/>
            <a:r>
              <a:rPr lang="en-US" dirty="0" smtClean="0"/>
              <a:t>Consumer Empowerment  (CONEMP) </a:t>
            </a:r>
            <a:r>
              <a:rPr lang="en-US" sz="2000" dirty="0" smtClean="0"/>
              <a:t>(Luc Wathieu et al, 2002)</a:t>
            </a:r>
          </a:p>
          <a:p>
            <a:pPr algn="just"/>
            <a:endParaRPr lang="en-US" dirty="0" smtClean="0"/>
          </a:p>
          <a:p>
            <a:pPr algn="just"/>
            <a:r>
              <a:rPr lang="en-US" dirty="0" smtClean="0"/>
              <a:t>Note: CSAT and VCOC have established marketing scales. Whereas, CONEMP is measured using another set of five latent / independent variables (explained further). </a:t>
            </a:r>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CONEMP is measured using five latent / independent variables given below  </a:t>
            </a:r>
            <a:endParaRPr lang="en-US" sz="3200"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b="1" dirty="0" smtClean="0"/>
              <a:t>Product Expertise</a:t>
            </a:r>
            <a:r>
              <a:rPr lang="en-US" sz="2800" dirty="0" smtClean="0"/>
              <a:t> -PE (4 items) </a:t>
            </a:r>
            <a:r>
              <a:rPr lang="en-US" sz="2000" dirty="0" smtClean="0"/>
              <a:t>(Mishra et al, 1993)</a:t>
            </a:r>
          </a:p>
          <a:p>
            <a:pPr>
              <a:buFont typeface="Wingdings" pitchFamily="2" charset="2"/>
              <a:buChar char="Ø"/>
            </a:pPr>
            <a:r>
              <a:rPr lang="en-US" sz="2800" b="1" dirty="0" smtClean="0"/>
              <a:t>Confidence -</a:t>
            </a:r>
            <a:r>
              <a:rPr lang="en-US" sz="2800" dirty="0" smtClean="0"/>
              <a:t>CON (3 items) </a:t>
            </a:r>
            <a:r>
              <a:rPr lang="en-US" sz="2000" dirty="0" smtClean="0"/>
              <a:t>(Lumpkin et al 1989)</a:t>
            </a:r>
          </a:p>
          <a:p>
            <a:pPr>
              <a:buFont typeface="Wingdings" pitchFamily="2" charset="2"/>
              <a:buChar char="Ø"/>
            </a:pPr>
            <a:r>
              <a:rPr lang="en-US" sz="2800" b="1" dirty="0" smtClean="0"/>
              <a:t>Consumer Power</a:t>
            </a:r>
            <a:r>
              <a:rPr lang="en-US" sz="2800" dirty="0" smtClean="0"/>
              <a:t> -CP (7 items) </a:t>
            </a:r>
            <a:r>
              <a:rPr lang="en-US" sz="2000" dirty="0" smtClean="0"/>
              <a:t>(Lambert &amp; Zarrel, 1980)</a:t>
            </a:r>
          </a:p>
          <a:p>
            <a:pPr>
              <a:buFont typeface="Wingdings" pitchFamily="2" charset="2"/>
              <a:buChar char="Ø"/>
            </a:pPr>
            <a:r>
              <a:rPr lang="en-US" sz="2800" b="1" dirty="0" smtClean="0"/>
              <a:t>Freedom of Movement inside store</a:t>
            </a:r>
            <a:r>
              <a:rPr lang="en-US" sz="2800" dirty="0" smtClean="0"/>
              <a:t> -FOM (5 items) </a:t>
            </a:r>
            <a:r>
              <a:rPr lang="en-US" sz="2000" dirty="0" smtClean="0"/>
              <a:t>(Unger &amp; Lynene S. 1981)</a:t>
            </a:r>
          </a:p>
          <a:p>
            <a:pPr>
              <a:buFont typeface="Wingdings" pitchFamily="2" charset="2"/>
              <a:buChar char="Ø"/>
            </a:pPr>
            <a:r>
              <a:rPr lang="en-US" sz="2800" b="1" dirty="0" smtClean="0"/>
              <a:t>Attitude to Choose the Best</a:t>
            </a:r>
            <a:r>
              <a:rPr lang="en-US" sz="2800" dirty="0" smtClean="0"/>
              <a:t> -ACB (3 items) </a:t>
            </a:r>
            <a:r>
              <a:rPr lang="en-US" sz="2000" dirty="0" smtClean="0"/>
              <a:t>(Cooper Martin, 1993)</a:t>
            </a:r>
          </a:p>
          <a:p>
            <a:pPr>
              <a:buNone/>
            </a:pPr>
            <a:endParaRPr lang="en-US" sz="2800" dirty="0" smtClean="0"/>
          </a:p>
          <a:p>
            <a:pPr>
              <a:buNone/>
            </a:pPr>
            <a:r>
              <a:rPr lang="en-US" sz="2800" dirty="0" smtClean="0"/>
              <a:t>(Totally 22 items defined CONEMP)</a:t>
            </a:r>
            <a:endParaRPr lang="en-US" sz="28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Constructs Reliability Scores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8782511"/>
              </p:ext>
            </p:extLst>
          </p:nvPr>
        </p:nvGraphicFramePr>
        <p:xfrm>
          <a:off x="457200" y="2057400"/>
          <a:ext cx="8229600" cy="3733800"/>
        </p:xfrm>
        <a:graphic>
          <a:graphicData uri="http://schemas.openxmlformats.org/drawingml/2006/table">
            <a:tbl>
              <a:tblPr firstRow="1" bandRow="1">
                <a:tableStyleId>{5C22544A-7EE6-4342-B048-85BDC9FD1C3A}</a:tableStyleId>
              </a:tblPr>
              <a:tblGrid>
                <a:gridCol w="2057400"/>
                <a:gridCol w="2057400"/>
                <a:gridCol w="2057400"/>
                <a:gridCol w="2057400"/>
              </a:tblGrid>
              <a:tr h="933450">
                <a:tc>
                  <a:txBody>
                    <a:bodyPr/>
                    <a:lstStyle/>
                    <a:p>
                      <a:pPr marL="0" marR="0" algn="ctr">
                        <a:spcBef>
                          <a:spcPts val="0"/>
                        </a:spcBef>
                        <a:spcAft>
                          <a:spcPts val="0"/>
                        </a:spcAft>
                      </a:pPr>
                      <a:r>
                        <a:rPr lang="en-IN" sz="1800" b="1" dirty="0">
                          <a:latin typeface="Arial Narrow" pitchFamily="34" charset="0"/>
                          <a:ea typeface="Times New Roman"/>
                          <a:cs typeface="Times New Roman"/>
                        </a:rPr>
                        <a:t>Variable</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a:latin typeface="Arial Narrow" pitchFamily="34" charset="0"/>
                          <a:ea typeface="Times New Roman"/>
                          <a:cs typeface="Times New Roman"/>
                        </a:rPr>
                        <a:t>No. of items</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a:latin typeface="Arial Narrow" pitchFamily="34" charset="0"/>
                          <a:ea typeface="Times New Roman"/>
                          <a:cs typeface="Times New Roman"/>
                        </a:rPr>
                        <a:t>Cronbach’s Alpha</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a:latin typeface="Arial Narrow" pitchFamily="34" charset="0"/>
                          <a:ea typeface="Times New Roman"/>
                          <a:cs typeface="Times New Roman"/>
                        </a:rPr>
                        <a:t>Items deleted if any</a:t>
                      </a:r>
                      <a:endParaRPr lang="en-US" sz="1800" b="1" dirty="0">
                        <a:latin typeface="Arial Narrow" pitchFamily="34" charset="0"/>
                        <a:ea typeface="Times New Roman"/>
                        <a:cs typeface="Times New Roman"/>
                      </a:endParaRPr>
                    </a:p>
                  </a:txBody>
                  <a:tcPr marL="68580" marR="68580" marT="0" marB="0"/>
                </a:tc>
              </a:tr>
              <a:tr h="933450">
                <a:tc>
                  <a:txBody>
                    <a:bodyPr/>
                    <a:lstStyle/>
                    <a:p>
                      <a:pPr marL="0" marR="0" algn="ctr">
                        <a:spcBef>
                          <a:spcPts val="0"/>
                        </a:spcBef>
                        <a:spcAft>
                          <a:spcPts val="0"/>
                        </a:spcAft>
                      </a:pPr>
                      <a:r>
                        <a:rPr lang="en-IN" sz="1800" b="1" dirty="0">
                          <a:latin typeface="Arial Narrow" pitchFamily="34" charset="0"/>
                          <a:ea typeface="Times New Roman"/>
                          <a:cs typeface="Times New Roman"/>
                        </a:rPr>
                        <a:t>Consumer Empowerment variables  </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a:latin typeface="Arial Narrow" pitchFamily="34" charset="0"/>
                          <a:ea typeface="Times New Roman"/>
                          <a:cs typeface="Times New Roman"/>
                        </a:rPr>
                        <a:t>22</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smtClean="0">
                          <a:latin typeface="Arial Narrow" pitchFamily="34" charset="0"/>
                          <a:ea typeface="Times New Roman"/>
                          <a:cs typeface="Times New Roman"/>
                        </a:rPr>
                        <a:t>0.701</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a:latin typeface="Arial Narrow" pitchFamily="34" charset="0"/>
                          <a:ea typeface="Times New Roman"/>
                          <a:cs typeface="Times New Roman"/>
                        </a:rPr>
                        <a:t>None</a:t>
                      </a:r>
                      <a:endParaRPr lang="en-US" sz="1800" b="1" dirty="0">
                        <a:latin typeface="Arial Narrow" pitchFamily="34" charset="0"/>
                        <a:ea typeface="Times New Roman"/>
                        <a:cs typeface="Times New Roman"/>
                      </a:endParaRPr>
                    </a:p>
                  </a:txBody>
                  <a:tcPr marL="68580" marR="68580" marT="0" marB="0"/>
                </a:tc>
              </a:tr>
              <a:tr h="933450">
                <a:tc>
                  <a:txBody>
                    <a:bodyPr/>
                    <a:lstStyle/>
                    <a:p>
                      <a:pPr marL="0" marR="0" algn="ctr">
                        <a:spcBef>
                          <a:spcPts val="0"/>
                        </a:spcBef>
                        <a:spcAft>
                          <a:spcPts val="0"/>
                        </a:spcAft>
                      </a:pPr>
                      <a:r>
                        <a:rPr lang="en-IN" sz="1800" b="1" dirty="0">
                          <a:latin typeface="Arial Narrow" pitchFamily="34" charset="0"/>
                          <a:ea typeface="Times New Roman"/>
                          <a:cs typeface="Times New Roman"/>
                        </a:rPr>
                        <a:t>Retailing activities variables </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a:latin typeface="Arial Narrow" pitchFamily="34" charset="0"/>
                          <a:ea typeface="Times New Roman"/>
                          <a:cs typeface="Times New Roman"/>
                        </a:rPr>
                        <a:t>33</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a:latin typeface="Arial Narrow" pitchFamily="34" charset="0"/>
                          <a:ea typeface="Times New Roman"/>
                          <a:cs typeface="Times New Roman"/>
                        </a:rPr>
                        <a:t>0.831</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a:latin typeface="Arial Narrow" pitchFamily="34" charset="0"/>
                          <a:ea typeface="Times New Roman"/>
                          <a:cs typeface="Times New Roman"/>
                        </a:rPr>
                        <a:t>None</a:t>
                      </a:r>
                      <a:endParaRPr lang="en-US" sz="1800" b="1" dirty="0">
                        <a:latin typeface="Arial Narrow" pitchFamily="34" charset="0"/>
                        <a:ea typeface="Times New Roman"/>
                        <a:cs typeface="Times New Roman"/>
                      </a:endParaRPr>
                    </a:p>
                  </a:txBody>
                  <a:tcPr marL="68580" marR="68580" marT="0" marB="0"/>
                </a:tc>
              </a:tr>
              <a:tr h="933450">
                <a:tc>
                  <a:txBody>
                    <a:bodyPr/>
                    <a:lstStyle/>
                    <a:p>
                      <a:pPr marL="0" marR="0" algn="ctr">
                        <a:spcBef>
                          <a:spcPts val="0"/>
                        </a:spcBef>
                        <a:spcAft>
                          <a:spcPts val="0"/>
                        </a:spcAft>
                      </a:pPr>
                      <a:r>
                        <a:rPr lang="en-IN" sz="1800" b="1" dirty="0">
                          <a:latin typeface="Arial Narrow" pitchFamily="34" charset="0"/>
                          <a:ea typeface="Times New Roman"/>
                          <a:cs typeface="Times New Roman"/>
                        </a:rPr>
                        <a:t>Satisfied customer value creation variables </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a:latin typeface="Arial Narrow" pitchFamily="34" charset="0"/>
                          <a:ea typeface="Times New Roman"/>
                          <a:cs typeface="Times New Roman"/>
                        </a:rPr>
                        <a:t>11</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a:latin typeface="Arial Narrow" pitchFamily="34" charset="0"/>
                          <a:ea typeface="Times New Roman"/>
                          <a:cs typeface="Times New Roman"/>
                        </a:rPr>
                        <a:t>0.996</a:t>
                      </a:r>
                      <a:endParaRPr lang="en-US" sz="1800" b="1" dirty="0">
                        <a:latin typeface="Arial Narrow" pitchFamily="34" charset="0"/>
                        <a:ea typeface="Times New Roman"/>
                        <a:cs typeface="Times New Roman"/>
                      </a:endParaRPr>
                    </a:p>
                  </a:txBody>
                  <a:tcPr marL="68580" marR="68580" marT="0" marB="0"/>
                </a:tc>
                <a:tc>
                  <a:txBody>
                    <a:bodyPr/>
                    <a:lstStyle/>
                    <a:p>
                      <a:pPr marL="0" marR="0" algn="ctr">
                        <a:spcBef>
                          <a:spcPts val="0"/>
                        </a:spcBef>
                        <a:spcAft>
                          <a:spcPts val="0"/>
                        </a:spcAft>
                      </a:pPr>
                      <a:r>
                        <a:rPr lang="en-IN" sz="1800" b="1" dirty="0">
                          <a:latin typeface="Arial Narrow" pitchFamily="34" charset="0"/>
                          <a:ea typeface="Times New Roman"/>
                          <a:cs typeface="Times New Roman"/>
                        </a:rPr>
                        <a:t>None</a:t>
                      </a:r>
                      <a:endParaRPr lang="en-US" sz="1800" b="1" dirty="0">
                        <a:latin typeface="Arial Narrow" pitchFamily="34" charset="0"/>
                        <a:ea typeface="Times New Roman"/>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48616E83-33D4-46FC-B06D-8E69235F0195}"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Model Flow Chart</a:t>
            </a:r>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26</a:t>
            </a:fld>
            <a:endParaRPr lang="en-US" dirty="0"/>
          </a:p>
        </p:txBody>
      </p:sp>
      <p:grpSp>
        <p:nvGrpSpPr>
          <p:cNvPr id="3" name="Group 4"/>
          <p:cNvGrpSpPr>
            <a:grpSpLocks noChangeAspect="1"/>
          </p:cNvGrpSpPr>
          <p:nvPr/>
        </p:nvGrpSpPr>
        <p:grpSpPr bwMode="auto">
          <a:xfrm>
            <a:off x="776000" y="1442811"/>
            <a:ext cx="7583908" cy="5378450"/>
            <a:chOff x="528" y="902"/>
            <a:chExt cx="4656" cy="3302"/>
          </a:xfrm>
        </p:grpSpPr>
        <p:sp>
          <p:nvSpPr>
            <p:cNvPr id="5" name="AutoShape 3"/>
            <p:cNvSpPr>
              <a:spLocks noChangeAspect="1" noChangeArrowheads="1" noTextEdit="1"/>
            </p:cNvSpPr>
            <p:nvPr/>
          </p:nvSpPr>
          <p:spPr bwMode="auto">
            <a:xfrm>
              <a:off x="528" y="912"/>
              <a:ext cx="4656"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1063" y="902"/>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1063" y="1113"/>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4084" y="1113"/>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1063" y="1314"/>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1063" y="1524"/>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4084" y="1524"/>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528" y="1735"/>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528" y="1936"/>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1063" y="2146"/>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1063" y="2357"/>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a:spLocks noChangeArrowheads="1"/>
            </p:cNvSpPr>
            <p:nvPr/>
          </p:nvSpPr>
          <p:spPr bwMode="auto">
            <a:xfrm>
              <a:off x="1063" y="2568"/>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1063" y="2769"/>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1063" y="2979"/>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1063" y="3190"/>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9"/>
            <p:cNvSpPr>
              <a:spLocks noChangeArrowheads="1"/>
            </p:cNvSpPr>
            <p:nvPr/>
          </p:nvSpPr>
          <p:spPr bwMode="auto">
            <a:xfrm>
              <a:off x="1063" y="3401"/>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1063" y="3601"/>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1"/>
            <p:cNvSpPr>
              <a:spLocks noChangeArrowheads="1"/>
            </p:cNvSpPr>
            <p:nvPr/>
          </p:nvSpPr>
          <p:spPr bwMode="auto">
            <a:xfrm>
              <a:off x="1063" y="3812"/>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1063" y="4023"/>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964" y="1032"/>
              <a:ext cx="2546"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964" y="1032"/>
              <a:ext cx="2546" cy="201"/>
            </a:xfrm>
            <a:prstGeom prst="rect">
              <a:avLst/>
            </a:prstGeom>
            <a:noFill/>
            <a:ln w="158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1043" y="1063"/>
              <a:ext cx="150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Customer first visits the store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6"/>
            <p:cNvSpPr>
              <a:spLocks noChangeArrowheads="1"/>
            </p:cNvSpPr>
            <p:nvPr/>
          </p:nvSpPr>
          <p:spPr bwMode="auto">
            <a:xfrm>
              <a:off x="2767" y="1063"/>
              <a:ext cx="10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8"/>
            <p:cNvSpPr>
              <a:spLocks noChangeArrowheads="1"/>
            </p:cNvSpPr>
            <p:nvPr/>
          </p:nvSpPr>
          <p:spPr bwMode="auto">
            <a:xfrm>
              <a:off x="2481" y="1058"/>
              <a:ext cx="10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 Awareness </a:t>
              </a:r>
              <a:r>
                <a:rPr lang="en-US" altLang="en-US" sz="1500" dirty="0">
                  <a:solidFill>
                    <a:srgbClr val="000000"/>
                  </a:solidFill>
                  <a:latin typeface="Times New Roman" pitchFamily="18" charset="0"/>
                </a:rPr>
                <a:t>created</a:t>
              </a: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30"/>
            <p:cNvSpPr>
              <a:spLocks noChangeArrowheads="1"/>
            </p:cNvSpPr>
            <p:nvPr/>
          </p:nvSpPr>
          <p:spPr bwMode="auto">
            <a:xfrm>
              <a:off x="1380" y="1274"/>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4" name="Rectangle 31"/>
            <p:cNvSpPr>
              <a:spLocks noChangeArrowheads="1"/>
            </p:cNvSpPr>
            <p:nvPr/>
          </p:nvSpPr>
          <p:spPr bwMode="auto">
            <a:xfrm>
              <a:off x="1043" y="1474"/>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Freeform 32"/>
            <p:cNvSpPr>
              <a:spLocks noEditPoints="1"/>
            </p:cNvSpPr>
            <p:nvPr/>
          </p:nvSpPr>
          <p:spPr bwMode="auto">
            <a:xfrm>
              <a:off x="2172" y="1323"/>
              <a:ext cx="60" cy="181"/>
            </a:xfrm>
            <a:custGeom>
              <a:avLst/>
              <a:gdLst>
                <a:gd name="T0" fmla="*/ 30 w 60"/>
                <a:gd name="T1" fmla="*/ 10 h 181"/>
                <a:gd name="T2" fmla="*/ 30 w 60"/>
                <a:gd name="T3" fmla="*/ 131 h 181"/>
                <a:gd name="T4" fmla="*/ 30 w 60"/>
                <a:gd name="T5" fmla="*/ 131 h 181"/>
                <a:gd name="T6" fmla="*/ 30 w 60"/>
                <a:gd name="T7" fmla="*/ 141 h 181"/>
                <a:gd name="T8" fmla="*/ 20 w 60"/>
                <a:gd name="T9" fmla="*/ 131 h 181"/>
                <a:gd name="T10" fmla="*/ 20 w 60"/>
                <a:gd name="T11" fmla="*/ 131 h 181"/>
                <a:gd name="T12" fmla="*/ 20 w 60"/>
                <a:gd name="T13" fmla="*/ 10 h 181"/>
                <a:gd name="T14" fmla="*/ 20 w 60"/>
                <a:gd name="T15" fmla="*/ 0 h 181"/>
                <a:gd name="T16" fmla="*/ 30 w 60"/>
                <a:gd name="T17" fmla="*/ 0 h 181"/>
                <a:gd name="T18" fmla="*/ 30 w 60"/>
                <a:gd name="T19" fmla="*/ 0 h 181"/>
                <a:gd name="T20" fmla="*/ 30 w 60"/>
                <a:gd name="T21" fmla="*/ 10 h 181"/>
                <a:gd name="T22" fmla="*/ 30 w 60"/>
                <a:gd name="T23" fmla="*/ 10 h 181"/>
                <a:gd name="T24" fmla="*/ 60 w 60"/>
                <a:gd name="T25" fmla="*/ 121 h 181"/>
                <a:gd name="T26" fmla="*/ 30 w 60"/>
                <a:gd name="T27" fmla="*/ 181 h 181"/>
                <a:gd name="T28" fmla="*/ 0 w 60"/>
                <a:gd name="T29" fmla="*/ 121 h 181"/>
                <a:gd name="T30" fmla="*/ 60 w 60"/>
                <a:gd name="T31" fmla="*/ 12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81">
                  <a:moveTo>
                    <a:pt x="30" y="10"/>
                  </a:moveTo>
                  <a:lnTo>
                    <a:pt x="30" y="131"/>
                  </a:lnTo>
                  <a:lnTo>
                    <a:pt x="30" y="131"/>
                  </a:lnTo>
                  <a:lnTo>
                    <a:pt x="30" y="141"/>
                  </a:lnTo>
                  <a:lnTo>
                    <a:pt x="20" y="131"/>
                  </a:lnTo>
                  <a:lnTo>
                    <a:pt x="20" y="131"/>
                  </a:lnTo>
                  <a:lnTo>
                    <a:pt x="20" y="10"/>
                  </a:lnTo>
                  <a:lnTo>
                    <a:pt x="20" y="0"/>
                  </a:lnTo>
                  <a:lnTo>
                    <a:pt x="30" y="0"/>
                  </a:lnTo>
                  <a:lnTo>
                    <a:pt x="30" y="0"/>
                  </a:lnTo>
                  <a:lnTo>
                    <a:pt x="30" y="10"/>
                  </a:lnTo>
                  <a:lnTo>
                    <a:pt x="30" y="10"/>
                  </a:lnTo>
                  <a:close/>
                  <a:moveTo>
                    <a:pt x="60" y="121"/>
                  </a:moveTo>
                  <a:lnTo>
                    <a:pt x="30" y="181"/>
                  </a:lnTo>
                  <a:lnTo>
                    <a:pt x="0" y="121"/>
                  </a:lnTo>
                  <a:lnTo>
                    <a:pt x="60" y="1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 name="Rectangle 33"/>
            <p:cNvSpPr>
              <a:spLocks noChangeArrowheads="1"/>
            </p:cNvSpPr>
            <p:nvPr/>
          </p:nvSpPr>
          <p:spPr bwMode="auto">
            <a:xfrm>
              <a:off x="924" y="1554"/>
              <a:ext cx="2586" cy="7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34"/>
            <p:cNvSpPr>
              <a:spLocks noChangeArrowheads="1"/>
            </p:cNvSpPr>
            <p:nvPr/>
          </p:nvSpPr>
          <p:spPr bwMode="auto">
            <a:xfrm>
              <a:off x="924" y="1554"/>
              <a:ext cx="2586" cy="793"/>
            </a:xfrm>
            <a:prstGeom prst="rect">
              <a:avLst/>
            </a:prstGeom>
            <a:noFill/>
            <a:ln w="158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Rectangle 35"/>
            <p:cNvSpPr>
              <a:spLocks noChangeArrowheads="1"/>
            </p:cNvSpPr>
            <p:nvPr/>
          </p:nvSpPr>
          <p:spPr bwMode="auto">
            <a:xfrm>
              <a:off x="1004" y="1585"/>
              <a:ext cx="244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Retailing activities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36"/>
            <p:cNvSpPr>
              <a:spLocks noChangeArrowheads="1"/>
            </p:cNvSpPr>
            <p:nvPr/>
          </p:nvSpPr>
          <p:spPr bwMode="auto">
            <a:xfrm>
              <a:off x="1855" y="1585"/>
              <a:ext cx="10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37"/>
            <p:cNvSpPr>
              <a:spLocks noChangeArrowheads="1"/>
            </p:cNvSpPr>
            <p:nvPr/>
          </p:nvSpPr>
          <p:spPr bwMode="auto">
            <a:xfrm>
              <a:off x="1915" y="1585"/>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38"/>
            <p:cNvSpPr>
              <a:spLocks noChangeArrowheads="1"/>
            </p:cNvSpPr>
            <p:nvPr/>
          </p:nvSpPr>
          <p:spPr bwMode="auto">
            <a:xfrm>
              <a:off x="1964" y="1585"/>
              <a:ext cx="148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Creates interest and desire by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Rectangle 39"/>
            <p:cNvSpPr>
              <a:spLocks noChangeArrowheads="1"/>
            </p:cNvSpPr>
            <p:nvPr/>
          </p:nvSpPr>
          <p:spPr bwMode="auto">
            <a:xfrm>
              <a:off x="1004" y="1725"/>
              <a:ext cx="193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providing pleasant environment (visual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Rectangle 40"/>
            <p:cNvSpPr>
              <a:spLocks noChangeArrowheads="1"/>
            </p:cNvSpPr>
            <p:nvPr/>
          </p:nvSpPr>
          <p:spPr bwMode="auto">
            <a:xfrm>
              <a:off x="1004" y="1866"/>
              <a:ext cx="241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merchandising), choices, effective communication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Rectangle 41"/>
            <p:cNvSpPr>
              <a:spLocks noChangeArrowheads="1"/>
            </p:cNvSpPr>
            <p:nvPr/>
          </p:nvSpPr>
          <p:spPr bwMode="auto">
            <a:xfrm>
              <a:off x="1004" y="2006"/>
              <a:ext cx="228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(product and market knowledge), convenience,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Rectangle 42"/>
            <p:cNvSpPr>
              <a:spLocks noChangeArrowheads="1"/>
            </p:cNvSpPr>
            <p:nvPr/>
          </p:nvSpPr>
          <p:spPr bwMode="auto">
            <a:xfrm>
              <a:off x="1004" y="2146"/>
              <a:ext cx="32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servic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43"/>
            <p:cNvSpPr>
              <a:spLocks noChangeArrowheads="1"/>
            </p:cNvSpPr>
            <p:nvPr/>
          </p:nvSpPr>
          <p:spPr bwMode="auto">
            <a:xfrm>
              <a:off x="1281" y="2146"/>
              <a:ext cx="144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es and counseling (Personnel)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44"/>
            <p:cNvSpPr>
              <a:spLocks noChangeArrowheads="1"/>
            </p:cNvSpPr>
            <p:nvPr/>
          </p:nvSpPr>
          <p:spPr bwMode="auto">
            <a:xfrm>
              <a:off x="2707" y="2146"/>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45"/>
            <p:cNvSpPr>
              <a:spLocks noChangeArrowheads="1"/>
            </p:cNvSpPr>
            <p:nvPr/>
          </p:nvSpPr>
          <p:spPr bwMode="auto">
            <a:xfrm>
              <a:off x="1004" y="2277"/>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Freeform 46"/>
            <p:cNvSpPr>
              <a:spLocks noEditPoints="1"/>
            </p:cNvSpPr>
            <p:nvPr/>
          </p:nvSpPr>
          <p:spPr bwMode="auto">
            <a:xfrm>
              <a:off x="2172" y="2427"/>
              <a:ext cx="60" cy="181"/>
            </a:xfrm>
            <a:custGeom>
              <a:avLst/>
              <a:gdLst>
                <a:gd name="T0" fmla="*/ 30 w 60"/>
                <a:gd name="T1" fmla="*/ 0 h 181"/>
                <a:gd name="T2" fmla="*/ 30 w 60"/>
                <a:gd name="T3" fmla="*/ 130 h 181"/>
                <a:gd name="T4" fmla="*/ 30 w 60"/>
                <a:gd name="T5" fmla="*/ 130 h 181"/>
                <a:gd name="T6" fmla="*/ 30 w 60"/>
                <a:gd name="T7" fmla="*/ 130 h 181"/>
                <a:gd name="T8" fmla="*/ 20 w 60"/>
                <a:gd name="T9" fmla="*/ 130 h 181"/>
                <a:gd name="T10" fmla="*/ 20 w 60"/>
                <a:gd name="T11" fmla="*/ 130 h 181"/>
                <a:gd name="T12" fmla="*/ 20 w 60"/>
                <a:gd name="T13" fmla="*/ 0 h 181"/>
                <a:gd name="T14" fmla="*/ 20 w 60"/>
                <a:gd name="T15" fmla="*/ 0 h 181"/>
                <a:gd name="T16" fmla="*/ 30 w 60"/>
                <a:gd name="T17" fmla="*/ 0 h 181"/>
                <a:gd name="T18" fmla="*/ 30 w 60"/>
                <a:gd name="T19" fmla="*/ 0 h 181"/>
                <a:gd name="T20" fmla="*/ 30 w 60"/>
                <a:gd name="T21" fmla="*/ 0 h 181"/>
                <a:gd name="T22" fmla="*/ 30 w 60"/>
                <a:gd name="T23" fmla="*/ 0 h 181"/>
                <a:gd name="T24" fmla="*/ 60 w 60"/>
                <a:gd name="T25" fmla="*/ 120 h 181"/>
                <a:gd name="T26" fmla="*/ 30 w 60"/>
                <a:gd name="T27" fmla="*/ 181 h 181"/>
                <a:gd name="T28" fmla="*/ 0 w 60"/>
                <a:gd name="T29" fmla="*/ 120 h 181"/>
                <a:gd name="T30" fmla="*/ 60 w 60"/>
                <a:gd name="T3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81">
                  <a:moveTo>
                    <a:pt x="30" y="0"/>
                  </a:moveTo>
                  <a:lnTo>
                    <a:pt x="30" y="130"/>
                  </a:lnTo>
                  <a:lnTo>
                    <a:pt x="30" y="130"/>
                  </a:lnTo>
                  <a:lnTo>
                    <a:pt x="30" y="130"/>
                  </a:lnTo>
                  <a:lnTo>
                    <a:pt x="20" y="130"/>
                  </a:lnTo>
                  <a:lnTo>
                    <a:pt x="20" y="130"/>
                  </a:lnTo>
                  <a:lnTo>
                    <a:pt x="20" y="0"/>
                  </a:lnTo>
                  <a:lnTo>
                    <a:pt x="20" y="0"/>
                  </a:lnTo>
                  <a:lnTo>
                    <a:pt x="30" y="0"/>
                  </a:lnTo>
                  <a:lnTo>
                    <a:pt x="30" y="0"/>
                  </a:lnTo>
                  <a:lnTo>
                    <a:pt x="30" y="0"/>
                  </a:lnTo>
                  <a:lnTo>
                    <a:pt x="30" y="0"/>
                  </a:lnTo>
                  <a:close/>
                  <a:moveTo>
                    <a:pt x="60" y="120"/>
                  </a:moveTo>
                  <a:lnTo>
                    <a:pt x="30" y="181"/>
                  </a:lnTo>
                  <a:lnTo>
                    <a:pt x="0" y="120"/>
                  </a:lnTo>
                  <a:lnTo>
                    <a:pt x="60" y="12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47"/>
            <p:cNvSpPr>
              <a:spLocks noChangeArrowheads="1"/>
            </p:cNvSpPr>
            <p:nvPr/>
          </p:nvSpPr>
          <p:spPr bwMode="auto">
            <a:xfrm>
              <a:off x="924" y="2698"/>
              <a:ext cx="2586" cy="3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Rectangle 48"/>
            <p:cNvSpPr>
              <a:spLocks noChangeArrowheads="1"/>
            </p:cNvSpPr>
            <p:nvPr/>
          </p:nvSpPr>
          <p:spPr bwMode="auto">
            <a:xfrm>
              <a:off x="924" y="2698"/>
              <a:ext cx="2586" cy="351"/>
            </a:xfrm>
            <a:prstGeom prst="rect">
              <a:avLst/>
            </a:prstGeom>
            <a:noFill/>
            <a:ln w="158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Rectangle 49"/>
            <p:cNvSpPr>
              <a:spLocks noChangeArrowheads="1"/>
            </p:cNvSpPr>
            <p:nvPr/>
          </p:nvSpPr>
          <p:spPr bwMode="auto">
            <a:xfrm>
              <a:off x="1004" y="2728"/>
              <a:ext cx="237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Customer becomes knowledgeable and confident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50"/>
            <p:cNvSpPr>
              <a:spLocks noChangeArrowheads="1"/>
            </p:cNvSpPr>
            <p:nvPr/>
          </p:nvSpPr>
          <p:spPr bwMode="auto">
            <a:xfrm>
              <a:off x="1004" y="2869"/>
              <a:ext cx="192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as well independent in decision making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51"/>
            <p:cNvSpPr>
              <a:spLocks noChangeArrowheads="1"/>
            </p:cNvSpPr>
            <p:nvPr/>
          </p:nvSpPr>
          <p:spPr bwMode="auto">
            <a:xfrm>
              <a:off x="2906" y="2869"/>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52"/>
            <p:cNvSpPr>
              <a:spLocks noChangeArrowheads="1"/>
            </p:cNvSpPr>
            <p:nvPr/>
          </p:nvSpPr>
          <p:spPr bwMode="auto">
            <a:xfrm>
              <a:off x="1004" y="3009"/>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Freeform 53"/>
            <p:cNvSpPr>
              <a:spLocks noEditPoints="1"/>
            </p:cNvSpPr>
            <p:nvPr/>
          </p:nvSpPr>
          <p:spPr bwMode="auto">
            <a:xfrm>
              <a:off x="2172" y="3180"/>
              <a:ext cx="60" cy="180"/>
            </a:xfrm>
            <a:custGeom>
              <a:avLst/>
              <a:gdLst>
                <a:gd name="T0" fmla="*/ 30 w 60"/>
                <a:gd name="T1" fmla="*/ 0 h 180"/>
                <a:gd name="T2" fmla="*/ 30 w 60"/>
                <a:gd name="T3" fmla="*/ 130 h 180"/>
                <a:gd name="T4" fmla="*/ 30 w 60"/>
                <a:gd name="T5" fmla="*/ 130 h 180"/>
                <a:gd name="T6" fmla="*/ 30 w 60"/>
                <a:gd name="T7" fmla="*/ 130 h 180"/>
                <a:gd name="T8" fmla="*/ 20 w 60"/>
                <a:gd name="T9" fmla="*/ 130 h 180"/>
                <a:gd name="T10" fmla="*/ 20 w 60"/>
                <a:gd name="T11" fmla="*/ 130 h 180"/>
                <a:gd name="T12" fmla="*/ 20 w 60"/>
                <a:gd name="T13" fmla="*/ 0 h 180"/>
                <a:gd name="T14" fmla="*/ 20 w 60"/>
                <a:gd name="T15" fmla="*/ 0 h 180"/>
                <a:gd name="T16" fmla="*/ 30 w 60"/>
                <a:gd name="T17" fmla="*/ 0 h 180"/>
                <a:gd name="T18" fmla="*/ 30 w 60"/>
                <a:gd name="T19" fmla="*/ 0 h 180"/>
                <a:gd name="T20" fmla="*/ 30 w 60"/>
                <a:gd name="T21" fmla="*/ 0 h 180"/>
                <a:gd name="T22" fmla="*/ 30 w 60"/>
                <a:gd name="T23" fmla="*/ 0 h 180"/>
                <a:gd name="T24" fmla="*/ 60 w 60"/>
                <a:gd name="T25" fmla="*/ 120 h 180"/>
                <a:gd name="T26" fmla="*/ 30 w 60"/>
                <a:gd name="T27" fmla="*/ 180 h 180"/>
                <a:gd name="T28" fmla="*/ 0 w 60"/>
                <a:gd name="T29" fmla="*/ 120 h 180"/>
                <a:gd name="T30" fmla="*/ 60 w 60"/>
                <a:gd name="T31"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80">
                  <a:moveTo>
                    <a:pt x="30" y="0"/>
                  </a:moveTo>
                  <a:lnTo>
                    <a:pt x="30" y="130"/>
                  </a:lnTo>
                  <a:lnTo>
                    <a:pt x="30" y="130"/>
                  </a:lnTo>
                  <a:lnTo>
                    <a:pt x="30" y="130"/>
                  </a:lnTo>
                  <a:lnTo>
                    <a:pt x="20" y="130"/>
                  </a:lnTo>
                  <a:lnTo>
                    <a:pt x="20" y="130"/>
                  </a:lnTo>
                  <a:lnTo>
                    <a:pt x="20" y="0"/>
                  </a:lnTo>
                  <a:lnTo>
                    <a:pt x="20" y="0"/>
                  </a:lnTo>
                  <a:lnTo>
                    <a:pt x="30" y="0"/>
                  </a:lnTo>
                  <a:lnTo>
                    <a:pt x="30" y="0"/>
                  </a:lnTo>
                  <a:lnTo>
                    <a:pt x="30" y="0"/>
                  </a:lnTo>
                  <a:lnTo>
                    <a:pt x="30" y="0"/>
                  </a:lnTo>
                  <a:close/>
                  <a:moveTo>
                    <a:pt x="60" y="120"/>
                  </a:moveTo>
                  <a:lnTo>
                    <a:pt x="30" y="180"/>
                  </a:lnTo>
                  <a:lnTo>
                    <a:pt x="0" y="120"/>
                  </a:lnTo>
                  <a:lnTo>
                    <a:pt x="60" y="12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54"/>
            <p:cNvSpPr>
              <a:spLocks noChangeArrowheads="1"/>
            </p:cNvSpPr>
            <p:nvPr/>
          </p:nvSpPr>
          <p:spPr bwMode="auto">
            <a:xfrm>
              <a:off x="964" y="3420"/>
              <a:ext cx="254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Rectangle 55"/>
            <p:cNvSpPr>
              <a:spLocks noChangeArrowheads="1"/>
            </p:cNvSpPr>
            <p:nvPr/>
          </p:nvSpPr>
          <p:spPr bwMode="auto">
            <a:xfrm>
              <a:off x="964" y="3420"/>
              <a:ext cx="2546" cy="432"/>
            </a:xfrm>
            <a:prstGeom prst="rect">
              <a:avLst/>
            </a:prstGeom>
            <a:noFill/>
            <a:ln w="158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56"/>
            <p:cNvSpPr>
              <a:spLocks noChangeArrowheads="1"/>
            </p:cNvSpPr>
            <p:nvPr/>
          </p:nvSpPr>
          <p:spPr bwMode="auto">
            <a:xfrm>
              <a:off x="1043" y="3451"/>
              <a:ext cx="11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Empowered customer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Rectangle 57"/>
            <p:cNvSpPr>
              <a:spLocks noChangeArrowheads="1"/>
            </p:cNvSpPr>
            <p:nvPr/>
          </p:nvSpPr>
          <p:spPr bwMode="auto">
            <a:xfrm>
              <a:off x="2103" y="3451"/>
              <a:ext cx="10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2" name="Rectangle 58"/>
            <p:cNvSpPr>
              <a:spLocks noChangeArrowheads="1"/>
            </p:cNvSpPr>
            <p:nvPr/>
          </p:nvSpPr>
          <p:spPr bwMode="auto">
            <a:xfrm>
              <a:off x="2163" y="3451"/>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59"/>
            <p:cNvSpPr>
              <a:spLocks noChangeArrowheads="1"/>
            </p:cNvSpPr>
            <p:nvPr/>
          </p:nvSpPr>
          <p:spPr bwMode="auto">
            <a:xfrm>
              <a:off x="2192" y="3451"/>
              <a:ext cx="115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brings lifetime value to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Rectangle 60"/>
            <p:cNvSpPr>
              <a:spLocks noChangeArrowheads="1"/>
            </p:cNvSpPr>
            <p:nvPr/>
          </p:nvSpPr>
          <p:spPr bwMode="auto">
            <a:xfrm>
              <a:off x="1043" y="3591"/>
              <a:ext cx="90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the retail business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61"/>
            <p:cNvSpPr>
              <a:spLocks noChangeArrowheads="1"/>
            </p:cNvSpPr>
            <p:nvPr/>
          </p:nvSpPr>
          <p:spPr bwMode="auto">
            <a:xfrm>
              <a:off x="1895" y="3591"/>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6" name="Rectangle 62"/>
            <p:cNvSpPr>
              <a:spLocks noChangeArrowheads="1"/>
            </p:cNvSpPr>
            <p:nvPr/>
          </p:nvSpPr>
          <p:spPr bwMode="auto">
            <a:xfrm>
              <a:off x="3579" y="1333"/>
              <a:ext cx="1238" cy="12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Rectangle 63"/>
            <p:cNvSpPr>
              <a:spLocks noChangeArrowheads="1"/>
            </p:cNvSpPr>
            <p:nvPr/>
          </p:nvSpPr>
          <p:spPr bwMode="auto">
            <a:xfrm>
              <a:off x="3579" y="1333"/>
              <a:ext cx="1238" cy="1947"/>
            </a:xfrm>
            <a:prstGeom prst="rect">
              <a:avLst/>
            </a:prstGeom>
            <a:noFill/>
            <a:ln w="158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64"/>
            <p:cNvSpPr>
              <a:spLocks noChangeArrowheads="1"/>
            </p:cNvSpPr>
            <p:nvPr/>
          </p:nvSpPr>
          <p:spPr bwMode="auto">
            <a:xfrm>
              <a:off x="3837" y="1364"/>
              <a:ext cx="1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65"/>
            <p:cNvSpPr>
              <a:spLocks noChangeArrowheads="1"/>
            </p:cNvSpPr>
            <p:nvPr/>
          </p:nvSpPr>
          <p:spPr bwMode="auto">
            <a:xfrm>
              <a:off x="3896" y="1364"/>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0" name="Rectangle 66"/>
            <p:cNvSpPr>
              <a:spLocks noChangeArrowheads="1"/>
            </p:cNvSpPr>
            <p:nvPr/>
          </p:nvSpPr>
          <p:spPr bwMode="auto">
            <a:xfrm>
              <a:off x="4015" y="1364"/>
              <a:ext cx="69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Merchandise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67"/>
            <p:cNvSpPr>
              <a:spLocks noChangeArrowheads="1"/>
            </p:cNvSpPr>
            <p:nvPr/>
          </p:nvSpPr>
          <p:spPr bwMode="auto">
            <a:xfrm>
              <a:off x="4015" y="1504"/>
              <a:ext cx="21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mix</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2" name="Rectangle 68"/>
            <p:cNvSpPr>
              <a:spLocks noChangeArrowheads="1"/>
            </p:cNvSpPr>
            <p:nvPr/>
          </p:nvSpPr>
          <p:spPr bwMode="auto">
            <a:xfrm>
              <a:off x="4203" y="1504"/>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3" name="Rectangle 69"/>
            <p:cNvSpPr>
              <a:spLocks noChangeArrowheads="1"/>
            </p:cNvSpPr>
            <p:nvPr/>
          </p:nvSpPr>
          <p:spPr bwMode="auto">
            <a:xfrm>
              <a:off x="3837" y="1655"/>
              <a:ext cx="1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Rectangle 70"/>
            <p:cNvSpPr>
              <a:spLocks noChangeArrowheads="1"/>
            </p:cNvSpPr>
            <p:nvPr/>
          </p:nvSpPr>
          <p:spPr bwMode="auto">
            <a:xfrm>
              <a:off x="3896" y="1655"/>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5" name="Rectangle 71"/>
            <p:cNvSpPr>
              <a:spLocks noChangeArrowheads="1"/>
            </p:cNvSpPr>
            <p:nvPr/>
          </p:nvSpPr>
          <p:spPr bwMode="auto">
            <a:xfrm>
              <a:off x="4015" y="1655"/>
              <a:ext cx="48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Physical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6" name="Rectangle 72"/>
            <p:cNvSpPr>
              <a:spLocks noChangeArrowheads="1"/>
            </p:cNvSpPr>
            <p:nvPr/>
          </p:nvSpPr>
          <p:spPr bwMode="auto">
            <a:xfrm>
              <a:off x="4015" y="1795"/>
              <a:ext cx="44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Aspects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7" name="Rectangle 73"/>
            <p:cNvSpPr>
              <a:spLocks noChangeArrowheads="1"/>
            </p:cNvSpPr>
            <p:nvPr/>
          </p:nvSpPr>
          <p:spPr bwMode="auto">
            <a:xfrm>
              <a:off x="4391" y="1795"/>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Rectangle 74"/>
            <p:cNvSpPr>
              <a:spLocks noChangeArrowheads="1"/>
            </p:cNvSpPr>
            <p:nvPr/>
          </p:nvSpPr>
          <p:spPr bwMode="auto">
            <a:xfrm>
              <a:off x="3837" y="1936"/>
              <a:ext cx="1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9" name="Rectangle 75"/>
            <p:cNvSpPr>
              <a:spLocks noChangeArrowheads="1"/>
            </p:cNvSpPr>
            <p:nvPr/>
          </p:nvSpPr>
          <p:spPr bwMode="auto">
            <a:xfrm>
              <a:off x="3896" y="1936"/>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0" name="Rectangle 76"/>
            <p:cNvSpPr>
              <a:spLocks noChangeArrowheads="1"/>
            </p:cNvSpPr>
            <p:nvPr/>
          </p:nvSpPr>
          <p:spPr bwMode="auto">
            <a:xfrm>
              <a:off x="4015" y="1936"/>
              <a:ext cx="32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Store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Rectangle 77"/>
            <p:cNvSpPr>
              <a:spLocks noChangeArrowheads="1"/>
            </p:cNvSpPr>
            <p:nvPr/>
          </p:nvSpPr>
          <p:spPr bwMode="auto">
            <a:xfrm>
              <a:off x="4015" y="2076"/>
              <a:ext cx="51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Personnel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78"/>
            <p:cNvSpPr>
              <a:spLocks noChangeArrowheads="1"/>
            </p:cNvSpPr>
            <p:nvPr/>
          </p:nvSpPr>
          <p:spPr bwMode="auto">
            <a:xfrm>
              <a:off x="4481" y="2076"/>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3" name="Rectangle 79"/>
            <p:cNvSpPr>
              <a:spLocks noChangeArrowheads="1"/>
            </p:cNvSpPr>
            <p:nvPr/>
          </p:nvSpPr>
          <p:spPr bwMode="auto">
            <a:xfrm>
              <a:off x="3837" y="2227"/>
              <a:ext cx="1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4" name="Rectangle 80"/>
            <p:cNvSpPr>
              <a:spLocks noChangeArrowheads="1"/>
            </p:cNvSpPr>
            <p:nvPr/>
          </p:nvSpPr>
          <p:spPr bwMode="auto">
            <a:xfrm>
              <a:off x="3896" y="2227"/>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 name="Rectangle 81"/>
            <p:cNvSpPr>
              <a:spLocks noChangeArrowheads="1"/>
            </p:cNvSpPr>
            <p:nvPr/>
          </p:nvSpPr>
          <p:spPr bwMode="auto">
            <a:xfrm>
              <a:off x="4015" y="2227"/>
              <a:ext cx="69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Store Policies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6" name="Rectangle 82"/>
            <p:cNvSpPr>
              <a:spLocks noChangeArrowheads="1"/>
            </p:cNvSpPr>
            <p:nvPr/>
          </p:nvSpPr>
          <p:spPr bwMode="auto">
            <a:xfrm>
              <a:off x="4669" y="2227"/>
              <a:ext cx="8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83"/>
            <p:cNvSpPr>
              <a:spLocks noChangeArrowheads="1"/>
            </p:cNvSpPr>
            <p:nvPr/>
          </p:nvSpPr>
          <p:spPr bwMode="auto">
            <a:xfrm>
              <a:off x="4015" y="2367"/>
              <a:ext cx="30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(pre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8" name="Rectangle 84"/>
            <p:cNvSpPr>
              <a:spLocks noChangeArrowheads="1"/>
            </p:cNvSpPr>
            <p:nvPr/>
          </p:nvSpPr>
          <p:spPr bwMode="auto">
            <a:xfrm>
              <a:off x="4263" y="2367"/>
              <a:ext cx="48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&amp; post )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 name="Rectangle 85"/>
            <p:cNvSpPr>
              <a:spLocks noChangeArrowheads="1"/>
            </p:cNvSpPr>
            <p:nvPr/>
          </p:nvSpPr>
          <p:spPr bwMode="auto">
            <a:xfrm>
              <a:off x="4015" y="2498"/>
              <a:ext cx="48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services,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0" name="Rectangle 86"/>
            <p:cNvSpPr>
              <a:spLocks noChangeArrowheads="1"/>
            </p:cNvSpPr>
            <p:nvPr/>
          </p:nvSpPr>
          <p:spPr bwMode="auto">
            <a:xfrm>
              <a:off x="4015" y="2638"/>
              <a:ext cx="39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billing,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1" name="Rectangle 87"/>
            <p:cNvSpPr>
              <a:spLocks noChangeArrowheads="1"/>
            </p:cNvSpPr>
            <p:nvPr/>
          </p:nvSpPr>
          <p:spPr bwMode="auto">
            <a:xfrm>
              <a:off x="4015" y="2779"/>
              <a:ext cx="52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cs typeface="Arial" pitchFamily="34" charset="0"/>
                </a:rPr>
                <a:t>operating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2" name="Rectangle 88"/>
            <p:cNvSpPr>
              <a:spLocks noChangeArrowheads="1"/>
            </p:cNvSpPr>
            <p:nvPr/>
          </p:nvSpPr>
          <p:spPr bwMode="auto">
            <a:xfrm>
              <a:off x="4015" y="2919"/>
              <a:ext cx="37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hours,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Rectangle 89"/>
            <p:cNvSpPr>
              <a:spLocks noChangeArrowheads="1"/>
            </p:cNvSpPr>
            <p:nvPr/>
          </p:nvSpPr>
          <p:spPr bwMode="auto">
            <a:xfrm>
              <a:off x="4015" y="3060"/>
              <a:ext cx="70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customer care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4" name="Rectangle 90"/>
            <p:cNvSpPr>
              <a:spLocks noChangeArrowheads="1"/>
            </p:cNvSpPr>
            <p:nvPr/>
          </p:nvSpPr>
          <p:spPr bwMode="auto">
            <a:xfrm>
              <a:off x="4679" y="3060"/>
              <a:ext cx="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smtClean="0"/>
              <a:t>Theoretical Consumer Empowerment Model</a:t>
            </a:r>
            <a:endParaRPr lang="en-US" dirty="0"/>
          </a:p>
        </p:txBody>
      </p:sp>
      <p:pic>
        <p:nvPicPr>
          <p:cNvPr id="62466" name="Object 5"/>
          <p:cNvPicPr>
            <a:picLocks noChangeArrowheads="1"/>
          </p:cNvPicPr>
          <p:nvPr/>
        </p:nvPicPr>
        <p:blipFill>
          <a:blip r:embed="rId2"/>
          <a:srcRect t="-410" r="-195" b="-444"/>
          <a:stretch>
            <a:fillRect/>
          </a:stretch>
        </p:blipFill>
        <p:spPr bwMode="auto">
          <a:xfrm>
            <a:off x="228600" y="1143000"/>
            <a:ext cx="8458200" cy="5715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8616E83-33D4-46FC-B06D-8E69235F0195}" type="slidenum">
              <a:rPr lang="en-US" smtClean="0"/>
              <a:pPr/>
              <a:t>27</a:t>
            </a:fld>
            <a:endParaRPr lang="en-US" dirty="0"/>
          </a:p>
        </p:txBody>
      </p:sp>
    </p:spTree>
    <p:extLst>
      <p:ext uri="{BB962C8B-B14F-4D97-AF65-F5344CB8AC3E}">
        <p14:creationId xmlns:p14="http://schemas.microsoft.com/office/powerpoint/2010/main" val="1854556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Structured Equation Modeling (SEM)</a:t>
            </a:r>
            <a:endParaRPr lang="en-US" sz="3200" dirty="0"/>
          </a:p>
        </p:txBody>
      </p:sp>
      <p:sp>
        <p:nvSpPr>
          <p:cNvPr id="3" name="Content Placeholder 2"/>
          <p:cNvSpPr>
            <a:spLocks noGrp="1"/>
          </p:cNvSpPr>
          <p:nvPr>
            <p:ph idx="1"/>
          </p:nvPr>
        </p:nvSpPr>
        <p:spPr/>
        <p:txBody>
          <a:bodyPr>
            <a:noAutofit/>
          </a:bodyPr>
          <a:lstStyle/>
          <a:p>
            <a:pPr algn="just"/>
            <a:r>
              <a:rPr lang="en-US" sz="2000" dirty="0" smtClean="0"/>
              <a:t>SEM is an </a:t>
            </a:r>
            <a:r>
              <a:rPr lang="en-US" sz="2000" b="1" dirty="0" smtClean="0"/>
              <a:t>extension of several multivariate techniques</a:t>
            </a:r>
            <a:r>
              <a:rPr lang="en-US" sz="2000" dirty="0" smtClean="0"/>
              <a:t>, most notably </a:t>
            </a:r>
            <a:r>
              <a:rPr lang="en-US" sz="2000" b="1" dirty="0" smtClean="0"/>
              <a:t>multiple regression and factor analysis</a:t>
            </a:r>
            <a:r>
              <a:rPr lang="en-US" sz="2000" dirty="0" smtClean="0"/>
              <a:t>. SEM modeling </a:t>
            </a:r>
            <a:r>
              <a:rPr lang="en-US" sz="2000" b="1" dirty="0" smtClean="0"/>
              <a:t>examines a series of dependence relationships simultaneously</a:t>
            </a:r>
            <a:r>
              <a:rPr lang="en-US" sz="2000" dirty="0" smtClean="0"/>
              <a:t>. It is particularly useful when one dependent variable becomes an independent variable in subsequent dependence relationships. This set of relationships, each with dependent and independent variables forms the basis of SEM. </a:t>
            </a:r>
          </a:p>
          <a:p>
            <a:pPr algn="just">
              <a:buNone/>
            </a:pPr>
            <a:r>
              <a:rPr lang="en-US" sz="2000" b="1" dirty="0" smtClean="0"/>
              <a:t>	(1) It provides a straight forward method of dealing with multiple relationships simultaneously while providing statistical efficiency, and </a:t>
            </a:r>
          </a:p>
          <a:p>
            <a:pPr algn="just">
              <a:buNone/>
            </a:pPr>
            <a:r>
              <a:rPr lang="en-US" sz="2000" b="1" dirty="0" smtClean="0"/>
              <a:t>	(2) It has the ability to assess the relationships comprehensively and provide a transition from exploratory to confirmatory analysis. </a:t>
            </a:r>
          </a:p>
          <a:p>
            <a:pPr algn="just">
              <a:buNone/>
            </a:pPr>
            <a:endParaRPr lang="en-US" sz="2000" dirty="0" smtClean="0"/>
          </a:p>
          <a:p>
            <a:pPr algn="just">
              <a:buNone/>
            </a:pPr>
            <a:r>
              <a:rPr lang="en-US" sz="2000" dirty="0" smtClean="0"/>
              <a:t>Note: This transition corresponds to greater efforts in all fields of study towards developing a more systematic and holistic view of problems.</a:t>
            </a:r>
            <a:endParaRPr lang="en-US" sz="2000" b="1"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28</a:t>
            </a:fld>
            <a:endParaRPr lang="en-US" dirty="0"/>
          </a:p>
        </p:txBody>
      </p:sp>
    </p:spTree>
    <p:extLst>
      <p:ext uri="{BB962C8B-B14F-4D97-AF65-F5344CB8AC3E}">
        <p14:creationId xmlns:p14="http://schemas.microsoft.com/office/powerpoint/2010/main" val="2580633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Distinguishing Characteristics of SEM</a:t>
            </a:r>
            <a:endParaRPr lang="en-US" dirty="0"/>
          </a:p>
        </p:txBody>
      </p:sp>
      <p:sp>
        <p:nvSpPr>
          <p:cNvPr id="3" name="Content Placeholder 2"/>
          <p:cNvSpPr>
            <a:spLocks noGrp="1"/>
          </p:cNvSpPr>
          <p:nvPr>
            <p:ph idx="1"/>
          </p:nvPr>
        </p:nvSpPr>
        <p:spPr/>
        <p:txBody>
          <a:bodyPr/>
          <a:lstStyle/>
          <a:p>
            <a:pPr algn="just"/>
            <a:r>
              <a:rPr lang="en-US" dirty="0" smtClean="0"/>
              <a:t>SEM techniques are distinguished by two characteristics:</a:t>
            </a:r>
          </a:p>
          <a:p>
            <a:pPr algn="just">
              <a:buNone/>
            </a:pPr>
            <a:r>
              <a:rPr lang="en-US" dirty="0" smtClean="0"/>
              <a:t>	(1)Estimation of multiple and interrelated dependence relationships, and </a:t>
            </a:r>
          </a:p>
          <a:p>
            <a:pPr algn="just">
              <a:buNone/>
            </a:pPr>
            <a:r>
              <a:rPr lang="en-US" dirty="0" smtClean="0"/>
              <a:t>	(2) The ability to represent unobserved concepts in these relationships and account for measurement error in the estimation process.</a:t>
            </a:r>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29</a:t>
            </a:fld>
            <a:endParaRPr lang="en-US"/>
          </a:p>
        </p:txBody>
      </p:sp>
    </p:spTree>
    <p:extLst>
      <p:ext uri="{BB962C8B-B14F-4D97-AF65-F5344CB8AC3E}">
        <p14:creationId xmlns:p14="http://schemas.microsoft.com/office/powerpoint/2010/main" val="2908835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International Retailing</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smtClean="0"/>
              <a:t>Retailing is the world’s largest private industry</a:t>
            </a:r>
            <a:r>
              <a:rPr lang="en-US" dirty="0" smtClean="0"/>
              <a:t>, ahead of finance (U.S. $ 5.1 trillion) and Engineering (U.S. $ 3.2 trillion).</a:t>
            </a:r>
          </a:p>
          <a:p>
            <a:pPr algn="just"/>
            <a:r>
              <a:rPr lang="en-US" b="1" dirty="0" smtClean="0"/>
              <a:t>Global Retailing is worth </a:t>
            </a:r>
            <a:r>
              <a:rPr lang="en-US" dirty="0" smtClean="0"/>
              <a:t>as staggering U.S. $ 6.6 trillion (Mc Kinsey and CII report 2007).</a:t>
            </a:r>
          </a:p>
          <a:p>
            <a:pPr algn="just"/>
            <a:r>
              <a:rPr lang="en-US" b="1" dirty="0" smtClean="0"/>
              <a:t>More than 80% </a:t>
            </a:r>
            <a:r>
              <a:rPr lang="en-US" dirty="0" smtClean="0"/>
              <a:t>of the retail trade is </a:t>
            </a:r>
            <a:r>
              <a:rPr lang="en-US" b="1" dirty="0" smtClean="0"/>
              <a:t>organized </a:t>
            </a:r>
            <a:r>
              <a:rPr lang="en-US" dirty="0" smtClean="0"/>
              <a:t>and</a:t>
            </a:r>
            <a:r>
              <a:rPr lang="en-US" b="1" dirty="0" smtClean="0"/>
              <a:t> contributes to three-fourths of the total retail revenues</a:t>
            </a:r>
            <a:r>
              <a:rPr lang="en-US" dirty="0" smtClean="0"/>
              <a:t> in the developed economies (A.T. Kearney 2007).</a:t>
            </a:r>
          </a:p>
          <a:p>
            <a:pPr algn="just"/>
            <a:r>
              <a:rPr lang="en-US" dirty="0" smtClean="0"/>
              <a:t>More than </a:t>
            </a:r>
            <a:r>
              <a:rPr lang="en-US" b="1" dirty="0" smtClean="0"/>
              <a:t>50 fortune 500 companies and around 25 of the Asian top 200 firms are organised retail outlets</a:t>
            </a:r>
            <a:r>
              <a:rPr lang="en-US" dirty="0" smtClean="0"/>
              <a:t> and </a:t>
            </a:r>
            <a:r>
              <a:rPr lang="en-US" b="1" dirty="0" smtClean="0"/>
              <a:t>10 % of the world’s billionaires are retailers</a:t>
            </a:r>
            <a:r>
              <a:rPr lang="en-US" dirty="0" smtClean="0"/>
              <a:t> (A. T. Kearney 2007)</a:t>
            </a:r>
          </a:p>
          <a:p>
            <a:pPr algn="just"/>
            <a:r>
              <a:rPr lang="en-US" b="1" dirty="0" smtClean="0"/>
              <a:t>80% of the US Retailing is organized and </a:t>
            </a:r>
            <a:r>
              <a:rPr lang="en-US" dirty="0" smtClean="0"/>
              <a:t>Wal-Mart alone handles 6% of the total retail trade and the top 50 retailers control 36% of the organized retail (Bellenger N. Danny et al, 1977).  </a:t>
            </a:r>
          </a:p>
          <a:p>
            <a:pPr algn="just"/>
            <a:r>
              <a:rPr lang="en-US" dirty="0" smtClean="0"/>
              <a:t>A majority of </a:t>
            </a:r>
            <a:r>
              <a:rPr lang="en-US" b="1" dirty="0" smtClean="0"/>
              <a:t>16% of the employment and 10% of GDP </a:t>
            </a:r>
            <a:r>
              <a:rPr lang="en-US" dirty="0" smtClean="0"/>
              <a:t>is the result of this industry in the US (Chakrabarti Amit Baran &amp; Ganesh K 2007)</a:t>
            </a:r>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Stages in SEM</a:t>
            </a:r>
            <a:endParaRPr lang="en-US" dirty="0"/>
          </a:p>
        </p:txBody>
      </p:sp>
      <p:sp>
        <p:nvSpPr>
          <p:cNvPr id="3" name="Content Placeholder 2"/>
          <p:cNvSpPr>
            <a:spLocks noGrp="1"/>
          </p:cNvSpPr>
          <p:nvPr>
            <p:ph idx="1"/>
          </p:nvPr>
        </p:nvSpPr>
        <p:spPr/>
        <p:txBody>
          <a:bodyPr>
            <a:normAutofit fontScale="92500" lnSpcReduction="20000"/>
          </a:bodyPr>
          <a:lstStyle/>
          <a:p>
            <a:r>
              <a:rPr lang="en-IN" b="1" dirty="0" smtClean="0"/>
              <a:t>Stage 1: Developing a </a:t>
            </a:r>
            <a:r>
              <a:rPr lang="en-IN" b="1" dirty="0" smtClean="0"/>
              <a:t>theoretical model</a:t>
            </a:r>
            <a:endParaRPr lang="en-US" dirty="0" smtClean="0"/>
          </a:p>
          <a:p>
            <a:r>
              <a:rPr lang="en-IN" b="1" dirty="0" smtClean="0"/>
              <a:t>Stage 2: Constructing a path diagram</a:t>
            </a:r>
            <a:r>
              <a:rPr lang="en-IN" dirty="0" smtClean="0"/>
              <a:t> </a:t>
            </a:r>
            <a:endParaRPr lang="en-US" dirty="0" smtClean="0"/>
          </a:p>
          <a:p>
            <a:r>
              <a:rPr lang="en-IN" b="1" dirty="0" smtClean="0"/>
              <a:t>Stage 3: Converting the path diagram into a set of Structural and Measurement Models</a:t>
            </a:r>
            <a:endParaRPr lang="en-US" dirty="0" smtClean="0"/>
          </a:p>
          <a:p>
            <a:r>
              <a:rPr lang="en-IN" b="1" dirty="0" smtClean="0"/>
              <a:t>Stage 4: Choosing the input matrix type and estimating the proposed model </a:t>
            </a:r>
            <a:endParaRPr lang="en-US" dirty="0" smtClean="0"/>
          </a:p>
          <a:p>
            <a:r>
              <a:rPr lang="en-US" b="1" dirty="0" smtClean="0"/>
              <a:t>Stage 5: Assessing the identification of the structural model</a:t>
            </a:r>
          </a:p>
          <a:p>
            <a:r>
              <a:rPr lang="en-IN" b="1" dirty="0" smtClean="0"/>
              <a:t>Stage 6: Evaluating Goodness-of-fit criteria</a:t>
            </a:r>
            <a:endParaRPr lang="en-US" dirty="0" smtClean="0"/>
          </a:p>
          <a:p>
            <a:r>
              <a:rPr lang="en-IN" b="1" dirty="0" smtClean="0"/>
              <a:t>Stage7: Interpreting and Modifying the Model</a:t>
            </a:r>
            <a:endParaRPr lang="en-US" dirty="0" smtClean="0"/>
          </a:p>
          <a:p>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30</a:t>
            </a:fld>
            <a:endParaRPr lang="en-US" dirty="0"/>
          </a:p>
        </p:txBody>
      </p:sp>
    </p:spTree>
    <p:extLst>
      <p:ext uri="{BB962C8B-B14F-4D97-AF65-F5344CB8AC3E}">
        <p14:creationId xmlns:p14="http://schemas.microsoft.com/office/powerpoint/2010/main" val="266735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SE Models </a:t>
            </a:r>
            <a:endParaRPr lang="en-US" dirty="0"/>
          </a:p>
        </p:txBody>
      </p:sp>
      <p:sp>
        <p:nvSpPr>
          <p:cNvPr id="3" name="Content Placeholder 2"/>
          <p:cNvSpPr>
            <a:spLocks noGrp="1"/>
          </p:cNvSpPr>
          <p:nvPr>
            <p:ph idx="1"/>
          </p:nvPr>
        </p:nvSpPr>
        <p:spPr/>
        <p:txBody>
          <a:bodyPr>
            <a:normAutofit/>
          </a:bodyPr>
          <a:lstStyle/>
          <a:p>
            <a:r>
              <a:rPr lang="en-US" dirty="0" err="1" smtClean="0"/>
              <a:t>Joreskog</a:t>
            </a:r>
            <a:r>
              <a:rPr lang="en-US" dirty="0" smtClean="0"/>
              <a:t> (1993) distinguishes three scenarios</a:t>
            </a:r>
          </a:p>
          <a:p>
            <a:pPr algn="ctr">
              <a:buNone/>
            </a:pPr>
            <a:r>
              <a:rPr lang="en-US" dirty="0" smtClean="0"/>
              <a:t>1. Strictly Confirmatory (SC)</a:t>
            </a:r>
          </a:p>
          <a:p>
            <a:pPr algn="ctr">
              <a:buNone/>
            </a:pPr>
            <a:r>
              <a:rPr lang="en-US" dirty="0" smtClean="0"/>
              <a:t>2. Alternative models (AM)</a:t>
            </a:r>
          </a:p>
          <a:p>
            <a:pPr algn="ctr">
              <a:buNone/>
            </a:pPr>
            <a:r>
              <a:rPr lang="en-US" dirty="0" smtClean="0"/>
              <a:t>3. Model Generating (MG)</a:t>
            </a:r>
          </a:p>
          <a:p>
            <a:pPr algn="ctr">
              <a:buNone/>
            </a:pPr>
            <a:endParaRPr lang="en-US" dirty="0" smtClean="0"/>
          </a:p>
          <a:p>
            <a:pPr algn="just">
              <a:buNone/>
            </a:pPr>
            <a:r>
              <a:rPr lang="en-US" sz="2000" dirty="0" smtClean="0"/>
              <a:t>Note: According to </a:t>
            </a:r>
            <a:r>
              <a:rPr lang="en-US" sz="2000" dirty="0" err="1" smtClean="0"/>
              <a:t>MacCallum</a:t>
            </a:r>
            <a:r>
              <a:rPr lang="en-US" sz="2000" dirty="0" smtClean="0"/>
              <a:t>, </a:t>
            </a:r>
            <a:r>
              <a:rPr lang="en-US" sz="2000" dirty="0" err="1" smtClean="0"/>
              <a:t>Roznowski</a:t>
            </a:r>
            <a:r>
              <a:rPr lang="en-US" sz="2000" dirty="0" smtClean="0"/>
              <a:t>, &amp; </a:t>
            </a:r>
            <a:r>
              <a:rPr lang="en-US" sz="2000" dirty="0" err="1" smtClean="0"/>
              <a:t>Necowotz</a:t>
            </a:r>
            <a:r>
              <a:rPr lang="en-US" sz="2000" dirty="0" smtClean="0"/>
              <a:t>, 1992; </a:t>
            </a:r>
            <a:r>
              <a:rPr lang="en-US" sz="2000" dirty="0" err="1" smtClean="0"/>
              <a:t>MacCallum</a:t>
            </a:r>
            <a:r>
              <a:rPr lang="en-US" sz="2000" dirty="0" smtClean="0"/>
              <a:t> et al 1993), SC scenario is not commonly found in practice. Although the AM approach to modeling has also been a relatively uncommon practices, but the analytic strategy MG is found more actively precipitated. </a:t>
            </a:r>
          </a:p>
        </p:txBody>
      </p:sp>
    </p:spTree>
    <p:extLst>
      <p:ext uri="{BB962C8B-B14F-4D97-AF65-F5344CB8AC3E}">
        <p14:creationId xmlns:p14="http://schemas.microsoft.com/office/powerpoint/2010/main" val="1088141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Mathematical Model </a:t>
            </a:r>
            <a:endParaRPr lang="en-US" dirty="0"/>
          </a:p>
        </p:txBody>
      </p:sp>
      <p:sp>
        <p:nvSpPr>
          <p:cNvPr id="4" name="Content Placeholder 3"/>
          <p:cNvSpPr>
            <a:spLocks noGrp="1"/>
          </p:cNvSpPr>
          <p:nvPr>
            <p:ph idx="1"/>
          </p:nvPr>
        </p:nvSpPr>
        <p:spPr/>
        <p:txBody>
          <a:bodyPr>
            <a:normAutofit fontScale="77500" lnSpcReduction="20000"/>
          </a:bodyPr>
          <a:lstStyle/>
          <a:p>
            <a:pPr marL="0" lvl="0" indent="0" fontAlgn="base">
              <a:spcBef>
                <a:spcPct val="0"/>
              </a:spcBef>
              <a:spcAft>
                <a:spcPct val="0"/>
              </a:spcAft>
              <a:buNone/>
              <a:tabLst>
                <a:tab pos="215900" algn="l"/>
              </a:tabLst>
            </a:pPr>
            <a:r>
              <a:rPr lang="en-US" sz="4000" b="1" dirty="0" smtClean="0">
                <a:ea typeface="Times New Roman" pitchFamily="18" charset="0"/>
              </a:rPr>
              <a:t>Structural Model</a:t>
            </a:r>
            <a:r>
              <a:rPr lang="en-US" sz="4000" dirty="0" smtClean="0">
                <a:ea typeface="Times New Roman" pitchFamily="18" charset="0"/>
              </a:rPr>
              <a:t>: </a:t>
            </a:r>
            <a:r>
              <a:rPr lang="en-US" sz="4000" b="1" i="1" dirty="0" smtClean="0">
                <a:latin typeface="Bell MT" pitchFamily="18" charset="0"/>
                <a:ea typeface="Times New Roman" pitchFamily="18" charset="0"/>
              </a:rPr>
              <a:t>η</a:t>
            </a:r>
            <a:r>
              <a:rPr lang="en-US" sz="4000" i="1" dirty="0" smtClean="0">
                <a:latin typeface="Bell MT" pitchFamily="18" charset="0"/>
                <a:ea typeface="Times New Roman" pitchFamily="18" charset="0"/>
              </a:rPr>
              <a:t> </a:t>
            </a:r>
            <a:r>
              <a:rPr lang="en-US" sz="4000" dirty="0" smtClean="0">
                <a:latin typeface="Bell MT" pitchFamily="18" charset="0"/>
                <a:ea typeface="Times New Roman" pitchFamily="18" charset="0"/>
              </a:rPr>
              <a:t>= B</a:t>
            </a:r>
            <a:r>
              <a:rPr lang="en-US" sz="4000" b="1" i="1" dirty="0" smtClean="0">
                <a:latin typeface="Bell MT" pitchFamily="18" charset="0"/>
                <a:ea typeface="Times New Roman" pitchFamily="18" charset="0"/>
              </a:rPr>
              <a:t> η</a:t>
            </a:r>
            <a:r>
              <a:rPr lang="en-US" sz="4000" dirty="0" smtClean="0">
                <a:latin typeface="Bell MT" pitchFamily="18" charset="0"/>
                <a:ea typeface="Times New Roman" pitchFamily="18" charset="0"/>
              </a:rPr>
              <a:t> + </a:t>
            </a:r>
            <a:r>
              <a:rPr lang="en-US" sz="4000" b="1" i="1" dirty="0" smtClean="0">
                <a:latin typeface="Bell MT" pitchFamily="18" charset="0"/>
                <a:ea typeface="Times New Roman" pitchFamily="18" charset="0"/>
              </a:rPr>
              <a:t>γ ξ</a:t>
            </a:r>
            <a:r>
              <a:rPr lang="en-US" sz="4000" i="1" dirty="0" smtClean="0">
                <a:latin typeface="Bell MT" pitchFamily="18" charset="0"/>
                <a:ea typeface="Times New Roman" pitchFamily="18" charset="0"/>
              </a:rPr>
              <a:t> </a:t>
            </a:r>
            <a:r>
              <a:rPr lang="en-US" sz="4000" dirty="0" smtClean="0">
                <a:latin typeface="Bell MT" pitchFamily="18" charset="0"/>
                <a:ea typeface="Times New Roman" pitchFamily="18" charset="0"/>
              </a:rPr>
              <a:t>+ </a:t>
            </a:r>
            <a:r>
              <a:rPr lang="en-US" sz="4000" b="1" i="1" dirty="0" smtClean="0">
                <a:latin typeface="Bell MT" pitchFamily="18" charset="0"/>
                <a:ea typeface="Times New Roman" pitchFamily="18" charset="0"/>
              </a:rPr>
              <a:t>ζ</a:t>
            </a:r>
            <a:r>
              <a:rPr lang="en-US" sz="4000" i="1" dirty="0" smtClean="0">
                <a:latin typeface="Bell MT" pitchFamily="18" charset="0"/>
                <a:ea typeface="Times New Roman" pitchFamily="18" charset="0"/>
              </a:rPr>
              <a:t> </a:t>
            </a:r>
            <a:r>
              <a:rPr lang="en-US" sz="4000" dirty="0" smtClean="0">
                <a:ea typeface="Times New Roman" pitchFamily="18" charset="0"/>
              </a:rPr>
              <a:t> in the proposed. The three structural equations (CSAT and VCOC are two mediating variables) look as given below</a:t>
            </a:r>
          </a:p>
          <a:p>
            <a:pPr marL="0" lvl="0" indent="0" fontAlgn="base">
              <a:spcBef>
                <a:spcPct val="0"/>
              </a:spcBef>
              <a:spcAft>
                <a:spcPct val="0"/>
              </a:spcAft>
              <a:buNone/>
              <a:tabLst>
                <a:tab pos="215900" algn="l"/>
              </a:tabLst>
            </a:pPr>
            <a:r>
              <a:rPr lang="en-US" sz="4000" dirty="0" smtClean="0">
                <a:ea typeface="Times New Roman" pitchFamily="18" charset="0"/>
              </a:rPr>
              <a:t> </a:t>
            </a:r>
            <a:endParaRPr lang="en-US" sz="4000" dirty="0" smtClean="0"/>
          </a:p>
          <a:p>
            <a:pPr marL="0" lvl="0" indent="0" eaLnBrk="0" fontAlgn="base" hangingPunct="0">
              <a:spcBef>
                <a:spcPct val="0"/>
              </a:spcBef>
              <a:spcAft>
                <a:spcPct val="0"/>
              </a:spcAft>
              <a:buNone/>
              <a:tabLst>
                <a:tab pos="215900" algn="l"/>
              </a:tabLst>
            </a:pPr>
            <a:r>
              <a:rPr lang="en-US" sz="4000" b="1" i="1" dirty="0" smtClean="0">
                <a:solidFill>
                  <a:srgbClr val="000000"/>
                </a:solidFill>
                <a:ea typeface="Times New Roman" pitchFamily="18" charset="0"/>
              </a:rPr>
              <a:t>(</a:t>
            </a:r>
            <a:r>
              <a:rPr lang="en-US" sz="4000" b="1" i="1" dirty="0" smtClean="0">
                <a:solidFill>
                  <a:srgbClr val="000000"/>
                </a:solidFill>
                <a:latin typeface="Bell MT" pitchFamily="18" charset="0"/>
                <a:ea typeface="Times New Roman" pitchFamily="18" charset="0"/>
              </a:rPr>
              <a:t>CSAT) 		η</a:t>
            </a:r>
            <a:r>
              <a:rPr lang="en-US" sz="4000" b="1" i="1" baseline="-30000" dirty="0" smtClean="0">
                <a:solidFill>
                  <a:srgbClr val="000000"/>
                </a:solidFill>
                <a:latin typeface="Bell MT" pitchFamily="18" charset="0"/>
                <a:ea typeface="Times New Roman" pitchFamily="18" charset="0"/>
              </a:rPr>
              <a:t>1</a:t>
            </a:r>
            <a:r>
              <a:rPr lang="en-US" sz="4000" b="1" i="1" dirty="0" smtClean="0">
                <a:solidFill>
                  <a:srgbClr val="000000"/>
                </a:solidFill>
                <a:latin typeface="Bell MT" pitchFamily="18" charset="0"/>
                <a:ea typeface="Times New Roman" pitchFamily="18" charset="0"/>
              </a:rPr>
              <a:t> </a:t>
            </a:r>
            <a:r>
              <a:rPr lang="en-US" sz="4000" b="1" dirty="0" smtClean="0">
                <a:solidFill>
                  <a:srgbClr val="000000"/>
                </a:solidFill>
                <a:latin typeface="Bell MT" pitchFamily="18" charset="0"/>
                <a:ea typeface="Times New Roman" pitchFamily="18" charset="0"/>
              </a:rPr>
              <a:t>= </a:t>
            </a:r>
            <a:r>
              <a:rPr lang="en-US" sz="4000" b="1" i="1" dirty="0" smtClean="0">
                <a:solidFill>
                  <a:srgbClr val="000000"/>
                </a:solidFill>
                <a:latin typeface="Bell MT" pitchFamily="18" charset="0"/>
                <a:ea typeface="Times New Roman" pitchFamily="18" charset="0"/>
              </a:rPr>
              <a:t>γ</a:t>
            </a:r>
            <a:r>
              <a:rPr lang="en-US" sz="4000" b="1" i="1" baseline="-30000" dirty="0" smtClean="0">
                <a:solidFill>
                  <a:srgbClr val="000000"/>
                </a:solidFill>
                <a:latin typeface="Bell MT" pitchFamily="18" charset="0"/>
                <a:ea typeface="Times New Roman" pitchFamily="18" charset="0"/>
              </a:rPr>
              <a:t>11</a:t>
            </a:r>
            <a:r>
              <a:rPr lang="en-US" sz="4000" b="1" i="1" dirty="0" smtClean="0">
                <a:solidFill>
                  <a:srgbClr val="000000"/>
                </a:solidFill>
                <a:latin typeface="Bell MT" pitchFamily="18" charset="0"/>
                <a:ea typeface="Times New Roman" pitchFamily="18" charset="0"/>
              </a:rPr>
              <a:t> ξ</a:t>
            </a:r>
            <a:r>
              <a:rPr lang="en-US" sz="4000" b="1" i="1" baseline="-30000" dirty="0" smtClean="0">
                <a:solidFill>
                  <a:srgbClr val="000000"/>
                </a:solidFill>
                <a:latin typeface="Bell MT" pitchFamily="18" charset="0"/>
                <a:ea typeface="Times New Roman" pitchFamily="18" charset="0"/>
              </a:rPr>
              <a:t>1</a:t>
            </a:r>
            <a:r>
              <a:rPr lang="en-US" sz="4000" b="1" i="1" dirty="0" smtClean="0">
                <a:solidFill>
                  <a:srgbClr val="000000"/>
                </a:solidFill>
                <a:latin typeface="Bell MT" pitchFamily="18" charset="0"/>
                <a:ea typeface="Times New Roman" pitchFamily="18" charset="0"/>
              </a:rPr>
              <a:t> </a:t>
            </a:r>
            <a:r>
              <a:rPr lang="en-US" sz="4000" b="1" dirty="0" smtClean="0">
                <a:solidFill>
                  <a:srgbClr val="000000"/>
                </a:solidFill>
                <a:latin typeface="Bell MT" pitchFamily="18" charset="0"/>
                <a:ea typeface="Times New Roman" pitchFamily="18" charset="0"/>
              </a:rPr>
              <a:t>+</a:t>
            </a:r>
            <a:r>
              <a:rPr lang="en-US" sz="4000" b="1" i="1" dirty="0" smtClean="0">
                <a:solidFill>
                  <a:srgbClr val="000000"/>
                </a:solidFill>
                <a:latin typeface="Bell MT" pitchFamily="18" charset="0"/>
                <a:ea typeface="Times New Roman" pitchFamily="18" charset="0"/>
              </a:rPr>
              <a:t> γ</a:t>
            </a:r>
            <a:r>
              <a:rPr lang="en-US" sz="4000" b="1" i="1" baseline="-30000" dirty="0" smtClean="0">
                <a:solidFill>
                  <a:srgbClr val="000000"/>
                </a:solidFill>
                <a:latin typeface="Bell MT" pitchFamily="18" charset="0"/>
                <a:ea typeface="Times New Roman" pitchFamily="18" charset="0"/>
              </a:rPr>
              <a:t>12</a:t>
            </a:r>
            <a:r>
              <a:rPr lang="en-US" sz="4000" b="1" i="1" dirty="0" smtClean="0">
                <a:solidFill>
                  <a:srgbClr val="000000"/>
                </a:solidFill>
                <a:latin typeface="Bell MT" pitchFamily="18" charset="0"/>
                <a:ea typeface="Times New Roman" pitchFamily="18" charset="0"/>
              </a:rPr>
              <a:t> ξ</a:t>
            </a:r>
            <a:r>
              <a:rPr lang="en-US" sz="4000" b="1" i="1" baseline="-30000" dirty="0" smtClean="0">
                <a:solidFill>
                  <a:srgbClr val="000000"/>
                </a:solidFill>
                <a:latin typeface="Bell MT" pitchFamily="18" charset="0"/>
                <a:ea typeface="Times New Roman" pitchFamily="18" charset="0"/>
              </a:rPr>
              <a:t>2</a:t>
            </a:r>
            <a:r>
              <a:rPr lang="en-US" sz="4000" b="1" i="1" dirty="0" smtClean="0">
                <a:solidFill>
                  <a:srgbClr val="000000"/>
                </a:solidFill>
                <a:latin typeface="Bell MT" pitchFamily="18" charset="0"/>
                <a:ea typeface="Times New Roman" pitchFamily="18" charset="0"/>
              </a:rPr>
              <a:t>+</a:t>
            </a:r>
            <a:r>
              <a:rPr lang="en-US" sz="4000" b="1" dirty="0" smtClean="0">
                <a:solidFill>
                  <a:srgbClr val="000000"/>
                </a:solidFill>
                <a:latin typeface="Bell MT" pitchFamily="18" charset="0"/>
                <a:ea typeface="Times New Roman" pitchFamily="18" charset="0"/>
              </a:rPr>
              <a:t> </a:t>
            </a:r>
            <a:r>
              <a:rPr lang="en-US" sz="4000" b="1" i="1" dirty="0" smtClean="0">
                <a:solidFill>
                  <a:srgbClr val="000000"/>
                </a:solidFill>
                <a:latin typeface="Bell MT" pitchFamily="18" charset="0"/>
                <a:ea typeface="Times New Roman" pitchFamily="18" charset="0"/>
              </a:rPr>
              <a:t>ζ</a:t>
            </a:r>
            <a:r>
              <a:rPr lang="en-US" sz="4000" b="1" i="1" baseline="-30000" dirty="0" smtClean="0">
                <a:solidFill>
                  <a:srgbClr val="000000"/>
                </a:solidFill>
                <a:latin typeface="Bell MT" pitchFamily="18" charset="0"/>
                <a:ea typeface="Times New Roman" pitchFamily="18" charset="0"/>
              </a:rPr>
              <a:t>1</a:t>
            </a:r>
            <a:endParaRPr lang="en-US" sz="4000" b="1" dirty="0" smtClean="0">
              <a:latin typeface="Bell MT" pitchFamily="18" charset="0"/>
            </a:endParaRPr>
          </a:p>
          <a:p>
            <a:pPr marL="0" lvl="0" indent="0" eaLnBrk="0" fontAlgn="base" hangingPunct="0">
              <a:spcBef>
                <a:spcPct val="0"/>
              </a:spcBef>
              <a:spcAft>
                <a:spcPct val="0"/>
              </a:spcAft>
              <a:buNone/>
              <a:tabLst>
                <a:tab pos="215900" algn="l"/>
              </a:tabLst>
            </a:pPr>
            <a:r>
              <a:rPr lang="en-US" sz="4000" b="1" i="1" dirty="0" smtClean="0">
                <a:solidFill>
                  <a:srgbClr val="000000"/>
                </a:solidFill>
                <a:latin typeface="Bell MT" pitchFamily="18" charset="0"/>
                <a:ea typeface="Times New Roman" pitchFamily="18" charset="0"/>
              </a:rPr>
              <a:t>(VCOC) 		η</a:t>
            </a:r>
            <a:r>
              <a:rPr lang="en-US" sz="4000" b="1" i="1" baseline="-30000" dirty="0" smtClean="0">
                <a:solidFill>
                  <a:srgbClr val="000000"/>
                </a:solidFill>
                <a:latin typeface="Bell MT" pitchFamily="18" charset="0"/>
                <a:ea typeface="Times New Roman" pitchFamily="18" charset="0"/>
              </a:rPr>
              <a:t>2</a:t>
            </a:r>
            <a:r>
              <a:rPr lang="en-US" sz="4000" b="1" i="1" dirty="0" smtClean="0">
                <a:solidFill>
                  <a:srgbClr val="000000"/>
                </a:solidFill>
                <a:latin typeface="Bell MT" pitchFamily="18" charset="0"/>
                <a:ea typeface="Times New Roman" pitchFamily="18" charset="0"/>
              </a:rPr>
              <a:t> </a:t>
            </a:r>
            <a:r>
              <a:rPr lang="en-US" sz="4000" b="1" dirty="0" smtClean="0">
                <a:solidFill>
                  <a:srgbClr val="000000"/>
                </a:solidFill>
                <a:latin typeface="Bell MT" pitchFamily="18" charset="0"/>
                <a:ea typeface="Times New Roman" pitchFamily="18" charset="0"/>
              </a:rPr>
              <a:t>= </a:t>
            </a:r>
            <a:r>
              <a:rPr lang="en-US" sz="4000" b="1" i="1" dirty="0" smtClean="0">
                <a:solidFill>
                  <a:srgbClr val="000000"/>
                </a:solidFill>
                <a:latin typeface="Bell MT" pitchFamily="18" charset="0"/>
                <a:ea typeface="Times New Roman" pitchFamily="18" charset="0"/>
              </a:rPr>
              <a:t>γ</a:t>
            </a:r>
            <a:r>
              <a:rPr lang="en-US" sz="4000" b="1" i="1" baseline="-30000" dirty="0" smtClean="0">
                <a:solidFill>
                  <a:srgbClr val="000000"/>
                </a:solidFill>
                <a:latin typeface="Bell MT" pitchFamily="18" charset="0"/>
                <a:ea typeface="Times New Roman" pitchFamily="18" charset="0"/>
              </a:rPr>
              <a:t>23</a:t>
            </a:r>
            <a:r>
              <a:rPr lang="en-US" sz="4000" b="1" i="1" dirty="0" smtClean="0">
                <a:solidFill>
                  <a:srgbClr val="000000"/>
                </a:solidFill>
                <a:latin typeface="Bell MT" pitchFamily="18" charset="0"/>
                <a:ea typeface="Times New Roman" pitchFamily="18" charset="0"/>
              </a:rPr>
              <a:t> ξ</a:t>
            </a:r>
            <a:r>
              <a:rPr lang="en-US" sz="4000" b="1" i="1" baseline="-30000" dirty="0" smtClean="0">
                <a:solidFill>
                  <a:srgbClr val="000000"/>
                </a:solidFill>
                <a:latin typeface="Bell MT" pitchFamily="18" charset="0"/>
                <a:ea typeface="Times New Roman" pitchFamily="18" charset="0"/>
              </a:rPr>
              <a:t>3</a:t>
            </a:r>
            <a:r>
              <a:rPr lang="en-US" sz="4000" b="1" i="1" dirty="0" smtClean="0">
                <a:solidFill>
                  <a:srgbClr val="000000"/>
                </a:solidFill>
                <a:latin typeface="Bell MT" pitchFamily="18" charset="0"/>
                <a:ea typeface="Times New Roman" pitchFamily="18" charset="0"/>
              </a:rPr>
              <a:t> </a:t>
            </a:r>
            <a:r>
              <a:rPr lang="en-US" sz="4000" b="1" dirty="0" smtClean="0">
                <a:solidFill>
                  <a:srgbClr val="000000"/>
                </a:solidFill>
                <a:latin typeface="Bell MT" pitchFamily="18" charset="0"/>
                <a:ea typeface="Times New Roman" pitchFamily="18" charset="0"/>
              </a:rPr>
              <a:t>+</a:t>
            </a:r>
            <a:r>
              <a:rPr lang="en-US" sz="4000" b="1" i="1" dirty="0" smtClean="0">
                <a:solidFill>
                  <a:srgbClr val="000000"/>
                </a:solidFill>
                <a:latin typeface="Bell MT" pitchFamily="18" charset="0"/>
                <a:ea typeface="Times New Roman" pitchFamily="18" charset="0"/>
              </a:rPr>
              <a:t> β</a:t>
            </a:r>
            <a:r>
              <a:rPr lang="en-US" sz="4000" b="1" i="1" baseline="-30000" dirty="0" smtClean="0">
                <a:solidFill>
                  <a:srgbClr val="000000"/>
                </a:solidFill>
                <a:latin typeface="Bell MT" pitchFamily="18" charset="0"/>
                <a:ea typeface="Times New Roman" pitchFamily="18" charset="0"/>
              </a:rPr>
              <a:t>21</a:t>
            </a:r>
            <a:r>
              <a:rPr lang="en-US" sz="4000" b="1" i="1" dirty="0" smtClean="0">
                <a:solidFill>
                  <a:srgbClr val="000000"/>
                </a:solidFill>
                <a:latin typeface="Bell MT" pitchFamily="18" charset="0"/>
                <a:ea typeface="Times New Roman" pitchFamily="18" charset="0"/>
              </a:rPr>
              <a:t> η</a:t>
            </a:r>
            <a:r>
              <a:rPr lang="en-US" sz="4000" b="1" i="1" baseline="-30000" dirty="0" smtClean="0">
                <a:solidFill>
                  <a:srgbClr val="000000"/>
                </a:solidFill>
                <a:latin typeface="Bell MT" pitchFamily="18" charset="0"/>
                <a:ea typeface="Times New Roman" pitchFamily="18" charset="0"/>
              </a:rPr>
              <a:t>1</a:t>
            </a:r>
            <a:r>
              <a:rPr lang="en-US" sz="4000" b="1" i="1" dirty="0" smtClean="0">
                <a:solidFill>
                  <a:srgbClr val="000000"/>
                </a:solidFill>
                <a:latin typeface="Bell MT" pitchFamily="18" charset="0"/>
                <a:ea typeface="Times New Roman" pitchFamily="18" charset="0"/>
              </a:rPr>
              <a:t> +</a:t>
            </a:r>
            <a:r>
              <a:rPr lang="en-US" sz="4000" b="1" dirty="0" smtClean="0">
                <a:solidFill>
                  <a:srgbClr val="000000"/>
                </a:solidFill>
                <a:latin typeface="Bell MT" pitchFamily="18" charset="0"/>
                <a:ea typeface="Times New Roman" pitchFamily="18" charset="0"/>
              </a:rPr>
              <a:t> </a:t>
            </a:r>
            <a:r>
              <a:rPr lang="en-US" sz="4000" b="1" i="1" dirty="0" smtClean="0">
                <a:solidFill>
                  <a:srgbClr val="000000"/>
                </a:solidFill>
                <a:latin typeface="Bell MT" pitchFamily="18" charset="0"/>
                <a:ea typeface="Times New Roman" pitchFamily="18" charset="0"/>
              </a:rPr>
              <a:t>ζ</a:t>
            </a:r>
            <a:r>
              <a:rPr lang="en-US" sz="4000" b="1" i="1" baseline="-30000" dirty="0" smtClean="0">
                <a:solidFill>
                  <a:srgbClr val="000000"/>
                </a:solidFill>
                <a:latin typeface="Bell MT" pitchFamily="18" charset="0"/>
                <a:ea typeface="Times New Roman" pitchFamily="18" charset="0"/>
              </a:rPr>
              <a:t>2</a:t>
            </a:r>
            <a:endParaRPr lang="en-US" sz="4000" b="1" dirty="0" smtClean="0">
              <a:latin typeface="Bell MT" pitchFamily="18" charset="0"/>
            </a:endParaRPr>
          </a:p>
          <a:p>
            <a:pPr marL="0" lvl="0" indent="0" eaLnBrk="0" fontAlgn="base" hangingPunct="0">
              <a:spcBef>
                <a:spcPct val="0"/>
              </a:spcBef>
              <a:spcAft>
                <a:spcPct val="0"/>
              </a:spcAft>
              <a:buNone/>
              <a:tabLst>
                <a:tab pos="215900" algn="l"/>
              </a:tabLst>
            </a:pPr>
            <a:r>
              <a:rPr lang="en-US" sz="4000" b="1" i="1" dirty="0" smtClean="0">
                <a:solidFill>
                  <a:srgbClr val="000000"/>
                </a:solidFill>
                <a:latin typeface="Bell MT" pitchFamily="18" charset="0"/>
                <a:ea typeface="Times New Roman" pitchFamily="18" charset="0"/>
              </a:rPr>
              <a:t>(CONEMP) 	η</a:t>
            </a:r>
            <a:r>
              <a:rPr lang="en-US" sz="4000" b="1" i="1" baseline="-30000" dirty="0" smtClean="0">
                <a:solidFill>
                  <a:srgbClr val="000000"/>
                </a:solidFill>
                <a:latin typeface="Bell MT" pitchFamily="18" charset="0"/>
                <a:ea typeface="Times New Roman" pitchFamily="18" charset="0"/>
              </a:rPr>
              <a:t>3</a:t>
            </a:r>
            <a:r>
              <a:rPr lang="en-US" sz="4000" b="1" i="1" dirty="0" smtClean="0">
                <a:solidFill>
                  <a:srgbClr val="000000"/>
                </a:solidFill>
                <a:latin typeface="Bell MT" pitchFamily="18" charset="0"/>
                <a:ea typeface="Times New Roman" pitchFamily="18" charset="0"/>
              </a:rPr>
              <a:t> </a:t>
            </a:r>
            <a:r>
              <a:rPr lang="en-US" sz="4000" b="1" dirty="0" smtClean="0">
                <a:solidFill>
                  <a:srgbClr val="000000"/>
                </a:solidFill>
                <a:latin typeface="Bell MT" pitchFamily="18" charset="0"/>
                <a:ea typeface="Times New Roman" pitchFamily="18" charset="0"/>
              </a:rPr>
              <a:t>= </a:t>
            </a:r>
            <a:r>
              <a:rPr lang="en-US" sz="4000" b="1" i="1" dirty="0" smtClean="0">
                <a:solidFill>
                  <a:srgbClr val="000000"/>
                </a:solidFill>
                <a:latin typeface="Bell MT" pitchFamily="18" charset="0"/>
                <a:ea typeface="Times New Roman" pitchFamily="18" charset="0"/>
              </a:rPr>
              <a:t>β</a:t>
            </a:r>
            <a:r>
              <a:rPr lang="en-US" sz="4000" b="1" i="1" baseline="-30000" dirty="0" smtClean="0">
                <a:solidFill>
                  <a:srgbClr val="000000"/>
                </a:solidFill>
                <a:latin typeface="Bell MT" pitchFamily="18" charset="0"/>
                <a:ea typeface="Times New Roman" pitchFamily="18" charset="0"/>
              </a:rPr>
              <a:t>32</a:t>
            </a:r>
            <a:r>
              <a:rPr lang="en-US" sz="4000" b="1" i="1" dirty="0" smtClean="0">
                <a:solidFill>
                  <a:srgbClr val="000000"/>
                </a:solidFill>
                <a:latin typeface="Bell MT" pitchFamily="18" charset="0"/>
                <a:ea typeface="Times New Roman" pitchFamily="18" charset="0"/>
              </a:rPr>
              <a:t> η</a:t>
            </a:r>
            <a:r>
              <a:rPr lang="en-US" sz="4000" b="1" i="1" baseline="-30000" dirty="0" smtClean="0">
                <a:solidFill>
                  <a:srgbClr val="000000"/>
                </a:solidFill>
                <a:latin typeface="Bell MT" pitchFamily="18" charset="0"/>
                <a:ea typeface="Times New Roman" pitchFamily="18" charset="0"/>
              </a:rPr>
              <a:t>2+</a:t>
            </a:r>
            <a:r>
              <a:rPr lang="en-US" sz="4000" b="1" i="1" dirty="0" smtClean="0">
                <a:solidFill>
                  <a:srgbClr val="000000"/>
                </a:solidFill>
                <a:latin typeface="Bell MT" pitchFamily="18" charset="0"/>
                <a:ea typeface="Times New Roman" pitchFamily="18" charset="0"/>
              </a:rPr>
              <a:t> γ</a:t>
            </a:r>
            <a:r>
              <a:rPr lang="en-US" sz="4000" b="1" i="1" baseline="-30000" dirty="0" smtClean="0">
                <a:solidFill>
                  <a:srgbClr val="000000"/>
                </a:solidFill>
                <a:latin typeface="Bell MT" pitchFamily="18" charset="0"/>
                <a:ea typeface="Times New Roman" pitchFamily="18" charset="0"/>
              </a:rPr>
              <a:t>34</a:t>
            </a:r>
            <a:r>
              <a:rPr lang="en-US" sz="4000" b="1" i="1" dirty="0" smtClean="0">
                <a:solidFill>
                  <a:srgbClr val="000000"/>
                </a:solidFill>
                <a:latin typeface="Bell MT" pitchFamily="18" charset="0"/>
                <a:ea typeface="Times New Roman" pitchFamily="18" charset="0"/>
              </a:rPr>
              <a:t> ξ</a:t>
            </a:r>
            <a:r>
              <a:rPr lang="en-US" sz="4000" b="1" i="1" baseline="-30000" dirty="0" smtClean="0">
                <a:solidFill>
                  <a:srgbClr val="000000"/>
                </a:solidFill>
                <a:latin typeface="Bell MT" pitchFamily="18" charset="0"/>
                <a:ea typeface="Times New Roman" pitchFamily="18" charset="0"/>
              </a:rPr>
              <a:t>4</a:t>
            </a:r>
            <a:r>
              <a:rPr lang="en-US" sz="4000" b="1" i="1" dirty="0" smtClean="0">
                <a:solidFill>
                  <a:srgbClr val="000000"/>
                </a:solidFill>
                <a:latin typeface="Bell MT" pitchFamily="18" charset="0"/>
                <a:ea typeface="Times New Roman" pitchFamily="18" charset="0"/>
              </a:rPr>
              <a:t> </a:t>
            </a:r>
            <a:r>
              <a:rPr lang="en-US" sz="4000" b="1" dirty="0" smtClean="0">
                <a:solidFill>
                  <a:srgbClr val="000000"/>
                </a:solidFill>
                <a:latin typeface="Bell MT" pitchFamily="18" charset="0"/>
                <a:ea typeface="Times New Roman" pitchFamily="18" charset="0"/>
              </a:rPr>
              <a:t>+</a:t>
            </a:r>
            <a:r>
              <a:rPr lang="en-US" sz="4000" b="1" i="1" dirty="0" smtClean="0">
                <a:solidFill>
                  <a:srgbClr val="000000"/>
                </a:solidFill>
                <a:latin typeface="Bell MT" pitchFamily="18" charset="0"/>
                <a:ea typeface="Times New Roman" pitchFamily="18" charset="0"/>
              </a:rPr>
              <a:t> γ</a:t>
            </a:r>
            <a:r>
              <a:rPr lang="en-US" sz="4000" b="1" i="1" baseline="-30000" dirty="0" smtClean="0">
                <a:solidFill>
                  <a:srgbClr val="000000"/>
                </a:solidFill>
                <a:latin typeface="Bell MT" pitchFamily="18" charset="0"/>
                <a:ea typeface="Times New Roman" pitchFamily="18" charset="0"/>
              </a:rPr>
              <a:t>35</a:t>
            </a:r>
            <a:r>
              <a:rPr lang="en-US" sz="4000" b="1" i="1" dirty="0" smtClean="0">
                <a:solidFill>
                  <a:srgbClr val="000000"/>
                </a:solidFill>
                <a:latin typeface="Bell MT" pitchFamily="18" charset="0"/>
                <a:ea typeface="Times New Roman" pitchFamily="18" charset="0"/>
              </a:rPr>
              <a:t> ξ</a:t>
            </a:r>
            <a:r>
              <a:rPr lang="en-US" sz="4000" b="1" i="1" baseline="-30000" dirty="0" smtClean="0">
                <a:solidFill>
                  <a:srgbClr val="000000"/>
                </a:solidFill>
                <a:latin typeface="Bell MT" pitchFamily="18" charset="0"/>
                <a:ea typeface="Times New Roman" pitchFamily="18" charset="0"/>
              </a:rPr>
              <a:t>5</a:t>
            </a:r>
            <a:r>
              <a:rPr lang="en-US" sz="4000" b="1" i="1" dirty="0" smtClean="0">
                <a:solidFill>
                  <a:srgbClr val="000000"/>
                </a:solidFill>
                <a:latin typeface="Bell MT" pitchFamily="18" charset="0"/>
                <a:ea typeface="Times New Roman" pitchFamily="18" charset="0"/>
              </a:rPr>
              <a:t> +</a:t>
            </a:r>
            <a:r>
              <a:rPr lang="en-US" sz="4000" b="1" dirty="0" smtClean="0">
                <a:solidFill>
                  <a:srgbClr val="000000"/>
                </a:solidFill>
                <a:latin typeface="Bell MT" pitchFamily="18" charset="0"/>
                <a:ea typeface="Times New Roman" pitchFamily="18" charset="0"/>
              </a:rPr>
              <a:t> </a:t>
            </a:r>
            <a:r>
              <a:rPr lang="en-US" sz="4000" b="1" i="1" dirty="0" smtClean="0">
                <a:solidFill>
                  <a:srgbClr val="000000"/>
                </a:solidFill>
                <a:latin typeface="Bell MT" pitchFamily="18" charset="0"/>
                <a:ea typeface="Times New Roman" pitchFamily="18" charset="0"/>
              </a:rPr>
              <a:t>ζ</a:t>
            </a:r>
            <a:r>
              <a:rPr lang="en-US" sz="4000" b="1" i="1" baseline="-30000" dirty="0" smtClean="0">
                <a:solidFill>
                  <a:srgbClr val="000000"/>
                </a:solidFill>
                <a:latin typeface="Bell MT" pitchFamily="18" charset="0"/>
                <a:ea typeface="Times New Roman" pitchFamily="18" charset="0"/>
              </a:rPr>
              <a:t>3</a:t>
            </a:r>
          </a:p>
          <a:p>
            <a:pPr marL="0" lvl="0" indent="0" eaLnBrk="0" fontAlgn="base" hangingPunct="0">
              <a:spcBef>
                <a:spcPct val="0"/>
              </a:spcBef>
              <a:spcAft>
                <a:spcPct val="0"/>
              </a:spcAft>
              <a:buNone/>
              <a:tabLst>
                <a:tab pos="215900" algn="l"/>
              </a:tabLst>
            </a:pPr>
            <a:endParaRPr lang="en-US" b="1" i="1" baseline="-30000" dirty="0" smtClean="0">
              <a:solidFill>
                <a:srgbClr val="000000"/>
              </a:solidFill>
              <a:latin typeface="Arial" pitchFamily="34" charset="0"/>
              <a:ea typeface="Times New Roman" pitchFamily="18" charset="0"/>
            </a:endParaRPr>
          </a:p>
          <a:p>
            <a:pPr marL="0" lvl="0" indent="0" algn="just" eaLnBrk="0" fontAlgn="base" hangingPunct="0">
              <a:spcBef>
                <a:spcPct val="0"/>
              </a:spcBef>
              <a:spcAft>
                <a:spcPct val="0"/>
              </a:spcAft>
              <a:buNone/>
              <a:tabLst>
                <a:tab pos="215900" algn="l"/>
              </a:tabLst>
            </a:pPr>
            <a:r>
              <a:rPr lang="en-US" sz="2900" b="1" dirty="0" smtClean="0">
                <a:solidFill>
                  <a:srgbClr val="000000"/>
                </a:solidFill>
              </a:rPr>
              <a:t>NOTE: </a:t>
            </a:r>
            <a:r>
              <a:rPr lang="en-US" sz="2900" dirty="0" smtClean="0"/>
              <a:t>Traditional multivariate procedures are incapable of either assessing or correcting for measurement error, SEM provides explicit estimates of these parameters. Whereas the former methods are based on observed measurements only, SEM can incorporate both unobserved and observed variables (Byrne 1998: 3-4)</a:t>
            </a:r>
            <a:endParaRPr lang="en-US" sz="2900" b="1" baseline="-30000" dirty="0" smtClean="0">
              <a:solidFill>
                <a:srgbClr val="000000"/>
              </a:solidFill>
              <a:ea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48616E83-33D4-46FC-B06D-8E69235F0195}"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1219200"/>
          </a:xfrm>
        </p:spPr>
        <p:txBody>
          <a:bodyPr>
            <a:noAutofit/>
          </a:bodyPr>
          <a:lstStyle/>
          <a:p>
            <a:r>
              <a:rPr lang="en-IN" sz="2400" b="1" dirty="0" smtClean="0"/>
              <a:t>Measurement Model</a:t>
            </a:r>
            <a:endParaRPr lang="en-US" sz="2400" dirty="0"/>
          </a:p>
        </p:txBody>
      </p:sp>
      <p:sp>
        <p:nvSpPr>
          <p:cNvPr id="3" name="Content Placeholder 2"/>
          <p:cNvSpPr>
            <a:spLocks noGrp="1"/>
          </p:cNvSpPr>
          <p:nvPr>
            <p:ph idx="1"/>
          </p:nvPr>
        </p:nvSpPr>
        <p:spPr>
          <a:xfrm>
            <a:off x="457200" y="1524000"/>
            <a:ext cx="8229600" cy="4602163"/>
          </a:xfrm>
        </p:spPr>
        <p:txBody>
          <a:bodyPr>
            <a:noAutofit/>
          </a:bodyPr>
          <a:lstStyle/>
          <a:p>
            <a:pPr marL="0" indent="0">
              <a:buNone/>
            </a:pPr>
            <a:r>
              <a:rPr lang="en-IN" sz="1600" dirty="0" smtClean="0">
                <a:latin typeface="Bell MT" pitchFamily="18" charset="0"/>
              </a:rPr>
              <a:t> </a:t>
            </a:r>
            <a:r>
              <a:rPr lang="en-IN" sz="1800" b="1" dirty="0" smtClean="0">
                <a:latin typeface="Bell MT" pitchFamily="18" charset="0"/>
              </a:rPr>
              <a:t>y= </a:t>
            </a:r>
            <a:r>
              <a:rPr lang="en-IN" sz="1800" b="1" i="1" dirty="0" smtClean="0">
                <a:latin typeface="Bell MT" pitchFamily="18" charset="0"/>
              </a:rPr>
              <a:t>Λ</a:t>
            </a:r>
            <a:r>
              <a:rPr lang="en-IN" sz="1800" b="1" baseline="-25000" dirty="0" smtClean="0">
                <a:latin typeface="Bell MT" pitchFamily="18" charset="0"/>
              </a:rPr>
              <a:t>y</a:t>
            </a:r>
            <a:r>
              <a:rPr lang="en-IN" sz="1800" b="1" dirty="0" smtClean="0">
                <a:latin typeface="Bell MT" pitchFamily="18" charset="0"/>
              </a:rPr>
              <a:t> </a:t>
            </a:r>
            <a:r>
              <a:rPr lang="en-IN" sz="1800" b="1" i="1" dirty="0" smtClean="0">
                <a:latin typeface="Bell MT" pitchFamily="18" charset="0"/>
              </a:rPr>
              <a:t>η </a:t>
            </a:r>
            <a:r>
              <a:rPr lang="en-IN" sz="1800" b="1" dirty="0" smtClean="0">
                <a:latin typeface="Bell MT" pitchFamily="18" charset="0"/>
              </a:rPr>
              <a:t>+ </a:t>
            </a:r>
            <a:r>
              <a:rPr lang="en-IN" sz="1800" b="1" i="1" dirty="0" smtClean="0">
                <a:latin typeface="Bell MT" pitchFamily="18" charset="0"/>
              </a:rPr>
              <a:t>ε </a:t>
            </a:r>
            <a:r>
              <a:rPr lang="en-IN" sz="1800" b="1" dirty="0" smtClean="0">
                <a:latin typeface="Bell MT" pitchFamily="18" charset="0"/>
              </a:rPr>
              <a:t>and x = </a:t>
            </a:r>
            <a:r>
              <a:rPr lang="en-IN" sz="1800" b="1" i="1" dirty="0" smtClean="0">
                <a:latin typeface="Bell MT" pitchFamily="18" charset="0"/>
              </a:rPr>
              <a:t>Λx ξ </a:t>
            </a:r>
            <a:r>
              <a:rPr lang="en-IN" sz="1800" b="1" dirty="0" smtClean="0">
                <a:latin typeface="Bell MT" pitchFamily="18" charset="0"/>
              </a:rPr>
              <a:t>+ </a:t>
            </a:r>
            <a:r>
              <a:rPr lang="en-IN" sz="1800" b="1" i="1" dirty="0" smtClean="0">
                <a:latin typeface="Bell MT" pitchFamily="18" charset="0"/>
              </a:rPr>
              <a:t>δ</a:t>
            </a:r>
            <a:r>
              <a:rPr lang="en-IN" sz="1800" b="1" dirty="0" smtClean="0">
                <a:latin typeface="Bell MT" pitchFamily="18" charset="0"/>
              </a:rPr>
              <a:t>, which specifies how latent variables (</a:t>
            </a:r>
            <a:r>
              <a:rPr lang="en-IN" sz="1800" b="1" i="1" dirty="0" smtClean="0">
                <a:latin typeface="Bell MT" pitchFamily="18" charset="0"/>
              </a:rPr>
              <a:t>η’s &amp; ξ’s) </a:t>
            </a:r>
            <a:r>
              <a:rPr lang="en-IN" sz="1800" b="1" dirty="0" smtClean="0">
                <a:latin typeface="Bell MT" pitchFamily="18" charset="0"/>
              </a:rPr>
              <a:t>depend upon or are indicated by the observed variables (Ys &amp; Xs) . </a:t>
            </a:r>
            <a:endParaRPr lang="en-IN" sz="1800" b="1" i="1" dirty="0" smtClean="0">
              <a:latin typeface="Bell MT" pitchFamily="18" charset="0"/>
            </a:endParaRPr>
          </a:p>
          <a:p>
            <a:r>
              <a:rPr lang="en-IN" sz="1800" b="1" i="1" dirty="0" smtClean="0">
                <a:latin typeface="Bell MT" pitchFamily="18" charset="0"/>
              </a:rPr>
              <a:t>(CSAT)η</a:t>
            </a:r>
            <a:r>
              <a:rPr lang="en-IN" sz="1800" b="1" baseline="-25000" dirty="0" smtClean="0">
                <a:latin typeface="Bell MT" pitchFamily="18" charset="0"/>
              </a:rPr>
              <a:t>1</a:t>
            </a:r>
            <a:r>
              <a:rPr lang="en-IN" sz="1800" b="1" dirty="0" smtClean="0">
                <a:latin typeface="Bell MT" pitchFamily="18" charset="0"/>
              </a:rPr>
              <a:t> is explained by 6 Ys (Y1,Y2,Y3,Y5,Y6) </a:t>
            </a:r>
          </a:p>
          <a:p>
            <a:r>
              <a:rPr lang="en-IN" sz="1800" b="1" i="1" dirty="0" smtClean="0">
                <a:latin typeface="Bell MT" pitchFamily="18" charset="0"/>
              </a:rPr>
              <a:t>(VCOC)η</a:t>
            </a:r>
            <a:r>
              <a:rPr lang="en-IN" sz="1800" b="1" baseline="-25000" dirty="0" smtClean="0">
                <a:latin typeface="Bell MT" pitchFamily="18" charset="0"/>
              </a:rPr>
              <a:t>2 </a:t>
            </a:r>
            <a:r>
              <a:rPr lang="en-IN" sz="1800" b="1" dirty="0" smtClean="0">
                <a:latin typeface="Bell MT" pitchFamily="18" charset="0"/>
              </a:rPr>
              <a:t>associated with 5Ys (Y7,Y8,Y9,Y10,Y11) and</a:t>
            </a:r>
          </a:p>
          <a:p>
            <a:r>
              <a:rPr lang="en-IN" sz="1800" b="1" i="1" dirty="0" smtClean="0">
                <a:latin typeface="Bell MT" pitchFamily="18" charset="0"/>
              </a:rPr>
              <a:t>(CONEMP)η</a:t>
            </a:r>
            <a:r>
              <a:rPr lang="en-IN" sz="1800" b="1" baseline="-25000" dirty="0" smtClean="0">
                <a:latin typeface="Bell MT" pitchFamily="18" charset="0"/>
              </a:rPr>
              <a:t>3</a:t>
            </a:r>
            <a:r>
              <a:rPr lang="en-IN" sz="1800" b="1" dirty="0" smtClean="0">
                <a:latin typeface="Bell MT" pitchFamily="18" charset="0"/>
              </a:rPr>
              <a:t> is associated with 22 items that is (4PE+3CON+7CP+5FOM+3ACB) i.e Ys (Y12,Y13….Y33)</a:t>
            </a:r>
          </a:p>
          <a:p>
            <a:pPr>
              <a:buNone/>
            </a:pPr>
            <a:r>
              <a:rPr lang="en-IN" sz="1800" b="1" dirty="0" smtClean="0">
                <a:latin typeface="Bell MT" pitchFamily="18" charset="0"/>
              </a:rPr>
              <a:t>(totally 33 observed variables i.e Ys. Errors of Ys are </a:t>
            </a:r>
            <a:r>
              <a:rPr lang="en-US" sz="1800" b="1" i="1" dirty="0" smtClean="0">
                <a:latin typeface="Bell MT" pitchFamily="18" charset="0"/>
              </a:rPr>
              <a:t>ε</a:t>
            </a:r>
            <a:r>
              <a:rPr lang="en-IN" sz="1800" b="1" dirty="0" smtClean="0">
                <a:latin typeface="Bell MT" pitchFamily="18" charset="0"/>
              </a:rPr>
              <a:t>)</a:t>
            </a:r>
          </a:p>
          <a:p>
            <a:r>
              <a:rPr lang="en-IN" sz="1800" b="1" i="1" dirty="0" smtClean="0">
                <a:latin typeface="Bell MT" pitchFamily="18" charset="0"/>
              </a:rPr>
              <a:t>(RSI)ξ</a:t>
            </a:r>
            <a:r>
              <a:rPr lang="en-IN" sz="1800" b="1" baseline="-25000" dirty="0" smtClean="0">
                <a:latin typeface="Bell MT" pitchFamily="18" charset="0"/>
              </a:rPr>
              <a:t>1</a:t>
            </a:r>
            <a:r>
              <a:rPr lang="en-IN" sz="1800" b="1" dirty="0" smtClean="0">
                <a:latin typeface="Bell MT" pitchFamily="18" charset="0"/>
              </a:rPr>
              <a:t> is associated with 12 Xs (X1,X2….X12)</a:t>
            </a:r>
          </a:p>
          <a:p>
            <a:r>
              <a:rPr lang="en-IN" sz="1800" b="1" i="1" dirty="0" smtClean="0">
                <a:latin typeface="Bell MT" pitchFamily="18" charset="0"/>
              </a:rPr>
              <a:t>(SC)ξ</a:t>
            </a:r>
            <a:r>
              <a:rPr lang="en-IN" sz="1800" b="1" baseline="-25000" dirty="0" smtClean="0">
                <a:latin typeface="Bell MT" pitchFamily="18" charset="0"/>
              </a:rPr>
              <a:t>2</a:t>
            </a:r>
            <a:r>
              <a:rPr lang="en-IN" sz="1800" b="1" dirty="0" smtClean="0">
                <a:latin typeface="Bell MT" pitchFamily="18" charset="0"/>
              </a:rPr>
              <a:t> is associated with 5 Xs (X13, X14, …X17)</a:t>
            </a:r>
          </a:p>
          <a:p>
            <a:r>
              <a:rPr lang="en-IN" sz="1800" b="1" i="1" dirty="0" smtClean="0">
                <a:latin typeface="Bell MT" pitchFamily="18" charset="0"/>
              </a:rPr>
              <a:t>(CINV)ξ</a:t>
            </a:r>
            <a:r>
              <a:rPr lang="en-IN" sz="1800" b="1" baseline="-25000" dirty="0" smtClean="0">
                <a:latin typeface="Bell MT" pitchFamily="18" charset="0"/>
              </a:rPr>
              <a:t>3</a:t>
            </a:r>
            <a:r>
              <a:rPr lang="en-IN" sz="1800" b="1" dirty="0" smtClean="0">
                <a:latin typeface="Bell MT" pitchFamily="18" charset="0"/>
              </a:rPr>
              <a:t> is explained by 4 Xs (X18,X19,X20,X21)</a:t>
            </a:r>
          </a:p>
          <a:p>
            <a:r>
              <a:rPr lang="en-IN" sz="1800" b="1" i="1" dirty="0" smtClean="0">
                <a:latin typeface="Bell MT" pitchFamily="18" charset="0"/>
              </a:rPr>
              <a:t>(INFO)ξ</a:t>
            </a:r>
            <a:r>
              <a:rPr lang="en-IN" sz="1800" b="1" baseline="-25000" dirty="0" smtClean="0">
                <a:latin typeface="Bell MT" pitchFamily="18" charset="0"/>
              </a:rPr>
              <a:t>4</a:t>
            </a:r>
            <a:r>
              <a:rPr lang="en-IN" sz="1800" b="1" dirty="0" smtClean="0">
                <a:latin typeface="Bell MT" pitchFamily="18" charset="0"/>
              </a:rPr>
              <a:t> is explained by 5 Xs (X22,X23…X26) and </a:t>
            </a:r>
          </a:p>
          <a:p>
            <a:r>
              <a:rPr lang="en-IN" sz="1800" b="1" i="1" dirty="0" smtClean="0">
                <a:latin typeface="Bell MT" pitchFamily="18" charset="0"/>
              </a:rPr>
              <a:t>(EFC)ξ</a:t>
            </a:r>
            <a:r>
              <a:rPr lang="en-IN" sz="1800" b="1" baseline="-25000" dirty="0" smtClean="0">
                <a:latin typeface="Bell MT" pitchFamily="18" charset="0"/>
              </a:rPr>
              <a:t>5</a:t>
            </a:r>
            <a:r>
              <a:rPr lang="en-IN" sz="1800" b="1" dirty="0" smtClean="0">
                <a:latin typeface="Bell MT" pitchFamily="18" charset="0"/>
              </a:rPr>
              <a:t> is explained by 7 Xs (X27,X28….X33)</a:t>
            </a:r>
          </a:p>
          <a:p>
            <a:pPr>
              <a:buNone/>
            </a:pPr>
            <a:r>
              <a:rPr lang="en-IN" sz="1800" b="1" dirty="0" smtClean="0">
                <a:latin typeface="Bell MT" pitchFamily="18" charset="0"/>
              </a:rPr>
              <a:t>(totally 33 observed variables i.e Xs. Errors of Xs are </a:t>
            </a:r>
            <a:r>
              <a:rPr lang="en-US" sz="1800" b="1" i="1" dirty="0" smtClean="0">
                <a:latin typeface="Bell MT" pitchFamily="18" charset="0"/>
              </a:rPr>
              <a:t>δ</a:t>
            </a:r>
            <a:r>
              <a:rPr lang="en-IN" sz="1800" b="1" dirty="0" smtClean="0">
                <a:latin typeface="Bell MT" pitchFamily="18" charset="0"/>
              </a:rPr>
              <a:t>)</a:t>
            </a:r>
          </a:p>
          <a:p>
            <a:pPr>
              <a:buNone/>
            </a:pPr>
            <a:r>
              <a:rPr lang="en-IN" sz="1800" b="1" dirty="0" smtClean="0">
                <a:latin typeface="Bell MT" pitchFamily="18" charset="0"/>
              </a:rPr>
              <a:t>(Errors associated with η’s and ξ’s is given by </a:t>
            </a:r>
            <a:r>
              <a:rPr lang="en-US" sz="1800" b="1" dirty="0" smtClean="0">
                <a:latin typeface="Bell MT" pitchFamily="18" charset="0"/>
              </a:rPr>
              <a:t>ζ)</a:t>
            </a:r>
          </a:p>
          <a:p>
            <a:endParaRPr lang="en-US" sz="1800" b="1" dirty="0">
              <a:latin typeface="Bell MT" pitchFamily="18" charset="0"/>
            </a:endParaRPr>
          </a:p>
        </p:txBody>
      </p:sp>
      <p:sp>
        <p:nvSpPr>
          <p:cNvPr id="4" name="Slide Number Placeholder 3"/>
          <p:cNvSpPr>
            <a:spLocks noGrp="1"/>
          </p:cNvSpPr>
          <p:nvPr>
            <p:ph type="sldNum" sz="quarter" idx="12"/>
          </p:nvPr>
        </p:nvSpPr>
        <p:spPr/>
        <p:txBody>
          <a:bodyPr/>
          <a:lstStyle/>
          <a:p>
            <a:fld id="{48616E83-33D4-46FC-B06D-8E69235F0195}"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914400" y="1457325"/>
            <a:ext cx="7391400" cy="1514475"/>
            <a:chOff x="1143000" y="685800"/>
            <a:chExt cx="5581650" cy="828675"/>
          </a:xfrm>
        </p:grpSpPr>
        <p:pic>
          <p:nvPicPr>
            <p:cNvPr id="44042"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3000" y="914400"/>
              <a:ext cx="314325" cy="476250"/>
            </a:xfrm>
            <a:prstGeom prst="rect">
              <a:avLst/>
            </a:prstGeom>
            <a:noFill/>
          </p:spPr>
        </p:pic>
        <p:pic>
          <p:nvPicPr>
            <p:cNvPr id="44041"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81200" y="685800"/>
              <a:ext cx="4743450" cy="828675"/>
            </a:xfrm>
            <a:prstGeom prst="rect">
              <a:avLst/>
            </a:prstGeom>
            <a:noFill/>
          </p:spPr>
        </p:pic>
        <p:sp>
          <p:nvSpPr>
            <p:cNvPr id="44044" name="Rectangle 12"/>
            <p:cNvSpPr>
              <a:spLocks noChangeArrowheads="1"/>
            </p:cNvSpPr>
            <p:nvPr/>
          </p:nvSpPr>
          <p:spPr bwMode="auto">
            <a:xfrm>
              <a:off x="1600200" y="1049832"/>
              <a:ext cx="381000" cy="143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914400" y="3124200"/>
            <a:ext cx="7162800" cy="2895600"/>
            <a:chOff x="2286000" y="3276600"/>
            <a:chExt cx="4010025" cy="2286000"/>
          </a:xfrm>
        </p:grpSpPr>
        <p:grpSp>
          <p:nvGrpSpPr>
            <p:cNvPr id="23" name="Group 22"/>
            <p:cNvGrpSpPr/>
            <p:nvPr/>
          </p:nvGrpSpPr>
          <p:grpSpPr>
            <a:xfrm>
              <a:off x="2286000" y="3276600"/>
              <a:ext cx="4010025" cy="885825"/>
              <a:chOff x="1143000" y="1981200"/>
              <a:chExt cx="4010025" cy="885825"/>
            </a:xfrm>
          </p:grpSpPr>
          <p:pic>
            <p:nvPicPr>
              <p:cNvPr id="44040"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143000" y="1981200"/>
                <a:ext cx="361950" cy="819150"/>
              </a:xfrm>
              <a:prstGeom prst="rect">
                <a:avLst/>
              </a:prstGeom>
              <a:noFill/>
            </p:spPr>
          </p:pic>
          <p:pic>
            <p:nvPicPr>
              <p:cNvPr id="44039"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09800" y="1981200"/>
                <a:ext cx="1209675" cy="828675"/>
              </a:xfrm>
              <a:prstGeom prst="rect">
                <a:avLst/>
              </a:prstGeom>
              <a:noFill/>
            </p:spPr>
          </p:pic>
          <p:pic>
            <p:nvPicPr>
              <p:cNvPr id="44038" name="Picture 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962400" y="2133600"/>
                <a:ext cx="352425" cy="609600"/>
              </a:xfrm>
              <a:prstGeom prst="rect">
                <a:avLst/>
              </a:prstGeom>
              <a:noFill/>
            </p:spPr>
          </p:pic>
          <p:pic>
            <p:nvPicPr>
              <p:cNvPr id="44037"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800600" y="2057400"/>
                <a:ext cx="352425" cy="809625"/>
              </a:xfrm>
              <a:prstGeom prst="rect">
                <a:avLst/>
              </a:prstGeom>
              <a:noFill/>
            </p:spPr>
          </p:pic>
          <p:sp>
            <p:nvSpPr>
              <p:cNvPr id="44046" name="Rectangle 14"/>
              <p:cNvSpPr>
                <a:spLocks noChangeArrowheads="1"/>
              </p:cNvSpPr>
              <p:nvPr/>
            </p:nvSpPr>
            <p:spPr bwMode="auto">
              <a:xfrm>
                <a:off x="1524000" y="2237338"/>
                <a:ext cx="457200" cy="2065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4047" name="Rectangle 15"/>
              <p:cNvSpPr>
                <a:spLocks noChangeArrowheads="1"/>
              </p:cNvSpPr>
              <p:nvPr/>
            </p:nvSpPr>
            <p:spPr bwMode="auto">
              <a:xfrm>
                <a:off x="3429000" y="2313538"/>
                <a:ext cx="381000" cy="2065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4048" name="Rectangle 16"/>
              <p:cNvSpPr>
                <a:spLocks noChangeArrowheads="1"/>
              </p:cNvSpPr>
              <p:nvPr/>
            </p:nvSpPr>
            <p:spPr bwMode="auto">
              <a:xfrm>
                <a:off x="4419600" y="2313538"/>
                <a:ext cx="304800" cy="2065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44049" name="Rectangle 17"/>
            <p:cNvSpPr>
              <a:spLocks noChangeArrowheads="1"/>
            </p:cNvSpPr>
            <p:nvPr/>
          </p:nvSpPr>
          <p:spPr bwMode="auto">
            <a:xfrm>
              <a:off x="3429000" y="4294738"/>
              <a:ext cx="1295400" cy="2065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2590800" y="4572000"/>
              <a:ext cx="3486150" cy="990600"/>
              <a:chOff x="1143000" y="3733800"/>
              <a:chExt cx="3486150" cy="990600"/>
            </a:xfrm>
          </p:grpSpPr>
          <p:pic>
            <p:nvPicPr>
              <p:cNvPr id="44036" name="Picture 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143000" y="3886200"/>
                <a:ext cx="361950" cy="809625"/>
              </a:xfrm>
              <a:prstGeom prst="rect">
                <a:avLst/>
              </a:prstGeom>
              <a:noFill/>
            </p:spPr>
          </p:pic>
          <p:pic>
            <p:nvPicPr>
              <p:cNvPr id="44035" name="Picture 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209800" y="3886200"/>
                <a:ext cx="561975" cy="809625"/>
              </a:xfrm>
              <a:prstGeom prst="rect">
                <a:avLst/>
              </a:prstGeom>
              <a:noFill/>
            </p:spPr>
          </p:pic>
          <p:pic>
            <p:nvPicPr>
              <p:cNvPr id="44034" name="Picture 2"/>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352800" y="3733800"/>
                <a:ext cx="276225" cy="990600"/>
              </a:xfrm>
              <a:prstGeom prst="rect">
                <a:avLst/>
              </a:prstGeom>
              <a:noFill/>
            </p:spPr>
          </p:pic>
          <p:pic>
            <p:nvPicPr>
              <p:cNvPr id="44033" name="Picture 1"/>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267200" y="3810000"/>
                <a:ext cx="361950" cy="809625"/>
              </a:xfrm>
              <a:prstGeom prst="rect">
                <a:avLst/>
              </a:prstGeom>
              <a:noFill/>
            </p:spPr>
          </p:pic>
          <p:sp>
            <p:nvSpPr>
              <p:cNvPr id="44050" name="Rectangle 18"/>
              <p:cNvSpPr>
                <a:spLocks noChangeArrowheads="1"/>
              </p:cNvSpPr>
              <p:nvPr/>
            </p:nvSpPr>
            <p:spPr bwMode="auto">
              <a:xfrm>
                <a:off x="1524000" y="4142338"/>
                <a:ext cx="533400" cy="2065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4051" name="Rectangle 19"/>
              <p:cNvSpPr>
                <a:spLocks noChangeArrowheads="1"/>
              </p:cNvSpPr>
              <p:nvPr/>
            </p:nvSpPr>
            <p:spPr bwMode="auto">
              <a:xfrm>
                <a:off x="2819400" y="4142338"/>
                <a:ext cx="381000" cy="2065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4052" name="Rectangle 20"/>
              <p:cNvSpPr>
                <a:spLocks noChangeArrowheads="1"/>
              </p:cNvSpPr>
              <p:nvPr/>
            </p:nvSpPr>
            <p:spPr bwMode="auto">
              <a:xfrm>
                <a:off x="3733800" y="4142338"/>
                <a:ext cx="381000" cy="2065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pSp>
      <p:sp>
        <p:nvSpPr>
          <p:cNvPr id="44053" name="Rectangle 21"/>
          <p:cNvSpPr>
            <a:spLocks noChangeArrowheads="1"/>
          </p:cNvSpPr>
          <p:nvPr/>
        </p:nvSpPr>
        <p:spPr bwMode="auto">
          <a:xfrm>
            <a:off x="0" y="1236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7" name="Title 26"/>
          <p:cNvSpPr>
            <a:spLocks noGrp="1"/>
          </p:cNvSpPr>
          <p:nvPr>
            <p:ph type="title"/>
          </p:nvPr>
        </p:nvSpPr>
        <p:spPr>
          <a:xfrm>
            <a:off x="0" y="0"/>
            <a:ext cx="7696200" cy="1219200"/>
          </a:xfrm>
        </p:spPr>
        <p:txBody>
          <a:bodyPr>
            <a:normAutofit/>
          </a:bodyPr>
          <a:lstStyle/>
          <a:p>
            <a:r>
              <a:rPr lang="en-US" dirty="0" smtClean="0"/>
              <a:t>Matrix representation of Structured Equations and Measurement Equations Model </a:t>
            </a:r>
            <a:endParaRPr lang="en-US" dirty="0"/>
          </a:p>
        </p:txBody>
      </p:sp>
      <p:sp>
        <p:nvSpPr>
          <p:cNvPr id="30" name="Slide Number Placeholder 29"/>
          <p:cNvSpPr>
            <a:spLocks noGrp="1"/>
          </p:cNvSpPr>
          <p:nvPr>
            <p:ph type="sldNum" sz="quarter" idx="12"/>
          </p:nvPr>
        </p:nvSpPr>
        <p:spPr/>
        <p:txBody>
          <a:bodyPr/>
          <a:lstStyle/>
          <a:p>
            <a:fld id="{48616E83-33D4-46FC-B06D-8E69235F0195}"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 </a:t>
            </a:r>
            <a:endParaRPr lang="en-US" dirty="0"/>
          </a:p>
        </p:txBody>
      </p:sp>
      <p:sp>
        <p:nvSpPr>
          <p:cNvPr id="3" name="Content Placeholder 2"/>
          <p:cNvSpPr>
            <a:spLocks noGrp="1"/>
          </p:cNvSpPr>
          <p:nvPr>
            <p:ph idx="1"/>
          </p:nvPr>
        </p:nvSpPr>
        <p:spPr/>
        <p:txBody>
          <a:bodyPr/>
          <a:lstStyle/>
          <a:p>
            <a:pPr algn="just"/>
            <a:r>
              <a:rPr lang="en-IN" dirty="0" smtClean="0"/>
              <a:t>In general, Ho: Σ= Σ (θ) is equivalent to the hypothesis that [Σ- Σ (θ) = 0.0]; The Chi-square test, then, simultaneously tests the extent to which all residuals in Σ- Σ (θ) are zero (Bollen, 1989b). </a:t>
            </a:r>
          </a:p>
          <a:p>
            <a:pPr algn="just"/>
            <a:r>
              <a:rPr lang="en-IN" dirty="0" smtClean="0"/>
              <a:t>In other words the null hypotheses should be accepted to defend the model under study.</a:t>
            </a:r>
          </a:p>
          <a:p>
            <a:pPr algn="just"/>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Hypotheses </a:t>
            </a:r>
            <a:endParaRPr lang="en-US" dirty="0"/>
          </a:p>
        </p:txBody>
      </p:sp>
      <p:pic>
        <p:nvPicPr>
          <p:cNvPr id="47106" name="Picture 51"/>
          <p:cNvPicPr>
            <a:picLocks noChangeArrowheads="1"/>
          </p:cNvPicPr>
          <p:nvPr/>
        </p:nvPicPr>
        <p:blipFill>
          <a:blip r:embed="rId2"/>
          <a:srcRect l="-1974" t="-2045" r="-3015" b="-262"/>
          <a:stretch>
            <a:fillRect/>
          </a:stretch>
        </p:blipFill>
        <p:spPr bwMode="auto">
          <a:xfrm>
            <a:off x="457200" y="1447800"/>
            <a:ext cx="8153400" cy="5257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8616E83-33D4-46FC-B06D-8E69235F0195}"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Design</a:t>
            </a:r>
            <a:endParaRPr lang="en-US" dirty="0"/>
          </a:p>
        </p:txBody>
      </p:sp>
      <p:sp>
        <p:nvSpPr>
          <p:cNvPr id="3" name="Content Placeholder 2"/>
          <p:cNvSpPr>
            <a:spLocks noGrp="1"/>
          </p:cNvSpPr>
          <p:nvPr>
            <p:ph idx="1"/>
          </p:nvPr>
        </p:nvSpPr>
        <p:spPr/>
        <p:txBody>
          <a:bodyPr>
            <a:normAutofit lnSpcReduction="10000"/>
          </a:bodyPr>
          <a:lstStyle/>
          <a:p>
            <a:pPr algn="just"/>
            <a:r>
              <a:rPr lang="en-US" sz="1600" b="1" dirty="0" smtClean="0"/>
              <a:t>Population: </a:t>
            </a:r>
            <a:r>
              <a:rPr lang="en-US" sz="1600" dirty="0" smtClean="0"/>
              <a:t>Women comprise 47.5% of the total Bangalore population i.e. 70,00,000  (IISC Report, 2007). </a:t>
            </a:r>
          </a:p>
          <a:p>
            <a:pPr algn="just"/>
            <a:r>
              <a:rPr lang="en-US" sz="1600" b="1" dirty="0" smtClean="0"/>
              <a:t>Sample frame</a:t>
            </a:r>
            <a:r>
              <a:rPr lang="en-US" sz="1600" dirty="0" smtClean="0"/>
              <a:t>: Government released database on retail stores and commercial establishments KSCE-AR 2000’ , Census (2001) area classification and TATA  Yellow pages ‘Just Dial Software Database7’(Total 34 areas and 74 outlet details provided).</a:t>
            </a:r>
          </a:p>
          <a:p>
            <a:pPr algn="just"/>
            <a:r>
              <a:rPr lang="en-US" sz="1600" b="1" dirty="0" smtClean="0"/>
              <a:t>Sample Unit:</a:t>
            </a:r>
            <a:r>
              <a:rPr lang="en-US" sz="1600" dirty="0" smtClean="0"/>
              <a:t> ‘Individual Female Shoppers’ of the age grater than 18 years (less than 50 years), with a qualification of &lt; SSLC, married/ single, working/ home maker,  who are exposed to shopping from the given six different retail formats under study. </a:t>
            </a:r>
          </a:p>
          <a:p>
            <a:pPr algn="just"/>
            <a:r>
              <a:rPr lang="en-US" sz="1600" b="1" dirty="0" smtClean="0"/>
              <a:t>Sample size criterion</a:t>
            </a:r>
            <a:r>
              <a:rPr lang="en-US" sz="1600" dirty="0" smtClean="0"/>
              <a:t>: Based on extensive literature review (Heir et al 2006) and </a:t>
            </a:r>
            <a:r>
              <a:rPr lang="en-IN" sz="1600" dirty="0" smtClean="0"/>
              <a:t>stringent or ideal </a:t>
            </a:r>
            <a:r>
              <a:rPr lang="en-IN" sz="1600" b="1" dirty="0" smtClean="0"/>
              <a:t>item-respondent ratio scale of 1:10 </a:t>
            </a:r>
            <a:r>
              <a:rPr lang="en-IN" sz="1600" dirty="0" smtClean="0"/>
              <a:t>(Hinkin 1995 and Heir et al 2006) criterion, sample size of 660 (66 items * 10) observed data set was selected.</a:t>
            </a:r>
            <a:endParaRPr lang="en-US" sz="1600" dirty="0" smtClean="0"/>
          </a:p>
          <a:p>
            <a:pPr algn="just"/>
            <a:r>
              <a:rPr lang="en-US" sz="1600" b="1" dirty="0" smtClean="0"/>
              <a:t>Sample Size</a:t>
            </a:r>
            <a:r>
              <a:rPr lang="en-US" sz="1600" dirty="0" smtClean="0"/>
              <a:t>: N=585 valid samples (75 invalid responses were discarded)</a:t>
            </a:r>
          </a:p>
          <a:p>
            <a:pPr algn="just"/>
            <a:r>
              <a:rPr lang="en-US" sz="1600" b="1" dirty="0" smtClean="0"/>
              <a:t>Sampling procedure: 'Purposive Sampling</a:t>
            </a:r>
            <a:r>
              <a:rPr lang="en-US" sz="1600" dirty="0" smtClean="0"/>
              <a:t>’ </a:t>
            </a:r>
            <a:r>
              <a:rPr lang="en-US" sz="1600" b="1" dirty="0" smtClean="0"/>
              <a:t>(Patton 1990) </a:t>
            </a:r>
            <a:r>
              <a:rPr lang="en-US" sz="1600" dirty="0" smtClean="0"/>
              <a:t>procedure is adopted to collect the samples for the study based on specific  criteria. </a:t>
            </a:r>
          </a:p>
          <a:p>
            <a:pPr algn="just"/>
            <a:r>
              <a:rPr lang="en-US" sz="1600" b="1" dirty="0" smtClean="0"/>
              <a:t>Time and day of survey</a:t>
            </a:r>
            <a:r>
              <a:rPr lang="en-US" sz="1600" dirty="0" smtClean="0"/>
              <a:t>: Prime time of shopping derived from primary research as 4 pm – 8 pm on all the seven days of the week by both working and non working female shoppers. </a:t>
            </a:r>
          </a:p>
          <a:p>
            <a:pPr algn="just"/>
            <a:r>
              <a:rPr lang="en-US" sz="1600" b="1" dirty="0" smtClean="0"/>
              <a:t>Statistical techniques</a:t>
            </a:r>
            <a:r>
              <a:rPr lang="en-US" sz="1600" dirty="0" smtClean="0"/>
              <a:t>: Factor analysis and </a:t>
            </a:r>
            <a:r>
              <a:rPr lang="en-IN" sz="1600" dirty="0" smtClean="0"/>
              <a:t>multivariate statistical technique </a:t>
            </a:r>
            <a:r>
              <a:rPr lang="en-US" sz="1600" dirty="0" smtClean="0"/>
              <a:t>Structured Equation Modelling ( SEM)</a:t>
            </a:r>
            <a:endParaRPr lang="en-US" sz="16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Sampling procedure</a:t>
            </a:r>
            <a:endParaRPr lang="en-US" dirty="0"/>
          </a:p>
        </p:txBody>
      </p:sp>
      <p:pic>
        <p:nvPicPr>
          <p:cNvPr id="48130" name="Object 3"/>
          <p:cNvPicPr>
            <a:picLocks noChangeArrowheads="1"/>
          </p:cNvPicPr>
          <p:nvPr/>
        </p:nvPicPr>
        <p:blipFill>
          <a:blip r:embed="rId2"/>
          <a:srcRect l="-1572" r="-523" b="-1357"/>
          <a:stretch>
            <a:fillRect/>
          </a:stretch>
        </p:blipFill>
        <p:spPr bwMode="auto">
          <a:xfrm>
            <a:off x="609600" y="1143000"/>
            <a:ext cx="8001000" cy="4876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8616E83-33D4-46FC-B06D-8E69235F0195}"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616E83-33D4-46FC-B06D-8E69235F0195}" type="slidenum">
              <a:rPr lang="en-US" smtClean="0"/>
              <a:pPr/>
              <a:t>39</a:t>
            </a:fld>
            <a:endParaRPr lang="en-US" dirty="0"/>
          </a:p>
        </p:txBody>
      </p:sp>
      <p:pic>
        <p:nvPicPr>
          <p:cNvPr id="72706" name="Picture 2" descr="http://t0.gstatic.com/images?q=tbn:ANd9GcQtDjs6xcmOoIhstpTITb18Q6ndSB04Tv53wSF2qC7rxkipmlnU7Q"/>
          <p:cNvPicPr>
            <a:picLocks noChangeAspect="1" noChangeArrowheads="1"/>
          </p:cNvPicPr>
          <p:nvPr/>
        </p:nvPicPr>
        <p:blipFill>
          <a:blip r:embed="rId2"/>
          <a:srcRect/>
          <a:stretch>
            <a:fillRect/>
          </a:stretch>
        </p:blipFill>
        <p:spPr bwMode="auto">
          <a:xfrm>
            <a:off x="6086475" y="2286000"/>
            <a:ext cx="2143125" cy="2143125"/>
          </a:xfrm>
          <a:prstGeom prst="rect">
            <a:avLst/>
          </a:prstGeom>
          <a:noFill/>
        </p:spPr>
      </p:pic>
      <p:sp>
        <p:nvSpPr>
          <p:cNvPr id="6" name="TextBox 5"/>
          <p:cNvSpPr txBox="1"/>
          <p:nvPr/>
        </p:nvSpPr>
        <p:spPr>
          <a:xfrm>
            <a:off x="0" y="2514600"/>
            <a:ext cx="6172200" cy="2308324"/>
          </a:xfrm>
          <a:prstGeom prst="rect">
            <a:avLst/>
          </a:prstGeom>
          <a:noFill/>
        </p:spPr>
        <p:txBody>
          <a:bodyPr wrap="square" rtlCol="0">
            <a:spAutoFit/>
          </a:bodyPr>
          <a:lstStyle/>
          <a:p>
            <a:r>
              <a:rPr lang="en-US" sz="4800" b="1" dirty="0" smtClean="0">
                <a:solidFill>
                  <a:srgbClr val="C00000"/>
                </a:solidFill>
                <a:latin typeface="Ravie" pitchFamily="82" charset="0"/>
              </a:rPr>
              <a:t>Consumer Empowerment Model</a:t>
            </a:r>
            <a:endParaRPr lang="en-US" sz="4800" b="1" dirty="0">
              <a:solidFill>
                <a:srgbClr val="C00000"/>
              </a:solidFill>
              <a:latin typeface="Ravie"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Retailing </a:t>
            </a:r>
            <a:endParaRPr lang="en-US"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smtClean="0"/>
              <a:t>Indian retailing is a vital business to the socio-economic equilibrium of the country.</a:t>
            </a:r>
          </a:p>
          <a:p>
            <a:pPr algn="just"/>
            <a:r>
              <a:rPr lang="en-US" dirty="0" smtClean="0"/>
              <a:t>India, like Britain is a nation of shopkeepers with over 15 million retail outlets (Ramesh Kumar S, 2009).</a:t>
            </a:r>
          </a:p>
          <a:p>
            <a:pPr algn="just"/>
            <a:r>
              <a:rPr lang="en-US" dirty="0" smtClean="0"/>
              <a:t> It contributes to nearly 12% of nation’s GDP (India Retail Report, 2009). </a:t>
            </a:r>
          </a:p>
          <a:p>
            <a:pPr algn="just"/>
            <a:r>
              <a:rPr lang="en-US" dirty="0" smtClean="0"/>
              <a:t>It is the largest source of employment (about  4% of the total Indian population </a:t>
            </a:r>
            <a:r>
              <a:rPr lang="en-US" dirty="0"/>
              <a:t>(</a:t>
            </a:r>
            <a:r>
              <a:rPr lang="en-US" dirty="0" smtClean="0"/>
              <a:t>1.2 Billion), </a:t>
            </a:r>
            <a:r>
              <a:rPr lang="en-US" dirty="0" smtClean="0"/>
              <a:t>census 2001) after agriculture. (Guruswamy Mohan et al, 2005). </a:t>
            </a:r>
          </a:p>
          <a:p>
            <a:pPr algn="just"/>
            <a:r>
              <a:rPr lang="en-US" dirty="0" smtClean="0"/>
              <a:t>The organized sector commands just three to five percent of the total retail industry is valued at about $300 billion and is expected to grow </a:t>
            </a:r>
            <a:r>
              <a:rPr lang="en-US" dirty="0" smtClean="0"/>
              <a:t>$</a:t>
            </a:r>
            <a:r>
              <a:rPr lang="en-US" dirty="0" smtClean="0"/>
              <a:t>637 billion in 2015 (Purushottam K, 2008)</a:t>
            </a:r>
            <a:endParaRPr lang="en-US" dirty="0"/>
          </a:p>
        </p:txBody>
      </p:sp>
      <p:sp>
        <p:nvSpPr>
          <p:cNvPr id="5" name="Slide Number Placeholder 4"/>
          <p:cNvSpPr>
            <a:spLocks noGrp="1"/>
          </p:cNvSpPr>
          <p:nvPr>
            <p:ph type="sldNum" sz="quarter" idx="12"/>
          </p:nvPr>
        </p:nvSpPr>
        <p:spPr/>
        <p:txBody>
          <a:bodyPr/>
          <a:lstStyle/>
          <a:p>
            <a:fld id="{48616E83-33D4-46FC-B06D-8E69235F0195}"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80" descr="syntax"/>
          <p:cNvPicPr>
            <a:picLocks noChangeAspect="1" noChangeArrowheads="1"/>
          </p:cNvPicPr>
          <p:nvPr/>
        </p:nvPicPr>
        <p:blipFill>
          <a:blip r:embed="rId2"/>
          <a:srcRect r="10359"/>
          <a:stretch>
            <a:fillRect/>
          </a:stretch>
        </p:blipFill>
        <p:spPr bwMode="auto">
          <a:xfrm>
            <a:off x="457200" y="533401"/>
            <a:ext cx="8382000" cy="6324599"/>
          </a:xfrm>
          <a:prstGeom prst="rect">
            <a:avLst/>
          </a:prstGeom>
          <a:noFill/>
          <a:ln w="9525">
            <a:noFill/>
            <a:miter lim="800000"/>
            <a:headEnd/>
            <a:tailEnd/>
          </a:ln>
        </p:spPr>
      </p:pic>
      <p:sp>
        <p:nvSpPr>
          <p:cNvPr id="3" name="TextBox 2"/>
          <p:cNvSpPr txBox="1"/>
          <p:nvPr/>
        </p:nvSpPr>
        <p:spPr>
          <a:xfrm>
            <a:off x="609600" y="152400"/>
            <a:ext cx="7696200" cy="369332"/>
          </a:xfrm>
          <a:prstGeom prst="rect">
            <a:avLst/>
          </a:prstGeom>
          <a:noFill/>
        </p:spPr>
        <p:txBody>
          <a:bodyPr wrap="square" rtlCol="0">
            <a:spAutoFit/>
          </a:bodyPr>
          <a:lstStyle/>
          <a:p>
            <a:pPr algn="ctr"/>
            <a:r>
              <a:rPr lang="en-IN" b="1" dirty="0" smtClean="0"/>
              <a:t>Consumer Empowerment Model – Path Diagram (66 items)</a:t>
            </a:r>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1"/>
            <a:ext cx="9144000" cy="6740307"/>
          </a:xfrm>
          <a:prstGeom prst="rect">
            <a:avLst/>
          </a:prstGeom>
        </p:spPr>
        <p:txBody>
          <a:bodyPr wrap="square">
            <a:spAutoFit/>
          </a:bodyPr>
          <a:lstStyle/>
          <a:p>
            <a:pPr lvl="0" algn="ctr" fontAlgn="base">
              <a:spcBef>
                <a:spcPct val="0"/>
              </a:spcBef>
              <a:spcAft>
                <a:spcPct val="0"/>
              </a:spcAft>
            </a:pPr>
            <a:r>
              <a:rPr lang="en-US" sz="1200" b="1" dirty="0" smtClean="0">
                <a:latin typeface="Arial" pitchFamily="34" charset="0"/>
                <a:ea typeface="Times New Roman" pitchFamily="18" charset="0"/>
              </a:rPr>
              <a:t>Goodness of Fit Statistics</a:t>
            </a:r>
          </a:p>
          <a:p>
            <a:pPr lvl="0" algn="ctr" fontAlgn="base">
              <a:spcBef>
                <a:spcPct val="0"/>
              </a:spcBef>
              <a:spcAft>
                <a:spcPct val="0"/>
              </a:spcAft>
            </a:pP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Degrees of Freedom = 2061</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Minimum Fit Function Chi-Square = 6873.14 (P = 0.0)</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Normal Theory Weighted Least Squares Chi-Square = 6386.42 (P = 0.0)</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Estimated Non-centrality Parameter (NCP) = 4325.42</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90 Percent Confidence Interval for NCP = (4088.29 ; 4569.99)</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Minimum Fit Function Value = 11.77</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Population Discrepancy Function Value (F0) = 7.41</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90 Percent Confidence Interval for F0 = (7.00 ; 7.83)</a:t>
            </a:r>
            <a:endParaRPr lang="en-US" sz="1200" dirty="0" smtClean="0">
              <a:latin typeface="Arial" pitchFamily="34" charset="0"/>
            </a:endParaRPr>
          </a:p>
          <a:p>
            <a:pPr lvl="0" algn="ctr" eaLnBrk="0" fontAlgn="base" hangingPunct="0">
              <a:spcBef>
                <a:spcPct val="0"/>
              </a:spcBef>
              <a:spcAft>
                <a:spcPct val="0"/>
              </a:spcAft>
            </a:pPr>
            <a:r>
              <a:rPr lang="en-US" sz="1200" dirty="0" smtClean="0">
                <a:solidFill>
                  <a:srgbClr val="FF0000"/>
                </a:solidFill>
                <a:latin typeface="Courier New" pitchFamily="49" charset="0"/>
                <a:ea typeface="Times New Roman" pitchFamily="18" charset="0"/>
                <a:cs typeface="Courier New" pitchFamily="49" charset="0"/>
              </a:rPr>
              <a:t>Root Mean Square Error of Approximation (RMSEA) = 0.060</a:t>
            </a:r>
            <a:endParaRPr lang="en-US" sz="1200" dirty="0" smtClean="0">
              <a:solidFill>
                <a:srgbClr val="FF0000"/>
              </a:solidFill>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90 Percent Confidence Interval for RMSEA = (0.058 ; 0.062)</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P-Value for Test of Close Fit (RMSEA &lt; 0.05) = 0.00</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Expected Cross-Validation Index (ECVI) = 11.45</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90 Percent Confidence Interval for ECVI = (11.04 ; 11.87)</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ECVI for Saturated Model = 7.57</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ECVI for Independence Model = 20.14</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Chi-Square for Independence Model with 2145 Degrees of Freedom = 11631.05</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Independence AIC = 11763.05</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Model AIC = 6686.42</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Saturated AIC = 4422.00</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Independence CAIC = 12117.58</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Model CAIC = 7492.17</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Saturated CAIC = 16298.63</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Normed Fit Index (NFI) = 0.41</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Non-Normed Fit Index (NNFI) = 0.47</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Parsimony Normed Fit Index (PNFI) = 0.39</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Comparative Fit Index (CFI) = 0.49</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Incremental Fit Index (IFI) = 0.50</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Relative Fit Index (RFI) = 0.38</a:t>
            </a:r>
            <a:endParaRPr lang="en-US" sz="1200" dirty="0" smtClean="0">
              <a:latin typeface="Arial" pitchFamily="34" charset="0"/>
            </a:endParaRPr>
          </a:p>
          <a:p>
            <a:pPr lvl="0" algn="ctr" eaLnBrk="0" fontAlgn="base" hangingPunct="0">
              <a:spcBef>
                <a:spcPct val="0"/>
              </a:spcBef>
              <a:spcAft>
                <a:spcPct val="0"/>
              </a:spcAft>
            </a:pPr>
            <a:r>
              <a:rPr lang="en-US" sz="1200" b="1" dirty="0" smtClean="0">
                <a:solidFill>
                  <a:srgbClr val="FF0000"/>
                </a:solidFill>
                <a:latin typeface="Courier New" pitchFamily="49" charset="0"/>
                <a:ea typeface="Times New Roman" pitchFamily="18" charset="0"/>
                <a:cs typeface="Courier New" pitchFamily="49" charset="0"/>
              </a:rPr>
              <a:t>Critical N (CN) = 189.06</a:t>
            </a:r>
            <a:endParaRPr lang="en-US" sz="1200" b="1" dirty="0" smtClean="0">
              <a:solidFill>
                <a:srgbClr val="FF0000"/>
              </a:solidFill>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Root Mean Square Residual (RMR) = 0.15</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Standardized RMR = 0.067</a:t>
            </a:r>
            <a:endParaRPr lang="en-US" sz="1200" dirty="0" smtClean="0">
              <a:latin typeface="Arial" pitchFamily="34" charset="0"/>
            </a:endParaRPr>
          </a:p>
          <a:p>
            <a:pPr lvl="0" algn="ctr" eaLnBrk="0" fontAlgn="base" hangingPunct="0">
              <a:spcBef>
                <a:spcPct val="0"/>
              </a:spcBef>
              <a:spcAft>
                <a:spcPct val="0"/>
              </a:spcAft>
            </a:pPr>
            <a:r>
              <a:rPr lang="en-US" sz="1200" dirty="0" smtClean="0">
                <a:solidFill>
                  <a:srgbClr val="FF0000"/>
                </a:solidFill>
                <a:latin typeface="Courier New" pitchFamily="49" charset="0"/>
                <a:ea typeface="Times New Roman" pitchFamily="18" charset="0"/>
                <a:cs typeface="Courier New" pitchFamily="49" charset="0"/>
              </a:rPr>
              <a:t>Goodness of Fit Index (GFI) = 0.75</a:t>
            </a:r>
            <a:endParaRPr lang="en-US" sz="1200" dirty="0" smtClean="0">
              <a:solidFill>
                <a:srgbClr val="FF0000"/>
              </a:solidFill>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Adjusted Goodness of Fit Index (AGFI) = 0.73</a:t>
            </a:r>
            <a:endParaRPr lang="en-US" sz="1200" dirty="0" smtClean="0">
              <a:latin typeface="Arial" pitchFamily="34" charset="0"/>
            </a:endParaRPr>
          </a:p>
          <a:p>
            <a:pPr lvl="0" algn="ctr" eaLnBrk="0" fontAlgn="base" hangingPunct="0">
              <a:spcBef>
                <a:spcPct val="0"/>
              </a:spcBef>
              <a:spcAft>
                <a:spcPct val="0"/>
              </a:spcAft>
            </a:pPr>
            <a:r>
              <a:rPr lang="en-US" sz="1200" b="1" dirty="0" smtClean="0">
                <a:latin typeface="Courier New" pitchFamily="49" charset="0"/>
                <a:ea typeface="Times New Roman" pitchFamily="18" charset="0"/>
                <a:cs typeface="Courier New" pitchFamily="49" charset="0"/>
              </a:rPr>
              <a:t>Parsimony Goodness of Fit Index (PGFI) = 0.70</a:t>
            </a:r>
            <a:endParaRPr lang="en-US" sz="1200" dirty="0" smtClean="0">
              <a:latin typeface="Arial" pitchFamily="34" charset="0"/>
            </a:endParaRPr>
          </a:p>
        </p:txBody>
      </p:sp>
      <p:sp>
        <p:nvSpPr>
          <p:cNvPr id="4" name="Slide Number Placeholder 3"/>
          <p:cNvSpPr>
            <a:spLocks noGrp="1"/>
          </p:cNvSpPr>
          <p:nvPr>
            <p:ph type="sldNum" sz="quarter" idx="12"/>
          </p:nvPr>
        </p:nvSpPr>
        <p:spPr/>
        <p:txBody>
          <a:bodyPr/>
          <a:lstStyle/>
          <a:p>
            <a:fld id="{48616E83-33D4-46FC-B06D-8E69235F0195}"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dirty="0" smtClean="0"/>
              <a:t>Hypotheses results of the proposed model</a:t>
            </a:r>
            <a:endParaRPr lang="en-US" dirty="0"/>
          </a:p>
        </p:txBody>
      </p:sp>
      <p:sp>
        <p:nvSpPr>
          <p:cNvPr id="8" name="Slide Number Placeholder 7"/>
          <p:cNvSpPr>
            <a:spLocks noGrp="1"/>
          </p:cNvSpPr>
          <p:nvPr>
            <p:ph type="sldNum" sz="quarter" idx="12"/>
          </p:nvPr>
        </p:nvSpPr>
        <p:spPr/>
        <p:txBody>
          <a:bodyPr/>
          <a:lstStyle/>
          <a:p>
            <a:fld id="{48616E83-33D4-46FC-B06D-8E69235F0195}" type="slidenum">
              <a:rPr lang="en-US" smtClean="0"/>
              <a:pPr/>
              <a:t>42</a:t>
            </a:fld>
            <a:endParaRPr lang="en-US" dirty="0"/>
          </a:p>
        </p:txBody>
      </p:sp>
      <p:grpSp>
        <p:nvGrpSpPr>
          <p:cNvPr id="3" name="Group 2"/>
          <p:cNvGrpSpPr/>
          <p:nvPr/>
        </p:nvGrpSpPr>
        <p:grpSpPr>
          <a:xfrm>
            <a:off x="1066800" y="1371600"/>
            <a:ext cx="7239000" cy="5334000"/>
            <a:chOff x="1066800" y="1371600"/>
            <a:chExt cx="7239000" cy="5334000"/>
          </a:xfrm>
        </p:grpSpPr>
        <p:pic>
          <p:nvPicPr>
            <p:cNvPr id="1026" name="Object 5"/>
            <p:cNvPicPr>
              <a:picLocks noChangeArrowheads="1"/>
            </p:cNvPicPr>
            <p:nvPr/>
          </p:nvPicPr>
          <p:blipFill>
            <a:blip r:embed="rId2"/>
            <a:srcRect t="-2322" r="-3716" b="-211"/>
            <a:stretch>
              <a:fillRect/>
            </a:stretch>
          </p:blipFill>
          <p:spPr bwMode="auto">
            <a:xfrm>
              <a:off x="1066800" y="1371600"/>
              <a:ext cx="7239000" cy="5334000"/>
            </a:xfrm>
            <a:prstGeom prst="rect">
              <a:avLst/>
            </a:prstGeom>
            <a:noFill/>
            <a:ln w="9525">
              <a:noFill/>
              <a:miter lim="800000"/>
              <a:headEnd/>
              <a:tailEnd/>
            </a:ln>
          </p:spPr>
        </p:pic>
        <p:sp>
          <p:nvSpPr>
            <p:cNvPr id="2" name="TextBox 1"/>
            <p:cNvSpPr txBox="1"/>
            <p:nvPr/>
          </p:nvSpPr>
          <p:spPr>
            <a:xfrm>
              <a:off x="2570328" y="3047998"/>
              <a:ext cx="457200" cy="830997"/>
            </a:xfrm>
            <a:prstGeom prst="rect">
              <a:avLst/>
            </a:prstGeom>
            <a:noFill/>
          </p:spPr>
          <p:txBody>
            <a:bodyPr wrap="square" rtlCol="0">
              <a:spAutoFit/>
            </a:bodyPr>
            <a:lstStyle/>
            <a:p>
              <a:r>
                <a:rPr lang="en-US" sz="4800" b="1" dirty="0" smtClean="0"/>
                <a:t>-</a:t>
              </a:r>
              <a:endParaRPr lang="en-US" sz="4800" b="1" dirty="0"/>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Model Respecification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smtClean="0"/>
              <a:t>Model Development Strategy: </a:t>
            </a:r>
            <a:r>
              <a:rPr lang="en-US" dirty="0" smtClean="0"/>
              <a:t>In this even though  a model is proposed, the </a:t>
            </a:r>
            <a:r>
              <a:rPr lang="en-US" u="sng" dirty="0" smtClean="0"/>
              <a:t>purpose of the modeling effort is to improve the model through modifications of the structural and/or measurement models</a:t>
            </a:r>
            <a:r>
              <a:rPr lang="en-US" dirty="0" smtClean="0"/>
              <a:t>. </a:t>
            </a:r>
          </a:p>
          <a:p>
            <a:pPr algn="just"/>
            <a:r>
              <a:rPr lang="en-US" dirty="0" smtClean="0"/>
              <a:t>In this stage of respecification, the strategy is no more to confirm but gets extended to explore the factors under study. </a:t>
            </a:r>
          </a:p>
          <a:p>
            <a:pPr algn="just"/>
            <a:endParaRPr lang="en-US" dirty="0" smtClean="0"/>
          </a:p>
          <a:p>
            <a:pPr algn="just">
              <a:buNone/>
            </a:pPr>
            <a:r>
              <a:rPr lang="en-US" sz="2000" dirty="0" smtClean="0"/>
              <a:t>	Note: </a:t>
            </a:r>
            <a:r>
              <a:rPr lang="en-IN" sz="2000" dirty="0" smtClean="0"/>
              <a:t>Respecification has to be done to the model based on exhaustive theoretical support and not just relying on empirical justification.</a:t>
            </a:r>
            <a:r>
              <a:rPr lang="en-US" sz="2000" dirty="0" smtClean="0"/>
              <a:t> </a:t>
            </a:r>
          </a:p>
          <a:p>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616E83-33D4-46FC-B06D-8E69235F0195}" type="slidenum">
              <a:rPr lang="en-US" smtClean="0"/>
              <a:pPr/>
              <a:t>44</a:t>
            </a:fld>
            <a:endParaRPr lang="en-US" dirty="0"/>
          </a:p>
        </p:txBody>
      </p:sp>
      <p:sp>
        <p:nvSpPr>
          <p:cNvPr id="3" name="Rectangle 2"/>
          <p:cNvSpPr/>
          <p:nvPr/>
        </p:nvSpPr>
        <p:spPr>
          <a:xfrm>
            <a:off x="304800" y="1600200"/>
            <a:ext cx="8686800" cy="4216539"/>
          </a:xfrm>
          <a:prstGeom prst="rect">
            <a:avLst/>
          </a:prstGeom>
        </p:spPr>
        <p:txBody>
          <a:bodyPr wrap="square">
            <a:spAutoFit/>
          </a:bodyPr>
          <a:lstStyle/>
          <a:p>
            <a:pPr algn="just"/>
            <a:r>
              <a:rPr lang="en-IN" sz="2400" dirty="0" smtClean="0">
                <a:latin typeface="Arial Narrow" pitchFamily="34" charset="0"/>
              </a:rPr>
              <a:t>The resultant consumer empowerment model derived from the exploratory factor analysis resulted in four major retail constructs viz., </a:t>
            </a:r>
          </a:p>
          <a:p>
            <a:pPr marL="457200" indent="-457200" algn="just">
              <a:buAutoNum type="arabicParenBoth"/>
            </a:pPr>
            <a:r>
              <a:rPr lang="en-IN" sz="2400" dirty="0" smtClean="0">
                <a:latin typeface="Arial Narrow" pitchFamily="34" charset="0"/>
              </a:rPr>
              <a:t>Retail Store Image (RSI)</a:t>
            </a:r>
          </a:p>
          <a:p>
            <a:pPr marL="457200" indent="-457200" algn="just">
              <a:buAutoNum type="arabicParenBoth"/>
            </a:pPr>
            <a:r>
              <a:rPr lang="en-IN" sz="2400" dirty="0" smtClean="0">
                <a:latin typeface="Arial Narrow" pitchFamily="34" charset="0"/>
              </a:rPr>
              <a:t>Store Convenience (SC) </a:t>
            </a:r>
          </a:p>
          <a:p>
            <a:pPr marL="457200" indent="-457200" algn="just">
              <a:buAutoNum type="arabicParenBoth"/>
            </a:pPr>
            <a:r>
              <a:rPr lang="en-IN" sz="2400" dirty="0" smtClean="0">
                <a:latin typeface="Arial Narrow" pitchFamily="34" charset="0"/>
              </a:rPr>
              <a:t>Relevant Communication (INFO) </a:t>
            </a:r>
          </a:p>
          <a:p>
            <a:pPr marL="457200" indent="-457200" algn="just">
              <a:buAutoNum type="arabicParenBoth"/>
            </a:pPr>
            <a:r>
              <a:rPr lang="en-IN" sz="2400" dirty="0" smtClean="0">
                <a:latin typeface="Arial Narrow" pitchFamily="34" charset="0"/>
              </a:rPr>
              <a:t>Expansion and Control over Choice Set selection (EFC). </a:t>
            </a:r>
          </a:p>
          <a:p>
            <a:pPr marL="457200" indent="-457200" algn="just"/>
            <a:endParaRPr lang="en-US" sz="2400" dirty="0" smtClean="0">
              <a:latin typeface="Arial Narrow" pitchFamily="34" charset="0"/>
            </a:endParaRPr>
          </a:p>
          <a:p>
            <a:pPr marL="457200" indent="-457200" algn="just"/>
            <a:r>
              <a:rPr lang="en-US" sz="2000" dirty="0" smtClean="0">
                <a:latin typeface="Arial Narrow" pitchFamily="34" charset="0"/>
              </a:rPr>
              <a:t>Note: the fifth retail construct Consumer Involvement (CINV) was found insignificant in defining mediating construct VCOC hence CINV was dropped from further analysis. Also, construct CSAT could </a:t>
            </a:r>
            <a:r>
              <a:rPr lang="en-US" sz="2000" dirty="0">
                <a:latin typeface="Arial Narrow" pitchFamily="34" charset="0"/>
              </a:rPr>
              <a:t>not directly measure the </a:t>
            </a:r>
            <a:r>
              <a:rPr lang="en-US" sz="2000" dirty="0" smtClean="0">
                <a:latin typeface="Arial Narrow" pitchFamily="34" charset="0"/>
              </a:rPr>
              <a:t>CONEMP so it was dropped from the further study. Proper theoretical justification was provided </a:t>
            </a:r>
            <a:r>
              <a:rPr lang="en-IN" sz="2000" dirty="0" smtClean="0"/>
              <a:t>(Prahalad and Ramaswamy, 2004) and (Hart O. Oawa, 2010).</a:t>
            </a:r>
            <a:endParaRPr lang="en-IN" sz="2000" dirty="0" smtClean="0">
              <a:latin typeface="Arial Narrow" pitchFamily="34" charset="0"/>
            </a:endParaRPr>
          </a:p>
        </p:txBody>
      </p:sp>
      <p:sp>
        <p:nvSpPr>
          <p:cNvPr id="4" name="TextBox 3"/>
          <p:cNvSpPr txBox="1"/>
          <p:nvPr/>
        </p:nvSpPr>
        <p:spPr>
          <a:xfrm>
            <a:off x="228600" y="685800"/>
            <a:ext cx="4953000" cy="523220"/>
          </a:xfrm>
          <a:prstGeom prst="rect">
            <a:avLst/>
          </a:prstGeom>
          <a:noFill/>
        </p:spPr>
        <p:txBody>
          <a:bodyPr wrap="square" rtlCol="0">
            <a:spAutoFit/>
          </a:bodyPr>
          <a:lstStyle/>
          <a:p>
            <a:r>
              <a:rPr lang="en-US" sz="2800" dirty="0" smtClean="0"/>
              <a:t>Resultant model parameters </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IN" dirty="0" smtClean="0"/>
              <a:t>Resultant Consumer Empowerment Path </a:t>
            </a:r>
            <a:endParaRPr lang="en-US" dirty="0"/>
          </a:p>
        </p:txBody>
      </p:sp>
      <p:pic>
        <p:nvPicPr>
          <p:cNvPr id="65537" name="Picture 82" descr="Syntax CE Model 38 items"/>
          <p:cNvPicPr>
            <a:picLocks noChangeAspect="1" noChangeArrowheads="1"/>
          </p:cNvPicPr>
          <p:nvPr/>
        </p:nvPicPr>
        <p:blipFill>
          <a:blip r:embed="rId2"/>
          <a:srcRect l="-2188"/>
          <a:stretch>
            <a:fillRect/>
          </a:stretch>
        </p:blipFill>
        <p:spPr bwMode="auto">
          <a:xfrm>
            <a:off x="228600" y="990600"/>
            <a:ext cx="7848600" cy="586739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8616E83-33D4-46FC-B06D-8E69235F0195}"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13" name="Rectangle 1"/>
          <p:cNvSpPr>
            <a:spLocks noChangeArrowheads="1"/>
          </p:cNvSpPr>
          <p:nvPr/>
        </p:nvSpPr>
        <p:spPr bwMode="auto">
          <a:xfrm>
            <a:off x="228600" y="0"/>
            <a:ext cx="89154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Goodness-of-Fit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Degrees of Freedom = 609</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Minimum Fit Function Chi-Square = 1553.98 (P = 0.0)</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Normal Theory Weighted Least Squares Chi-Square = 1447.57 (P = 0.0)</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Estimated Non-centrality Parameter (NCP) = 838.57</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90 Percent Confidence Interval for NCP = (731.15 ; 953.67)</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Minimum Fit Function Value = 2.66</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Population Discrepancy Function Value (F0) = 1.44</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90 Percent Confidence Interval for F0 = (1.25 ; 1.63)</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Courier New" pitchFamily="49" charset="0"/>
                <a:ea typeface="Calibri" pitchFamily="34" charset="0"/>
                <a:cs typeface="Courier New" pitchFamily="49" charset="0"/>
              </a:rPr>
              <a:t>Root Mean Square Error of Approximation (RMSEA) = 0.049</a:t>
            </a:r>
            <a:endParaRPr kumimoji="0" lang="en-US" sz="1200" b="1"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90 Percent Confidence Interval for RMSEA = (0.045 ; 0.052)</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P-Value for Test of Close Fit (RMSEA &lt; 0.05) = 0.77</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Expected Cross-Validation Index (ECVI) = 2.93</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90 Percent Confidence Interval for ECVI = (2.75 ; 3.13)</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ECVI for Saturated Model = 2.54</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ECVI for Independence Model = 8.39</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Chi-Square for Independence Model with 703 Degrees of Freedom = 4824.65</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Independence AIC = 4900.65</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Model AIC = 1711.57</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Saturated AIC = 1482.00</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Independence CAIC = 5104.77</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Model CAIC = 2420.62</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Saturated CAIC = 5462.36</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Normed Fit Index (NFI) = 0.68</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Non-Normed Fit Index (NNFI) = 0.74</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Parsimony Normed Fit Index (PNFI) = 0.59</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Comparative Fit Index (CFI) = 0.77</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Incremental Fit Index (IFI) = 0.78</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Relative Fit Index (RFI) = 0.63</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Courier New" pitchFamily="49" charset="0"/>
                <a:ea typeface="Calibri" pitchFamily="34" charset="0"/>
                <a:cs typeface="Courier New" pitchFamily="49" charset="0"/>
              </a:rPr>
              <a:t>Critical N (CN) = 261.48</a:t>
            </a:r>
            <a:endParaRPr kumimoji="0" lang="en-US" sz="12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Root Mean Square Residual (RMR) = 0.12</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Standardized RMR = 0.056</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Courier New" pitchFamily="49" charset="0"/>
                <a:ea typeface="Calibri" pitchFamily="34" charset="0"/>
                <a:cs typeface="Courier New" pitchFamily="49" charset="0"/>
              </a:rPr>
              <a:t>Goodness of Fit Index (GFI) = 0.88</a:t>
            </a:r>
            <a:endParaRPr kumimoji="0" lang="en-US" sz="12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Adjusted Goodness of Fit Index (AGFI) = 0.86</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Parsimony Goodness of Fit Index (PGFI) = 0.7</a:t>
            </a:r>
            <a:endParaRPr kumimoji="0" lang="en-US" sz="1200" b="0" i="0" u="none" strike="noStrike" cap="none" normalizeH="0" baseline="0" dirty="0" smtClean="0">
              <a:ln>
                <a:noFill/>
              </a:ln>
              <a:solidFill>
                <a:schemeClr val="tx1"/>
              </a:solidFill>
              <a:effectLst/>
              <a:latin typeface="Arial" pitchFamily="34" charset="0"/>
            </a:endParaRPr>
          </a:p>
        </p:txBody>
      </p:sp>
      <p:sp>
        <p:nvSpPr>
          <p:cNvPr id="3" name="Slide Number Placeholder 2"/>
          <p:cNvSpPr>
            <a:spLocks noGrp="1"/>
          </p:cNvSpPr>
          <p:nvPr>
            <p:ph type="sldNum" sz="quarter" idx="12"/>
          </p:nvPr>
        </p:nvSpPr>
        <p:spPr/>
        <p:txBody>
          <a:bodyPr/>
          <a:lstStyle/>
          <a:p>
            <a:fld id="{48616E83-33D4-46FC-B06D-8E69235F0195}"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616E83-33D4-46FC-B06D-8E69235F0195}" type="slidenum">
              <a:rPr lang="en-US" smtClean="0"/>
              <a:pPr/>
              <a:t>47</a:t>
            </a:fld>
            <a:endParaRPr lang="en-US" dirty="0"/>
          </a:p>
        </p:txBody>
      </p:sp>
      <p:pic>
        <p:nvPicPr>
          <p:cNvPr id="73730" name="Picture 2" descr="http://t2.gstatic.com/images?q=tbn:ANd9GcRreNjmEKvloxSe_uR0QtL1yoqPQ21TxSz5p4fcIyGf4NySjVYyAA"/>
          <p:cNvPicPr>
            <a:picLocks noChangeAspect="1" noChangeArrowheads="1"/>
          </p:cNvPicPr>
          <p:nvPr/>
        </p:nvPicPr>
        <p:blipFill>
          <a:blip r:embed="rId2"/>
          <a:srcRect/>
          <a:stretch>
            <a:fillRect/>
          </a:stretch>
        </p:blipFill>
        <p:spPr bwMode="auto">
          <a:xfrm>
            <a:off x="304800" y="1981200"/>
            <a:ext cx="3505200" cy="3505200"/>
          </a:xfrm>
          <a:prstGeom prst="rect">
            <a:avLst/>
          </a:prstGeom>
          <a:noFill/>
        </p:spPr>
      </p:pic>
      <p:sp>
        <p:nvSpPr>
          <p:cNvPr id="4" name="TextBox 3"/>
          <p:cNvSpPr txBox="1"/>
          <p:nvPr/>
        </p:nvSpPr>
        <p:spPr>
          <a:xfrm>
            <a:off x="3810000" y="1600200"/>
            <a:ext cx="4953000" cy="3785652"/>
          </a:xfrm>
          <a:prstGeom prst="rect">
            <a:avLst/>
          </a:prstGeom>
          <a:noFill/>
        </p:spPr>
        <p:txBody>
          <a:bodyPr wrap="square" rtlCol="0">
            <a:spAutoFit/>
          </a:bodyPr>
          <a:lstStyle/>
          <a:p>
            <a:r>
              <a:rPr lang="en-US" sz="4800" b="1" dirty="0" smtClean="0">
                <a:solidFill>
                  <a:srgbClr val="C00000"/>
                </a:solidFill>
                <a:latin typeface="Ravie" pitchFamily="82" charset="0"/>
              </a:rPr>
              <a:t>Hypotheses outcomes, Findings and Conclusions</a:t>
            </a:r>
            <a:endParaRPr lang="en-US" sz="4800" b="1" dirty="0">
              <a:solidFill>
                <a:srgbClr val="C00000"/>
              </a:solidFill>
              <a:latin typeface="Ravie" pitchFamily="82"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444500"/>
          </a:xfrm>
        </p:spPr>
        <p:txBody>
          <a:bodyPr>
            <a:normAutofit fontScale="90000"/>
          </a:bodyPr>
          <a:lstStyle/>
          <a:p>
            <a:r>
              <a:rPr lang="en-US" sz="2800" dirty="0" smtClean="0"/>
              <a:t>Findings </a:t>
            </a:r>
            <a:endParaRPr lang="en-US" sz="2800" dirty="0"/>
          </a:p>
        </p:txBody>
      </p:sp>
      <p:sp>
        <p:nvSpPr>
          <p:cNvPr id="4" name="Text Placeholder 3"/>
          <p:cNvSpPr>
            <a:spLocks noGrp="1"/>
          </p:cNvSpPr>
          <p:nvPr>
            <p:ph type="body" sz="half" idx="2"/>
          </p:nvPr>
        </p:nvSpPr>
        <p:spPr>
          <a:xfrm>
            <a:off x="0" y="1435100"/>
            <a:ext cx="3465513" cy="4691063"/>
          </a:xfrm>
        </p:spPr>
        <p:txBody>
          <a:bodyPr>
            <a:normAutofit lnSpcReduction="10000"/>
          </a:bodyPr>
          <a:lstStyle/>
          <a:p>
            <a:pPr algn="just"/>
            <a:r>
              <a:rPr lang="en-IN" sz="2400" dirty="0" smtClean="0"/>
              <a:t>The retail construct </a:t>
            </a:r>
            <a:r>
              <a:rPr lang="en-IN" sz="2400" b="1" dirty="0" smtClean="0"/>
              <a:t>Store Convenience</a:t>
            </a:r>
            <a:r>
              <a:rPr lang="en-IN" sz="2400" dirty="0" smtClean="0"/>
              <a:t> (SC) has positive and significant </a:t>
            </a:r>
            <a:r>
              <a:rPr lang="en-IN" sz="2400" b="1" dirty="0" smtClean="0"/>
              <a:t>(+2.11)</a:t>
            </a:r>
            <a:r>
              <a:rPr lang="en-IN" sz="2400" dirty="0" smtClean="0"/>
              <a:t> impact on consumer empowerment, followed by </a:t>
            </a:r>
            <a:r>
              <a:rPr lang="en-IN" sz="2400" b="1" dirty="0" smtClean="0"/>
              <a:t>Relevant Communication (</a:t>
            </a:r>
            <a:r>
              <a:rPr lang="en-IN" sz="2400" dirty="0" smtClean="0"/>
              <a:t>INFO)</a:t>
            </a:r>
            <a:r>
              <a:rPr lang="en-IN" sz="2400" b="1" dirty="0" smtClean="0"/>
              <a:t> (+1.71)</a:t>
            </a:r>
            <a:r>
              <a:rPr lang="en-IN" sz="2400" dirty="0" smtClean="0"/>
              <a:t> and Expansion of Freedom of Choice (+1.27). </a:t>
            </a:r>
            <a:r>
              <a:rPr lang="en-IN" sz="2400" b="1" dirty="0" smtClean="0"/>
              <a:t>The Retail Store Image (RSI)</a:t>
            </a:r>
            <a:r>
              <a:rPr lang="en-IN" sz="2400" dirty="0" smtClean="0"/>
              <a:t> has significant negative (-1.89) impact on Consumer Empowerment (CONEMP) </a:t>
            </a:r>
            <a:endParaRPr lang="en-US" sz="2400" dirty="0" smtClean="0"/>
          </a:p>
          <a:p>
            <a:endParaRPr lang="en-US" dirty="0"/>
          </a:p>
        </p:txBody>
      </p:sp>
      <p:sp>
        <p:nvSpPr>
          <p:cNvPr id="5" name="Slide Number Placeholder 4"/>
          <p:cNvSpPr>
            <a:spLocks noGrp="1"/>
          </p:cNvSpPr>
          <p:nvPr>
            <p:ph type="sldNum" sz="quarter" idx="12"/>
          </p:nvPr>
        </p:nvSpPr>
        <p:spPr/>
        <p:txBody>
          <a:bodyPr/>
          <a:lstStyle/>
          <a:p>
            <a:fld id="{48616E83-33D4-46FC-B06D-8E69235F0195}" type="slidenum">
              <a:rPr lang="en-US" smtClean="0"/>
              <a:pPr/>
              <a:t>48</a:t>
            </a:fld>
            <a:endParaRPr lang="en-US" dirty="0"/>
          </a:p>
        </p:txBody>
      </p:sp>
      <p:pic>
        <p:nvPicPr>
          <p:cNvPr id="6" name="Object 4"/>
          <p:cNvPicPr>
            <a:picLocks noGrp="1" noChangeArrowheads="1"/>
          </p:cNvPicPr>
          <p:nvPr>
            <p:ph idx="1"/>
          </p:nvPr>
        </p:nvPicPr>
        <p:blipFill>
          <a:blip r:embed="rId2"/>
          <a:srcRect t="-2060" r="-5281" b="-1631"/>
          <a:stretch>
            <a:fillRect/>
          </a:stretch>
        </p:blipFill>
        <p:spPr bwMode="auto">
          <a:xfrm>
            <a:off x="3810000" y="1447800"/>
            <a:ext cx="5334000" cy="4779955"/>
          </a:xfrm>
          <a:prstGeom prst="rect">
            <a:avLst/>
          </a:prstGeom>
          <a:noFill/>
          <a:ln w="9525">
            <a:noFill/>
            <a:miter lim="800000"/>
            <a:headEnd/>
            <a:tailEnd/>
          </a:ln>
        </p:spPr>
      </p:pic>
      <p:sp>
        <p:nvSpPr>
          <p:cNvPr id="7" name="TextBox 6"/>
          <p:cNvSpPr txBox="1"/>
          <p:nvPr/>
        </p:nvSpPr>
        <p:spPr>
          <a:xfrm>
            <a:off x="228600" y="152400"/>
            <a:ext cx="7467600" cy="923330"/>
          </a:xfrm>
          <a:prstGeom prst="rect">
            <a:avLst/>
          </a:prstGeom>
          <a:noFill/>
        </p:spPr>
        <p:txBody>
          <a:bodyPr wrap="square" rtlCol="0">
            <a:spAutoFit/>
          </a:bodyPr>
          <a:lstStyle/>
          <a:p>
            <a:pPr algn="just"/>
            <a:r>
              <a:rPr lang="en-US" b="1" dirty="0" smtClean="0">
                <a:latin typeface="Arial Narrow" pitchFamily="34" charset="0"/>
              </a:rPr>
              <a:t>Major Objective</a:t>
            </a:r>
            <a:r>
              <a:rPr lang="en-US" dirty="0" smtClean="0">
                <a:latin typeface="Arial Narrow" pitchFamily="34" charset="0"/>
              </a:rPr>
              <a:t>: </a:t>
            </a:r>
            <a:r>
              <a:rPr lang="en-IN" dirty="0" smtClean="0">
                <a:latin typeface="Arial Narrow" pitchFamily="34" charset="0"/>
              </a:rPr>
              <a:t>To identify major factors contributing towards the subjective experience of empowerment among the women consumers.</a:t>
            </a:r>
            <a:endParaRPr lang="en-US" dirty="0" smtClean="0">
              <a:latin typeface="Arial Narrow" pitchFamily="34" charset="0"/>
            </a:endParaRP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hypotheses to major objective</a:t>
            </a:r>
            <a:endParaRPr lang="en-US" dirty="0"/>
          </a:p>
        </p:txBody>
      </p:sp>
      <p:sp>
        <p:nvSpPr>
          <p:cNvPr id="3" name="Slide Number Placeholder 2"/>
          <p:cNvSpPr>
            <a:spLocks noGrp="1"/>
          </p:cNvSpPr>
          <p:nvPr>
            <p:ph type="sldNum" sz="quarter" idx="12"/>
          </p:nvPr>
        </p:nvSpPr>
        <p:spPr/>
        <p:txBody>
          <a:bodyPr/>
          <a:lstStyle/>
          <a:p>
            <a:fld id="{48616E83-33D4-46FC-B06D-8E69235F0195}" type="slidenum">
              <a:rPr lang="en-US" smtClean="0"/>
              <a:pPr/>
              <a:t>49</a:t>
            </a:fld>
            <a:endParaRPr lang="en-US" dirty="0"/>
          </a:p>
        </p:txBody>
      </p:sp>
      <p:sp>
        <p:nvSpPr>
          <p:cNvPr id="4" name="Rectangle 3"/>
          <p:cNvSpPr/>
          <p:nvPr/>
        </p:nvSpPr>
        <p:spPr>
          <a:xfrm>
            <a:off x="304800" y="1524000"/>
            <a:ext cx="8534400" cy="3046988"/>
          </a:xfrm>
          <a:prstGeom prst="rect">
            <a:avLst/>
          </a:prstGeom>
        </p:spPr>
        <p:txBody>
          <a:bodyPr wrap="square">
            <a:spAutoFit/>
          </a:bodyPr>
          <a:lstStyle/>
          <a:p>
            <a:pPr algn="just"/>
            <a:r>
              <a:rPr lang="en-IN" sz="2400" dirty="0" smtClean="0">
                <a:latin typeface="Arial Narrow" pitchFamily="34" charset="0"/>
              </a:rPr>
              <a:t>Retail store factors Store Convenience </a:t>
            </a:r>
            <a:r>
              <a:rPr lang="en-IN" sz="2400" b="1" dirty="0" smtClean="0">
                <a:latin typeface="Arial Narrow" pitchFamily="34" charset="0"/>
              </a:rPr>
              <a:t>(SC)</a:t>
            </a:r>
            <a:r>
              <a:rPr lang="en-IN" sz="2400" dirty="0" smtClean="0">
                <a:latin typeface="Arial Narrow" pitchFamily="34" charset="0"/>
              </a:rPr>
              <a:t>, Relevant Communication </a:t>
            </a:r>
            <a:r>
              <a:rPr lang="en-IN" sz="2400" b="1" dirty="0" smtClean="0">
                <a:latin typeface="Arial Narrow" pitchFamily="34" charset="0"/>
              </a:rPr>
              <a:t>(INFO)</a:t>
            </a:r>
            <a:r>
              <a:rPr lang="en-IN" sz="2400" dirty="0" smtClean="0">
                <a:latin typeface="Arial Narrow" pitchFamily="34" charset="0"/>
              </a:rPr>
              <a:t>, Expansion and control over choice set </a:t>
            </a:r>
            <a:r>
              <a:rPr lang="en-IN" sz="2400" b="1" dirty="0" smtClean="0">
                <a:latin typeface="Arial Narrow" pitchFamily="34" charset="0"/>
              </a:rPr>
              <a:t>(EFC)</a:t>
            </a:r>
            <a:r>
              <a:rPr lang="en-IN" sz="2400" dirty="0" smtClean="0">
                <a:latin typeface="Arial Narrow" pitchFamily="34" charset="0"/>
              </a:rPr>
              <a:t> </a:t>
            </a:r>
            <a:r>
              <a:rPr lang="en-IN" sz="2400" b="1" dirty="0" smtClean="0">
                <a:latin typeface="Arial Narrow" pitchFamily="34" charset="0"/>
              </a:rPr>
              <a:t>positively and significantly</a:t>
            </a:r>
            <a:r>
              <a:rPr lang="en-IN" sz="2400" dirty="0" smtClean="0">
                <a:latin typeface="Arial Narrow" pitchFamily="34" charset="0"/>
              </a:rPr>
              <a:t> influence the experience of </a:t>
            </a:r>
            <a:r>
              <a:rPr lang="en-IN" sz="2400" b="1" dirty="0" smtClean="0">
                <a:latin typeface="Arial Narrow" pitchFamily="34" charset="0"/>
              </a:rPr>
              <a:t>subjective experience of consumer empowerment</a:t>
            </a:r>
            <a:r>
              <a:rPr lang="en-IN" sz="2400" dirty="0" smtClean="0">
                <a:latin typeface="Arial Narrow" pitchFamily="34" charset="0"/>
              </a:rPr>
              <a:t> among women shoppers.</a:t>
            </a:r>
          </a:p>
          <a:p>
            <a:pPr algn="just"/>
            <a:endParaRPr lang="en-US" sz="2400" dirty="0" smtClean="0">
              <a:latin typeface="Arial Narrow" pitchFamily="34" charset="0"/>
            </a:endParaRPr>
          </a:p>
          <a:p>
            <a:pPr algn="just"/>
            <a:r>
              <a:rPr lang="en-IN" sz="2400" dirty="0" smtClean="0">
                <a:latin typeface="Arial Narrow" pitchFamily="34" charset="0"/>
              </a:rPr>
              <a:t>Whereas, Retails Store environment /</a:t>
            </a:r>
            <a:r>
              <a:rPr lang="en-IN" sz="2400" dirty="0">
                <a:latin typeface="Arial Narrow" pitchFamily="34" charset="0"/>
              </a:rPr>
              <a:t> </a:t>
            </a:r>
            <a:r>
              <a:rPr lang="en-IN" sz="2400" dirty="0" smtClean="0">
                <a:latin typeface="Arial Narrow" pitchFamily="34" charset="0"/>
              </a:rPr>
              <a:t>image </a:t>
            </a:r>
            <a:r>
              <a:rPr lang="en-IN" sz="2400" b="1" dirty="0" smtClean="0">
                <a:latin typeface="Arial Narrow" pitchFamily="34" charset="0"/>
              </a:rPr>
              <a:t>(RSI)</a:t>
            </a:r>
            <a:r>
              <a:rPr lang="en-IN" sz="2400" dirty="0" smtClean="0">
                <a:latin typeface="Arial Narrow" pitchFamily="34" charset="0"/>
              </a:rPr>
              <a:t> and Consumer Involvement </a:t>
            </a:r>
            <a:r>
              <a:rPr lang="en-IN" sz="2400" b="1" dirty="0" smtClean="0">
                <a:latin typeface="Arial Narrow" pitchFamily="34" charset="0"/>
              </a:rPr>
              <a:t>(CINV)</a:t>
            </a:r>
            <a:r>
              <a:rPr lang="en-IN" sz="2400" dirty="0" smtClean="0">
                <a:latin typeface="Arial Narrow" pitchFamily="34" charset="0"/>
              </a:rPr>
              <a:t> are found </a:t>
            </a:r>
            <a:r>
              <a:rPr lang="en-IN" sz="2400" b="1" dirty="0" smtClean="0">
                <a:latin typeface="Arial Narrow" pitchFamily="34" charset="0"/>
              </a:rPr>
              <a:t>insignificant in influencing the subjective experience of empowerment</a:t>
            </a:r>
            <a:r>
              <a:rPr lang="en-IN" sz="2400" dirty="0" smtClean="0">
                <a:latin typeface="Arial Narrow" pitchFamily="34" charset="0"/>
              </a:rPr>
              <a:t> among women consumers while shopping. </a:t>
            </a:r>
            <a:endParaRPr lang="en-US" sz="2400" dirty="0" smtClean="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Need for the Study</a:t>
            </a:r>
            <a:endParaRPr lang="en-US" dirty="0"/>
          </a:p>
        </p:txBody>
      </p:sp>
      <p:sp>
        <p:nvSpPr>
          <p:cNvPr id="3" name="Content Placeholder 2"/>
          <p:cNvSpPr>
            <a:spLocks noGrp="1"/>
          </p:cNvSpPr>
          <p:nvPr>
            <p:ph idx="1"/>
          </p:nvPr>
        </p:nvSpPr>
        <p:spPr>
          <a:xfrm>
            <a:off x="3429000" y="1600200"/>
            <a:ext cx="5257800" cy="4525963"/>
          </a:xfrm>
        </p:spPr>
        <p:txBody>
          <a:bodyPr/>
          <a:lstStyle/>
          <a:p>
            <a:r>
              <a:rPr lang="en-US" b="1" dirty="0"/>
              <a:t>Changing </a:t>
            </a:r>
            <a:r>
              <a:rPr lang="en-US" b="1" dirty="0">
                <a:solidFill>
                  <a:srgbClr val="C00000"/>
                </a:solidFill>
              </a:rPr>
              <a:t>Demographics </a:t>
            </a:r>
            <a:r>
              <a:rPr lang="en-US" b="1" dirty="0"/>
              <a:t>of </a:t>
            </a:r>
            <a:r>
              <a:rPr lang="en-US" b="1" dirty="0" smtClean="0"/>
              <a:t>India</a:t>
            </a:r>
          </a:p>
          <a:p>
            <a:r>
              <a:rPr lang="en-US" b="1" dirty="0">
                <a:solidFill>
                  <a:srgbClr val="C00000"/>
                </a:solidFill>
              </a:rPr>
              <a:t>Woman </a:t>
            </a:r>
            <a:r>
              <a:rPr lang="en-US" b="1" dirty="0"/>
              <a:t>flattering </a:t>
            </a:r>
            <a:r>
              <a:rPr lang="en-US" b="1" dirty="0">
                <a:solidFill>
                  <a:srgbClr val="C00000"/>
                </a:solidFill>
              </a:rPr>
              <a:t>QUEEN </a:t>
            </a:r>
            <a:r>
              <a:rPr lang="en-US" b="1" dirty="0"/>
              <a:t>of </a:t>
            </a:r>
            <a:r>
              <a:rPr lang="en-US" b="1" dirty="0" smtClean="0"/>
              <a:t>Shopping</a:t>
            </a:r>
          </a:p>
          <a:p>
            <a:r>
              <a:rPr lang="en-US" b="1" dirty="0"/>
              <a:t>Consumer Empowerment: A new </a:t>
            </a:r>
            <a:r>
              <a:rPr lang="en-US" b="1" dirty="0">
                <a:solidFill>
                  <a:srgbClr val="C00000"/>
                </a:solidFill>
              </a:rPr>
              <a:t>‘</a:t>
            </a:r>
            <a:r>
              <a:rPr lang="en-US" b="1" i="1" dirty="0">
                <a:solidFill>
                  <a:srgbClr val="C00000"/>
                </a:solidFill>
              </a:rPr>
              <a:t>mantra</a:t>
            </a:r>
            <a:r>
              <a:rPr lang="en-US" b="1" dirty="0">
                <a:solidFill>
                  <a:srgbClr val="C00000"/>
                </a:solidFill>
              </a:rPr>
              <a:t>’</a:t>
            </a:r>
            <a:r>
              <a:rPr lang="en-US" b="1" dirty="0"/>
              <a:t> of </a:t>
            </a:r>
            <a:r>
              <a:rPr lang="en-US" b="1" dirty="0">
                <a:solidFill>
                  <a:srgbClr val="C00000"/>
                </a:solidFill>
              </a:rPr>
              <a:t>differentiation</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48616E83-33D4-46FC-B06D-8E69235F0195}" type="slidenum">
              <a:rPr lang="en-US" smtClean="0"/>
              <a:pPr/>
              <a:t>5</a:t>
            </a:fld>
            <a:endParaRPr lang="en-US" dirty="0"/>
          </a:p>
        </p:txBody>
      </p:sp>
      <p:pic>
        <p:nvPicPr>
          <p:cNvPr id="51204" name="Picture 4" descr="http://t2.gstatic.com/images?q=tbn:ANd9GcS7ZywdMIej-h7CvIT_ETgXAjufilIyG-SnLydcz60L4eW0yqYlXA"/>
          <p:cNvPicPr>
            <a:picLocks noChangeAspect="1" noChangeArrowheads="1"/>
          </p:cNvPicPr>
          <p:nvPr/>
        </p:nvPicPr>
        <p:blipFill>
          <a:blip r:embed="rId2"/>
          <a:srcRect/>
          <a:stretch>
            <a:fillRect/>
          </a:stretch>
        </p:blipFill>
        <p:spPr bwMode="auto">
          <a:xfrm>
            <a:off x="381000" y="2286000"/>
            <a:ext cx="2612003" cy="2743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150"/>
            <a:ext cx="6934200" cy="781050"/>
          </a:xfrm>
        </p:spPr>
        <p:txBody>
          <a:bodyPr>
            <a:normAutofit fontScale="90000"/>
          </a:bodyPr>
          <a:lstStyle/>
          <a:p>
            <a:pPr algn="just"/>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dirty="0" smtClean="0"/>
              <a:t>Objective 1:</a:t>
            </a:r>
            <a:r>
              <a:rPr lang="en-US" sz="1800" b="0" dirty="0" smtClean="0"/>
              <a:t> </a:t>
            </a:r>
            <a:r>
              <a:rPr lang="en-IN" sz="1800" b="0" dirty="0" smtClean="0"/>
              <a:t>To identify the various product categories those are shopped by the women consumers in two different retail formats viz. traditional outlets and modern / organised outlets.</a:t>
            </a:r>
            <a:r>
              <a:rPr lang="en-US" sz="1800" b="0" dirty="0" smtClean="0"/>
              <a:t/>
            </a:r>
            <a:br>
              <a:rPr lang="en-US" sz="1800" b="0" dirty="0" smtClean="0"/>
            </a:br>
            <a:r>
              <a:rPr lang="en-US" sz="2800" dirty="0" smtClean="0"/>
              <a:t/>
            </a:r>
            <a:br>
              <a:rPr lang="en-US" sz="2800" dirty="0" smtClean="0"/>
            </a:br>
            <a:endParaRPr lang="en-US" sz="2800" dirty="0"/>
          </a:p>
        </p:txBody>
      </p:sp>
      <p:sp>
        <p:nvSpPr>
          <p:cNvPr id="4" name="Text Placeholder 3"/>
          <p:cNvSpPr>
            <a:spLocks noGrp="1"/>
          </p:cNvSpPr>
          <p:nvPr>
            <p:ph type="body" sz="half" idx="2"/>
          </p:nvPr>
        </p:nvSpPr>
        <p:spPr>
          <a:xfrm>
            <a:off x="457200" y="1219200"/>
            <a:ext cx="3886200" cy="4906963"/>
          </a:xfrm>
        </p:spPr>
        <p:txBody>
          <a:bodyPr>
            <a:normAutofit fontScale="92500" lnSpcReduction="10000"/>
          </a:bodyPr>
          <a:lstStyle/>
          <a:p>
            <a:pPr algn="just"/>
            <a:r>
              <a:rPr lang="en-US" sz="1700" b="1" dirty="0" smtClean="0"/>
              <a:t>Supporting Hypotheses </a:t>
            </a:r>
          </a:p>
          <a:p>
            <a:pPr algn="just"/>
            <a:r>
              <a:rPr lang="en-US" dirty="0" smtClean="0"/>
              <a:t>:</a:t>
            </a:r>
          </a:p>
          <a:p>
            <a:pPr algn="just"/>
            <a:r>
              <a:rPr lang="en-IN" dirty="0" smtClean="0"/>
              <a:t>Ho: Age of the women shoppers has no significant influence on the nature of outlet selected for shopping – Reject (Z=0.891 Insignificant at 5% LoS)</a:t>
            </a:r>
            <a:endParaRPr lang="en-US" dirty="0" smtClean="0"/>
          </a:p>
          <a:p>
            <a:pPr algn="just"/>
            <a:r>
              <a:rPr lang="en-IN" dirty="0" smtClean="0"/>
              <a:t>Ho: Marital status of the women respondents has nothing to do with the nature of outlet selected for shopping – Reject Ho (Z=0.055 Insignificant at 5% LoS)</a:t>
            </a:r>
            <a:endParaRPr lang="en-US" dirty="0" smtClean="0"/>
          </a:p>
          <a:p>
            <a:pPr algn="just"/>
            <a:r>
              <a:rPr lang="en-IN" dirty="0" smtClean="0"/>
              <a:t>Ho: Qualification of the respondents has nothing to do with the outlets selected for shopping – Reject Ho (Z=0.382 Insignificant at 5% LoS)</a:t>
            </a:r>
            <a:endParaRPr lang="en-US" dirty="0" smtClean="0"/>
          </a:p>
          <a:p>
            <a:pPr algn="just"/>
            <a:r>
              <a:rPr lang="en-IN" dirty="0" smtClean="0"/>
              <a:t>Ho: Working status of the has no significant influence on the nature of outlet selected for shopping – Reject (Z=0.282 Insignificant at 5% LoS)</a:t>
            </a:r>
            <a:endParaRPr lang="en-US" dirty="0" smtClean="0"/>
          </a:p>
          <a:p>
            <a:pPr algn="just"/>
            <a:r>
              <a:rPr lang="en-IN" dirty="0" smtClean="0"/>
              <a:t>Ho: Monthly Household income of the respondents has no significant influence on the nature of outlet selected for shopping – Accept Ho (Z=0.045 significant at 5% LoS)</a:t>
            </a:r>
            <a:endParaRPr lang="en-US" dirty="0" smtClean="0"/>
          </a:p>
          <a:p>
            <a:pPr algn="just"/>
            <a:r>
              <a:rPr lang="en-IN" dirty="0" smtClean="0"/>
              <a:t>Ho: Use of credit cards by the shoppers has no significant influence on the nature of outlet selected for shopping – Accept Ho (Z=0.001 significant at 5% LoS)</a:t>
            </a:r>
            <a:endParaRPr lang="en-US" dirty="0" smtClean="0"/>
          </a:p>
          <a:p>
            <a:pPr algn="just"/>
            <a:r>
              <a:rPr lang="en-IN" dirty="0" smtClean="0"/>
              <a:t>Ho: Use of vehicle used for shopping and nature of outlet selected for shopping are independent of each other – Accept Ho (Z= 0.002 significant at 5% LoS)</a:t>
            </a:r>
            <a:endParaRPr lang="en-US" dirty="0" smtClean="0"/>
          </a:p>
          <a:p>
            <a:pPr algn="just"/>
            <a:endParaRPr lang="en-US" dirty="0"/>
          </a:p>
        </p:txBody>
      </p:sp>
      <p:sp>
        <p:nvSpPr>
          <p:cNvPr id="5" name="Slide Number Placeholder 4"/>
          <p:cNvSpPr>
            <a:spLocks noGrp="1"/>
          </p:cNvSpPr>
          <p:nvPr>
            <p:ph type="sldNum" sz="quarter" idx="12"/>
          </p:nvPr>
        </p:nvSpPr>
        <p:spPr/>
        <p:txBody>
          <a:bodyPr/>
          <a:lstStyle/>
          <a:p>
            <a:fld id="{48616E83-33D4-46FC-B06D-8E69235F0195}" type="slidenum">
              <a:rPr lang="en-US" smtClean="0"/>
              <a:pPr/>
              <a:t>50</a:t>
            </a:fld>
            <a:endParaRPr lang="en-US" dirty="0"/>
          </a:p>
        </p:txBody>
      </p:sp>
      <p:graphicFrame>
        <p:nvGraphicFramePr>
          <p:cNvPr id="8" name="Content Placeholder 7"/>
          <p:cNvGraphicFramePr>
            <a:graphicFrameLocks noGrp="1"/>
          </p:cNvGraphicFramePr>
          <p:nvPr>
            <p:ph idx="1"/>
          </p:nvPr>
        </p:nvGraphicFramePr>
        <p:xfrm>
          <a:off x="4572000" y="1524000"/>
          <a:ext cx="4197350" cy="4271952"/>
        </p:xfrm>
        <a:graphic>
          <a:graphicData uri="http://schemas.openxmlformats.org/drawingml/2006/table">
            <a:tbl>
              <a:tblPr firstRow="1" bandRow="1">
                <a:tableStyleId>{5C22544A-7EE6-4342-B048-85BDC9FD1C3A}</a:tableStyleId>
              </a:tblPr>
              <a:tblGrid>
                <a:gridCol w="839470"/>
                <a:gridCol w="839470"/>
                <a:gridCol w="839470"/>
                <a:gridCol w="839470"/>
                <a:gridCol w="839470"/>
              </a:tblGrid>
              <a:tr h="812493">
                <a:tc>
                  <a:txBody>
                    <a:bodyPr/>
                    <a:lstStyle/>
                    <a:p>
                      <a:pPr marL="0" marR="0" algn="ctr">
                        <a:lnSpc>
                          <a:spcPct val="150000"/>
                        </a:lnSpc>
                        <a:spcBef>
                          <a:spcPts val="0"/>
                        </a:spcBef>
                        <a:spcAft>
                          <a:spcPts val="0"/>
                        </a:spcAft>
                      </a:pPr>
                      <a:r>
                        <a:rPr lang="en-IN" sz="1200" b="1" dirty="0">
                          <a:latin typeface="Times New Roman"/>
                          <a:ea typeface="Times New Roman"/>
                        </a:rPr>
                        <a:t>Sl.No</a:t>
                      </a:r>
                      <a:endParaRPr lang="en-US" sz="1200" b="1" dirty="0">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n-IN" sz="1200" b="1" dirty="0">
                          <a:latin typeface="Times New Roman"/>
                          <a:ea typeface="Times New Roman"/>
                        </a:rPr>
                        <a:t>Product Categories</a:t>
                      </a:r>
                      <a:endParaRPr lang="en-US" sz="1200" b="1" dirty="0">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n-IN" sz="1200" b="1" dirty="0">
                          <a:latin typeface="Times New Roman"/>
                          <a:ea typeface="Times New Roman"/>
                        </a:rPr>
                        <a:t>Traditional outlets (%)</a:t>
                      </a:r>
                      <a:endParaRPr lang="en-US" sz="1200" b="1" dirty="0">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n-IN" sz="1200" b="1" dirty="0">
                          <a:latin typeface="Times New Roman"/>
                          <a:ea typeface="Times New Roman"/>
                        </a:rPr>
                        <a:t>Modern Outlets (%)</a:t>
                      </a:r>
                      <a:endParaRPr lang="en-US" sz="1200" b="1" dirty="0">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n-IN" sz="1200" b="1" dirty="0">
                          <a:latin typeface="Times New Roman"/>
                          <a:ea typeface="Times New Roman"/>
                        </a:rPr>
                        <a:t>Shopped in Both stores (%)</a:t>
                      </a:r>
                      <a:endParaRPr lang="en-US" sz="1200" b="1" dirty="0">
                        <a:latin typeface="Times New Roman"/>
                        <a:ea typeface="Times New Roman"/>
                      </a:endParaRPr>
                    </a:p>
                  </a:txBody>
                  <a:tcPr marL="68580" marR="68580" marT="0" marB="0" anchor="ctr"/>
                </a:tc>
              </a:tr>
              <a:tr h="553289">
                <a:tc>
                  <a:txBody>
                    <a:bodyPr/>
                    <a:lstStyle/>
                    <a:p>
                      <a:pPr marL="0" marR="0" algn="ctr">
                        <a:lnSpc>
                          <a:spcPct val="150000"/>
                        </a:lnSpc>
                        <a:spcBef>
                          <a:spcPts val="0"/>
                        </a:spcBef>
                        <a:spcAft>
                          <a:spcPts val="0"/>
                        </a:spcAft>
                      </a:pPr>
                      <a:r>
                        <a:rPr lang="en-IN" sz="1200" b="1" dirty="0">
                          <a:latin typeface="Arial Narrow" pitchFamily="34" charset="0"/>
                          <a:ea typeface="Times New Roman"/>
                        </a:rPr>
                        <a:t>1</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Groceries / Vegetables</a:t>
                      </a:r>
                      <a:endParaRPr lang="en-US" sz="1200" b="1" dirty="0">
                        <a:latin typeface="Arial Narrow" pitchFamily="34" charset="0"/>
                        <a:ea typeface="Times New Roman"/>
                      </a:endParaRPr>
                    </a:p>
                  </a:txBody>
                  <a:tcPr marL="68580" marR="68580" marT="0" marB="0"/>
                </a:tc>
                <a:tc>
                  <a:txBody>
                    <a:bodyPr/>
                    <a:lstStyle/>
                    <a:p>
                      <a:pPr marL="38100" marR="38100" algn="ctr">
                        <a:lnSpc>
                          <a:spcPct val="150000"/>
                        </a:lnSpc>
                        <a:spcBef>
                          <a:spcPts val="0"/>
                        </a:spcBef>
                        <a:spcAft>
                          <a:spcPts val="0"/>
                        </a:spcAft>
                      </a:pPr>
                      <a:r>
                        <a:rPr lang="en-IN" sz="1200" b="1" dirty="0">
                          <a:solidFill>
                            <a:srgbClr val="000000"/>
                          </a:solidFill>
                          <a:latin typeface="Arial Narrow" pitchFamily="34" charset="0"/>
                          <a:ea typeface="Times New Roman"/>
                        </a:rPr>
                        <a:t>48.4</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solidFill>
                            <a:srgbClr val="000000"/>
                          </a:solidFill>
                          <a:latin typeface="Arial Narrow" pitchFamily="34" charset="0"/>
                          <a:ea typeface="Times New Roman"/>
                        </a:rPr>
                        <a:t>51.3</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0.3</a:t>
                      </a:r>
                      <a:endParaRPr lang="en-US" sz="1200" b="1" dirty="0">
                        <a:latin typeface="Arial Narrow" pitchFamily="34" charset="0"/>
                        <a:ea typeface="Times New Roman"/>
                      </a:endParaRPr>
                    </a:p>
                  </a:txBody>
                  <a:tcPr marL="68580" marR="68580" marT="0" marB="0"/>
                </a:tc>
              </a:tr>
              <a:tr h="399407">
                <a:tc>
                  <a:txBody>
                    <a:bodyPr/>
                    <a:lstStyle/>
                    <a:p>
                      <a:pPr marL="0" marR="0" algn="ctr">
                        <a:lnSpc>
                          <a:spcPct val="150000"/>
                        </a:lnSpc>
                        <a:spcBef>
                          <a:spcPts val="0"/>
                        </a:spcBef>
                        <a:spcAft>
                          <a:spcPts val="0"/>
                        </a:spcAft>
                      </a:pPr>
                      <a:r>
                        <a:rPr lang="en-IN" sz="1200" b="1" dirty="0">
                          <a:latin typeface="Arial Narrow" pitchFamily="34" charset="0"/>
                          <a:ea typeface="Times New Roman"/>
                        </a:rPr>
                        <a:t>2.</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Apparels</a:t>
                      </a:r>
                      <a:endParaRPr lang="en-US" sz="1200" b="1" dirty="0">
                        <a:latin typeface="Arial Narrow" pitchFamily="34" charset="0"/>
                        <a:ea typeface="Times New Roman"/>
                      </a:endParaRPr>
                    </a:p>
                  </a:txBody>
                  <a:tcPr marL="68580" marR="68580" marT="0" marB="0"/>
                </a:tc>
                <a:tc>
                  <a:txBody>
                    <a:bodyPr/>
                    <a:lstStyle/>
                    <a:p>
                      <a:pPr marL="38100" marR="38100" algn="ctr">
                        <a:lnSpc>
                          <a:spcPct val="150000"/>
                        </a:lnSpc>
                        <a:spcBef>
                          <a:spcPts val="0"/>
                        </a:spcBef>
                        <a:spcAft>
                          <a:spcPts val="0"/>
                        </a:spcAft>
                      </a:pPr>
                      <a:r>
                        <a:rPr lang="en-IN" sz="1200" b="1" dirty="0">
                          <a:solidFill>
                            <a:srgbClr val="000000"/>
                          </a:solidFill>
                          <a:latin typeface="Arial Narrow" pitchFamily="34" charset="0"/>
                          <a:ea typeface="Times New Roman"/>
                        </a:rPr>
                        <a:t>15</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84</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a:t>
                      </a:r>
                      <a:endParaRPr lang="en-US" sz="1200" b="1" dirty="0">
                        <a:latin typeface="Arial Narrow" pitchFamily="34" charset="0"/>
                        <a:ea typeface="Times New Roman"/>
                      </a:endParaRPr>
                    </a:p>
                  </a:txBody>
                  <a:tcPr marL="68580" marR="68580" marT="0" marB="0"/>
                </a:tc>
              </a:tr>
              <a:tr h="399407">
                <a:tc>
                  <a:txBody>
                    <a:bodyPr/>
                    <a:lstStyle/>
                    <a:p>
                      <a:pPr marL="0" marR="0" algn="ctr">
                        <a:lnSpc>
                          <a:spcPct val="150000"/>
                        </a:lnSpc>
                        <a:spcBef>
                          <a:spcPts val="0"/>
                        </a:spcBef>
                        <a:spcAft>
                          <a:spcPts val="0"/>
                        </a:spcAft>
                      </a:pPr>
                      <a:r>
                        <a:rPr lang="en-IN" sz="1200" b="1" dirty="0">
                          <a:latin typeface="Arial Narrow" pitchFamily="34" charset="0"/>
                          <a:ea typeface="Times New Roman"/>
                        </a:rPr>
                        <a:t>3</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Furniture</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solidFill>
                            <a:srgbClr val="000000"/>
                          </a:solidFill>
                          <a:latin typeface="Arial Narrow" pitchFamily="34" charset="0"/>
                          <a:ea typeface="Times New Roman"/>
                        </a:rPr>
                        <a:t>21.2</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solidFill>
                            <a:srgbClr val="000000"/>
                          </a:solidFill>
                          <a:latin typeface="Arial Narrow" pitchFamily="34" charset="0"/>
                          <a:ea typeface="Times New Roman"/>
                        </a:rPr>
                        <a:t>78.8</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a:t>
                      </a:r>
                      <a:endParaRPr lang="en-US" sz="1200" b="1" dirty="0">
                        <a:latin typeface="Arial Narrow" pitchFamily="34" charset="0"/>
                        <a:ea typeface="Times New Roman"/>
                      </a:endParaRPr>
                    </a:p>
                  </a:txBody>
                  <a:tcPr marL="68580" marR="68580" marT="0" marB="0"/>
                </a:tc>
              </a:tr>
              <a:tr h="553289">
                <a:tc>
                  <a:txBody>
                    <a:bodyPr/>
                    <a:lstStyle/>
                    <a:p>
                      <a:pPr marL="0" marR="0" algn="ctr">
                        <a:lnSpc>
                          <a:spcPct val="150000"/>
                        </a:lnSpc>
                        <a:spcBef>
                          <a:spcPts val="0"/>
                        </a:spcBef>
                        <a:spcAft>
                          <a:spcPts val="0"/>
                        </a:spcAft>
                      </a:pPr>
                      <a:r>
                        <a:rPr lang="en-IN" sz="1200" b="1" dirty="0">
                          <a:latin typeface="Arial Narrow" pitchFamily="34" charset="0"/>
                          <a:ea typeface="Times New Roman"/>
                        </a:rPr>
                        <a:t>4.</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Home decorative</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33</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67</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a:t>
                      </a:r>
                      <a:endParaRPr lang="en-US" sz="1200" b="1" dirty="0">
                        <a:latin typeface="Arial Narrow" pitchFamily="34" charset="0"/>
                        <a:ea typeface="Times New Roman"/>
                      </a:endParaRPr>
                    </a:p>
                  </a:txBody>
                  <a:tcPr marL="68580" marR="68580" marT="0" marB="0"/>
                </a:tc>
              </a:tr>
              <a:tr h="1144193">
                <a:tc>
                  <a:txBody>
                    <a:bodyPr/>
                    <a:lstStyle/>
                    <a:p>
                      <a:pPr marL="0" marR="0" algn="ctr">
                        <a:lnSpc>
                          <a:spcPct val="150000"/>
                        </a:lnSpc>
                        <a:spcBef>
                          <a:spcPts val="0"/>
                        </a:spcBef>
                        <a:spcAft>
                          <a:spcPts val="0"/>
                        </a:spcAft>
                      </a:pPr>
                      <a:r>
                        <a:rPr lang="en-IN" sz="1200" b="1" dirty="0">
                          <a:latin typeface="Arial Narrow" pitchFamily="34" charset="0"/>
                          <a:ea typeface="Times New Roman"/>
                        </a:rPr>
                        <a:t>5.</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Major Appliances / Electronic items</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solidFill>
                            <a:srgbClr val="000000"/>
                          </a:solidFill>
                          <a:latin typeface="Arial Narrow" pitchFamily="34" charset="0"/>
                          <a:ea typeface="Times New Roman"/>
                        </a:rPr>
                        <a:t>18.5</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81.5</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a:t>
                      </a:r>
                      <a:endParaRPr lang="en-US" sz="1200" b="1" dirty="0">
                        <a:latin typeface="Arial Narrow" pitchFamily="34" charset="0"/>
                        <a:ea typeface="Times New Roman"/>
                      </a:endParaRPr>
                    </a:p>
                  </a:txBody>
                  <a:tcPr marL="68580" marR="68580" marT="0" marB="0"/>
                </a:tc>
              </a:tr>
              <a:tr h="399407">
                <a:tc>
                  <a:txBody>
                    <a:bodyPr/>
                    <a:lstStyle/>
                    <a:p>
                      <a:pPr marL="0" marR="0" algn="ctr">
                        <a:lnSpc>
                          <a:spcPct val="150000"/>
                        </a:lnSpc>
                        <a:spcBef>
                          <a:spcPts val="0"/>
                        </a:spcBef>
                        <a:spcAft>
                          <a:spcPts val="0"/>
                        </a:spcAft>
                      </a:pPr>
                      <a:r>
                        <a:rPr lang="en-IN" sz="1200" b="1" dirty="0">
                          <a:latin typeface="Arial Narrow" pitchFamily="34" charset="0"/>
                          <a:ea typeface="Times New Roman"/>
                        </a:rPr>
                        <a:t>6</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Jewellery</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30.9</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69.1</a:t>
                      </a:r>
                      <a:endParaRPr lang="en-US" sz="1200" b="1" dirty="0">
                        <a:latin typeface="Arial Narrow" pitchFamily="34" charset="0"/>
                        <a:ea typeface="Times New Roman"/>
                      </a:endParaRPr>
                    </a:p>
                  </a:txBody>
                  <a:tcPr marL="68580" marR="68580" marT="0" marB="0"/>
                </a:tc>
                <a:tc>
                  <a:txBody>
                    <a:bodyPr/>
                    <a:lstStyle/>
                    <a:p>
                      <a:pPr marL="0" marR="0" algn="ctr">
                        <a:lnSpc>
                          <a:spcPct val="150000"/>
                        </a:lnSpc>
                        <a:spcBef>
                          <a:spcPts val="0"/>
                        </a:spcBef>
                        <a:spcAft>
                          <a:spcPts val="0"/>
                        </a:spcAft>
                      </a:pPr>
                      <a:r>
                        <a:rPr lang="en-IN" sz="1200" b="1" dirty="0">
                          <a:latin typeface="Arial Narrow" pitchFamily="34" charset="0"/>
                          <a:ea typeface="Times New Roman"/>
                        </a:rPr>
                        <a:t>-</a:t>
                      </a:r>
                      <a:endParaRPr lang="en-US" sz="1200" b="1" dirty="0">
                        <a:latin typeface="Arial Narrow" pitchFamily="34" charset="0"/>
                        <a:ea typeface="Times New Roman"/>
                      </a:endParaRPr>
                    </a:p>
                  </a:txBody>
                  <a:tcPr marL="68580" marR="68580" marT="0" marB="0"/>
                </a:tc>
              </a:tr>
            </a:tbl>
          </a:graphicData>
        </a:graphic>
      </p:graphicFrame>
      <p:sp>
        <p:nvSpPr>
          <p:cNvPr id="9" name="TextBox 8"/>
          <p:cNvSpPr txBox="1"/>
          <p:nvPr/>
        </p:nvSpPr>
        <p:spPr>
          <a:xfrm>
            <a:off x="5410200" y="1066800"/>
            <a:ext cx="2667000" cy="461665"/>
          </a:xfrm>
          <a:prstGeom prst="rect">
            <a:avLst/>
          </a:prstGeom>
          <a:noFill/>
        </p:spPr>
        <p:txBody>
          <a:bodyPr wrap="square" rtlCol="0">
            <a:spAutoFit/>
          </a:bodyPr>
          <a:lstStyle/>
          <a:p>
            <a:r>
              <a:rPr lang="en-US" sz="1600" b="1" dirty="0" smtClean="0">
                <a:latin typeface="Arial Narrow" pitchFamily="34" charset="0"/>
              </a:rPr>
              <a:t>Findings</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772400" cy="1066800"/>
          </a:xfrm>
        </p:spPr>
        <p:txBody>
          <a:bodyPr>
            <a:normAutofit/>
          </a:bodyPr>
          <a:lstStyle/>
          <a:p>
            <a:r>
              <a:rPr lang="en-US" dirty="0" smtClean="0"/>
              <a:t>Objective 2: </a:t>
            </a:r>
            <a:r>
              <a:rPr lang="en-IN" dirty="0" smtClean="0"/>
              <a:t>To investigate the product categories those are solely decided and shopped by the women consumers on their own. </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4495800" y="2133599"/>
          <a:ext cx="4191000" cy="3469482"/>
        </p:xfrm>
        <a:graphic>
          <a:graphicData uri="http://schemas.openxmlformats.org/drawingml/2006/table">
            <a:tbl>
              <a:tblPr firstRow="1" bandRow="1">
                <a:tableStyleId>{5C22544A-7EE6-4342-B048-85BDC9FD1C3A}</a:tableStyleId>
              </a:tblPr>
              <a:tblGrid>
                <a:gridCol w="914400"/>
                <a:gridCol w="2133600"/>
                <a:gridCol w="1143000"/>
              </a:tblGrid>
              <a:tr h="457200">
                <a:tc>
                  <a:txBody>
                    <a:bodyPr/>
                    <a:lstStyle/>
                    <a:p>
                      <a:r>
                        <a:rPr lang="en-US" dirty="0" smtClean="0"/>
                        <a:t>Sl.No</a:t>
                      </a:r>
                      <a:endParaRPr lang="en-US" dirty="0"/>
                    </a:p>
                  </a:txBody>
                  <a:tcPr/>
                </a:tc>
                <a:tc>
                  <a:txBody>
                    <a:bodyPr/>
                    <a:lstStyle/>
                    <a:p>
                      <a:r>
                        <a:rPr lang="en-US" dirty="0" smtClean="0"/>
                        <a:t>Products</a:t>
                      </a:r>
                      <a:endParaRPr lang="en-US" dirty="0"/>
                    </a:p>
                  </a:txBody>
                  <a:tcPr/>
                </a:tc>
                <a:tc>
                  <a:txBody>
                    <a:bodyPr/>
                    <a:lstStyle/>
                    <a:p>
                      <a:r>
                        <a:rPr lang="en-US" baseline="0" dirty="0" smtClean="0"/>
                        <a:t>Solely decided (%)</a:t>
                      </a:r>
                      <a:endParaRPr lang="en-US" dirty="0"/>
                    </a:p>
                  </a:txBody>
                  <a:tcPr/>
                </a:tc>
              </a:tr>
              <a:tr h="521494">
                <a:tc>
                  <a:txBody>
                    <a:bodyPr/>
                    <a:lstStyle/>
                    <a:p>
                      <a:r>
                        <a:rPr lang="en-US" dirty="0" smtClean="0"/>
                        <a:t>1</a:t>
                      </a:r>
                      <a:endParaRPr lang="en-US" dirty="0"/>
                    </a:p>
                  </a:txBody>
                  <a:tcPr/>
                </a:tc>
                <a:tc>
                  <a:txBody>
                    <a:bodyPr/>
                    <a:lstStyle/>
                    <a:p>
                      <a:r>
                        <a:rPr lang="en-US" dirty="0" smtClean="0"/>
                        <a:t>Apparels</a:t>
                      </a:r>
                      <a:r>
                        <a:rPr lang="en-US" baseline="0" dirty="0" smtClean="0"/>
                        <a:t> </a:t>
                      </a:r>
                      <a:endParaRPr lang="en-US" dirty="0"/>
                    </a:p>
                  </a:txBody>
                  <a:tcPr/>
                </a:tc>
                <a:tc>
                  <a:txBody>
                    <a:bodyPr/>
                    <a:lstStyle/>
                    <a:p>
                      <a:r>
                        <a:rPr lang="en-US" dirty="0" smtClean="0"/>
                        <a:t>67.4</a:t>
                      </a:r>
                      <a:endParaRPr lang="en-US" dirty="0"/>
                    </a:p>
                  </a:txBody>
                  <a:tcPr/>
                </a:tc>
              </a:tr>
              <a:tr h="469106">
                <a:tc>
                  <a:txBody>
                    <a:bodyPr/>
                    <a:lstStyle/>
                    <a:p>
                      <a:r>
                        <a:rPr lang="en-US" dirty="0" smtClean="0"/>
                        <a:t>2</a:t>
                      </a:r>
                      <a:endParaRPr lang="en-US" dirty="0"/>
                    </a:p>
                  </a:txBody>
                  <a:tcPr/>
                </a:tc>
                <a:tc>
                  <a:txBody>
                    <a:bodyPr/>
                    <a:lstStyle/>
                    <a:p>
                      <a:r>
                        <a:rPr lang="en-US" dirty="0" smtClean="0"/>
                        <a:t>Grocery</a:t>
                      </a:r>
                      <a:r>
                        <a:rPr lang="en-US" baseline="0" dirty="0" smtClean="0"/>
                        <a:t> / vegetables</a:t>
                      </a:r>
                      <a:endParaRPr lang="en-US" dirty="0"/>
                    </a:p>
                  </a:txBody>
                  <a:tcPr/>
                </a:tc>
                <a:tc>
                  <a:txBody>
                    <a:bodyPr/>
                    <a:lstStyle/>
                    <a:p>
                      <a:r>
                        <a:rPr lang="en-US" dirty="0" smtClean="0"/>
                        <a:t>46</a:t>
                      </a:r>
                      <a:endParaRPr lang="en-US" dirty="0"/>
                    </a:p>
                  </a:txBody>
                  <a:tcPr/>
                </a:tc>
              </a:tr>
              <a:tr h="521494">
                <a:tc>
                  <a:txBody>
                    <a:bodyPr/>
                    <a:lstStyle/>
                    <a:p>
                      <a:r>
                        <a:rPr lang="en-US" dirty="0" smtClean="0"/>
                        <a:t>3</a:t>
                      </a:r>
                      <a:endParaRPr lang="en-US" dirty="0"/>
                    </a:p>
                  </a:txBody>
                  <a:tcPr/>
                </a:tc>
                <a:tc>
                  <a:txBody>
                    <a:bodyPr/>
                    <a:lstStyle/>
                    <a:p>
                      <a:r>
                        <a:rPr lang="en-US" dirty="0" smtClean="0"/>
                        <a:t>Jewellery</a:t>
                      </a:r>
                      <a:endParaRPr lang="en-US" dirty="0"/>
                    </a:p>
                  </a:txBody>
                  <a:tcPr/>
                </a:tc>
                <a:tc>
                  <a:txBody>
                    <a:bodyPr/>
                    <a:lstStyle/>
                    <a:p>
                      <a:r>
                        <a:rPr lang="en-US" dirty="0" smtClean="0"/>
                        <a:t>35.9</a:t>
                      </a:r>
                      <a:endParaRPr lang="en-US" dirty="0"/>
                    </a:p>
                  </a:txBody>
                  <a:tcPr/>
                </a:tc>
              </a:tr>
              <a:tr h="521494">
                <a:tc>
                  <a:txBody>
                    <a:bodyPr/>
                    <a:lstStyle/>
                    <a:p>
                      <a:r>
                        <a:rPr lang="en-US" dirty="0" smtClean="0"/>
                        <a:t>4</a:t>
                      </a:r>
                      <a:endParaRPr lang="en-US" dirty="0"/>
                    </a:p>
                  </a:txBody>
                  <a:tcPr/>
                </a:tc>
                <a:tc>
                  <a:txBody>
                    <a:bodyPr/>
                    <a:lstStyle/>
                    <a:p>
                      <a:r>
                        <a:rPr lang="en-US" dirty="0" smtClean="0"/>
                        <a:t>Home décor’</a:t>
                      </a:r>
                      <a:endParaRPr lang="en-US" dirty="0"/>
                    </a:p>
                  </a:txBody>
                  <a:tcPr/>
                </a:tc>
                <a:tc>
                  <a:txBody>
                    <a:bodyPr/>
                    <a:lstStyle/>
                    <a:p>
                      <a:r>
                        <a:rPr lang="en-US" dirty="0" smtClean="0"/>
                        <a:t>7.2</a:t>
                      </a:r>
                      <a:endParaRPr lang="en-US" dirty="0"/>
                    </a:p>
                  </a:txBody>
                  <a:tcPr/>
                </a:tc>
              </a:tr>
              <a:tr h="521494">
                <a:tc>
                  <a:txBody>
                    <a:bodyPr/>
                    <a:lstStyle/>
                    <a:p>
                      <a:r>
                        <a:rPr lang="en-US" dirty="0" smtClean="0"/>
                        <a:t>5</a:t>
                      </a:r>
                      <a:endParaRPr lang="en-US" dirty="0"/>
                    </a:p>
                  </a:txBody>
                  <a:tcPr/>
                </a:tc>
                <a:tc>
                  <a:txBody>
                    <a:bodyPr/>
                    <a:lstStyle/>
                    <a:p>
                      <a:r>
                        <a:rPr lang="en-US" dirty="0" smtClean="0"/>
                        <a:t>Furniture </a:t>
                      </a:r>
                      <a:endParaRPr lang="en-US" dirty="0"/>
                    </a:p>
                  </a:txBody>
                  <a:tcPr/>
                </a:tc>
                <a:tc>
                  <a:txBody>
                    <a:bodyPr/>
                    <a:lstStyle/>
                    <a:p>
                      <a:r>
                        <a:rPr lang="en-US" dirty="0" smtClean="0"/>
                        <a:t>6</a:t>
                      </a:r>
                      <a:endParaRPr lang="en-US" dirty="0"/>
                    </a:p>
                  </a:txBody>
                  <a:tcPr/>
                </a:tc>
              </a:tr>
            </a:tbl>
          </a:graphicData>
        </a:graphic>
      </p:graphicFrame>
      <p:sp>
        <p:nvSpPr>
          <p:cNvPr id="4" name="Text Placeholder 3"/>
          <p:cNvSpPr>
            <a:spLocks noGrp="1"/>
          </p:cNvSpPr>
          <p:nvPr>
            <p:ph type="body" sz="half" idx="2"/>
          </p:nvPr>
        </p:nvSpPr>
        <p:spPr>
          <a:xfrm>
            <a:off x="0" y="1600200"/>
            <a:ext cx="4191000" cy="4525963"/>
          </a:xfrm>
        </p:spPr>
        <p:txBody>
          <a:bodyPr/>
          <a:lstStyle/>
          <a:p>
            <a:r>
              <a:rPr lang="en-US" sz="1600" b="1" dirty="0" smtClean="0"/>
              <a:t>Supporting Hypotheses</a:t>
            </a:r>
          </a:p>
          <a:p>
            <a:endParaRPr lang="en-US" b="1" dirty="0" smtClean="0"/>
          </a:p>
          <a:p>
            <a:r>
              <a:rPr lang="en-US" sz="1600" dirty="0" smtClean="0"/>
              <a:t>Ho: Women consumers make 100% decision with respect to all the product categories  under study. </a:t>
            </a:r>
          </a:p>
          <a:p>
            <a:endParaRPr lang="en-US" sz="1600" dirty="0" smtClean="0"/>
          </a:p>
          <a:p>
            <a:r>
              <a:rPr lang="en-US" sz="1600" dirty="0" smtClean="0"/>
              <a:t>Ho: Demographics and psychographics of the women consumers has nothing to do with their decision making with respect to the product categories under study. </a:t>
            </a:r>
            <a:endParaRPr lang="en-US" sz="1600" dirty="0"/>
          </a:p>
        </p:txBody>
      </p:sp>
      <p:sp>
        <p:nvSpPr>
          <p:cNvPr id="5" name="Slide Number Placeholder 4"/>
          <p:cNvSpPr>
            <a:spLocks noGrp="1"/>
          </p:cNvSpPr>
          <p:nvPr>
            <p:ph type="sldNum" sz="quarter" idx="12"/>
          </p:nvPr>
        </p:nvSpPr>
        <p:spPr/>
        <p:txBody>
          <a:bodyPr/>
          <a:lstStyle/>
          <a:p>
            <a:fld id="{48616E83-33D4-46FC-B06D-8E69235F0195}" type="slidenum">
              <a:rPr lang="en-US" smtClean="0"/>
              <a:pPr/>
              <a:t>51</a:t>
            </a:fld>
            <a:endParaRPr lang="en-US" dirty="0"/>
          </a:p>
        </p:txBody>
      </p:sp>
      <p:sp>
        <p:nvSpPr>
          <p:cNvPr id="8" name="TextBox 7"/>
          <p:cNvSpPr txBox="1"/>
          <p:nvPr/>
        </p:nvSpPr>
        <p:spPr>
          <a:xfrm>
            <a:off x="4724400" y="1600200"/>
            <a:ext cx="1752600" cy="369332"/>
          </a:xfrm>
          <a:prstGeom prst="rect">
            <a:avLst/>
          </a:prstGeom>
          <a:noFill/>
        </p:spPr>
        <p:txBody>
          <a:bodyPr wrap="square" rtlCol="0">
            <a:spAutoFit/>
          </a:bodyPr>
          <a:lstStyle/>
          <a:p>
            <a:r>
              <a:rPr lang="en-US" b="1" dirty="0" smtClean="0">
                <a:latin typeface="Arial Narrow" pitchFamily="34" charset="0"/>
              </a:rPr>
              <a:t>Findings </a:t>
            </a:r>
            <a:endParaRPr lang="en-US" b="1" dirty="0">
              <a:latin typeface="Arial Narrow"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315200" cy="793750"/>
          </a:xfrm>
        </p:spPr>
        <p:txBody>
          <a:bodyPr>
            <a:normAutofit fontScale="90000"/>
          </a:bodyPr>
          <a:lstStyle/>
          <a:p>
            <a:r>
              <a:rPr lang="en-US" dirty="0" smtClean="0"/>
              <a:t>Objective 3: </a:t>
            </a:r>
            <a:r>
              <a:rPr lang="en-IN" dirty="0" smtClean="0"/>
              <a:t>To assess the amount of time spent by the women shoppers in shopping per week </a:t>
            </a:r>
            <a:r>
              <a:rPr lang="en-US" dirty="0" smtClean="0"/>
              <a:t/>
            </a:r>
            <a:br>
              <a:rPr lang="en-US" dirty="0" smtClean="0"/>
            </a:br>
            <a:endParaRPr lang="en-US" dirty="0"/>
          </a:p>
        </p:txBody>
      </p:sp>
      <p:sp>
        <p:nvSpPr>
          <p:cNvPr id="3" name="Content Placeholder 2"/>
          <p:cNvSpPr>
            <a:spLocks noGrp="1"/>
          </p:cNvSpPr>
          <p:nvPr>
            <p:ph idx="1"/>
          </p:nvPr>
        </p:nvSpPr>
        <p:spPr>
          <a:xfrm>
            <a:off x="3962400" y="1524000"/>
            <a:ext cx="4724400" cy="4602163"/>
          </a:xfrm>
        </p:spPr>
        <p:txBody>
          <a:bodyPr/>
          <a:lstStyle/>
          <a:p>
            <a:pPr>
              <a:buNone/>
            </a:pPr>
            <a:r>
              <a:rPr lang="en-IN" sz="1600" b="1" dirty="0" smtClean="0"/>
              <a:t>Findings</a:t>
            </a:r>
            <a:r>
              <a:rPr lang="en-IN" sz="1600" dirty="0" smtClean="0"/>
              <a:t>:</a:t>
            </a:r>
          </a:p>
          <a:p>
            <a:pPr>
              <a:buNone/>
            </a:pPr>
            <a:r>
              <a:rPr lang="en-IN" sz="1600" dirty="0" smtClean="0"/>
              <a:t>	</a:t>
            </a:r>
            <a:r>
              <a:rPr lang="en-IN" sz="2000" dirty="0" smtClean="0"/>
              <a:t>A majority </a:t>
            </a:r>
            <a:r>
              <a:rPr lang="en-IN" sz="2000" b="1" dirty="0" smtClean="0"/>
              <a:t>41.5% </a:t>
            </a:r>
            <a:r>
              <a:rPr lang="en-IN" sz="2000" dirty="0" smtClean="0"/>
              <a:t>of the women shoppers spend nearly </a:t>
            </a:r>
            <a:r>
              <a:rPr lang="en-IN" sz="2000" b="1" dirty="0" smtClean="0"/>
              <a:t>20-30% of their time</a:t>
            </a:r>
            <a:r>
              <a:rPr lang="en-IN" sz="2000" dirty="0" smtClean="0"/>
              <a:t> </a:t>
            </a:r>
            <a:r>
              <a:rPr lang="en-IN" sz="2000" b="1" dirty="0" smtClean="0"/>
              <a:t>in shopping per week</a:t>
            </a:r>
            <a:r>
              <a:rPr lang="en-IN" sz="2000" dirty="0" smtClean="0"/>
              <a:t>. </a:t>
            </a:r>
            <a:endParaRPr lang="en-US" sz="2000" dirty="0" smtClean="0"/>
          </a:p>
          <a:p>
            <a:pPr>
              <a:buNone/>
            </a:pPr>
            <a:r>
              <a:rPr lang="en-US" sz="2000" dirty="0" smtClean="0"/>
              <a:t>Age:  		45 % of 29-39 years </a:t>
            </a:r>
          </a:p>
          <a:p>
            <a:pPr>
              <a:buNone/>
            </a:pPr>
            <a:r>
              <a:rPr lang="en-US" sz="2000" dirty="0" smtClean="0"/>
              <a:t>Marital status: 	48% of married </a:t>
            </a:r>
          </a:p>
          <a:p>
            <a:pPr>
              <a:buNone/>
            </a:pPr>
            <a:r>
              <a:rPr lang="en-US" sz="2000" dirty="0" smtClean="0"/>
              <a:t>Qualification 	42% PUC-Degree</a:t>
            </a:r>
          </a:p>
          <a:p>
            <a:pPr>
              <a:buNone/>
            </a:pPr>
            <a:r>
              <a:rPr lang="en-US" sz="2000" dirty="0" smtClean="0"/>
              <a:t>MHI 		46% of 60K-80K INR</a:t>
            </a:r>
          </a:p>
          <a:p>
            <a:pPr>
              <a:buNone/>
            </a:pPr>
            <a:r>
              <a:rPr lang="en-US" sz="2000" dirty="0" smtClean="0"/>
              <a:t>Working status	 41% of working</a:t>
            </a:r>
          </a:p>
          <a:p>
            <a:pPr>
              <a:buNone/>
            </a:pPr>
            <a:r>
              <a:rPr lang="en-US" sz="2000" dirty="0" smtClean="0"/>
              <a:t>Credit card 	46% always  use cards</a:t>
            </a:r>
          </a:p>
          <a:p>
            <a:pPr>
              <a:buNone/>
            </a:pPr>
            <a:r>
              <a:rPr lang="en-US" sz="2000" dirty="0" smtClean="0"/>
              <a:t>Transport 	45% four wheeler use</a:t>
            </a:r>
          </a:p>
        </p:txBody>
      </p:sp>
      <p:sp>
        <p:nvSpPr>
          <p:cNvPr id="4" name="Text Placeholder 3"/>
          <p:cNvSpPr>
            <a:spLocks noGrp="1"/>
          </p:cNvSpPr>
          <p:nvPr>
            <p:ph type="body" sz="half" idx="2"/>
          </p:nvPr>
        </p:nvSpPr>
        <p:spPr>
          <a:xfrm>
            <a:off x="228600" y="1435100"/>
            <a:ext cx="3581400" cy="4691063"/>
          </a:xfrm>
        </p:spPr>
        <p:txBody>
          <a:bodyPr/>
          <a:lstStyle/>
          <a:p>
            <a:r>
              <a:rPr lang="en-US" sz="1600" b="1" dirty="0" smtClean="0"/>
              <a:t>Supporting Hypotheses:</a:t>
            </a:r>
          </a:p>
          <a:p>
            <a:endParaRPr lang="en-US" dirty="0" smtClean="0"/>
          </a:p>
          <a:p>
            <a:pPr algn="just"/>
            <a:r>
              <a:rPr lang="en-IN" b="1" dirty="0" smtClean="0"/>
              <a:t>Ho: Demographics</a:t>
            </a:r>
            <a:r>
              <a:rPr lang="en-IN" dirty="0" smtClean="0"/>
              <a:t> (Education, Working status, Age,  Monthly Household Income) and </a:t>
            </a:r>
            <a:r>
              <a:rPr lang="en-IN" b="1" dirty="0" smtClean="0"/>
              <a:t>psychographics </a:t>
            </a:r>
            <a:r>
              <a:rPr lang="en-IN" dirty="0" smtClean="0"/>
              <a:t>(use of credit cards, use of personal vehicles for shopping) of the women consumers do </a:t>
            </a:r>
            <a:r>
              <a:rPr lang="en-IN" b="1" dirty="0" smtClean="0"/>
              <a:t>significantly influence their opinion towards considering shopping as their best free time activity</a:t>
            </a:r>
            <a:r>
              <a:rPr lang="en-IN" dirty="0" smtClean="0"/>
              <a:t>. </a:t>
            </a:r>
          </a:p>
          <a:p>
            <a:pPr algn="just"/>
            <a:r>
              <a:rPr lang="en-IN" b="1" dirty="0" smtClean="0"/>
              <a:t>Ho: Marital status </a:t>
            </a:r>
            <a:r>
              <a:rPr lang="en-IN" dirty="0" smtClean="0"/>
              <a:t>of the women shoppers </a:t>
            </a:r>
            <a:r>
              <a:rPr lang="en-IN" b="1" dirty="0" smtClean="0"/>
              <a:t>insignificantly influences their opinion in considering shopping as their best free time activity</a:t>
            </a:r>
            <a:r>
              <a:rPr lang="en-IN" dirty="0" smtClean="0"/>
              <a:t>.  </a:t>
            </a:r>
            <a:endParaRPr lang="en-US" dirty="0" smtClean="0"/>
          </a:p>
          <a:p>
            <a:endParaRPr lang="en-US" dirty="0"/>
          </a:p>
        </p:txBody>
      </p:sp>
      <p:sp>
        <p:nvSpPr>
          <p:cNvPr id="5" name="Slide Number Placeholder 4"/>
          <p:cNvSpPr>
            <a:spLocks noGrp="1"/>
          </p:cNvSpPr>
          <p:nvPr>
            <p:ph type="sldNum" sz="quarter" idx="12"/>
          </p:nvPr>
        </p:nvSpPr>
        <p:spPr/>
        <p:txBody>
          <a:bodyPr/>
          <a:lstStyle/>
          <a:p>
            <a:fld id="{48616E83-33D4-46FC-B06D-8E69235F0195}"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1066800"/>
          </a:xfrm>
        </p:spPr>
        <p:txBody>
          <a:bodyPr>
            <a:normAutofit fontScale="90000"/>
          </a:bodyPr>
          <a:lstStyle/>
          <a:p>
            <a:r>
              <a:rPr lang="en-IN" dirty="0" smtClean="0"/>
              <a:t>Objective 4: To study the impact of demographics and psychographics of women consumers in considering shopping as their best free time activity.</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4038600" y="1600198"/>
          <a:ext cx="4876800" cy="4343401"/>
        </p:xfrm>
        <a:graphic>
          <a:graphicData uri="http://schemas.openxmlformats.org/drawingml/2006/table">
            <a:tbl>
              <a:tblPr firstRow="1" bandRow="1">
                <a:tableStyleId>{5C22544A-7EE6-4342-B048-85BDC9FD1C3A}</a:tableStyleId>
              </a:tblPr>
              <a:tblGrid>
                <a:gridCol w="1678898"/>
                <a:gridCol w="1572302"/>
                <a:gridCol w="1625600"/>
              </a:tblGrid>
              <a:tr h="747436">
                <a:tc>
                  <a:txBody>
                    <a:bodyPr/>
                    <a:lstStyle/>
                    <a:p>
                      <a:r>
                        <a:rPr lang="en-US" dirty="0" smtClean="0"/>
                        <a:t>Demo/Psychographics</a:t>
                      </a:r>
                      <a:endParaRPr lang="en-US" dirty="0"/>
                    </a:p>
                  </a:txBody>
                  <a:tcPr/>
                </a:tc>
                <a:tc>
                  <a:txBody>
                    <a:bodyPr/>
                    <a:lstStyle/>
                    <a:p>
                      <a:r>
                        <a:rPr lang="en-US" dirty="0" smtClean="0"/>
                        <a:t>Category</a:t>
                      </a:r>
                      <a:r>
                        <a:rPr lang="en-US" baseline="0" dirty="0" smtClean="0"/>
                        <a:t> </a:t>
                      </a:r>
                      <a:endParaRPr lang="en-US" dirty="0"/>
                    </a:p>
                  </a:txBody>
                  <a:tcPr/>
                </a:tc>
                <a:tc>
                  <a:txBody>
                    <a:bodyPr/>
                    <a:lstStyle/>
                    <a:p>
                      <a:r>
                        <a:rPr lang="en-US" dirty="0" smtClean="0"/>
                        <a:t>% women saying yes </a:t>
                      </a:r>
                      <a:endParaRPr lang="en-US" dirty="0"/>
                    </a:p>
                  </a:txBody>
                  <a:tcPr/>
                </a:tc>
              </a:tr>
              <a:tr h="427107">
                <a:tc>
                  <a:txBody>
                    <a:bodyPr/>
                    <a:lstStyle/>
                    <a:p>
                      <a:r>
                        <a:rPr lang="en-US" dirty="0" smtClean="0"/>
                        <a:t>Age</a:t>
                      </a:r>
                      <a:endParaRPr lang="en-US" dirty="0"/>
                    </a:p>
                  </a:txBody>
                  <a:tcPr/>
                </a:tc>
                <a:tc>
                  <a:txBody>
                    <a:bodyPr/>
                    <a:lstStyle/>
                    <a:p>
                      <a:r>
                        <a:rPr lang="en-US" dirty="0" smtClean="0"/>
                        <a:t>18-28</a:t>
                      </a:r>
                      <a:endParaRPr lang="en-US" dirty="0"/>
                    </a:p>
                  </a:txBody>
                  <a:tcPr/>
                </a:tc>
                <a:tc>
                  <a:txBody>
                    <a:bodyPr/>
                    <a:lstStyle/>
                    <a:p>
                      <a:r>
                        <a:rPr lang="en-US" dirty="0" smtClean="0"/>
                        <a:t>47.9</a:t>
                      </a:r>
                      <a:endParaRPr lang="en-US" dirty="0"/>
                    </a:p>
                  </a:txBody>
                  <a:tcPr/>
                </a:tc>
              </a:tr>
              <a:tr h="427107">
                <a:tc>
                  <a:txBody>
                    <a:bodyPr/>
                    <a:lstStyle/>
                    <a:p>
                      <a:r>
                        <a:rPr lang="en-US" dirty="0" smtClean="0"/>
                        <a:t>Qualification</a:t>
                      </a:r>
                      <a:endParaRPr lang="en-US" dirty="0"/>
                    </a:p>
                  </a:txBody>
                  <a:tcPr/>
                </a:tc>
                <a:tc>
                  <a:txBody>
                    <a:bodyPr/>
                    <a:lstStyle/>
                    <a:p>
                      <a:r>
                        <a:rPr lang="en-US" baseline="0" dirty="0" smtClean="0"/>
                        <a:t>Degree to P.G</a:t>
                      </a:r>
                      <a:endParaRPr lang="en-US" dirty="0"/>
                    </a:p>
                  </a:txBody>
                  <a:tcPr/>
                </a:tc>
                <a:tc>
                  <a:txBody>
                    <a:bodyPr/>
                    <a:lstStyle/>
                    <a:p>
                      <a:r>
                        <a:rPr lang="en-US" dirty="0" smtClean="0"/>
                        <a:t>47.6</a:t>
                      </a:r>
                      <a:endParaRPr lang="en-US" dirty="0"/>
                    </a:p>
                  </a:txBody>
                  <a:tcPr/>
                </a:tc>
              </a:tr>
              <a:tr h="427107">
                <a:tc>
                  <a:txBody>
                    <a:bodyPr/>
                    <a:lstStyle/>
                    <a:p>
                      <a:r>
                        <a:rPr lang="en-US" dirty="0" smtClean="0"/>
                        <a:t>Marital status </a:t>
                      </a:r>
                      <a:endParaRPr lang="en-US" dirty="0"/>
                    </a:p>
                  </a:txBody>
                  <a:tcPr/>
                </a:tc>
                <a:tc>
                  <a:txBody>
                    <a:bodyPr/>
                    <a:lstStyle/>
                    <a:p>
                      <a:r>
                        <a:rPr lang="en-US" dirty="0" smtClean="0"/>
                        <a:t>Single </a:t>
                      </a:r>
                      <a:endParaRPr lang="en-US" dirty="0"/>
                    </a:p>
                  </a:txBody>
                  <a:tcPr/>
                </a:tc>
                <a:tc>
                  <a:txBody>
                    <a:bodyPr/>
                    <a:lstStyle/>
                    <a:p>
                      <a:r>
                        <a:rPr lang="en-US" dirty="0" smtClean="0"/>
                        <a:t>48.5</a:t>
                      </a:r>
                      <a:endParaRPr lang="en-US" dirty="0"/>
                    </a:p>
                  </a:txBody>
                  <a:tcPr/>
                </a:tc>
              </a:tr>
              <a:tr h="427107">
                <a:tc>
                  <a:txBody>
                    <a:bodyPr/>
                    <a:lstStyle/>
                    <a:p>
                      <a:r>
                        <a:rPr lang="en-US" dirty="0" smtClean="0"/>
                        <a:t>Work status </a:t>
                      </a:r>
                      <a:endParaRPr lang="en-US" dirty="0"/>
                    </a:p>
                  </a:txBody>
                  <a:tcPr/>
                </a:tc>
                <a:tc>
                  <a:txBody>
                    <a:bodyPr/>
                    <a:lstStyle/>
                    <a:p>
                      <a:r>
                        <a:rPr lang="en-US" dirty="0" smtClean="0"/>
                        <a:t>Employed</a:t>
                      </a:r>
                      <a:r>
                        <a:rPr lang="en-US" baseline="0" dirty="0" smtClean="0"/>
                        <a:t> </a:t>
                      </a:r>
                      <a:endParaRPr lang="en-US" dirty="0"/>
                    </a:p>
                  </a:txBody>
                  <a:tcPr/>
                </a:tc>
                <a:tc>
                  <a:txBody>
                    <a:bodyPr/>
                    <a:lstStyle/>
                    <a:p>
                      <a:r>
                        <a:rPr lang="en-US" dirty="0" smtClean="0"/>
                        <a:t>44.3</a:t>
                      </a:r>
                      <a:endParaRPr lang="en-US" dirty="0"/>
                    </a:p>
                  </a:txBody>
                  <a:tcPr/>
                </a:tc>
              </a:tr>
              <a:tr h="427107">
                <a:tc>
                  <a:txBody>
                    <a:bodyPr/>
                    <a:lstStyle/>
                    <a:p>
                      <a:r>
                        <a:rPr lang="en-US" dirty="0" smtClean="0"/>
                        <a:t>MHI</a:t>
                      </a:r>
                      <a:endParaRPr lang="en-US" dirty="0"/>
                    </a:p>
                  </a:txBody>
                  <a:tcPr/>
                </a:tc>
                <a:tc>
                  <a:txBody>
                    <a:bodyPr/>
                    <a:lstStyle/>
                    <a:p>
                      <a:r>
                        <a:rPr lang="en-US" dirty="0" smtClean="0"/>
                        <a:t>&lt;80,000</a:t>
                      </a:r>
                      <a:endParaRPr lang="en-US" dirty="0"/>
                    </a:p>
                  </a:txBody>
                  <a:tcPr/>
                </a:tc>
                <a:tc>
                  <a:txBody>
                    <a:bodyPr/>
                    <a:lstStyle/>
                    <a:p>
                      <a:r>
                        <a:rPr lang="en-US" dirty="0" smtClean="0"/>
                        <a:t>47.9</a:t>
                      </a:r>
                      <a:endParaRPr lang="en-US" dirty="0"/>
                    </a:p>
                  </a:txBody>
                  <a:tcPr/>
                </a:tc>
              </a:tr>
              <a:tr h="427107">
                <a:tc>
                  <a:txBody>
                    <a:bodyPr/>
                    <a:lstStyle/>
                    <a:p>
                      <a:r>
                        <a:rPr lang="en-US" dirty="0" smtClean="0"/>
                        <a:t>Credit</a:t>
                      </a:r>
                      <a:r>
                        <a:rPr lang="en-US" baseline="0" dirty="0" smtClean="0"/>
                        <a:t> card </a:t>
                      </a:r>
                      <a:endParaRPr lang="en-US" dirty="0"/>
                    </a:p>
                  </a:txBody>
                  <a:tcPr/>
                </a:tc>
                <a:tc>
                  <a:txBody>
                    <a:bodyPr/>
                    <a:lstStyle/>
                    <a:p>
                      <a:r>
                        <a:rPr lang="en-US" dirty="0" smtClean="0"/>
                        <a:t>Always /rarely</a:t>
                      </a:r>
                      <a:r>
                        <a:rPr lang="en-US" baseline="0" dirty="0" smtClean="0"/>
                        <a:t> </a:t>
                      </a:r>
                      <a:endParaRPr lang="en-US" dirty="0"/>
                    </a:p>
                  </a:txBody>
                  <a:tcPr/>
                </a:tc>
                <a:tc>
                  <a:txBody>
                    <a:bodyPr/>
                    <a:lstStyle/>
                    <a:p>
                      <a:r>
                        <a:rPr lang="en-US" dirty="0" smtClean="0"/>
                        <a:t>45/ 46.1</a:t>
                      </a:r>
                      <a:endParaRPr lang="en-US" dirty="0"/>
                    </a:p>
                  </a:txBody>
                  <a:tcPr/>
                </a:tc>
              </a:tr>
              <a:tr h="1033323">
                <a:tc>
                  <a:txBody>
                    <a:bodyPr/>
                    <a:lstStyle/>
                    <a:p>
                      <a:r>
                        <a:rPr lang="en-US" dirty="0" smtClean="0"/>
                        <a:t> Transport</a:t>
                      </a:r>
                      <a:endParaRPr lang="en-US" dirty="0"/>
                    </a:p>
                  </a:txBody>
                  <a:tcPr/>
                </a:tc>
                <a:tc>
                  <a:txBody>
                    <a:bodyPr/>
                    <a:lstStyle/>
                    <a:p>
                      <a:r>
                        <a:rPr lang="en-US" dirty="0" smtClean="0"/>
                        <a:t>Four wheeler/ auto </a:t>
                      </a:r>
                      <a:endParaRPr lang="en-US" dirty="0"/>
                    </a:p>
                  </a:txBody>
                  <a:tcPr/>
                </a:tc>
                <a:tc>
                  <a:txBody>
                    <a:bodyPr/>
                    <a:lstStyle/>
                    <a:p>
                      <a:r>
                        <a:rPr lang="en-US" dirty="0" smtClean="0"/>
                        <a:t>43.2</a:t>
                      </a:r>
                      <a:endParaRPr lang="en-US" dirty="0"/>
                    </a:p>
                  </a:txBody>
                  <a:tcPr/>
                </a:tc>
              </a:tr>
            </a:tbl>
          </a:graphicData>
        </a:graphic>
      </p:graphicFrame>
      <p:sp>
        <p:nvSpPr>
          <p:cNvPr id="4" name="Text Placeholder 3"/>
          <p:cNvSpPr>
            <a:spLocks noGrp="1"/>
          </p:cNvSpPr>
          <p:nvPr>
            <p:ph type="body" sz="half" idx="2"/>
          </p:nvPr>
        </p:nvSpPr>
        <p:spPr>
          <a:xfrm>
            <a:off x="0" y="914400"/>
            <a:ext cx="3810000" cy="5211763"/>
          </a:xfrm>
        </p:spPr>
        <p:txBody>
          <a:bodyPr>
            <a:normAutofit fontScale="92500" lnSpcReduction="10000"/>
          </a:bodyPr>
          <a:lstStyle/>
          <a:p>
            <a:pPr algn="just"/>
            <a:r>
              <a:rPr lang="en-US" sz="1700" b="1" dirty="0" smtClean="0"/>
              <a:t>Supporting Hypotheses</a:t>
            </a:r>
          </a:p>
          <a:p>
            <a:pPr algn="just"/>
            <a:endParaRPr lang="en-US" b="1" dirty="0" smtClean="0"/>
          </a:p>
          <a:p>
            <a:pPr algn="just"/>
            <a:endParaRPr lang="en-US" b="1" dirty="0" smtClean="0"/>
          </a:p>
          <a:p>
            <a:pPr algn="just"/>
            <a:r>
              <a:rPr lang="en-IN" dirty="0" smtClean="0"/>
              <a:t>Ho: Marital status has nothing to do with the considering shopping as their best free time activity – Accepted (Z=0.03 significant at 0.05 level)</a:t>
            </a:r>
            <a:endParaRPr lang="en-US" dirty="0" smtClean="0"/>
          </a:p>
          <a:p>
            <a:pPr algn="just"/>
            <a:r>
              <a:rPr lang="en-IN" dirty="0" smtClean="0"/>
              <a:t>Ho: Educational qualification of the respondents and considering shopping as best free time activity is independent of each other – Reject (Z= 0.305 Insignificant at 0.05 level)</a:t>
            </a:r>
            <a:endParaRPr lang="en-US" dirty="0" smtClean="0"/>
          </a:p>
          <a:p>
            <a:pPr algn="just"/>
            <a:r>
              <a:rPr lang="en-IN" dirty="0" smtClean="0"/>
              <a:t>Ho: Working status of the women shoppers has no significant influence in considering shopping as their best free time activity – Reject (Z=0.371 Insignificant at 0.05 level)</a:t>
            </a:r>
            <a:endParaRPr lang="en-US" dirty="0" smtClean="0"/>
          </a:p>
          <a:p>
            <a:pPr algn="just"/>
            <a:r>
              <a:rPr lang="en-IN" dirty="0" smtClean="0"/>
              <a:t>Ho: Monthly Household income and shopping as best free time activity of women shoppers are independent of each other – Reject (Z= 0.081 Insignificant at 0.05 level)</a:t>
            </a:r>
            <a:endParaRPr lang="en-US" dirty="0" smtClean="0"/>
          </a:p>
          <a:p>
            <a:pPr algn="just"/>
            <a:r>
              <a:rPr lang="en-IN" dirty="0" smtClean="0"/>
              <a:t>Ho: Age of the women shoppers and considering shopping as best free time activity are independent of each other – Reject (Z=0.107 Insignificant at 0.05 level)</a:t>
            </a:r>
            <a:endParaRPr lang="en-US" dirty="0" smtClean="0"/>
          </a:p>
          <a:p>
            <a:pPr algn="just"/>
            <a:r>
              <a:rPr lang="en-IN" dirty="0" smtClean="0"/>
              <a:t>Ho: Using of credit card for the shopping and shopping being best free time activity of women are independent of each other – Reject ( Z=0.120, Insignificant at 0.05 level)</a:t>
            </a:r>
            <a:endParaRPr lang="en-US" dirty="0" smtClean="0"/>
          </a:p>
          <a:p>
            <a:pPr algn="just"/>
            <a:r>
              <a:rPr lang="en-IN" dirty="0" smtClean="0"/>
              <a:t>Ho: Using own transport means for shopping and shopping being best free time activity are independent of each other – Reject (Z= 0.279, Insignificant at 0.05 level)</a:t>
            </a:r>
            <a:endParaRPr lang="en-US" dirty="0" smtClean="0"/>
          </a:p>
          <a:p>
            <a:pPr algn="just"/>
            <a:endParaRPr lang="en-US" dirty="0"/>
          </a:p>
        </p:txBody>
      </p:sp>
      <p:sp>
        <p:nvSpPr>
          <p:cNvPr id="5" name="Slide Number Placeholder 4"/>
          <p:cNvSpPr>
            <a:spLocks noGrp="1"/>
          </p:cNvSpPr>
          <p:nvPr>
            <p:ph type="sldNum" sz="quarter" idx="12"/>
          </p:nvPr>
        </p:nvSpPr>
        <p:spPr/>
        <p:txBody>
          <a:bodyPr/>
          <a:lstStyle/>
          <a:p>
            <a:fld id="{48616E83-33D4-46FC-B06D-8E69235F0195}" type="slidenum">
              <a:rPr lang="en-US" smtClean="0"/>
              <a:pPr/>
              <a:t>53</a:t>
            </a:fld>
            <a:endParaRPr lang="en-US" dirty="0"/>
          </a:p>
        </p:txBody>
      </p:sp>
      <p:sp>
        <p:nvSpPr>
          <p:cNvPr id="7" name="TextBox 6"/>
          <p:cNvSpPr txBox="1"/>
          <p:nvPr/>
        </p:nvSpPr>
        <p:spPr>
          <a:xfrm>
            <a:off x="4114800" y="914400"/>
            <a:ext cx="2133600" cy="369332"/>
          </a:xfrm>
          <a:prstGeom prst="rect">
            <a:avLst/>
          </a:prstGeom>
          <a:noFill/>
        </p:spPr>
        <p:txBody>
          <a:bodyPr wrap="square" rtlCol="0">
            <a:spAutoFit/>
          </a:bodyPr>
          <a:lstStyle/>
          <a:p>
            <a:r>
              <a:rPr lang="en-US" b="1" dirty="0" smtClean="0">
                <a:latin typeface="Arial Narrow" pitchFamily="34" charset="0"/>
              </a:rPr>
              <a:t>Findings </a:t>
            </a:r>
            <a:endParaRPr lang="en-US" b="1" dirty="0">
              <a:latin typeface="Arial Narrow"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495800" y="2039523"/>
          <a:ext cx="4495800" cy="3599277"/>
        </p:xfrm>
        <a:graphic>
          <a:graphicData uri="http://schemas.openxmlformats.org/drawingml/2006/table">
            <a:tbl>
              <a:tblPr firstRow="1" bandRow="1">
                <a:tableStyleId>{5C22544A-7EE6-4342-B048-85BDC9FD1C3A}</a:tableStyleId>
              </a:tblPr>
              <a:tblGrid>
                <a:gridCol w="1498600"/>
                <a:gridCol w="1498600"/>
                <a:gridCol w="1498600"/>
              </a:tblGrid>
              <a:tr h="1170843">
                <a:tc>
                  <a:txBody>
                    <a:bodyPr/>
                    <a:lstStyle/>
                    <a:p>
                      <a:r>
                        <a:rPr lang="en-US" dirty="0" smtClean="0"/>
                        <a:t>Quartile / no. of women shoppers </a:t>
                      </a:r>
                      <a:endParaRPr lang="en-US" dirty="0"/>
                    </a:p>
                  </a:txBody>
                  <a:tcPr/>
                </a:tc>
                <a:tc>
                  <a:txBody>
                    <a:bodyPr/>
                    <a:lstStyle/>
                    <a:p>
                      <a:r>
                        <a:rPr lang="en-US" dirty="0" smtClean="0"/>
                        <a:t>Consumer Empowerment</a:t>
                      </a:r>
                      <a:r>
                        <a:rPr lang="en-US" baseline="0" dirty="0" smtClean="0"/>
                        <a:t> Index (</a:t>
                      </a:r>
                      <a:r>
                        <a:rPr lang="en-US" dirty="0" smtClean="0"/>
                        <a:t>CEI) Range </a:t>
                      </a:r>
                      <a:endParaRPr lang="en-US" dirty="0"/>
                    </a:p>
                  </a:txBody>
                  <a:tcPr/>
                </a:tc>
                <a:tc>
                  <a:txBody>
                    <a:bodyPr/>
                    <a:lstStyle/>
                    <a:p>
                      <a:r>
                        <a:rPr lang="en-US" dirty="0" smtClean="0"/>
                        <a:t>CEI Leve</a:t>
                      </a:r>
                      <a:r>
                        <a:rPr lang="en-US" baseline="0" dirty="0" smtClean="0"/>
                        <a:t>l </a:t>
                      </a:r>
                      <a:endParaRPr lang="en-US" dirty="0"/>
                    </a:p>
                  </a:txBody>
                  <a:tcPr/>
                </a:tc>
              </a:tr>
              <a:tr h="680445">
                <a:tc>
                  <a:txBody>
                    <a:bodyPr/>
                    <a:lstStyle/>
                    <a:p>
                      <a:r>
                        <a:rPr lang="en-US" dirty="0" smtClean="0"/>
                        <a:t>Q1.</a:t>
                      </a:r>
                      <a:r>
                        <a:rPr lang="en-US" baseline="0" dirty="0" smtClean="0"/>
                        <a:t> </a:t>
                      </a:r>
                      <a:r>
                        <a:rPr lang="en-US" dirty="0" smtClean="0"/>
                        <a:t>146</a:t>
                      </a:r>
                      <a:endParaRPr lang="en-US" dirty="0"/>
                    </a:p>
                  </a:txBody>
                  <a:tcPr/>
                </a:tc>
                <a:tc>
                  <a:txBody>
                    <a:bodyPr/>
                    <a:lstStyle/>
                    <a:p>
                      <a:r>
                        <a:rPr lang="en-US" dirty="0" smtClean="0"/>
                        <a:t>1.33-1.78</a:t>
                      </a:r>
                      <a:endParaRPr lang="en-US" dirty="0"/>
                    </a:p>
                  </a:txBody>
                  <a:tcPr/>
                </a:tc>
                <a:tc>
                  <a:txBody>
                    <a:bodyPr/>
                    <a:lstStyle/>
                    <a:p>
                      <a:r>
                        <a:rPr lang="en-US" dirty="0" smtClean="0"/>
                        <a:t>Low degree</a:t>
                      </a:r>
                      <a:endParaRPr lang="en-US" dirty="0"/>
                    </a:p>
                  </a:txBody>
                  <a:tcPr/>
                </a:tc>
              </a:tr>
              <a:tr h="680445">
                <a:tc>
                  <a:txBody>
                    <a:bodyPr/>
                    <a:lstStyle/>
                    <a:p>
                      <a:r>
                        <a:rPr lang="en-US" dirty="0" smtClean="0"/>
                        <a:t>Q2. 292 (50%)</a:t>
                      </a:r>
                      <a:endParaRPr lang="en-US" dirty="0"/>
                    </a:p>
                  </a:txBody>
                  <a:tcPr/>
                </a:tc>
                <a:tc>
                  <a:txBody>
                    <a:bodyPr/>
                    <a:lstStyle/>
                    <a:p>
                      <a:r>
                        <a:rPr lang="en-US" dirty="0" smtClean="0"/>
                        <a:t>1.79-1.91</a:t>
                      </a:r>
                      <a:endParaRPr lang="en-US" dirty="0"/>
                    </a:p>
                  </a:txBody>
                  <a:tcPr/>
                </a:tc>
                <a:tc>
                  <a:txBody>
                    <a:bodyPr/>
                    <a:lstStyle/>
                    <a:p>
                      <a:r>
                        <a:rPr lang="en-US" dirty="0" smtClean="0"/>
                        <a:t>Moderate </a:t>
                      </a:r>
                      <a:endParaRPr lang="en-US" dirty="0"/>
                    </a:p>
                  </a:txBody>
                  <a:tcPr/>
                </a:tc>
              </a:tr>
              <a:tr h="1049667">
                <a:tc>
                  <a:txBody>
                    <a:bodyPr/>
                    <a:lstStyle/>
                    <a:p>
                      <a:r>
                        <a:rPr lang="en-US" dirty="0" smtClean="0"/>
                        <a:t>Q3.  147</a:t>
                      </a:r>
                      <a:endParaRPr lang="en-US" dirty="0"/>
                    </a:p>
                  </a:txBody>
                  <a:tcPr/>
                </a:tc>
                <a:tc>
                  <a:txBody>
                    <a:bodyPr/>
                    <a:lstStyle/>
                    <a:p>
                      <a:r>
                        <a:rPr lang="en-US" dirty="0" smtClean="0"/>
                        <a:t>1.92-2.04</a:t>
                      </a:r>
                      <a:endParaRPr lang="en-US" dirty="0"/>
                    </a:p>
                  </a:txBody>
                  <a:tcPr/>
                </a:tc>
                <a:tc>
                  <a:txBody>
                    <a:bodyPr/>
                    <a:lstStyle/>
                    <a:p>
                      <a:r>
                        <a:rPr lang="en-US" dirty="0" smtClean="0"/>
                        <a:t>High degree </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48616E83-33D4-46FC-B06D-8E69235F0195}" type="slidenum">
              <a:rPr lang="en-US" smtClean="0"/>
              <a:pPr/>
              <a:t>54</a:t>
            </a:fld>
            <a:endParaRPr lang="en-US" dirty="0"/>
          </a:p>
        </p:txBody>
      </p:sp>
      <p:sp>
        <p:nvSpPr>
          <p:cNvPr id="7" name="Text Placeholder 3"/>
          <p:cNvSpPr>
            <a:spLocks noGrp="1"/>
          </p:cNvSpPr>
          <p:nvPr>
            <p:ph type="body" sz="half" idx="2"/>
          </p:nvPr>
        </p:nvSpPr>
        <p:spPr>
          <a:xfrm>
            <a:off x="152400" y="1435100"/>
            <a:ext cx="4114800" cy="4691063"/>
          </a:xfrm>
        </p:spPr>
        <p:txBody>
          <a:bodyPr>
            <a:normAutofit fontScale="92500" lnSpcReduction="20000"/>
          </a:bodyPr>
          <a:lstStyle/>
          <a:p>
            <a:pPr algn="just"/>
            <a:endParaRPr lang="en-US" sz="1700" b="1" dirty="0" smtClean="0"/>
          </a:p>
          <a:p>
            <a:pPr algn="just"/>
            <a:r>
              <a:rPr lang="en-US" sz="1700" b="1" dirty="0" smtClean="0"/>
              <a:t>Supporting Hypotheses</a:t>
            </a:r>
          </a:p>
          <a:p>
            <a:pPr algn="just"/>
            <a:endParaRPr lang="en-US" b="1" dirty="0" smtClean="0"/>
          </a:p>
          <a:p>
            <a:pPr algn="just"/>
            <a:r>
              <a:rPr lang="en-IN" dirty="0" smtClean="0"/>
              <a:t>H</a:t>
            </a:r>
            <a:r>
              <a:rPr lang="en-IN" baseline="-25000" dirty="0" smtClean="0"/>
              <a:t>0</a:t>
            </a:r>
            <a:r>
              <a:rPr lang="en-IN" dirty="0" smtClean="0"/>
              <a:t>: Women consumers’ age has nothing to do with feeling of subjective experience of empowerment while shopping. – Reject Ho (Z=0.719 Insignificant at 5% LoS)</a:t>
            </a:r>
            <a:endParaRPr lang="en-US" dirty="0" smtClean="0"/>
          </a:p>
          <a:p>
            <a:pPr algn="just"/>
            <a:r>
              <a:rPr lang="en-IN" dirty="0" smtClean="0"/>
              <a:t>H</a:t>
            </a:r>
            <a:r>
              <a:rPr lang="en-IN" baseline="-25000" dirty="0" smtClean="0"/>
              <a:t>0</a:t>
            </a:r>
            <a:r>
              <a:rPr lang="en-IN" dirty="0" smtClean="0"/>
              <a:t>: Marital status of the women shoppers has no significant influence on the experience of empowerment while shopping.- Reject Ho (Z=0.569 Insignificant at 5% LoS)</a:t>
            </a:r>
            <a:endParaRPr lang="en-US" dirty="0" smtClean="0"/>
          </a:p>
          <a:p>
            <a:pPr algn="just"/>
            <a:r>
              <a:rPr lang="en-IN" dirty="0" smtClean="0"/>
              <a:t>H</a:t>
            </a:r>
            <a:r>
              <a:rPr lang="en-IN" baseline="-25000" dirty="0" smtClean="0"/>
              <a:t>0</a:t>
            </a:r>
            <a:r>
              <a:rPr lang="en-IN" dirty="0" smtClean="0"/>
              <a:t>: Qualification of women consumers has no significant influence on the experience of empowerment while shopping. – Accept Ho (Z=0.000 significant at 5% LoS)</a:t>
            </a:r>
            <a:endParaRPr lang="en-US" dirty="0" smtClean="0"/>
          </a:p>
          <a:p>
            <a:pPr algn="just"/>
            <a:r>
              <a:rPr lang="en-IN" dirty="0" smtClean="0"/>
              <a:t>H</a:t>
            </a:r>
            <a:r>
              <a:rPr lang="en-IN" baseline="-25000" dirty="0" smtClean="0"/>
              <a:t>0</a:t>
            </a:r>
            <a:r>
              <a:rPr lang="en-IN" dirty="0" smtClean="0"/>
              <a:t>: Working status of the women consumers has no significant influence on the experience of empowerment while shopping. - Reject Ho (Z=0.582 insignificant at 5% LoS)</a:t>
            </a:r>
            <a:endParaRPr lang="en-US" dirty="0" smtClean="0"/>
          </a:p>
          <a:p>
            <a:pPr algn="just"/>
            <a:r>
              <a:rPr lang="en-IN" dirty="0" smtClean="0"/>
              <a:t>H</a:t>
            </a:r>
            <a:r>
              <a:rPr lang="en-IN" baseline="-25000" dirty="0" smtClean="0"/>
              <a:t>0</a:t>
            </a:r>
            <a:r>
              <a:rPr lang="en-IN" dirty="0" smtClean="0"/>
              <a:t>: Monthly Household salary of the women consumers has no significant influence on the experience of empowerment while shopping.- Reject Ho (Z=0.396 insignificant at 5% LoS)</a:t>
            </a:r>
            <a:endParaRPr lang="en-US" dirty="0" smtClean="0"/>
          </a:p>
          <a:p>
            <a:pPr algn="just"/>
            <a:r>
              <a:rPr lang="en-IN" dirty="0" smtClean="0"/>
              <a:t>H</a:t>
            </a:r>
            <a:r>
              <a:rPr lang="en-IN" baseline="-25000" dirty="0" smtClean="0"/>
              <a:t>0</a:t>
            </a:r>
            <a:r>
              <a:rPr lang="en-IN" dirty="0" smtClean="0"/>
              <a:t>: The use of credit cards by the women shoppers for shopping and feeling of subjective experience of consumer empowerment are independent of each other. – Reject (Z=0.383 Insignificant at 5% LoS)</a:t>
            </a:r>
            <a:endParaRPr lang="en-US" dirty="0" smtClean="0"/>
          </a:p>
          <a:p>
            <a:pPr algn="just"/>
            <a:r>
              <a:rPr lang="en-US" dirty="0" smtClean="0"/>
              <a:t>H</a:t>
            </a:r>
            <a:r>
              <a:rPr lang="en-US" baseline="-25000" dirty="0" smtClean="0"/>
              <a:t>0</a:t>
            </a:r>
            <a:r>
              <a:rPr lang="en-US" dirty="0" smtClean="0"/>
              <a:t>: Use of own transport system for shopping and feeling of subjective experience of consumer empowerment are independent of each other. - Reject (Z=0.832 Insignificant at 5% LoS)</a:t>
            </a:r>
            <a:endParaRPr lang="en-US" dirty="0"/>
          </a:p>
        </p:txBody>
      </p:sp>
      <p:sp>
        <p:nvSpPr>
          <p:cNvPr id="8" name="Title 1"/>
          <p:cNvSpPr>
            <a:spLocks noGrp="1"/>
          </p:cNvSpPr>
          <p:nvPr>
            <p:ph type="title"/>
          </p:nvPr>
        </p:nvSpPr>
        <p:spPr>
          <a:xfrm>
            <a:off x="152400" y="273050"/>
            <a:ext cx="7620000" cy="946150"/>
          </a:xfrm>
        </p:spPr>
        <p:txBody>
          <a:bodyPr>
            <a:normAutofit fontScale="90000"/>
          </a:bodyPr>
          <a:lstStyle/>
          <a:p>
            <a:pPr algn="just"/>
            <a:r>
              <a:rPr lang="en-US" dirty="0" smtClean="0"/>
              <a:t>Objective 5</a:t>
            </a:r>
            <a:r>
              <a:rPr lang="en-US" b="0" dirty="0" smtClean="0"/>
              <a:t>: To measure the impact of demographics (Age, Marital status, Qualification, Working status and monthly Household income) and psychographics (use of credit card, vehicle possession) on the subjective experience of empowerment among women shoppers while shopping.</a:t>
            </a:r>
            <a:endParaRPr lang="en-US" b="0" dirty="0"/>
          </a:p>
        </p:txBody>
      </p:sp>
      <p:sp>
        <p:nvSpPr>
          <p:cNvPr id="9" name="TextBox 8"/>
          <p:cNvSpPr txBox="1"/>
          <p:nvPr/>
        </p:nvSpPr>
        <p:spPr>
          <a:xfrm>
            <a:off x="4724400" y="1600200"/>
            <a:ext cx="1981200" cy="369332"/>
          </a:xfrm>
          <a:prstGeom prst="rect">
            <a:avLst/>
          </a:prstGeom>
          <a:noFill/>
        </p:spPr>
        <p:txBody>
          <a:bodyPr wrap="square" rtlCol="0">
            <a:spAutoFit/>
          </a:bodyPr>
          <a:lstStyle/>
          <a:p>
            <a:r>
              <a:rPr lang="en-US" b="1" dirty="0" smtClean="0">
                <a:latin typeface="Arial Narrow" pitchFamily="34" charset="0"/>
              </a:rPr>
              <a:t>Findings </a:t>
            </a:r>
            <a:endParaRPr lang="en-US" b="1" dirty="0">
              <a:latin typeface="Arial Narrow"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934200" cy="641350"/>
          </a:xfrm>
        </p:spPr>
        <p:txBody>
          <a:bodyPr>
            <a:normAutofit fontScale="90000"/>
          </a:bodyPr>
          <a:lstStyle/>
          <a:p>
            <a:r>
              <a:rPr lang="en-US" dirty="0" smtClean="0"/>
              <a:t>Objective 6: </a:t>
            </a:r>
            <a:r>
              <a:rPr lang="en-US" b="0" dirty="0" smtClean="0"/>
              <a:t>To explore the characteristics exhibited by the empowered women consumers.</a:t>
            </a:r>
            <a:endParaRPr lang="en-US" b="0" dirty="0"/>
          </a:p>
        </p:txBody>
      </p:sp>
      <p:graphicFrame>
        <p:nvGraphicFramePr>
          <p:cNvPr id="6" name="Content Placeholder 5"/>
          <p:cNvGraphicFramePr>
            <a:graphicFrameLocks noGrp="1"/>
          </p:cNvGraphicFramePr>
          <p:nvPr>
            <p:ph idx="1"/>
          </p:nvPr>
        </p:nvGraphicFramePr>
        <p:xfrm>
          <a:off x="3733800" y="1981198"/>
          <a:ext cx="4953000" cy="3657600"/>
        </p:xfrm>
        <a:graphic>
          <a:graphicData uri="http://schemas.openxmlformats.org/drawingml/2006/table">
            <a:tbl>
              <a:tblPr firstRow="1" bandRow="1">
                <a:tableStyleId>{5C22544A-7EE6-4342-B048-85BDC9FD1C3A}</a:tableStyleId>
              </a:tblPr>
              <a:tblGrid>
                <a:gridCol w="1651000"/>
                <a:gridCol w="1651000"/>
                <a:gridCol w="1651000"/>
              </a:tblGrid>
              <a:tr h="1208015">
                <a:tc>
                  <a:txBody>
                    <a:bodyPr/>
                    <a:lstStyle/>
                    <a:p>
                      <a:r>
                        <a:rPr lang="en-US" dirty="0" smtClean="0"/>
                        <a:t>Characteristics of  empowered consumer </a:t>
                      </a:r>
                      <a:endParaRPr lang="en-US" dirty="0"/>
                    </a:p>
                  </a:txBody>
                  <a:tcPr/>
                </a:tc>
                <a:tc>
                  <a:txBody>
                    <a:bodyPr/>
                    <a:lstStyle/>
                    <a:p>
                      <a:r>
                        <a:rPr lang="en-US" dirty="0" smtClean="0"/>
                        <a:t>Age  group in yrs</a:t>
                      </a:r>
                      <a:endParaRPr lang="en-US" dirty="0"/>
                    </a:p>
                  </a:txBody>
                  <a:tcPr/>
                </a:tc>
                <a:tc>
                  <a:txBody>
                    <a:bodyPr/>
                    <a:lstStyle/>
                    <a:p>
                      <a:r>
                        <a:rPr lang="en-US" dirty="0" smtClean="0"/>
                        <a:t>%</a:t>
                      </a:r>
                      <a:endParaRPr lang="en-US" dirty="0"/>
                    </a:p>
                  </a:txBody>
                  <a:tcPr/>
                </a:tc>
              </a:tr>
              <a:tr h="489917">
                <a:tc>
                  <a:txBody>
                    <a:bodyPr/>
                    <a:lstStyle/>
                    <a:p>
                      <a:r>
                        <a:rPr lang="en-US" dirty="0" smtClean="0"/>
                        <a:t>PE</a:t>
                      </a:r>
                      <a:endParaRPr lang="en-US" dirty="0"/>
                    </a:p>
                  </a:txBody>
                  <a:tcPr/>
                </a:tc>
                <a:tc>
                  <a:txBody>
                    <a:bodyPr/>
                    <a:lstStyle/>
                    <a:p>
                      <a:r>
                        <a:rPr lang="en-US" dirty="0" smtClean="0"/>
                        <a:t>29-39</a:t>
                      </a:r>
                      <a:endParaRPr lang="en-US" dirty="0"/>
                    </a:p>
                  </a:txBody>
                  <a:tcPr/>
                </a:tc>
                <a:tc>
                  <a:txBody>
                    <a:bodyPr/>
                    <a:lstStyle/>
                    <a:p>
                      <a:r>
                        <a:rPr lang="en-US" dirty="0" smtClean="0"/>
                        <a:t>56</a:t>
                      </a:r>
                      <a:endParaRPr lang="en-US" dirty="0"/>
                    </a:p>
                  </a:txBody>
                  <a:tcPr/>
                </a:tc>
              </a:tr>
              <a:tr h="489917">
                <a:tc>
                  <a:txBody>
                    <a:bodyPr/>
                    <a:lstStyle/>
                    <a:p>
                      <a:r>
                        <a:rPr lang="en-US" dirty="0" smtClean="0"/>
                        <a:t>CON</a:t>
                      </a:r>
                      <a:endParaRPr lang="en-US" dirty="0"/>
                    </a:p>
                  </a:txBody>
                  <a:tcPr/>
                </a:tc>
                <a:tc>
                  <a:txBody>
                    <a:bodyPr/>
                    <a:lstStyle/>
                    <a:p>
                      <a:r>
                        <a:rPr lang="en-US" dirty="0" smtClean="0"/>
                        <a:t>29-39</a:t>
                      </a:r>
                      <a:endParaRPr lang="en-US" dirty="0"/>
                    </a:p>
                  </a:txBody>
                  <a:tcPr/>
                </a:tc>
                <a:tc>
                  <a:txBody>
                    <a:bodyPr/>
                    <a:lstStyle/>
                    <a:p>
                      <a:r>
                        <a:rPr lang="en-US" dirty="0" smtClean="0"/>
                        <a:t>55.7</a:t>
                      </a:r>
                      <a:endParaRPr lang="en-US" dirty="0"/>
                    </a:p>
                  </a:txBody>
                  <a:tcPr/>
                </a:tc>
              </a:tr>
              <a:tr h="489917">
                <a:tc>
                  <a:txBody>
                    <a:bodyPr/>
                    <a:lstStyle/>
                    <a:p>
                      <a:r>
                        <a:rPr lang="en-US" dirty="0" smtClean="0"/>
                        <a:t>CP</a:t>
                      </a:r>
                      <a:endParaRPr lang="en-US" dirty="0"/>
                    </a:p>
                  </a:txBody>
                  <a:tcPr/>
                </a:tc>
                <a:tc>
                  <a:txBody>
                    <a:bodyPr/>
                    <a:lstStyle/>
                    <a:p>
                      <a:r>
                        <a:rPr lang="en-US" dirty="0" smtClean="0"/>
                        <a:t>18-28</a:t>
                      </a:r>
                      <a:endParaRPr lang="en-US" dirty="0"/>
                    </a:p>
                  </a:txBody>
                  <a:tcPr/>
                </a:tc>
                <a:tc>
                  <a:txBody>
                    <a:bodyPr/>
                    <a:lstStyle/>
                    <a:p>
                      <a:r>
                        <a:rPr lang="en-US" dirty="0" smtClean="0"/>
                        <a:t>33</a:t>
                      </a:r>
                      <a:endParaRPr lang="en-US" dirty="0"/>
                    </a:p>
                  </a:txBody>
                  <a:tcPr/>
                </a:tc>
              </a:tr>
              <a:tr h="489917">
                <a:tc>
                  <a:txBody>
                    <a:bodyPr/>
                    <a:lstStyle/>
                    <a:p>
                      <a:r>
                        <a:rPr lang="en-US" dirty="0" smtClean="0"/>
                        <a:t>FOM</a:t>
                      </a:r>
                      <a:endParaRPr lang="en-US" dirty="0"/>
                    </a:p>
                  </a:txBody>
                  <a:tcPr/>
                </a:tc>
                <a:tc>
                  <a:txBody>
                    <a:bodyPr/>
                    <a:lstStyle/>
                    <a:p>
                      <a:r>
                        <a:rPr lang="en-US" dirty="0" smtClean="0"/>
                        <a:t>18-28</a:t>
                      </a:r>
                      <a:endParaRPr lang="en-US" dirty="0"/>
                    </a:p>
                  </a:txBody>
                  <a:tcPr/>
                </a:tc>
                <a:tc>
                  <a:txBody>
                    <a:bodyPr/>
                    <a:lstStyle/>
                    <a:p>
                      <a:r>
                        <a:rPr lang="en-US" dirty="0" smtClean="0"/>
                        <a:t>36</a:t>
                      </a:r>
                      <a:endParaRPr lang="en-US" dirty="0"/>
                    </a:p>
                  </a:txBody>
                  <a:tcPr/>
                </a:tc>
              </a:tr>
              <a:tr h="489917">
                <a:tc>
                  <a:txBody>
                    <a:bodyPr/>
                    <a:lstStyle/>
                    <a:p>
                      <a:r>
                        <a:rPr lang="en-US" dirty="0" smtClean="0"/>
                        <a:t>ACB</a:t>
                      </a:r>
                      <a:endParaRPr lang="en-US" dirty="0"/>
                    </a:p>
                  </a:txBody>
                  <a:tcPr/>
                </a:tc>
                <a:tc>
                  <a:txBody>
                    <a:bodyPr/>
                    <a:lstStyle/>
                    <a:p>
                      <a:r>
                        <a:rPr lang="en-US" dirty="0" smtClean="0"/>
                        <a:t>29-39</a:t>
                      </a:r>
                      <a:endParaRPr lang="en-US" dirty="0"/>
                    </a:p>
                  </a:txBody>
                  <a:tcPr/>
                </a:tc>
                <a:tc>
                  <a:txBody>
                    <a:bodyPr/>
                    <a:lstStyle/>
                    <a:p>
                      <a:r>
                        <a:rPr lang="en-US" dirty="0" smtClean="0"/>
                        <a:t>56</a:t>
                      </a:r>
                      <a:endParaRPr lang="en-US" dirty="0"/>
                    </a:p>
                  </a:txBody>
                  <a:tcPr/>
                </a:tc>
              </a:tr>
            </a:tbl>
          </a:graphicData>
        </a:graphic>
      </p:graphicFrame>
      <p:sp>
        <p:nvSpPr>
          <p:cNvPr id="4" name="Text Placeholder 3"/>
          <p:cNvSpPr>
            <a:spLocks noGrp="1"/>
          </p:cNvSpPr>
          <p:nvPr>
            <p:ph type="body" sz="half" idx="2"/>
          </p:nvPr>
        </p:nvSpPr>
        <p:spPr>
          <a:xfrm>
            <a:off x="0" y="1435100"/>
            <a:ext cx="3465513" cy="4691063"/>
          </a:xfrm>
        </p:spPr>
        <p:txBody>
          <a:bodyPr/>
          <a:lstStyle/>
          <a:p>
            <a:pPr algn="just"/>
            <a:r>
              <a:rPr lang="en-IN" sz="2000" b="1" dirty="0" smtClean="0"/>
              <a:t>Supporting Hypothesis</a:t>
            </a:r>
          </a:p>
          <a:p>
            <a:pPr algn="just"/>
            <a:endParaRPr lang="en-IN" sz="2000" b="1" dirty="0" smtClean="0"/>
          </a:p>
          <a:p>
            <a:pPr algn="just"/>
            <a:r>
              <a:rPr lang="en-IN" sz="2000" b="1" dirty="0" smtClean="0"/>
              <a:t>Empowered consumers</a:t>
            </a:r>
            <a:r>
              <a:rPr lang="en-IN" sz="2000" dirty="0" smtClean="0"/>
              <a:t> </a:t>
            </a:r>
            <a:r>
              <a:rPr lang="en-IN" sz="2000" b="1" dirty="0" smtClean="0"/>
              <a:t>significantly exhibit</a:t>
            </a:r>
            <a:r>
              <a:rPr lang="en-IN" sz="2000" dirty="0" smtClean="0"/>
              <a:t> certain qualities such product expertise </a:t>
            </a:r>
            <a:r>
              <a:rPr lang="en-IN" sz="2000" b="1" dirty="0" smtClean="0"/>
              <a:t>(PE)</a:t>
            </a:r>
            <a:r>
              <a:rPr lang="en-IN" sz="2000" dirty="0" smtClean="0"/>
              <a:t>, confident </a:t>
            </a:r>
            <a:r>
              <a:rPr lang="en-IN" sz="2000" b="1" dirty="0" smtClean="0"/>
              <a:t>(CON)</a:t>
            </a:r>
            <a:r>
              <a:rPr lang="en-IN" sz="2000" dirty="0" smtClean="0"/>
              <a:t>, consumer power </a:t>
            </a:r>
            <a:r>
              <a:rPr lang="en-IN" sz="2000" b="1" dirty="0" smtClean="0"/>
              <a:t>(CP)</a:t>
            </a:r>
            <a:r>
              <a:rPr lang="en-IN" sz="2000" dirty="0" smtClean="0"/>
              <a:t>, freedom of movement </a:t>
            </a:r>
            <a:r>
              <a:rPr lang="en-IN" sz="2000" b="1" dirty="0" smtClean="0"/>
              <a:t>(FOM)</a:t>
            </a:r>
            <a:r>
              <a:rPr lang="en-IN" sz="2000" dirty="0" smtClean="0"/>
              <a:t>, and attitude to choose the best </a:t>
            </a:r>
            <a:r>
              <a:rPr lang="en-IN" sz="2000" b="1" dirty="0" smtClean="0"/>
              <a:t>(ACB)</a:t>
            </a:r>
            <a:endParaRPr lang="en-US" sz="2000" b="1" dirty="0" smtClean="0"/>
          </a:p>
          <a:p>
            <a:pPr algn="just"/>
            <a:endParaRPr lang="en-US" dirty="0"/>
          </a:p>
        </p:txBody>
      </p:sp>
      <p:sp>
        <p:nvSpPr>
          <p:cNvPr id="5" name="Slide Number Placeholder 4"/>
          <p:cNvSpPr>
            <a:spLocks noGrp="1"/>
          </p:cNvSpPr>
          <p:nvPr>
            <p:ph type="sldNum" sz="quarter" idx="12"/>
          </p:nvPr>
        </p:nvSpPr>
        <p:spPr/>
        <p:txBody>
          <a:bodyPr/>
          <a:lstStyle/>
          <a:p>
            <a:fld id="{48616E83-33D4-46FC-B06D-8E69235F0195}" type="slidenum">
              <a:rPr lang="en-US" smtClean="0"/>
              <a:pPr/>
              <a:t>55</a:t>
            </a:fld>
            <a:endParaRPr lang="en-US" dirty="0"/>
          </a:p>
        </p:txBody>
      </p:sp>
      <p:sp>
        <p:nvSpPr>
          <p:cNvPr id="7" name="TextBox 6"/>
          <p:cNvSpPr txBox="1"/>
          <p:nvPr/>
        </p:nvSpPr>
        <p:spPr>
          <a:xfrm>
            <a:off x="4267200" y="1524000"/>
            <a:ext cx="1600200" cy="369332"/>
          </a:xfrm>
          <a:prstGeom prst="rect">
            <a:avLst/>
          </a:prstGeom>
          <a:noFill/>
        </p:spPr>
        <p:txBody>
          <a:bodyPr wrap="square" rtlCol="0">
            <a:spAutoFit/>
          </a:bodyPr>
          <a:lstStyle/>
          <a:p>
            <a:r>
              <a:rPr lang="en-US" b="1" dirty="0" smtClean="0">
                <a:latin typeface="Arial Narrow" pitchFamily="34" charset="0"/>
              </a:rPr>
              <a:t>Findings</a:t>
            </a:r>
            <a:r>
              <a:rPr lang="en-US" b="1" dirty="0" smtClean="0"/>
              <a:t> </a:t>
            </a:r>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empowered consumers to the Market &amp; Society </a:t>
            </a:r>
            <a:endParaRPr lang="en-US" dirty="0"/>
          </a:p>
        </p:txBody>
      </p:sp>
      <p:sp>
        <p:nvSpPr>
          <p:cNvPr id="3" name="Content Placeholder 2"/>
          <p:cNvSpPr>
            <a:spLocks noGrp="1"/>
          </p:cNvSpPr>
          <p:nvPr>
            <p:ph idx="1"/>
          </p:nvPr>
        </p:nvSpPr>
        <p:spPr/>
        <p:txBody>
          <a:bodyPr>
            <a:normAutofit lnSpcReduction="10000"/>
          </a:bodyPr>
          <a:lstStyle/>
          <a:p>
            <a:pPr algn="just"/>
            <a:r>
              <a:rPr lang="en-US" sz="1800" b="1" dirty="0" smtClean="0">
                <a:solidFill>
                  <a:srgbClr val="C00000"/>
                </a:solidFill>
              </a:rPr>
              <a:t>Empowered consumers are</a:t>
            </a:r>
          </a:p>
          <a:p>
            <a:pPr marL="914400" indent="-222250" algn="just">
              <a:buFont typeface="Wingdings" pitchFamily="2" charset="2"/>
              <a:buChar char="Ø"/>
            </a:pPr>
            <a:r>
              <a:rPr lang="en-US" sz="1800" b="1" dirty="0" smtClean="0"/>
              <a:t>Confident </a:t>
            </a:r>
          </a:p>
          <a:p>
            <a:pPr marL="914400" indent="-222250" algn="just">
              <a:buFont typeface="Wingdings" pitchFamily="2" charset="2"/>
              <a:buChar char="Ø"/>
            </a:pPr>
            <a:r>
              <a:rPr lang="en-US" sz="1800" b="1" dirty="0" smtClean="0"/>
              <a:t>Make informed choices </a:t>
            </a:r>
          </a:p>
          <a:p>
            <a:pPr marL="914400" indent="-222250" algn="just">
              <a:buFont typeface="Wingdings" pitchFamily="2" charset="2"/>
              <a:buChar char="Ø"/>
            </a:pPr>
            <a:r>
              <a:rPr lang="en-US" sz="1800" b="1" dirty="0" smtClean="0"/>
              <a:t>They defend themselves </a:t>
            </a:r>
          </a:p>
          <a:p>
            <a:pPr marL="914400" indent="-222250" algn="just">
              <a:buFont typeface="Wingdings" pitchFamily="2" charset="2"/>
              <a:buChar char="Ø"/>
            </a:pPr>
            <a:r>
              <a:rPr lang="en-US" sz="1800" b="1" dirty="0" smtClean="0"/>
              <a:t>They promote their own interests </a:t>
            </a:r>
          </a:p>
          <a:p>
            <a:pPr marL="914400" indent="-222250" algn="just">
              <a:buFont typeface="Wingdings" pitchFamily="2" charset="2"/>
              <a:buChar char="Ø"/>
            </a:pPr>
            <a:r>
              <a:rPr lang="en-US" sz="1800" b="1" dirty="0" smtClean="0"/>
              <a:t>They are good for the competitiveness of the economy and for the business </a:t>
            </a:r>
            <a:r>
              <a:rPr lang="en-US" sz="1800" dirty="0" smtClean="0"/>
              <a:t>(David BYRNE 2004)</a:t>
            </a:r>
          </a:p>
          <a:p>
            <a:pPr algn="just"/>
            <a:r>
              <a:rPr lang="en-US" sz="1800" b="1" dirty="0" smtClean="0">
                <a:solidFill>
                  <a:srgbClr val="C00000"/>
                </a:solidFill>
              </a:rPr>
              <a:t>‘Empowered Consumers’ results in very important outcomes for marketers as:</a:t>
            </a:r>
          </a:p>
          <a:p>
            <a:pPr marL="914400" indent="-166688" algn="just">
              <a:buFont typeface="Wingdings" pitchFamily="2" charset="2"/>
              <a:buChar char="Ø"/>
              <a:tabLst>
                <a:tab pos="692150" algn="l"/>
              </a:tabLst>
            </a:pPr>
            <a:r>
              <a:rPr lang="en-US" sz="1800" dirty="0" smtClean="0"/>
              <a:t>They spread </a:t>
            </a:r>
            <a:r>
              <a:rPr lang="en-US" sz="1800" b="1" dirty="0" smtClean="0"/>
              <a:t>positive word of mouth</a:t>
            </a:r>
            <a:r>
              <a:rPr lang="en-US" sz="1800" dirty="0" smtClean="0"/>
              <a:t> (Anderson and Sullivan 1993; Wangenheim and Bayon 2007),</a:t>
            </a:r>
          </a:p>
          <a:p>
            <a:pPr marL="914400" indent="-166688" algn="just">
              <a:buFont typeface="Wingdings" pitchFamily="2" charset="2"/>
              <a:buChar char="Ø"/>
              <a:tabLst>
                <a:tab pos="692150" algn="l"/>
              </a:tabLst>
            </a:pPr>
            <a:r>
              <a:rPr lang="en-US" sz="1800" b="1" dirty="0" smtClean="0"/>
              <a:t>They are loyal </a:t>
            </a:r>
            <a:r>
              <a:rPr lang="en-US" sz="1800" dirty="0" smtClean="0"/>
              <a:t>(Fornell et al, 1996; Olsen 2002), </a:t>
            </a:r>
          </a:p>
          <a:p>
            <a:pPr marL="914400" indent="-166688" algn="just">
              <a:buFont typeface="Wingdings" pitchFamily="2" charset="2"/>
              <a:buChar char="Ø"/>
              <a:tabLst>
                <a:tab pos="692150" algn="l"/>
              </a:tabLst>
            </a:pPr>
            <a:r>
              <a:rPr lang="en-US" sz="1800" b="1" dirty="0" smtClean="0"/>
              <a:t>Willingness to pay more</a:t>
            </a:r>
            <a:r>
              <a:rPr lang="en-US" sz="1800" dirty="0" smtClean="0"/>
              <a:t> </a:t>
            </a:r>
            <a:r>
              <a:rPr lang="en-US" sz="1800" b="1" dirty="0" smtClean="0"/>
              <a:t>among consumers </a:t>
            </a:r>
            <a:r>
              <a:rPr lang="en-US" sz="1800" dirty="0" smtClean="0"/>
              <a:t>(e.g., Fornell et al, 1996; Homburg, Koschate, and Hoyer 2005), </a:t>
            </a:r>
          </a:p>
          <a:p>
            <a:pPr marL="914400" indent="-166688" algn="just">
              <a:buFont typeface="Wingdings" pitchFamily="2" charset="2"/>
              <a:buChar char="Ø"/>
              <a:tabLst>
                <a:tab pos="692150" algn="l"/>
              </a:tabLst>
            </a:pPr>
            <a:r>
              <a:rPr lang="en-US" sz="1800" dirty="0" smtClean="0"/>
              <a:t>They result in an </a:t>
            </a:r>
            <a:r>
              <a:rPr lang="en-US" sz="1800" b="1" dirty="0" smtClean="0"/>
              <a:t>improved firm’s financial performance </a:t>
            </a:r>
            <a:r>
              <a:rPr lang="en-US" sz="1800" dirty="0" smtClean="0"/>
              <a:t>(Anderson, Fornell, and Rust 1997).</a:t>
            </a:r>
          </a:p>
          <a:p>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implications </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IN" sz="2000" i="1" dirty="0" smtClean="0"/>
              <a:t>La destination vaut le voyage</a:t>
            </a:r>
            <a:r>
              <a:rPr lang="en-IN" sz="2000" dirty="0" smtClean="0"/>
              <a:t>’ which means </a:t>
            </a:r>
            <a:r>
              <a:rPr lang="en-IN" sz="2000" b="1" dirty="0" smtClean="0"/>
              <a:t>‘Consumer Empowerment -A  revolution is underway’</a:t>
            </a:r>
            <a:r>
              <a:rPr lang="en-IN" sz="2000" dirty="0" smtClean="0"/>
              <a:t>. (Weil Birdseye Henry &amp; Weil Endicott Elisabeth, 1999). Managers must focus on </a:t>
            </a:r>
          </a:p>
          <a:p>
            <a:pPr algn="just"/>
            <a:r>
              <a:rPr lang="en-IN" sz="2000" b="1" dirty="0" smtClean="0"/>
              <a:t>Building effective customer information management system that drives a value based relationship. </a:t>
            </a:r>
          </a:p>
          <a:p>
            <a:pPr algn="just"/>
            <a:r>
              <a:rPr lang="en-IN" sz="2000" b="1" dirty="0" smtClean="0"/>
              <a:t>Involve and treat customers as business partners by delivering value.</a:t>
            </a:r>
          </a:p>
          <a:p>
            <a:pPr algn="just"/>
            <a:r>
              <a:rPr lang="en-IN" sz="2000" b="1" dirty="0" smtClean="0"/>
              <a:t>Don’t think about extracting value from customers (i.e. zero sum game), create and share value with them.</a:t>
            </a:r>
          </a:p>
          <a:p>
            <a:pPr algn="just"/>
            <a:r>
              <a:rPr lang="en-IN" sz="2000" b="1" dirty="0" smtClean="0"/>
              <a:t>Build the customer trust</a:t>
            </a:r>
          </a:p>
          <a:p>
            <a:pPr algn="just"/>
            <a:r>
              <a:rPr lang="en-IN" sz="2000" b="1" dirty="0" smtClean="0"/>
              <a:t>Make the customers ‘experience’ their shopping.</a:t>
            </a:r>
          </a:p>
          <a:p>
            <a:pPr algn="just"/>
            <a:r>
              <a:rPr lang="en-IN" sz="2000" b="1" dirty="0" smtClean="0"/>
              <a:t>Be the first to give up control of the relationship to the customer before the customer can empower the provider.</a:t>
            </a:r>
          </a:p>
          <a:p>
            <a:r>
              <a:rPr lang="en-IN" sz="2000" b="1" dirty="0" smtClean="0"/>
              <a:t>Don’t try to capture customers (as prisoners), captivate them.</a:t>
            </a:r>
            <a:endParaRPr lang="en-US" sz="2000" b="1" dirty="0" smtClean="0"/>
          </a:p>
          <a:p>
            <a:r>
              <a:rPr lang="en-IN" sz="2000" b="1" dirty="0" smtClean="0"/>
              <a:t>The empowerment relationship model is difficult to envision and complex to achieve.</a:t>
            </a:r>
            <a:r>
              <a:rPr lang="en-IN" sz="2000" dirty="0" smtClean="0"/>
              <a:t> Be understanding, sensitive, patient, committed, and above all have a positive attitude. </a:t>
            </a:r>
            <a:endParaRPr lang="en-US" sz="2000" dirty="0" smtClean="0"/>
          </a:p>
          <a:p>
            <a:endParaRPr lang="en-US" sz="2000" b="1" dirty="0" smtClean="0"/>
          </a:p>
          <a:p>
            <a:pPr algn="just"/>
            <a:endParaRPr lang="en-IN" sz="2000" b="1" dirty="0" smtClean="0"/>
          </a:p>
          <a:p>
            <a:pPr algn="just"/>
            <a:endParaRPr lang="en-IN" sz="2000" b="1" dirty="0" smtClean="0"/>
          </a:p>
          <a:p>
            <a:pPr algn="just"/>
            <a:endParaRPr lang="en-IN" sz="2000" b="1" dirty="0" smtClean="0"/>
          </a:p>
          <a:p>
            <a:pPr algn="just"/>
            <a:endParaRPr lang="en-IN" sz="2000" dirty="0" smtClean="0"/>
          </a:p>
          <a:p>
            <a:pPr algn="just"/>
            <a:endParaRPr lang="en-US" sz="20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IN" b="1" dirty="0" smtClean="0"/>
              <a:t>Empowering Women Consumers’ is going to increase the ‘responsible shopping or buying’ among women folk. This in turn helps the families to spend responsibly and strike a balance between earning and spending. A debt free family builds awareness in its community; a debt free community is potential enough to create debt free society and economically stable nation</a:t>
            </a:r>
            <a:r>
              <a:rPr lang="en-IN" dirty="0" smtClean="0"/>
              <a:t>. Hence it can be construed as ‘Empowered Consumers’ are not only an asset to the retailers but even to the society at large.  </a:t>
            </a:r>
            <a:endParaRPr lang="en-US" dirty="0" smtClean="0"/>
          </a:p>
          <a:p>
            <a:pPr algn="just">
              <a:buNone/>
            </a:pPr>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interviewquestionsandanswers.org/images/RedFigure%20Raised%20Hand.jpg"/>
          <p:cNvPicPr>
            <a:picLocks noChangeAspect="1" noChangeArrowheads="1"/>
          </p:cNvPicPr>
          <p:nvPr/>
        </p:nvPicPr>
        <p:blipFill>
          <a:blip r:embed="rId2"/>
          <a:srcRect/>
          <a:stretch>
            <a:fillRect/>
          </a:stretch>
        </p:blipFill>
        <p:spPr bwMode="auto">
          <a:xfrm>
            <a:off x="0" y="0"/>
            <a:ext cx="9160182" cy="6172200"/>
          </a:xfrm>
          <a:prstGeom prst="rect">
            <a:avLst/>
          </a:prstGeom>
          <a:noFill/>
        </p:spPr>
      </p:pic>
      <p:sp>
        <p:nvSpPr>
          <p:cNvPr id="4" name="Slide Number Placeholder 3"/>
          <p:cNvSpPr>
            <a:spLocks noGrp="1"/>
          </p:cNvSpPr>
          <p:nvPr>
            <p:ph type="sldNum" sz="quarter" idx="12"/>
          </p:nvPr>
        </p:nvSpPr>
        <p:spPr/>
        <p:txBody>
          <a:bodyPr/>
          <a:lstStyle/>
          <a:p>
            <a:fld id="{48616E83-33D4-46FC-B06D-8E69235F0195}"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Changing Demographics of India</a:t>
            </a:r>
            <a:endParaRPr lang="en-US" dirty="0"/>
          </a:p>
        </p:txBody>
      </p:sp>
      <p:sp>
        <p:nvSpPr>
          <p:cNvPr id="3" name="Content Placeholder 2"/>
          <p:cNvSpPr>
            <a:spLocks noGrp="1"/>
          </p:cNvSpPr>
          <p:nvPr>
            <p:ph idx="1"/>
          </p:nvPr>
        </p:nvSpPr>
        <p:spPr/>
        <p:txBody>
          <a:bodyPr>
            <a:normAutofit/>
          </a:bodyPr>
          <a:lstStyle/>
          <a:p>
            <a:r>
              <a:rPr lang="en-US" sz="1900" dirty="0" smtClean="0"/>
              <a:t>India is the </a:t>
            </a:r>
            <a:r>
              <a:rPr lang="en-US" sz="1900" b="1" dirty="0" smtClean="0">
                <a:solidFill>
                  <a:srgbClr val="C00000"/>
                </a:solidFill>
              </a:rPr>
              <a:t>second most populous </a:t>
            </a:r>
            <a:r>
              <a:rPr lang="en-US" sz="1900" dirty="0" smtClean="0"/>
              <a:t>country in the world with a population of approximately </a:t>
            </a:r>
            <a:r>
              <a:rPr lang="en-US" sz="1900" b="1" dirty="0" smtClean="0"/>
              <a:t>1.17 billion</a:t>
            </a:r>
            <a:r>
              <a:rPr lang="en-US" sz="1900" dirty="0" smtClean="0"/>
              <a:t> people (National Commission on Population), which accounts for almost </a:t>
            </a:r>
            <a:r>
              <a:rPr lang="en-US" sz="1900" b="1" dirty="0" smtClean="0"/>
              <a:t>one-sixth of the world's population</a:t>
            </a:r>
            <a:r>
              <a:rPr lang="en-US" sz="1900" dirty="0" smtClean="0"/>
              <a:t>. </a:t>
            </a:r>
          </a:p>
          <a:p>
            <a:r>
              <a:rPr lang="en-US" sz="1900" b="1" dirty="0" smtClean="0">
                <a:solidFill>
                  <a:srgbClr val="C00000"/>
                </a:solidFill>
              </a:rPr>
              <a:t>Youngest population in the world-</a:t>
            </a:r>
            <a:r>
              <a:rPr lang="en-US" sz="1900" dirty="0" smtClean="0"/>
              <a:t> </a:t>
            </a:r>
            <a:r>
              <a:rPr lang="en-US" sz="1900" b="1" dirty="0" smtClean="0"/>
              <a:t>65 %</a:t>
            </a:r>
            <a:r>
              <a:rPr lang="en-US" sz="1900" dirty="0" smtClean="0"/>
              <a:t> of the population is below </a:t>
            </a:r>
            <a:r>
              <a:rPr lang="en-US" sz="1900" b="1" dirty="0" smtClean="0"/>
              <a:t>35 years old</a:t>
            </a:r>
            <a:r>
              <a:rPr lang="en-US" sz="1900" dirty="0" smtClean="0"/>
              <a:t> and </a:t>
            </a:r>
            <a:r>
              <a:rPr lang="en-US" sz="1900" b="1" dirty="0" smtClean="0"/>
              <a:t>over 50% </a:t>
            </a:r>
            <a:r>
              <a:rPr lang="en-US" sz="1900" dirty="0" smtClean="0"/>
              <a:t>of the population below 20years old (Marketing White book, 2010).</a:t>
            </a:r>
            <a:r>
              <a:rPr lang="en-US" sz="1900" b="1" dirty="0" smtClean="0">
                <a:solidFill>
                  <a:srgbClr val="C00000"/>
                </a:solidFill>
              </a:rPr>
              <a:t> </a:t>
            </a:r>
          </a:p>
          <a:p>
            <a:r>
              <a:rPr lang="en-US" sz="1900" b="1" dirty="0" smtClean="0">
                <a:solidFill>
                  <a:srgbClr val="C00000"/>
                </a:solidFill>
              </a:rPr>
              <a:t>Surging working population driving consumerism</a:t>
            </a:r>
            <a:r>
              <a:rPr lang="en-US" sz="1900" dirty="0" smtClean="0"/>
              <a:t>- </a:t>
            </a:r>
            <a:r>
              <a:rPr lang="en-US" sz="1900" b="1" dirty="0" smtClean="0"/>
              <a:t>91.3 million </a:t>
            </a:r>
            <a:r>
              <a:rPr lang="en-US" sz="1900" dirty="0" smtClean="0"/>
              <a:t>households earning between </a:t>
            </a:r>
            <a:r>
              <a:rPr lang="en-US" sz="1900" b="1" dirty="0" smtClean="0"/>
              <a:t>US $ 1,969 to US $ 4,376 </a:t>
            </a:r>
            <a:r>
              <a:rPr lang="en-US" sz="1900" dirty="0" smtClean="0"/>
              <a:t>(Bijapurkar Rama, 2007).</a:t>
            </a:r>
          </a:p>
          <a:p>
            <a:r>
              <a:rPr lang="en-US" sz="1900" dirty="0" smtClean="0"/>
              <a:t>According to a study by McKinsey Global Institute, India is likely to </a:t>
            </a:r>
            <a:r>
              <a:rPr lang="en-US" sz="1900" b="1" dirty="0" smtClean="0">
                <a:solidFill>
                  <a:srgbClr val="C00000"/>
                </a:solidFill>
              </a:rPr>
              <a:t>leap-frog from being the twelfth largest consumer market </a:t>
            </a:r>
            <a:r>
              <a:rPr lang="en-US" sz="1900" dirty="0" smtClean="0"/>
              <a:t>to become the </a:t>
            </a:r>
            <a:r>
              <a:rPr lang="en-US" sz="1900" b="1" dirty="0" smtClean="0">
                <a:solidFill>
                  <a:srgbClr val="C00000"/>
                </a:solidFill>
              </a:rPr>
              <a:t>fifth largest in the world</a:t>
            </a:r>
            <a:r>
              <a:rPr lang="en-US" sz="1900" dirty="0" smtClean="0"/>
              <a:t>. Also the study reveals that, over </a:t>
            </a:r>
            <a:r>
              <a:rPr lang="en-US" sz="1900" b="1" dirty="0" smtClean="0"/>
              <a:t>23 million Indians -more than the population of Australia-will number among the country's wealthiest citizens</a:t>
            </a:r>
            <a:r>
              <a:rPr lang="en-US" sz="1900" dirty="0" smtClean="0"/>
              <a:t>.</a:t>
            </a:r>
          </a:p>
          <a:p>
            <a:r>
              <a:rPr lang="en-US" sz="1800" b="1" dirty="0" smtClean="0">
                <a:solidFill>
                  <a:srgbClr val="C00000"/>
                </a:solidFill>
              </a:rPr>
              <a:t>India Spending Engine </a:t>
            </a:r>
            <a:r>
              <a:rPr lang="en-US" sz="1800" dirty="0" smtClean="0"/>
              <a:t>-India’s </a:t>
            </a:r>
            <a:r>
              <a:rPr lang="en-US" sz="1800" b="1" dirty="0" smtClean="0"/>
              <a:t>consumption</a:t>
            </a:r>
            <a:r>
              <a:rPr lang="en-US" sz="1800" dirty="0" smtClean="0"/>
              <a:t> to around </a:t>
            </a:r>
            <a:r>
              <a:rPr lang="en-US" sz="1800" b="1" dirty="0" smtClean="0"/>
              <a:t>$428.69 billion in 2005</a:t>
            </a:r>
            <a:r>
              <a:rPr lang="en-US" sz="1800" dirty="0" smtClean="0"/>
              <a:t>, and it is expected to touch</a:t>
            </a:r>
            <a:r>
              <a:rPr lang="en-US" sz="1800" b="1" dirty="0" smtClean="0"/>
              <a:t> $ 1.76 trillion by 2025 </a:t>
            </a:r>
            <a:r>
              <a:rPr lang="en-US" sz="1800" dirty="0" smtClean="0"/>
              <a:t>(IBEF, 2008)</a:t>
            </a:r>
            <a:endParaRPr lang="en-US" sz="1800" dirty="0"/>
          </a:p>
        </p:txBody>
      </p:sp>
      <p:sp>
        <p:nvSpPr>
          <p:cNvPr id="5" name="Slide Number Placeholder 4"/>
          <p:cNvSpPr>
            <a:spLocks noGrp="1"/>
          </p:cNvSpPr>
          <p:nvPr>
            <p:ph type="sldNum" sz="quarter" idx="12"/>
          </p:nvPr>
        </p:nvSpPr>
        <p:spPr/>
        <p:txBody>
          <a:bodyPr/>
          <a:lstStyle/>
          <a:p>
            <a:fld id="{48616E83-33D4-46FC-B06D-8E69235F0195}"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616E83-33D4-46FC-B06D-8E69235F0195}" type="slidenum">
              <a:rPr lang="en-US" smtClean="0"/>
              <a:pPr/>
              <a:t>60</a:t>
            </a:fld>
            <a:endParaRPr lang="en-US" dirty="0"/>
          </a:p>
        </p:txBody>
      </p:sp>
      <p:sp>
        <p:nvSpPr>
          <p:cNvPr id="76802" name="AutoShape 2" descr="data:image/jpg;base64,/9j/4AAQSkZJRgABAQAAAQABAAD/2wCEAAkGBhQSEBQUEhQVFRUVFxQVFRgYGBcXFxUUFxUXFBcYGhcXHCYfFxokGRQUHy8gIycpLCwsFR4xNTAqNSYrLCkBCQoKDgwOFw8PGiwcHBwpLCwpKSwsKSkpKSkpKSkpKSkpLCkpKSwsKSkpLCwpKSkpKSwpKSwpKSwpKSwpKSksKf/AABEIALcBEwMBIgACEQEDEQH/xAAcAAABBQEBAQAAAAAAAAAAAAABAAIDBAUGBwj/xABDEAABAwEFBQQGCAUDBAMAAAABAAIRAwQFEiExQVFhcYEGIpGhBxMyQlLRI2JygpKxwfAUFUPS4Rai8TNUc7JTwuL/xAAYAQEBAQEBAAAAAAAAAAAAAAAAAQIDBP/EACMRAQEBAAICAgICAwAAAAAAAAABEQIhEjFBUSJhAzITcYH/2gAMAwEAAhEDEQA/APLMMImmnJPO5eV0MLckQnjyU933c+tUZTpjE97sLQP3kBrO4Jo6n0UXY59vFQCW0muLnbA5zS1vM5nLgV7RCy+zFwMsdnbSZmdXu+N51PLYOAC1YWAEijCUIGwnBqQRCBuDOWmD5HmP1UlOoHZHI7t/I7Qgg5gOv7+SB7qahc1OFoLfbzHxbvtfNSuYgquamEKzhTHMUVBKcnFiAQBAp4TYQNRlKEkChJIIoAQmvKJKiJUARQlU71vujZmYqzw0bBq53JupQXgq9a2BpwgFz/hbmevw9V5P2m9Jda1E0bICxm0g94j6zxoOA8Vf9GvbdtiqGjbH42PIwuJltI6TxbMTnA13zrxpr0+z3NWrCXkMZuEgRxdqeQhatGz0LMMgCRtOg5BZl6dqA2e9y/wAufq2urWOUtG869Bs/eqnlx4+u6Za3r27XRkD8+gXPVLTWrHUtB35uPIK5ZbjDc3anac3nkP2OCmtFsZSGXd5GXHm7ZyC52291VIdmh7wz24nAHrkUlEbaTmGDq0Hzdn4pLPSvF3oYZCeWIFelg1rc17F6Nex/wDD0v4iqPpqo7oOtOmdn2nanhA3rlfRt2Q/iavr6rZo0z3Qf6lQZxxa3InjA3r2JSgFFKEQFAISTgEAEAASDUSlCBQjCQCMIGkqHCWZs02s2c27j5KxCUIFRqh4y6g6jmEnNUL6E5jJw0I/eY4J1O15htQYXbD7ruuw8CgDwmkKy5ijNNBEGIQpS1CEERCEJ5CaQoGwhCfCDkVE5Q16zWNLnuDWjMkmAOpXM9qfSNZrJLWkVaumFp7oPFw/IT0Xlt99o7VbTirP9XT1a3SBwb+pz4pJo7XtR6V2MmnZBjfpjI2/Vbt5nwK88t9WrWcalqqGTq2ZceBOzl5Km+8GUhFIZ7XauPX5LMrWhztSu3Hgza0q17hrcNMQOH7zWZUrOcc0GUSVbo2OV0/Hiz7ex+jCoLTY2uee/SPqnOOZIABYQPs5c2ldq6qykMsuORd8mrzT0XWatRbXIaQ2p6uCcpLS6SN+Tl3DbLizcSf3uXj5Ztx1irePaGSW09TqfmdSqVBhJk5nits3Qx3u58k9lwEDuu6Fc/G1dVGtSV4Xc5JXB4LiWr2Y7PvtlobSZkPae7Yxg1PPYBvIWTQsznPa1oLnOIa1o1JJgAdV7n2XualdlkHrXNFR8Gq7e7Yxu1wboI1zO1d6w37Bd7KNNlOmMLGNwtHz3kmSTvKsrDd2jc8xQoPdxd3R4AF3iAiHW1//AMdMcBJ8ST+Sx5RcbcIrD/llqOtpI5QPyaEf5JX/AO5f4u/uTb9DcQKxm3ZaBpaD1xfrKRs9rByqNI3GP7Fd/Q2oSWMLbam+1Sa/l/hx/JOPaHD/ANSi9vHUf7gE8oY1k4LL/wBQ0iJBdOwYTJ8MvNVg6taNCKdPbhPePAvGnJsc08oY0qt5021PV4pftDe8W/ajTqrbgsulZaNmbJgfmTwAzJ81C621qxikDTb8R9ojnmG9JPJN+xsplSkCIOhTqTSGgEyYzO9EBVFVtR1PXvM/3N+YVynUDhLSCDuTCFWfZi04qeR2t913yKelXCE1zVHZrYH5RheNWnXpvCsFqqK5YoiIVpzVl2i+qYJayar/AIaYxHqRkBxUqq/aG+f4ajjO1zWDImCZMw3M6aLlr2tla3URSFQ0RUybUp508U5ipnIbGcT4wQNK+6hqtLbTgbTkEU2w8nYCXaTnsmOi53s5ZDRqVaNB+Bjw+pZQYOGo0FzqWcyHNxkaweZWN2jzG8qQstV9N4LqrHFric4I3bI2g7ism0W1zzmV2Hbq7nVqTLaG4cTzSeMgQ7Mty3DC5s8AuVst3OccgSdwXq4WZ5Vi76VWU5VqhYiSuqunsM98Gp3Bu1d4bF3lx9lGUx3Gc3HM/vkufL+eeo1OLgLo7FVakFwwA7x3j0+a7a6+yVKhDgwPcNpzjiBoumo0CwwBkctBPmtGz2Zx3eDfkuFvLk11FWyCQPn+S0qNjnPQKehZQNn5forjLGdZ8lZxTUNKhGgVhlnG1StpRokWcV0xChJHDzSQeY+i7sjhAtlZvecPoAfdboanMjIcJO0Lq71uZ7q3rqZY44WtDX+7Bk4Tx2g+K2mgAADIDIbgBoEQs2arGZe1amIfZzl8Ex/txD8k4dqqfvMqNP3f1IWuipl+xk/6robqn4R/cr9gvBtUHDiEb4/QlTerG4eARVmglEBRWi1MptxPcGjjtO4bzwCzHXlVrEii3A3QvcBi6N0b1z+qrbg0LZbWUhL3AToNXH7IGZWa+116+VIGkz4jGM/mG9JPJT2e6WMl9R2I+85x/MnZzy4KOrfZdDbOzH9cg4BxDdXeQ4rN/YIuqjSpk1SI1LnmM+epPGZWWKGKoP4cVAAcy6ZPKYc0faPRWWUKYfitFZrqm6ZLeAa32RyHUrWsdtomGMcOAhzfzAkqZKrGNI0nl9dhfOrsRc3q7Vo4HLit6x2ljwMB2Th0IHLdxGSmcxZdpuQTionA6ZjPA49M2Hi3zVzPSNaEisyx3z3sFYYXDWfzMZEfXGW8BakLUuoaAhCeQhCogrWYP11GhGo5FR/xxpj6XMbHjbwcNh4/8qy9wAkkADMyYgb89AvOO13bH17hSs3fpgmXTDXuHEgggZ84Wb0rXvC+mOkvcameTZimB9nKRHvSVjt7TGqB6jDgI7paBBMkRlqSQRvlY9npOqOb6zMkg4Qe6M8vtdZXV2GxBg+iAyEPcQ0tE6tY0DLdP5LlutKVOxOLS6s/PKGkHbBkbhnxPBZHaZlYfwz6LIbTrNfLQCQW5d7bmC6dkbl0rqUCBJ4nMn5KxQsktIO1J1ehy15XabTTqUzPq3VGvB25NYTG7vB3mprt7NspCGMA47fFdR/CBozHLepqVkJ2dNn+Uy0Z9lu0DXw3rQp2YmIGSt07MNuf6K2yieXhC1OKahpWbLfzzVqnQlS06IGuqmA/e5dJGTWUQFNBCaE5aCxcEs9yESeX5pAA7M0Bz4JJerSVFREBKEVgBFBVLyr1WtHqWB7iYz0aN8SJ5SirNe0NY0ue4NaNSTAWS++X1Ths7D/5Hgx0Zkero5FGhcJcQ+u4vcMxnk3lGTeg6lK13/Tp9yi31jhlDYDGn6z9J4CSs2/8D7NcgBx1nF79pJyG2JygcBATLR2gYO7RaHxt0pjkRm/7viFWbYK9oM1jDdQwyGD7ntP5uPRadC5Kbc3DGRpOnRoyUm/AwHNrWh0kF8HKR3QeDZwt5kly0qVwvcPpX5bWjMfo3yPNadrvCnSycc9jWiXdGjOOOizatvq1B3YoU9rnFocR9o91vTEeITJPanWiz2egAC3G7UMmSeMZNaOJgKOw2fBitFUCm2ASGiAGtMgQBLs4M6nKMkbI+zUs8WN2pIa90nfMHEeJJKtvv+gZBJ4yxxEHfknQtUb0pOiHgT8Ut/8AYBW8C5+rUshGQc2fgZUb5AQeoQuOo4VS1hf6sEe0AJG2QDDYygwCTkQtTkmNa3Xc2oIORGbXDVp3g/poVn2C3OpP9XW5gjTCPeb9Xe33dRktp7gBmQMwMyAqt53f6xkTDgcTHfC8aHlsI2hWz5guFNIWdcFpLqWYiNBuElpbya5rgOELSVl1FO8bup1mhtUFzZnDJDXSCIcAe8M9DIUbbHSpDu02NA3MaD5BXXfv9hZF5W1tNpfUdhA0nbwG88FmqFqrN3NH3RPhH5LNdVJdLctnPnvCxKna17pfTstWpTbJLpDZAzJaF09zOZXpNqgOaD7rvabkCMxqIIII1BWPajZabXmHQ12zceROnJSmnnDOROwfNXxZARGxS+ogQP31WvFFFlkA4nad6nZQJ/eassox/wAJ8LWCFtAcTz/wpWhFFVChOAQhFAQU9sJkIhUFohEtn96FCUZVBzSQSQVQlKQRCyFCSMIIIrTZhUY5jtHAgwYMHcRoorDdVOiAGN00JzP+OitwkpilCxgy1VnHF9CySIaRiI09sSfDCtpIJZox6t2No0aj2NxvDS4TnLgNoGZ35yVRsNGg+H1KpqOPvZmZ2S0HCPqiIjRdNhVerdlJ0l1NhnWWifGFLxNZrrTZGaMDj/43OJPN4/MqNzH1sqVFlNu1zmsLiPAtHTEnWu5HNq+soNpkFgbhd3cJBJxNMEGdoO5R2ynaQxz61b1bG5kNMmNwwNaSdntbVn/apKVxUKLZrOaJ2khoJ6mXcvJS/wCoKTe7SY5wHAU2DZq6CegK5uz0pOInM+y3WoeLnCXdBPNalluWs4yYaMiJy8hLp4khSX6g2bVZm2ikMcMIIc0gyA4aEYgJ1Igj5qs2taaYwhjXjYRm3oMQc0cM42GFmWuxtDvVsLn1NC6BDTrhEy5zo2EwBmdy37psRpMgxJjIbI45S7PM8AtTuobc1kdTpw4QZcTtzc4uJMZAmRkJ0V9ELDvO/dWUjlMGpqJ0LWCO87joOK11ILF6XsGdxgx1CJwzAaN7zs8yVlm4S/6S0uEakGGgDXbkxvDU7SjZHEZUGYnSSXOzgnU8Txc4HgrjOz7qpDrQ/HGYbIIHIRhHQE8Vj2M212kVm+oswOFwLXVAI7uhFPfOmP2RxOS6G77AKVNrdwAjYAAGgCdgAA6KazWNtMQwAb9pPM6lTgLcgAShR167WDE44QNs7eG/ksurfD6hw0WkbyQC6Dtwnus+8Z4K24jVq1WsEuc1o3kwPEqOz21jzDSd+YIBjdOe1Z9C5nE4qriXDcSXfiOnJoC0qFkawd1oH5nmdSpNEpCQCCK0FCSIRJQNBTgUAEUClEFBEoHQkmykqIEoWDZ72qMgOh42Tr0d/wArUs16035ThO52Xg7Q+S5zlKqynIwktIEJQkiUCSRQAQKEUkkAhCpSDgQ4Ag5EGCCOuqeggis9kYwQxjWj6oA/JSoygUHPXXbG0Po6wh4LpJ1dLi7ECT3g6RpmCNFo1b+pNE949I83EBXqlEOEOAcOIBHmsW8rje+o3A2k2mIJyA706kAd7ZAmPJZ7npVS9L3fVaABha73WmXvG5zsgxvLXemWGx1H5tYDGRGWERlEnLycr9vuwUmtqZvLKjXvnaySHd0ZaGfuqWjdAc2WVXg7jheOBGIYgCIIziCs5be1CndtoiPWNbwGP8mlo8Am1X16LmYqjXB7sIJLsjE5tcXd3LVpBCkN1VtlfLlUH5VE+jckOx1Hl3MQOpJJjhMK5UadN0gHeAeOYlMtNoDGOc7RoJPTdxRZaGuyaQeWY8Rkq96WU1KTmtiTBE6S0hwnhkt/CM6y2F9Z5qVSRGQA936rd2US7UnLKFsUaDWCGgADYFmUr8bTEVWmmZcSHAtiTMB0YXjPIgontGw5UxiP2v7Q5ZlkVrQiAsM3095hmZ3U2lxB4l0t8giLFWqDvBrR9cmq78GTB4K+X0mNOpb6YPtAkahsuI5huiFlvBr3FrZkCdWnLjhJwnPaq9G42D2y6pwJ7vRjYb5K/TpBohoAG4CB4BWaHFqUIpAqgIpIkIAkkEoQGUEMKSDwi6PS/mG2ulhO2pSAI+9Sdr0d0Xd3TfFC1tmhUZU2w2cQ+1TdDm89Ny8TrWIO2KkbE+m4OpktIzBBIIPAjQq3hw5fo2x9H2a1VKY7jsTRsObfA+z5LSs9+MPtjAfFvzC8FuX0qWugQK4FoaNryW1RyqtzP3g5e0taHAaSQMjDXfi9l3kVzvG8FlldADIkEEHQgyD1CcudpUXsd9G4g/DoTzYcndJVyz35GVVkfWb+rT+ngk5fZjWSTKFZrxLCHDhqOY1HVPWkGEkoSlUJJFBApSSSQKUkVUvC7W1gA7EMJxAiNYjaCDrtUFtzN6zKt14Dip1PVgTk4Swbe7mCzPYDCo1HPo1BTZUxzm4QRhB9n2ThJJ0GHYmWqcWKu2qANSYc2OD2g4B90c1i1cTPtDz/AF282+tPmPmogym/OpVLtmn97nEK/ZbNZniQ1ruLjjE/aJI6KC3VaYOClSpuccpwNI6CO8deAjM7FMF+x1qTRhYT4OJPUDNRVr6AIDGkl2kgieTfa8YVax9nW61ABOeERPVwAjk2ArLriaPYfUZtgOxN/C+Qtflh0ifQtFT2j6tu0f8A5b+ripaNw0wO9L43+z+EZeMoCy12ey9rh1YfDvN8ggL4LXYXtggS6YgDYS5hIAPEBOvkabKYAgAAbhkE5Z38/pjUgfeH/wBgB5q5ZrYx/smYzjgdDxHEGFqWIlRRAQhaARRIQhAkkkigCRRQUBnmgjKSD5dFTJODpUMwnBTAH0BIIyIgjnr+i2Kvbi3/APcO6MpAeTFkOGadiVF5npJvCmQXVfWNHuvZTLD4NBHMEFdlcfpkoVYba2Gk7TFnUp/iH0jORDwvPX0QVRtN17vEfJa/G+07fQ9jNKq0VLPVEbHBwIJ3Co04Z4GDwV9l61aeVVuLjo7xiD4L5lsFttFlfjoVHsdtLSRI3OGjhwMhd/2c9Nr2AMtdMPb8TAPE0zl+Es5KX+Kzvivl9vbLLb6dT2XCfhOTvDb0U8LkLpvuxW4TZ6rcUSW7RzaQHt5xHFara9ajEw9mycxHBw2LG2extJKlZr4puyMsPHT8Q/WFew/vYfmrLoCScgqEg50CUQm1GyCN4I8RCDJ7PUMTfWuHeqS/8RIHg0ADmtiFn9n6k0GD4WgdQXNI6EJl7Wwk+qpzJjGRqAdGj6ztOAzWZ1BTtTW1Kw9SwAg957ZaXEHMd0iWjaegVsWSrTOJuF++IY/loWu6gHirdhsQptyiYE8NwHAK0pOJqjQvZpIa8FrvhIgnkDr90lX2kHT/ACOY2KKtRa9sOaHA7CJCpuu1zYNJ5EaNfLm8g6cbRwBjgtdwX6kwY1gxz2LmrvtVJkevBbV1cHyPpM5cCRhdOwzotRt7OYYrMw8fd6PGQ5Ow81fp1WuiDroPlv6Ke1ZlS+w4RTbjJ+07ya2PMKpQxU2nCWtILpboQXEEy5ndp6ewZC1L4D/VEU5JluINMOLJ7wbxhZVK0MH9JziNA5lTujOAGlkCP1Wb7Fyhf4gYnNLt2Z8H0wR4gLVs1fG0OgidhWO++C2RBZET9HEToILtSdBCkpGs/MBzBve7CfwUxI6lWchsJQmtmBOZyniiuiEgiEJQGEoWfar0DR3O8cxPuzz97kPJOsHrJxOLgCPZccyd+EZMHDXes6LySbKSo+WgM06UMWUpNKAhycRkmAIgoJAE4KKE8eKgc+kDqFUrXWHK2CnApLYMR1hfTcHMcQ4GQQcLgd4IXXdnPS/bLKQ2t9OzaHZPj7cQ77wJ4hZpaDqoK1gEb+a357/ZM+nslxdv7vt0DH6iqfdd3ZPATB+6SeAXRsstWlnSOJu0DMHm06HzXzNaLpjMZc9Fr3D2/t1gIDKpcwe4+XMjcDq0cAQn+OX+pv2+iqF9t0qNLDvEkdRqPNaLHAiQQRvBkLzG4PTLY7SAy2M9Q85YtWE/aAy6gDiu1oWMOAqWWqHAiQWu1HMZEeSxfLj7XptJQstt8PZlWZ95ojy0PSFoWa1Mqew4O4aOHNuqSyjFtld1mqkx3HkuaTOEPd7THEaAkBwO+Vcuiy5B7syZcT8Tj7TuWwcAtMtQAU8ezSRlKEloKUkkECIlZ9W525mmTTJ2DNh5sOXhC0SEks0ZTrXWpe2zE34mS4dWnvt8XBWLLe1OoMjzjMDnGY6gK4qtpuunUMuYMXxDuuH3hBWcoqV7K9tX1lKHseWlwBBIc0YcTZyPdyiQpf5wAO+MJ3OD2k+LS3/crVksgpthsmc8zJ8Ua1sYwgOdBIJAgkwNTAGiZgqfz2nvb+NnznyURtxc8FhcBliw4nCB9oBjeclSW63ua8NZTc6RIcGlwndll1J2qIWKtUMvdgGwZOcOQ9keBUtqrda8w1onPichwzAzMR7IKqBtWrwbsJEN6M1d97wV6jd7W5xidtc4y7xP6KyrlvtFWzXe1merviP6buitFJU72vBtGk57nBoAJLj7rQJc48gCfBa9CGtexDiG0y4AxIIzjI+cpLwG9O0FstNZ9alVfSpvP0bASMLB3W9YAJ4koKZ+xlNzlOAyUYOqeCqHoF3kmkpEoJAnJgTgVA5qMlMaE8bVA6UZTWnJEaIHh2WcKOpZQQneScBpmorHtV0Z5ZctFJdV82uxOxWeq9m0gGWnmw5HwWq/Xgmus4IXSfyX5Zx2fZv08TDLdSkHIvZmPvMOfgTyXol3WiyWxuOy1mk6905jm3Vp8CvnivdIIJI6hUqVGrRdjovc1w0LSWuHgrnHkdx9RfxFel7YFVo2+8OuviCrVmvSnUyDsLvhdAPQ6FeGdm/ThaqEMtTRaGDKT3agHMZHqOq9MuXtld14wKdQMqn+m+GVJ4Tk/pKzePLiuyuyIhArNFlrUv8ApuxD4H5+E6dCpKV8NmKjTTPHNvjqFN+xeCSLTIkEEHQgyPEJKgJJIoAEikkUCVe0WGm8gvY1xboSNJ1VhJAkkkkCSSSCBSvI/S32lNQssdI51IdU4UQcgd2Nwnk1u9ehdq78ZZbO97zADSXb8I3cSSGji5eEWKu6tVqWmr7dVxdwaNGtHACAOSludi/SswDQJOQ2aJJnrBvKK4dtubOqISSXpYEbt6IOSSSgciDl5pJIH6ozqkksggIjVJJA+EGpJKKcRJTiCkkgLXEIGzhxSSUFO23cD7ULMrXORm08UUl0487EsdB2c9KlusUM9Z66mP6dWXAD6rvab4xwXq/Zb0sWO3ubSqNdSrOyDHAva4/Ve0ZfeARSXblxmazK6110lhmi9zDu1H75pn83dTMV2feZH/r/AMJJLz8uu420aVUPaHMMg7cx5FFJJaiElCCSAwkgkgSKCSAJOMA8EkkHh3pQ7Qm1WptlaSGjDUqbJymm3kAcR4v4LJotgAbAgkscvUWH+tSSSWM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6804" name="AutoShape 4" descr="data:image/jpg;base64,/9j/4AAQSkZJRgABAQAAAQABAAD/2wCEAAkGBhQSEBQUEhQVFRUVFxQVFRgYGBcXFxUUFxUXFBcYGhcXHCYfFxokGRQUHy8gIycpLCwsFR4xNTAqNSYrLCkBCQoKDgwOFw8PGiwcHBwpLCwpKSwsKSkpKSkpKSkpKSkpLCkpKSwsKSkpLCwpKSkpKSwpKSwpKSwpKSwpKSksKf/AABEIALcBEwMBIgACEQEDEQH/xAAcAAABBQEBAQAAAAAAAAAAAAABAAIDBAUGBwj/xABDEAABAwEFBQQGCAUDBAMAAAABAAIRAwQFEiExQVFhcYEGIpGhBxMyQlLRI2JygpKxwfAUFUPS4Rai8TNUc7JTwuL/xAAYAQEBAQEBAAAAAAAAAAAAAAAAAQIDBP/EACMRAQEBAAICAgICAwAAAAAAAAABEQIhEjFBUSJhAzITcYH/2gAMAwEAAhEDEQA/APLMMImmnJPO5eV0MLckQnjyU933c+tUZTpjE97sLQP3kBrO4Jo6n0UXY59vFQCW0muLnbA5zS1vM5nLgV7RCy+zFwMsdnbSZmdXu+N51PLYOAC1YWAEijCUIGwnBqQRCBuDOWmD5HmP1UlOoHZHI7t/I7Qgg5gOv7+SB7qahc1OFoLfbzHxbvtfNSuYgquamEKzhTHMUVBKcnFiAQBAp4TYQNRlKEkChJIIoAQmvKJKiJUARQlU71vujZmYqzw0bBq53JupQXgq9a2BpwgFz/hbmevw9V5P2m9Jda1E0bICxm0g94j6zxoOA8Vf9GvbdtiqGjbH42PIwuJltI6TxbMTnA13zrxpr0+z3NWrCXkMZuEgRxdqeQhatGz0LMMgCRtOg5BZl6dqA2e9y/wAufq2urWOUtG869Bs/eqnlx4+u6Za3r27XRkD8+gXPVLTWrHUtB35uPIK5ZbjDc3anac3nkP2OCmtFsZSGXd5GXHm7ZyC52291VIdmh7wz24nAHrkUlEbaTmGDq0Hzdn4pLPSvF3oYZCeWIFelg1rc17F6Nex/wDD0v4iqPpqo7oOtOmdn2nanhA3rlfRt2Q/iavr6rZo0z3Qf6lQZxxa3InjA3r2JSgFFKEQFAISTgEAEAASDUSlCBQjCQCMIGkqHCWZs02s2c27j5KxCUIFRqh4y6g6jmEnNUL6E5jJw0I/eY4J1O15htQYXbD7ruuw8CgDwmkKy5ijNNBEGIQpS1CEERCEJ5CaQoGwhCfCDkVE5Q16zWNLnuDWjMkmAOpXM9qfSNZrJLWkVaumFp7oPFw/IT0Xlt99o7VbTirP9XT1a3SBwb+pz4pJo7XtR6V2MmnZBjfpjI2/Vbt5nwK88t9WrWcalqqGTq2ZceBOzl5Km+8GUhFIZ7XauPX5LMrWhztSu3Hgza0q17hrcNMQOH7zWZUrOcc0GUSVbo2OV0/Hiz7ex+jCoLTY2uee/SPqnOOZIABYQPs5c2ldq6qykMsuORd8mrzT0XWatRbXIaQ2p6uCcpLS6SN+Tl3DbLizcSf3uXj5Ztx1irePaGSW09TqfmdSqVBhJk5nits3Qx3u58k9lwEDuu6Fc/G1dVGtSV4Xc5JXB4LiWr2Y7PvtlobSZkPae7Yxg1PPYBvIWTQsznPa1oLnOIa1o1JJgAdV7n2XualdlkHrXNFR8Gq7e7Yxu1wboI1zO1d6w37Bd7KNNlOmMLGNwtHz3kmSTvKsrDd2jc8xQoPdxd3R4AF3iAiHW1//AMdMcBJ8ST+Sx5RcbcIrD/llqOtpI5QPyaEf5JX/AO5f4u/uTb9DcQKxm3ZaBpaD1xfrKRs9rByqNI3GP7Fd/Q2oSWMLbam+1Sa/l/hx/JOPaHD/ANSi9vHUf7gE8oY1k4LL/wBQ0iJBdOwYTJ8MvNVg6taNCKdPbhPePAvGnJsc08oY0qt5021PV4pftDe8W/ajTqrbgsulZaNmbJgfmTwAzJ81C621qxikDTb8R9ojnmG9JPJN+xsplSkCIOhTqTSGgEyYzO9EBVFVtR1PXvM/3N+YVynUDhLSCDuTCFWfZi04qeR2t913yKelXCE1zVHZrYH5RheNWnXpvCsFqqK5YoiIVpzVl2i+qYJayar/AIaYxHqRkBxUqq/aG+f4ajjO1zWDImCZMw3M6aLlr2tla3URSFQ0RUybUp508U5ipnIbGcT4wQNK+6hqtLbTgbTkEU2w8nYCXaTnsmOi53s5ZDRqVaNB+Bjw+pZQYOGo0FzqWcyHNxkaweZWN2jzG8qQstV9N4LqrHFric4I3bI2g7ism0W1zzmV2Hbq7nVqTLaG4cTzSeMgQ7Mty3DC5s8AuVst3OccgSdwXq4WZ5Vi76VWU5VqhYiSuqunsM98Gp3Bu1d4bF3lx9lGUx3Gc3HM/vkufL+eeo1OLgLo7FVakFwwA7x3j0+a7a6+yVKhDgwPcNpzjiBoumo0CwwBkctBPmtGz2Zx3eDfkuFvLk11FWyCQPn+S0qNjnPQKehZQNn5forjLGdZ8lZxTUNKhGgVhlnG1StpRokWcV0xChJHDzSQeY+i7sjhAtlZvecPoAfdboanMjIcJO0Lq71uZ7q3rqZY44WtDX+7Bk4Tx2g+K2mgAADIDIbgBoEQs2arGZe1amIfZzl8Ex/txD8k4dqqfvMqNP3f1IWuipl+xk/6robqn4R/cr9gvBtUHDiEb4/QlTerG4eARVmglEBRWi1MptxPcGjjtO4bzwCzHXlVrEii3A3QvcBi6N0b1z+qrbg0LZbWUhL3AToNXH7IGZWa+116+VIGkz4jGM/mG9JPJT2e6WMl9R2I+85x/MnZzy4KOrfZdDbOzH9cg4BxDdXeQ4rN/YIuqjSpk1SI1LnmM+epPGZWWKGKoP4cVAAcy6ZPKYc0faPRWWUKYfitFZrqm6ZLeAa32RyHUrWsdtomGMcOAhzfzAkqZKrGNI0nl9dhfOrsRc3q7Vo4HLit6x2ljwMB2Th0IHLdxGSmcxZdpuQTionA6ZjPA49M2Hi3zVzPSNaEisyx3z3sFYYXDWfzMZEfXGW8BakLUuoaAhCeQhCogrWYP11GhGo5FR/xxpj6XMbHjbwcNh4/8qy9wAkkADMyYgb89AvOO13bH17hSs3fpgmXTDXuHEgggZ84Wb0rXvC+mOkvcameTZimB9nKRHvSVjt7TGqB6jDgI7paBBMkRlqSQRvlY9npOqOb6zMkg4Qe6M8vtdZXV2GxBg+iAyEPcQ0tE6tY0DLdP5LlutKVOxOLS6s/PKGkHbBkbhnxPBZHaZlYfwz6LIbTrNfLQCQW5d7bmC6dkbl0rqUCBJ4nMn5KxQsktIO1J1ehy15XabTTqUzPq3VGvB25NYTG7vB3mprt7NspCGMA47fFdR/CBozHLepqVkJ2dNn+Uy0Z9lu0DXw3rQp2YmIGSt07MNuf6K2yieXhC1OKahpWbLfzzVqnQlS06IGuqmA/e5dJGTWUQFNBCaE5aCxcEs9yESeX5pAA7M0Bz4JJerSVFREBKEVgBFBVLyr1WtHqWB7iYz0aN8SJ5SirNe0NY0ue4NaNSTAWS++X1Ths7D/5Hgx0Zkero5FGhcJcQ+u4vcMxnk3lGTeg6lK13/Tp9yi31jhlDYDGn6z9J4CSs2/8D7NcgBx1nF79pJyG2JygcBATLR2gYO7RaHxt0pjkRm/7viFWbYK9oM1jDdQwyGD7ntP5uPRadC5Kbc3DGRpOnRoyUm/AwHNrWh0kF8HKR3QeDZwt5kly0qVwvcPpX5bWjMfo3yPNadrvCnSycc9jWiXdGjOOOizatvq1B3YoU9rnFocR9o91vTEeITJPanWiz2egAC3G7UMmSeMZNaOJgKOw2fBitFUCm2ASGiAGtMgQBLs4M6nKMkbI+zUs8WN2pIa90nfMHEeJJKtvv+gZBJ4yxxEHfknQtUb0pOiHgT8Ut/8AYBW8C5+rUshGQc2fgZUb5AQeoQuOo4VS1hf6sEe0AJG2QDDYygwCTkQtTkmNa3Xc2oIORGbXDVp3g/poVn2C3OpP9XW5gjTCPeb9Xe33dRktp7gBmQMwMyAqt53f6xkTDgcTHfC8aHlsI2hWz5guFNIWdcFpLqWYiNBuElpbya5rgOELSVl1FO8bup1mhtUFzZnDJDXSCIcAe8M9DIUbbHSpDu02NA3MaD5BXXfv9hZF5W1tNpfUdhA0nbwG88FmqFqrN3NH3RPhH5LNdVJdLctnPnvCxKna17pfTstWpTbJLpDZAzJaF09zOZXpNqgOaD7rvabkCMxqIIII1BWPajZabXmHQ12zceROnJSmnnDOROwfNXxZARGxS+ogQP31WvFFFlkA4nad6nZQJ/eassox/wAJ8LWCFtAcTz/wpWhFFVChOAQhFAQU9sJkIhUFohEtn96FCUZVBzSQSQVQlKQRCyFCSMIIIrTZhUY5jtHAgwYMHcRoorDdVOiAGN00JzP+OitwkpilCxgy1VnHF9CySIaRiI09sSfDCtpIJZox6t2No0aj2NxvDS4TnLgNoGZ35yVRsNGg+H1KpqOPvZmZ2S0HCPqiIjRdNhVerdlJ0l1NhnWWifGFLxNZrrTZGaMDj/43OJPN4/MqNzH1sqVFlNu1zmsLiPAtHTEnWu5HNq+soNpkFgbhd3cJBJxNMEGdoO5R2ynaQxz61b1bG5kNMmNwwNaSdntbVn/apKVxUKLZrOaJ2khoJ6mXcvJS/wCoKTe7SY5wHAU2DZq6CegK5uz0pOInM+y3WoeLnCXdBPNalluWs4yYaMiJy8hLp4khSX6g2bVZm2ikMcMIIc0gyA4aEYgJ1Igj5qs2taaYwhjXjYRm3oMQc0cM42GFmWuxtDvVsLn1NC6BDTrhEy5zo2EwBmdy37psRpMgxJjIbI45S7PM8AtTuobc1kdTpw4QZcTtzc4uJMZAmRkJ0V9ELDvO/dWUjlMGpqJ0LWCO87joOK11ILF6XsGdxgx1CJwzAaN7zs8yVlm4S/6S0uEakGGgDXbkxvDU7SjZHEZUGYnSSXOzgnU8Txc4HgrjOz7qpDrQ/HGYbIIHIRhHQE8Vj2M212kVm+oswOFwLXVAI7uhFPfOmP2RxOS6G77AKVNrdwAjYAAGgCdgAA6KazWNtMQwAb9pPM6lTgLcgAShR167WDE44QNs7eG/ksurfD6hw0WkbyQC6Dtwnus+8Z4K24jVq1WsEuc1o3kwPEqOz21jzDSd+YIBjdOe1Z9C5nE4qriXDcSXfiOnJoC0qFkawd1oH5nmdSpNEpCQCCK0FCSIRJQNBTgUAEUClEFBEoHQkmykqIEoWDZ72qMgOh42Tr0d/wArUs16035ThO52Xg7Q+S5zlKqynIwktIEJQkiUCSRQAQKEUkkAhCpSDgQ4Ag5EGCCOuqeggis9kYwQxjWj6oA/JSoygUHPXXbG0Po6wh4LpJ1dLi7ECT3g6RpmCNFo1b+pNE949I83EBXqlEOEOAcOIBHmsW8rje+o3A2k2mIJyA706kAd7ZAmPJZ7npVS9L3fVaABha73WmXvG5zsgxvLXemWGx1H5tYDGRGWERlEnLycr9vuwUmtqZvLKjXvnaySHd0ZaGfuqWjdAc2WVXg7jheOBGIYgCIIziCs5be1CndtoiPWNbwGP8mlo8Am1X16LmYqjXB7sIJLsjE5tcXd3LVpBCkN1VtlfLlUH5VE+jckOx1Hl3MQOpJJjhMK5UadN0gHeAeOYlMtNoDGOc7RoJPTdxRZaGuyaQeWY8Rkq96WU1KTmtiTBE6S0hwnhkt/CM6y2F9Z5qVSRGQA936rd2US7UnLKFsUaDWCGgADYFmUr8bTEVWmmZcSHAtiTMB0YXjPIgontGw5UxiP2v7Q5ZlkVrQiAsM3095hmZ3U2lxB4l0t8giLFWqDvBrR9cmq78GTB4K+X0mNOpb6YPtAkahsuI5huiFlvBr3FrZkCdWnLjhJwnPaq9G42D2y6pwJ7vRjYb5K/TpBohoAG4CB4BWaHFqUIpAqgIpIkIAkkEoQGUEMKSDwi6PS/mG2ulhO2pSAI+9Sdr0d0Xd3TfFC1tmhUZU2w2cQ+1TdDm89Ny8TrWIO2KkbE+m4OpktIzBBIIPAjQq3hw5fo2x9H2a1VKY7jsTRsObfA+z5LSs9+MPtjAfFvzC8FuX0qWugQK4FoaNryW1RyqtzP3g5e0taHAaSQMjDXfi9l3kVzvG8FlldADIkEEHQgyD1CcudpUXsd9G4g/DoTzYcndJVyz35GVVkfWb+rT+ngk5fZjWSTKFZrxLCHDhqOY1HVPWkGEkoSlUJJFBApSSSQKUkVUvC7W1gA7EMJxAiNYjaCDrtUFtzN6zKt14Dip1PVgTk4Swbe7mCzPYDCo1HPo1BTZUxzm4QRhB9n2ThJJ0GHYmWqcWKu2qANSYc2OD2g4B90c1i1cTPtDz/AF282+tPmPmogym/OpVLtmn97nEK/ZbNZniQ1ruLjjE/aJI6KC3VaYOClSpuccpwNI6CO8deAjM7FMF+x1qTRhYT4OJPUDNRVr6AIDGkl2kgieTfa8YVax9nW61ABOeERPVwAjk2ArLriaPYfUZtgOxN/C+Qtflh0ifQtFT2j6tu0f8A5b+ripaNw0wO9L43+z+EZeMoCy12ey9rh1YfDvN8ggL4LXYXtggS6YgDYS5hIAPEBOvkabKYAgAAbhkE5Z38/pjUgfeH/wBgB5q5ZrYx/smYzjgdDxHEGFqWIlRRAQhaARRIQhAkkkigCRRQUBnmgjKSD5dFTJODpUMwnBTAH0BIIyIgjnr+i2Kvbi3/APcO6MpAeTFkOGadiVF5npJvCmQXVfWNHuvZTLD4NBHMEFdlcfpkoVYba2Gk7TFnUp/iH0jORDwvPX0QVRtN17vEfJa/G+07fQ9jNKq0VLPVEbHBwIJ3Co04Z4GDwV9l61aeVVuLjo7xiD4L5lsFttFlfjoVHsdtLSRI3OGjhwMhd/2c9Nr2AMtdMPb8TAPE0zl+Es5KX+Kzvivl9vbLLb6dT2XCfhOTvDb0U8LkLpvuxW4TZ6rcUSW7RzaQHt5xHFara9ajEw9mycxHBw2LG2extJKlZr4puyMsPHT8Q/WFew/vYfmrLoCScgqEg50CUQm1GyCN4I8RCDJ7PUMTfWuHeqS/8RIHg0ADmtiFn9n6k0GD4WgdQXNI6EJl7Wwk+qpzJjGRqAdGj6ztOAzWZ1BTtTW1Kw9SwAg957ZaXEHMd0iWjaegVsWSrTOJuF++IY/loWu6gHirdhsQptyiYE8NwHAK0pOJqjQvZpIa8FrvhIgnkDr90lX2kHT/ACOY2KKtRa9sOaHA7CJCpuu1zYNJ5EaNfLm8g6cbRwBjgtdwX6kwY1gxz2LmrvtVJkevBbV1cHyPpM5cCRhdOwzotRt7OYYrMw8fd6PGQ5Ow81fp1WuiDroPlv6Ke1ZlS+w4RTbjJ+07ya2PMKpQxU2nCWtILpboQXEEy5ndp6ewZC1L4D/VEU5JluINMOLJ7wbxhZVK0MH9JziNA5lTujOAGlkCP1Wb7Fyhf4gYnNLt2Z8H0wR4gLVs1fG0OgidhWO++C2RBZET9HEToILtSdBCkpGs/MBzBve7CfwUxI6lWchsJQmtmBOZyniiuiEgiEJQGEoWfar0DR3O8cxPuzz97kPJOsHrJxOLgCPZccyd+EZMHDXes6LySbKSo+WgM06UMWUpNKAhycRkmAIgoJAE4KKE8eKgc+kDqFUrXWHK2CnApLYMR1hfTcHMcQ4GQQcLgd4IXXdnPS/bLKQ2t9OzaHZPj7cQ77wJ4hZpaDqoK1gEb+a357/ZM+nslxdv7vt0DH6iqfdd3ZPATB+6SeAXRsstWlnSOJu0DMHm06HzXzNaLpjMZc9Fr3D2/t1gIDKpcwe4+XMjcDq0cAQn+OX+pv2+iqF9t0qNLDvEkdRqPNaLHAiQQRvBkLzG4PTLY7SAy2M9Q85YtWE/aAy6gDiu1oWMOAqWWqHAiQWu1HMZEeSxfLj7XptJQstt8PZlWZ95ojy0PSFoWa1Mqew4O4aOHNuqSyjFtld1mqkx3HkuaTOEPd7THEaAkBwO+Vcuiy5B7syZcT8Tj7TuWwcAtMtQAU8ezSRlKEloKUkkECIlZ9W525mmTTJ2DNh5sOXhC0SEks0ZTrXWpe2zE34mS4dWnvt8XBWLLe1OoMjzjMDnGY6gK4qtpuunUMuYMXxDuuH3hBWcoqV7K9tX1lKHseWlwBBIc0YcTZyPdyiQpf5wAO+MJ3OD2k+LS3/crVksgpthsmc8zJ8Ua1sYwgOdBIJAgkwNTAGiZgqfz2nvb+NnznyURtxc8FhcBliw4nCB9oBjeclSW63ua8NZTc6RIcGlwndll1J2qIWKtUMvdgGwZOcOQ9keBUtqrda8w1onPichwzAzMR7IKqBtWrwbsJEN6M1d97wV6jd7W5xidtc4y7xP6KyrlvtFWzXe1merviP6buitFJU72vBtGk57nBoAJLj7rQJc48gCfBa9CGtexDiG0y4AxIIzjI+cpLwG9O0FstNZ9alVfSpvP0bASMLB3W9YAJ4koKZ+xlNzlOAyUYOqeCqHoF3kmkpEoJAnJgTgVA5qMlMaE8bVA6UZTWnJEaIHh2WcKOpZQQneScBpmorHtV0Z5ZctFJdV82uxOxWeq9m0gGWnmw5HwWq/Xgmus4IXSfyX5Zx2fZv08TDLdSkHIvZmPvMOfgTyXol3WiyWxuOy1mk6905jm3Vp8CvnivdIIJI6hUqVGrRdjovc1w0LSWuHgrnHkdx9RfxFel7YFVo2+8OuviCrVmvSnUyDsLvhdAPQ6FeGdm/ThaqEMtTRaGDKT3agHMZHqOq9MuXtld14wKdQMqn+m+GVJ4Tk/pKzePLiuyuyIhArNFlrUv8ApuxD4H5+E6dCpKV8NmKjTTPHNvjqFN+xeCSLTIkEEHQgyPEJKgJJIoAEikkUCVe0WGm8gvY1xboSNJ1VhJAkkkkCSSSCBSvI/S32lNQssdI51IdU4UQcgd2Nwnk1u9ehdq78ZZbO97zADSXb8I3cSSGji5eEWKu6tVqWmr7dVxdwaNGtHACAOSludi/SswDQJOQ2aJJnrBvKK4dtubOqISSXpYEbt6IOSSSgciDl5pJIH6ozqkksggIjVJJA+EGpJKKcRJTiCkkgLXEIGzhxSSUFO23cD7ULMrXORm08UUl0487EsdB2c9KlusUM9Z66mP6dWXAD6rvab4xwXq/Zb0sWO3ubSqNdSrOyDHAva4/Ve0ZfeARSXblxmazK6110lhmi9zDu1H75pn83dTMV2feZH/r/AMJJLz8uu420aVUPaHMMg7cx5FFJJaiElCCSAwkgkgSKCSAJOMA8EkkHh3pQ7Qm1WptlaSGjDUqbJymm3kAcR4v4LJotgAbAgkscvUWH+tSSSWM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6808" name="Picture 8" descr="http://www.nonprofit-day.org/images/printables/thank-you.jpg"/>
          <p:cNvPicPr>
            <a:picLocks noChangeAspect="1" noChangeArrowheads="1"/>
          </p:cNvPicPr>
          <p:nvPr/>
        </p:nvPicPr>
        <p:blipFill>
          <a:blip r:embed="rId2"/>
          <a:srcRect/>
          <a:stretch>
            <a:fillRect/>
          </a:stretch>
        </p:blipFill>
        <p:spPr bwMode="auto">
          <a:xfrm>
            <a:off x="0" y="0"/>
            <a:ext cx="9170972" cy="61722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Literature related to Retailing				</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pPr algn="just"/>
            <a:r>
              <a:rPr lang="en-US" sz="1700" dirty="0" smtClean="0"/>
              <a:t>Bucklin P. Louis (1962), “Retail Strategy and the Classification of Consumer Goods”, Journal of Marketing, October, 1962, Pp: 50-55.</a:t>
            </a:r>
          </a:p>
          <a:p>
            <a:pPr algn="just"/>
            <a:r>
              <a:rPr lang="en-US" sz="1700" dirty="0" smtClean="0"/>
              <a:t>Fisher L. Marshall, Raman </a:t>
            </a:r>
            <a:r>
              <a:rPr lang="en-US" sz="1700" dirty="0" err="1" smtClean="0"/>
              <a:t>Ananth</a:t>
            </a:r>
            <a:r>
              <a:rPr lang="en-US" sz="1700" dirty="0" smtClean="0"/>
              <a:t> &amp; McClelland Sheen Anna (2000), “Rocket Science Retailing is Almost Here – Are You Ready?”, Harvard Business Review, July-August 2000, PP:115-124.</a:t>
            </a:r>
          </a:p>
          <a:p>
            <a:pPr algn="just"/>
            <a:r>
              <a:rPr lang="en-US" sz="1700" dirty="0" err="1" smtClean="0"/>
              <a:t>Lahart</a:t>
            </a:r>
            <a:r>
              <a:rPr lang="en-US" sz="1700" dirty="0" smtClean="0"/>
              <a:t>, Justin. “Shop till you drop”, Wall Street Journal - Eastern Edition, 3/28/2005, Vol. 245 Issue 60, pC1-C1, 1p, 1 graph.</a:t>
            </a:r>
          </a:p>
          <a:p>
            <a:pPr algn="just"/>
            <a:r>
              <a:rPr lang="en-US" sz="1700" dirty="0" smtClean="0"/>
              <a:t>Gupta C.P. &amp; </a:t>
            </a:r>
            <a:r>
              <a:rPr lang="en-US" sz="1700" dirty="0" err="1" smtClean="0"/>
              <a:t>Chaturvedi</a:t>
            </a:r>
            <a:r>
              <a:rPr lang="en-US" sz="1700" dirty="0" smtClean="0"/>
              <a:t> </a:t>
            </a:r>
            <a:r>
              <a:rPr lang="en-US" sz="1700" dirty="0" err="1" smtClean="0"/>
              <a:t>Mitali</a:t>
            </a:r>
            <a:r>
              <a:rPr lang="en-US" sz="1700" dirty="0" smtClean="0"/>
              <a:t> (2007), “Retailing: An Emerging Trend in India”, Indian Journal of Marketing, June 2007, PP: 39-44.</a:t>
            </a:r>
          </a:p>
          <a:p>
            <a:pPr algn="just"/>
            <a:r>
              <a:rPr lang="en-US" sz="1700" dirty="0" smtClean="0"/>
              <a:t>Mishra </a:t>
            </a:r>
            <a:r>
              <a:rPr lang="en-US" sz="1700" dirty="0" err="1" smtClean="0"/>
              <a:t>Gaurav</a:t>
            </a:r>
            <a:r>
              <a:rPr lang="en-US" sz="1700" dirty="0" smtClean="0"/>
              <a:t> &amp; </a:t>
            </a:r>
            <a:r>
              <a:rPr lang="en-US" sz="1700" dirty="0" err="1" smtClean="0"/>
              <a:t>Seshan</a:t>
            </a:r>
            <a:r>
              <a:rPr lang="en-US" sz="1700" dirty="0" smtClean="0"/>
              <a:t> Radhika, “Emerging Retail Formats in India: The Role of the Independent Retailer”, CCS.PGP.P1-25, E-20413, IIMB.</a:t>
            </a:r>
          </a:p>
          <a:p>
            <a:pPr algn="just"/>
            <a:r>
              <a:rPr lang="en-IN" sz="1700" dirty="0" smtClean="0"/>
              <a:t>Berry L. Leonard (et al) (2002), “Understanding Service Convenience”, Journal of Marketing, July 2002, Vol.66, No.3, PP: 1-17.</a:t>
            </a:r>
            <a:endParaRPr lang="en-US" sz="1700" dirty="0" smtClean="0"/>
          </a:p>
          <a:p>
            <a:pPr algn="just"/>
            <a:r>
              <a:rPr lang="en-US" sz="1700" dirty="0" smtClean="0"/>
              <a:t>Kline Barbara and Wagner Janet (1994), “Information Sources and Retail Buyer Decision-Making: The Effect of Product-Specific Buying Experience”, Journal of Retailing, Vol.70, No. 1, 1994, PP: 75-88.</a:t>
            </a:r>
          </a:p>
          <a:p>
            <a:pPr algn="just"/>
            <a:r>
              <a:rPr lang="en-US" sz="1700" dirty="0" err="1" smtClean="0"/>
              <a:t>Kaul</a:t>
            </a:r>
            <a:r>
              <a:rPr lang="en-US" sz="1700" dirty="0" smtClean="0"/>
              <a:t> </a:t>
            </a:r>
            <a:r>
              <a:rPr lang="en-US" sz="1700" dirty="0" err="1" smtClean="0"/>
              <a:t>Subhashini</a:t>
            </a:r>
            <a:r>
              <a:rPr lang="en-US" sz="1700" dirty="0" smtClean="0"/>
              <a:t> (2007), “Measuring Retail Service Quality: Examining Applicability of International Research Perspectives in India”, </a:t>
            </a:r>
            <a:r>
              <a:rPr lang="en-US" sz="1700" dirty="0" err="1" smtClean="0"/>
              <a:t>Viklpa</a:t>
            </a:r>
            <a:r>
              <a:rPr lang="en-US" sz="1700" dirty="0" smtClean="0"/>
              <a:t>, Vol.32 32, No.1, January-March 2007.</a:t>
            </a:r>
          </a:p>
          <a:p>
            <a:pPr algn="just"/>
            <a:r>
              <a:rPr lang="en-US" sz="1600" dirty="0" err="1" smtClean="0"/>
              <a:t>Rachman</a:t>
            </a:r>
            <a:r>
              <a:rPr lang="en-US" sz="1600" dirty="0" smtClean="0"/>
              <a:t> J. David and Kemp J. Linda (1964),”Are Buyers Happy in Their Jobs?” Journal of Retailing, Vol.40, No. 2, summer 1964, PP: 1-10.</a:t>
            </a:r>
          </a:p>
          <a:p>
            <a:pPr algn="just"/>
            <a:r>
              <a:rPr lang="en-US" sz="1600" dirty="0" smtClean="0"/>
              <a:t>Reddy P. </a:t>
            </a:r>
            <a:r>
              <a:rPr lang="en-US" sz="1600" dirty="0" err="1" smtClean="0"/>
              <a:t>Narayana</a:t>
            </a:r>
            <a:r>
              <a:rPr lang="en-US" sz="1600" dirty="0" smtClean="0"/>
              <a:t> (1990), “Efficiency Benefits Pass on to Consumers: New Development in Retail Market Environment in India”, Indian Journal of Marketing, PP: 23-25.</a:t>
            </a:r>
          </a:p>
          <a:p>
            <a:pPr algn="just"/>
            <a:endParaRPr lang="en-US" sz="1700" dirty="0" smtClean="0"/>
          </a:p>
          <a:p>
            <a:pPr algn="just"/>
            <a:endParaRPr lang="en-US" sz="18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Literature related to Women Empowerment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sz="1600" dirty="0" err="1" smtClean="0"/>
              <a:t>Bisanth</a:t>
            </a:r>
            <a:r>
              <a:rPr lang="en-US" sz="1600" dirty="0" smtClean="0"/>
              <a:t> </a:t>
            </a:r>
            <a:r>
              <a:rPr lang="en-US" sz="1600" dirty="0" err="1" smtClean="0"/>
              <a:t>Savitri</a:t>
            </a:r>
            <a:r>
              <a:rPr lang="en-US" sz="1600" dirty="0" smtClean="0"/>
              <a:t> (2001), “Globalization, poverty and women’s empowerment”, United Nations division of advancement of women (online) 8</a:t>
            </a:r>
          </a:p>
          <a:p>
            <a:pPr algn="just"/>
            <a:r>
              <a:rPr lang="en-US" sz="1600" dirty="0" err="1" smtClean="0"/>
              <a:t>Malhotra</a:t>
            </a:r>
            <a:r>
              <a:rPr lang="en-US" sz="1600" dirty="0" smtClean="0"/>
              <a:t> </a:t>
            </a:r>
            <a:r>
              <a:rPr lang="en-US" sz="1600" dirty="0" err="1" smtClean="0"/>
              <a:t>Anju</a:t>
            </a:r>
            <a:r>
              <a:rPr lang="en-US" sz="1600" dirty="0" smtClean="0"/>
              <a:t>, Schuler Ruth Sidney and </a:t>
            </a:r>
            <a:r>
              <a:rPr lang="en-US" sz="1600" dirty="0" err="1" smtClean="0"/>
              <a:t>Boende</a:t>
            </a:r>
            <a:r>
              <a:rPr lang="en-US" sz="1600" dirty="0" smtClean="0"/>
              <a:t> Carol (2002) Measuring Women’s Empowerment as a variable in International Development, World Bank workshop on poverty and gender: New perspectives, June 28, 2002.</a:t>
            </a:r>
          </a:p>
          <a:p>
            <a:pPr algn="just"/>
            <a:r>
              <a:rPr lang="en-US" sz="1600" dirty="0" err="1" smtClean="0"/>
              <a:t>Kabeer</a:t>
            </a:r>
            <a:r>
              <a:rPr lang="en-US" sz="1600" dirty="0" smtClean="0"/>
              <a:t> N. (2005), “Gender Equality and Women’s Empowerment: a critical analysis of the third millennium Development Goal”, Gender and Development Vol. 13, No. 1, March, PP: 13-20.</a:t>
            </a:r>
          </a:p>
          <a:p>
            <a:pPr algn="just"/>
            <a:r>
              <a:rPr lang="en-IN" sz="1600" dirty="0" err="1" smtClean="0"/>
              <a:t>Khosla</a:t>
            </a:r>
            <a:r>
              <a:rPr lang="en-IN" sz="1600" dirty="0" smtClean="0"/>
              <a:t> </a:t>
            </a:r>
            <a:r>
              <a:rPr lang="en-IN" sz="1600" dirty="0" err="1" smtClean="0"/>
              <a:t>Renu</a:t>
            </a:r>
            <a:r>
              <a:rPr lang="en-IN" sz="1600" dirty="0" smtClean="0"/>
              <a:t> (2000), “From Disempowerment to Empowerment: Building urban Poor Communities for Change”, IIMB library RP.She.P.18418.</a:t>
            </a:r>
            <a:endParaRPr lang="en-US" sz="1600" dirty="0" smtClean="0"/>
          </a:p>
          <a:p>
            <a:pPr algn="just"/>
            <a:r>
              <a:rPr lang="en-IN" sz="1600" dirty="0" smtClean="0"/>
              <a:t>Ford C. Robert and </a:t>
            </a:r>
            <a:r>
              <a:rPr lang="en-IN" sz="1600" dirty="0" err="1" smtClean="0"/>
              <a:t>Fottler</a:t>
            </a:r>
            <a:r>
              <a:rPr lang="en-IN" sz="1600" dirty="0" smtClean="0"/>
              <a:t> D. Myron (1995), “Empowerment: A matter of degree”, Academy of Management Executive, 1995, Vol. 9, N0.3, PP: 21-29.</a:t>
            </a:r>
            <a:endParaRPr lang="en-US" sz="1600" dirty="0" smtClean="0"/>
          </a:p>
          <a:p>
            <a:pPr algn="just"/>
            <a:r>
              <a:rPr lang="en-IN" sz="1600" dirty="0" smtClean="0"/>
              <a:t>Juliet Hunt and </a:t>
            </a:r>
            <a:r>
              <a:rPr lang="en-IN" sz="1600" dirty="0" err="1" smtClean="0"/>
              <a:t>Nalini</a:t>
            </a:r>
            <a:r>
              <a:rPr lang="en-IN" sz="1600" dirty="0" smtClean="0"/>
              <a:t> </a:t>
            </a:r>
            <a:r>
              <a:rPr lang="en-IN" sz="1600" dirty="0" err="1" smtClean="0"/>
              <a:t>Kasynathan</a:t>
            </a:r>
            <a:r>
              <a:rPr lang="en-IN" sz="1600" dirty="0" smtClean="0"/>
              <a:t> (2001), ‘Pathways to empowerment? Reflections on microfinance and transformation in gender relations in South Asia’, Gender and Development Vol. 9, No. 1, March 2001.</a:t>
            </a:r>
            <a:endParaRPr lang="en-US" sz="1600" dirty="0" smtClean="0"/>
          </a:p>
          <a:p>
            <a:pPr algn="just"/>
            <a:r>
              <a:rPr lang="en-IN" sz="1600" dirty="0" err="1" smtClean="0"/>
              <a:t>Arneson</a:t>
            </a:r>
            <a:r>
              <a:rPr lang="en-IN" sz="1600" dirty="0" smtClean="0"/>
              <a:t> </a:t>
            </a:r>
            <a:r>
              <a:rPr lang="en-IN" sz="1600" dirty="0" err="1" smtClean="0"/>
              <a:t>Haanna</a:t>
            </a:r>
            <a:r>
              <a:rPr lang="en-IN" sz="1600" dirty="0" smtClean="0"/>
              <a:t> and Ekberg Kerstin (2006), “Measuring empowerment in working life: A review”, Work. 26, 2006, 37-46, IOS Press. </a:t>
            </a:r>
            <a:endParaRPr lang="en-US" sz="1600" dirty="0" smtClean="0"/>
          </a:p>
          <a:p>
            <a:pPr algn="just"/>
            <a:r>
              <a:rPr lang="en-US" sz="1700" dirty="0" smtClean="0"/>
              <a:t>CHARMES JACQUES and WIERINGA SASKIA (2003), “Measuring Women’s Empowerment: an assessment of the Gender-related Development Index and the Gender Empowerment Measure”, Journal of Human Development, Vol. 4, No. 3, November 2003.</a:t>
            </a:r>
          </a:p>
          <a:p>
            <a:pPr algn="just"/>
            <a:r>
              <a:rPr lang="en-IN" sz="1800" dirty="0" err="1" smtClean="0"/>
              <a:t>Pradhan</a:t>
            </a:r>
            <a:r>
              <a:rPr lang="en-IN" sz="1800" dirty="0" smtClean="0"/>
              <a:t> </a:t>
            </a:r>
            <a:r>
              <a:rPr lang="en-IN" sz="1800" dirty="0" err="1" smtClean="0"/>
              <a:t>Bina</a:t>
            </a:r>
            <a:r>
              <a:rPr lang="en-IN" sz="1800" dirty="0" smtClean="0"/>
              <a:t> ((2003), “Measuring Empowerment: A methodological approach”, SID On-line Dialogue, Sage Publications, Development 46(2), copy right 2003, PP: 51-57.</a:t>
            </a:r>
            <a:endParaRPr lang="en-US" sz="1800" dirty="0" smtClean="0"/>
          </a:p>
          <a:p>
            <a:pPr algn="just"/>
            <a:endParaRPr lang="en-US" sz="1700" dirty="0" smtClean="0"/>
          </a:p>
          <a:p>
            <a:pPr algn="just"/>
            <a:endParaRPr lang="en-US" sz="17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Literature related to Women &amp; Shopping</a:t>
            </a:r>
            <a:endParaRPr lang="en-US" dirty="0"/>
          </a:p>
        </p:txBody>
      </p:sp>
      <p:sp>
        <p:nvSpPr>
          <p:cNvPr id="3" name="Content Placeholder 2"/>
          <p:cNvSpPr>
            <a:spLocks noGrp="1"/>
          </p:cNvSpPr>
          <p:nvPr>
            <p:ph idx="1"/>
          </p:nvPr>
        </p:nvSpPr>
        <p:spPr/>
        <p:txBody>
          <a:bodyPr>
            <a:normAutofit lnSpcReduction="10000"/>
          </a:bodyPr>
          <a:lstStyle/>
          <a:p>
            <a:r>
              <a:rPr lang="en-US" sz="1600" dirty="0" smtClean="0"/>
              <a:t>Davis, Harry L. (1970), “Dimensions of Martial Roles in Consumer Decision making,” Journal of Marketing Research, 7, 168-77.</a:t>
            </a:r>
          </a:p>
          <a:p>
            <a:r>
              <a:rPr lang="en-IN" sz="1600" dirty="0" err="1" smtClean="0"/>
              <a:t>Filiatrult</a:t>
            </a:r>
            <a:r>
              <a:rPr lang="en-IN" sz="1600" dirty="0" smtClean="0"/>
              <a:t> Pierre &amp; Ritchie Brent J.R. (1980), “Joint Purchasing Decisions: A Comparison of Influence structure in Family and Couple Decision-Making Units”, Journal of Consumer Research, Vol.7, September 1980, pp: 131-140.</a:t>
            </a:r>
            <a:endParaRPr lang="en-US" sz="1600" dirty="0" smtClean="0"/>
          </a:p>
          <a:p>
            <a:r>
              <a:rPr lang="en-IN" sz="1600" dirty="0" err="1" smtClean="0"/>
              <a:t>Wolgast</a:t>
            </a:r>
            <a:r>
              <a:rPr lang="en-IN" sz="1600" dirty="0" smtClean="0"/>
              <a:t> H. Elizabeth (1958), “Do Husbands Or Wives Make the Purchasing Decisions?” The Journal of Marketing, October, PP: 151-158.</a:t>
            </a:r>
            <a:endParaRPr lang="en-US" sz="1600" dirty="0" smtClean="0"/>
          </a:p>
          <a:p>
            <a:r>
              <a:rPr lang="en-IN" sz="1600" dirty="0" err="1" smtClean="0"/>
              <a:t>Kameshwari</a:t>
            </a:r>
            <a:r>
              <a:rPr lang="en-IN" sz="1600" dirty="0" smtClean="0"/>
              <a:t> </a:t>
            </a:r>
            <a:r>
              <a:rPr lang="en-IN" sz="1600" dirty="0" err="1" smtClean="0"/>
              <a:t>Moorthy</a:t>
            </a:r>
            <a:r>
              <a:rPr lang="en-IN" sz="1600" dirty="0" smtClean="0"/>
              <a:t> and </a:t>
            </a:r>
            <a:r>
              <a:rPr lang="en-IN" sz="1600" dirty="0" err="1" smtClean="0"/>
              <a:t>Renuka</a:t>
            </a:r>
            <a:r>
              <a:rPr lang="en-IN" sz="1600" dirty="0" smtClean="0"/>
              <a:t> (2001), Are women Better Buyers? - Gender a Case Study Indian management, October 2001, Pp: 66-72.</a:t>
            </a:r>
            <a:endParaRPr lang="en-US" sz="1600" dirty="0" smtClean="0"/>
          </a:p>
          <a:p>
            <a:r>
              <a:rPr lang="en-IN" sz="1600" dirty="0" err="1" smtClean="0"/>
              <a:t>Alladi</a:t>
            </a:r>
            <a:r>
              <a:rPr lang="en-IN" sz="1600" dirty="0" smtClean="0"/>
              <a:t> </a:t>
            </a:r>
            <a:r>
              <a:rPr lang="en-IN" sz="1600" dirty="0" err="1" smtClean="0"/>
              <a:t>Venkatesh</a:t>
            </a:r>
            <a:r>
              <a:rPr lang="en-IN" sz="1600" dirty="0" smtClean="0"/>
              <a:t> (1980), “Changing Roles of Women-A Life-Style Analysis, Journal of Consumer Research, Vol.7, No.2 September 1980, and Pp: 189-197.</a:t>
            </a:r>
            <a:endParaRPr lang="en-US" sz="1600" dirty="0" smtClean="0"/>
          </a:p>
          <a:p>
            <a:r>
              <a:rPr lang="en-IN" sz="1600" dirty="0" err="1" smtClean="0"/>
              <a:t>Barbieri</a:t>
            </a:r>
            <a:r>
              <a:rPr lang="en-IN" sz="1600" dirty="0" smtClean="0"/>
              <a:t> Annalisa (2006), “Don’t shop till you drop”, New Statesman, Arts &amp; Culture, 20 November 2006, Pg. 58.</a:t>
            </a:r>
            <a:endParaRPr lang="en-US" sz="1600" dirty="0" smtClean="0"/>
          </a:p>
          <a:p>
            <a:r>
              <a:rPr lang="en-IN" sz="1600" dirty="0" smtClean="0"/>
              <a:t>Campbell Carol (2006), “‘What Women Want’ When Shopping For CE”, Retailing, TWICE06/06/2006.</a:t>
            </a:r>
            <a:endParaRPr lang="en-US" sz="1600" dirty="0" smtClean="0"/>
          </a:p>
          <a:p>
            <a:r>
              <a:rPr lang="en-IN" sz="1600" dirty="0" err="1" smtClean="0"/>
              <a:t>Bellante</a:t>
            </a:r>
            <a:r>
              <a:rPr lang="en-IN" sz="1600" dirty="0" smtClean="0"/>
              <a:t> Don and Foster </a:t>
            </a:r>
            <a:r>
              <a:rPr lang="en-IN" sz="1600" dirty="0" err="1" smtClean="0"/>
              <a:t>C.Ann</a:t>
            </a:r>
            <a:r>
              <a:rPr lang="en-IN" sz="1600" dirty="0" smtClean="0"/>
              <a:t> 1984, ‘Working Wives and Expenditure on Services’, Journal of Consumer Research, </a:t>
            </a:r>
            <a:r>
              <a:rPr lang="en-IN" sz="1600" dirty="0" err="1" smtClean="0"/>
              <a:t>Vol</a:t>
            </a:r>
            <a:r>
              <a:rPr lang="en-IN" sz="1600" dirty="0" smtClean="0"/>
              <a:t> 11, September 1984, Pp: 700-718.</a:t>
            </a:r>
            <a:endParaRPr lang="en-US" sz="1600" dirty="0" smtClean="0"/>
          </a:p>
          <a:p>
            <a:r>
              <a:rPr lang="en-IN" sz="1600" dirty="0" smtClean="0"/>
              <a:t>Bhattacharya </a:t>
            </a:r>
            <a:r>
              <a:rPr lang="en-IN" sz="1600" dirty="0" err="1" smtClean="0"/>
              <a:t>Priyanka</a:t>
            </a:r>
            <a:r>
              <a:rPr lang="en-IN" sz="1600" dirty="0" smtClean="0"/>
              <a:t> (2007), “Cosmetics Retailing in India: Obvious Excitement” GCI Cover Story Part II, GCI February 2007, PP: 38-40.</a:t>
            </a:r>
            <a:endParaRPr lang="en-US" sz="16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Literature related to Consumer Empowerment</a:t>
            </a:r>
            <a:endParaRPr lang="en-US" dirty="0"/>
          </a:p>
        </p:txBody>
      </p:sp>
      <p:sp>
        <p:nvSpPr>
          <p:cNvPr id="3" name="Content Placeholder 2"/>
          <p:cNvSpPr>
            <a:spLocks noGrp="1"/>
          </p:cNvSpPr>
          <p:nvPr>
            <p:ph idx="1"/>
          </p:nvPr>
        </p:nvSpPr>
        <p:spPr/>
        <p:txBody>
          <a:bodyPr>
            <a:normAutofit fontScale="85000" lnSpcReduction="20000"/>
          </a:bodyPr>
          <a:lstStyle/>
          <a:p>
            <a:r>
              <a:rPr lang="en-IN" sz="1600" dirty="0" smtClean="0"/>
              <a:t>Hollander C. Stanley (1972), “Consumerism and Retailing: A Historical Perspective”, Journal of marketing, Vol. 48, No.4, winter 1972-1973, PP: 6-21.</a:t>
            </a:r>
          </a:p>
          <a:p>
            <a:r>
              <a:rPr lang="en-IN" sz="1600" dirty="0" smtClean="0"/>
              <a:t>Davies Andrea, </a:t>
            </a:r>
            <a:r>
              <a:rPr lang="en-IN" sz="1600" dirty="0" err="1" smtClean="0"/>
              <a:t>Ellliott</a:t>
            </a:r>
            <a:r>
              <a:rPr lang="en-IN" sz="1600" dirty="0" smtClean="0"/>
              <a:t> Richard (2006), “The evolution of the empowered consumer”, European Journal of Marketing, Vol.40, No.9/10, 2006, PP: 1196-1121.</a:t>
            </a:r>
          </a:p>
          <a:p>
            <a:r>
              <a:rPr lang="en-US" sz="1600" dirty="0" smtClean="0"/>
              <a:t>Lincoln Nicola Denham, Travers Cheryl, Ackers Peter &amp; Wilkinson Adrian (2002), “The meaning of empowerment: the interdisciplinary etymology of a new management concept”, International Journal of Management Reviews, Vol.4, Issue 3, September 2002, PP: 271-290.</a:t>
            </a:r>
          </a:p>
          <a:p>
            <a:r>
              <a:rPr lang="en-IN" sz="1600" dirty="0" smtClean="0"/>
              <a:t>Rogers, E.S., Chamberlin, J., Ellison, M.L., </a:t>
            </a:r>
            <a:r>
              <a:rPr lang="en-IN" sz="1600" dirty="0" err="1" smtClean="0"/>
              <a:t>Crean</a:t>
            </a:r>
            <a:r>
              <a:rPr lang="en-IN" sz="1600" dirty="0" smtClean="0"/>
              <a:t>, T., (1997). A consumer-constructed scale to measure empowerment among users of mental health services. Psychiatric. Serv. 48, PP: 1042-1047.</a:t>
            </a:r>
            <a:endParaRPr lang="en-US" sz="1600" dirty="0" smtClean="0"/>
          </a:p>
          <a:p>
            <a:r>
              <a:rPr lang="en-IN" sz="1600" dirty="0" smtClean="0"/>
              <a:t>Weil Birdseye </a:t>
            </a:r>
            <a:r>
              <a:rPr lang="en-IN" sz="1600" dirty="0" err="1" smtClean="0"/>
              <a:t>Heary</a:t>
            </a:r>
            <a:r>
              <a:rPr lang="en-IN" sz="1600" dirty="0" smtClean="0"/>
              <a:t> and Well Endicott Elisabeth (1999), “The Road From Dependency to Empowerment: The Destination is Worth the Journey” MIT Sloan School of Management Working Paper (WP #4102) paper 141, </a:t>
            </a:r>
            <a:r>
              <a:rPr lang="en-IN" sz="1600" dirty="0" err="1" smtClean="0"/>
              <a:t>Center</a:t>
            </a:r>
            <a:r>
              <a:rPr lang="en-IN" sz="1600" dirty="0" smtClean="0"/>
              <a:t> for Business @MIT, 18 August 1999, PP:1-10.</a:t>
            </a:r>
            <a:endParaRPr lang="en-US" sz="1600" dirty="0" smtClean="0"/>
          </a:p>
          <a:p>
            <a:r>
              <a:rPr lang="en-IN" sz="1600" dirty="0" smtClean="0"/>
              <a:t>Wright Tiu Len (2007), Consumer Empowerment special issue, Guest Editorial, European Journal of marketing, PP: 1-6.</a:t>
            </a:r>
            <a:endParaRPr lang="en-US" sz="1600" dirty="0" smtClean="0"/>
          </a:p>
          <a:p>
            <a:r>
              <a:rPr lang="en-IN" sz="1600" dirty="0" smtClean="0"/>
              <a:t>Wright Tiu Len, Newman Andrew, Dennis Charles (2006), “Enhancing consumer empowerment”, Commentary, European Journal of Marketing, Volume 40, No.9/10, 2006, PP: 925-935.</a:t>
            </a:r>
            <a:endParaRPr lang="en-US" sz="1600" dirty="0" smtClean="0"/>
          </a:p>
          <a:p>
            <a:r>
              <a:rPr lang="en-IN" sz="1600" dirty="0" smtClean="0"/>
              <a:t>Shaw Deirdre, </a:t>
            </a:r>
            <a:r>
              <a:rPr lang="en-IN" sz="1600" dirty="0" err="1" smtClean="0"/>
              <a:t>Newholm</a:t>
            </a:r>
            <a:r>
              <a:rPr lang="en-IN" sz="1600" dirty="0" smtClean="0"/>
              <a:t> Terry, Dickinson Roger (2006), “Consumption as voting: an exploration of consumer empowerment”, European Journal of Marketing, Volume 40, No.9/10, 2006, PP: 1049-1067.</a:t>
            </a:r>
          </a:p>
          <a:p>
            <a:r>
              <a:rPr lang="en-IN" sz="1600" dirty="0" smtClean="0"/>
              <a:t>Wathieu Luc (et al) (2002), “Consumer Control and Empowerment: A Primer”, Marketing Letters 13:3, PP: 297-305, 2002.</a:t>
            </a:r>
            <a:endParaRPr lang="en-US" sz="1600" dirty="0" smtClean="0"/>
          </a:p>
          <a:p>
            <a:r>
              <a:rPr lang="en-IN" sz="1600" dirty="0" smtClean="0"/>
              <a:t>Len Tiu Wright Consumer Empowerment special issue, Guest editorial from: European journal of marketing, Volume 40, Issue 9/10. </a:t>
            </a:r>
            <a:endParaRPr lang="en-US" sz="1600" dirty="0" smtClean="0"/>
          </a:p>
          <a:p>
            <a:pPr>
              <a:buNone/>
            </a:pPr>
            <a:endParaRPr lang="en-US" sz="1600" dirty="0" smtClean="0"/>
          </a:p>
          <a:p>
            <a:endParaRPr lang="en-US" sz="1600" dirty="0" smtClean="0"/>
          </a:p>
          <a:p>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Literature related to Consumer Empowerment (Continued)</a:t>
            </a:r>
            <a:endParaRPr lang="en-US" dirty="0"/>
          </a:p>
        </p:txBody>
      </p:sp>
      <p:sp>
        <p:nvSpPr>
          <p:cNvPr id="3" name="Content Placeholder 2"/>
          <p:cNvSpPr>
            <a:spLocks noGrp="1"/>
          </p:cNvSpPr>
          <p:nvPr>
            <p:ph idx="1"/>
          </p:nvPr>
        </p:nvSpPr>
        <p:spPr/>
        <p:txBody>
          <a:bodyPr>
            <a:normAutofit fontScale="85000" lnSpcReduction="10000"/>
          </a:bodyPr>
          <a:lstStyle/>
          <a:p>
            <a:r>
              <a:rPr lang="en-IN" sz="1600" dirty="0" err="1" smtClean="0"/>
              <a:t>Outi</a:t>
            </a:r>
            <a:r>
              <a:rPr lang="en-IN" sz="1600" dirty="0" smtClean="0"/>
              <a:t> </a:t>
            </a:r>
            <a:r>
              <a:rPr lang="en-IN" sz="1600" dirty="0" err="1" smtClean="0"/>
              <a:t>Niininen</a:t>
            </a:r>
            <a:r>
              <a:rPr lang="en-IN" sz="1600" dirty="0" smtClean="0"/>
              <a:t>, </a:t>
            </a:r>
            <a:r>
              <a:rPr lang="en-IN" sz="1600" dirty="0" err="1" smtClean="0"/>
              <a:t>Dimitrios</a:t>
            </a:r>
            <a:r>
              <a:rPr lang="en-IN" sz="1600" dirty="0" smtClean="0"/>
              <a:t> </a:t>
            </a:r>
            <a:r>
              <a:rPr lang="en-IN" sz="1600" dirty="0" err="1" smtClean="0"/>
              <a:t>Buhalis</a:t>
            </a:r>
            <a:r>
              <a:rPr lang="en-IN" sz="1600" dirty="0" smtClean="0"/>
              <a:t> &amp; Roger March (2007), “Customer empowerment in tourism through consumer centric marketing (CCM)”, Qualitative Market Research: An International Journal, Vol.10, No.3, 2007, PP: 265-281.</a:t>
            </a:r>
          </a:p>
          <a:p>
            <a:r>
              <a:rPr lang="en-IN" sz="1600" dirty="0" err="1" smtClean="0"/>
              <a:t>Prewo</a:t>
            </a:r>
            <a:r>
              <a:rPr lang="en-IN" sz="1600" dirty="0" smtClean="0"/>
              <a:t> </a:t>
            </a:r>
            <a:r>
              <a:rPr lang="en-IN" sz="1600" dirty="0" err="1" smtClean="0"/>
              <a:t>Wilfried</a:t>
            </a:r>
            <a:r>
              <a:rPr lang="en-IN" sz="1600" dirty="0" smtClean="0"/>
              <a:t> (2000), “Consumer Empowerment as a Solution to Health System Financing”, </a:t>
            </a:r>
            <a:r>
              <a:rPr lang="en-IN" sz="1600" dirty="0" err="1" smtClean="0"/>
              <a:t>Pharmacoeconomics</a:t>
            </a:r>
            <a:r>
              <a:rPr lang="en-IN" sz="1600" dirty="0" smtClean="0"/>
              <a:t>, 18 Suppl. 1: 77-83, 2000.</a:t>
            </a:r>
          </a:p>
          <a:p>
            <a:r>
              <a:rPr lang="en-IN" sz="1600" dirty="0" smtClean="0"/>
              <a:t>Wynne, J. (1993), “Power relationships and empowerment in hotels”, Employee Relations, Vol.15 No.2, Pp: 42-50.</a:t>
            </a:r>
            <a:endParaRPr lang="en-US" sz="1600" dirty="0" smtClean="0"/>
          </a:p>
          <a:p>
            <a:r>
              <a:rPr lang="en-IN" sz="1600" dirty="0" err="1" smtClean="0"/>
              <a:t>Pires</a:t>
            </a:r>
            <a:r>
              <a:rPr lang="en-IN" sz="1600" dirty="0" smtClean="0"/>
              <a:t> D. </a:t>
            </a:r>
            <a:r>
              <a:rPr lang="en-IN" sz="1600" dirty="0" err="1" smtClean="0"/>
              <a:t>Guilherme</a:t>
            </a:r>
            <a:r>
              <a:rPr lang="en-IN" sz="1600" dirty="0" smtClean="0"/>
              <a:t>, Stanton John, Rita Paulo (2006), “The internet, consumer empowerment and marketing strategies”, European Journal of Marketing, Volume 40, No.9/10, 2006, PP: 936-949.</a:t>
            </a:r>
            <a:endParaRPr lang="en-US" sz="1600" dirty="0" smtClean="0"/>
          </a:p>
          <a:p>
            <a:r>
              <a:rPr lang="en-IN" sz="1600" dirty="0" err="1" smtClean="0"/>
              <a:t>Rha</a:t>
            </a:r>
            <a:r>
              <a:rPr lang="en-IN" sz="1600" dirty="0" smtClean="0"/>
              <a:t> </a:t>
            </a:r>
            <a:r>
              <a:rPr lang="en-IN" sz="1600" dirty="0" err="1" smtClean="0"/>
              <a:t>Youn-Jong</a:t>
            </a:r>
            <a:r>
              <a:rPr lang="en-IN" sz="1600" dirty="0" smtClean="0"/>
              <a:t> (et al) (1998), “E-Consumerism as a Tool for Empowerment”, Journal of Consumer Education, PP: 1-9.</a:t>
            </a:r>
            <a:endParaRPr lang="en-US" sz="1600" dirty="0" smtClean="0"/>
          </a:p>
          <a:p>
            <a:r>
              <a:rPr lang="en-IN" sz="1600" dirty="0" err="1" smtClean="0"/>
              <a:t>Bonsu</a:t>
            </a:r>
            <a:r>
              <a:rPr lang="en-IN" sz="1600" dirty="0" smtClean="0"/>
              <a:t>, Samuel K.; </a:t>
            </a:r>
            <a:r>
              <a:rPr lang="en-IN" sz="1600" dirty="0" err="1" smtClean="0"/>
              <a:t>Darmody</a:t>
            </a:r>
            <a:r>
              <a:rPr lang="en-IN" sz="1600" dirty="0" smtClean="0"/>
              <a:t>, </a:t>
            </a:r>
            <a:r>
              <a:rPr lang="en-IN" sz="1600" dirty="0" err="1" smtClean="0"/>
              <a:t>Aron</a:t>
            </a:r>
            <a:r>
              <a:rPr lang="en-IN" sz="1600" dirty="0" smtClean="0"/>
              <a:t> (2008). “Co-creating Second life: Market Consumer Cooperation in Contemporary Economy” Journal of </a:t>
            </a:r>
            <a:r>
              <a:rPr lang="en-IN" sz="1600" dirty="0" err="1" smtClean="0"/>
              <a:t>Macromarketing</a:t>
            </a:r>
            <a:r>
              <a:rPr lang="en-IN" sz="1600" dirty="0" smtClean="0"/>
              <a:t>, Dec2008, Vol. 28 Issue 4, p355-368, 14p, 1 chart, 1 graph; </a:t>
            </a:r>
            <a:endParaRPr lang="en-US" sz="1600" dirty="0" smtClean="0"/>
          </a:p>
          <a:p>
            <a:r>
              <a:rPr lang="en-IN" sz="1600" dirty="0" err="1" smtClean="0"/>
              <a:t>Boshoff</a:t>
            </a:r>
            <a:r>
              <a:rPr lang="en-IN" sz="1600" dirty="0" smtClean="0"/>
              <a:t> </a:t>
            </a:r>
            <a:r>
              <a:rPr lang="en-IN" sz="1600" dirty="0" err="1" smtClean="0"/>
              <a:t>Christo</a:t>
            </a:r>
            <a:r>
              <a:rPr lang="en-IN" sz="1600" dirty="0" smtClean="0"/>
              <a:t> and Leong Jason (1998), “Empowerment, attribution and apologizing as dimensions of service recovery-An experimental study”, International Journal of Service Industry Management, Vol.9, No.1, 1998, PP: 24-47.</a:t>
            </a:r>
            <a:endParaRPr lang="en-US" sz="1600" dirty="0" smtClean="0"/>
          </a:p>
          <a:p>
            <a:r>
              <a:rPr lang="en-IN" sz="1600" dirty="0" err="1" smtClean="0"/>
              <a:t>Goutam</a:t>
            </a:r>
            <a:r>
              <a:rPr lang="en-IN" sz="1600" dirty="0" smtClean="0"/>
              <a:t> </a:t>
            </a:r>
            <a:r>
              <a:rPr lang="en-IN" sz="1600" dirty="0" err="1" smtClean="0"/>
              <a:t>Aditya</a:t>
            </a:r>
            <a:r>
              <a:rPr lang="en-IN" sz="1600" dirty="0" smtClean="0"/>
              <a:t> (2007), “Consumers! Wake Up…” Consumer Rights, Marketing Mastermind, 2007, PP25-28.</a:t>
            </a:r>
            <a:endParaRPr lang="en-US" sz="1600" dirty="0" smtClean="0"/>
          </a:p>
          <a:p>
            <a:r>
              <a:rPr lang="en-IN" sz="1600" dirty="0" smtClean="0"/>
              <a:t>Charlie </a:t>
            </a:r>
            <a:r>
              <a:rPr lang="en-IN" sz="1600" dirty="0" err="1" smtClean="0"/>
              <a:t>McKelvey</a:t>
            </a:r>
            <a:r>
              <a:rPr lang="en-IN" sz="1600" dirty="0" smtClean="0"/>
              <a:t> (2006), “Marketers ‘in the dark over consumer empowerment”, Precision Marketing, 22 September 2006, Pg.11.</a:t>
            </a:r>
            <a:endParaRPr lang="en-US" sz="1600" dirty="0" smtClean="0"/>
          </a:p>
          <a:p>
            <a:r>
              <a:rPr lang="en-IN" sz="1600" dirty="0" smtClean="0"/>
              <a:t>Hunter L. Gary and </a:t>
            </a:r>
            <a:r>
              <a:rPr lang="en-IN" sz="1600" dirty="0" err="1" smtClean="0"/>
              <a:t>Garnefeld</a:t>
            </a:r>
            <a:r>
              <a:rPr lang="en-IN" sz="1600" dirty="0" smtClean="0"/>
              <a:t> (2008), “When does Consumer Empowerment Lead to Satisfied Customers? Some Mediating and Moderating Effects of the Empowerment-Satisfaction Link”, Journal of Research for Consumers, Issue 15, 2008, PP: 1-4.</a:t>
            </a:r>
            <a:endParaRPr lang="en-US" sz="1600" dirty="0" smtClean="0"/>
          </a:p>
          <a:p>
            <a:r>
              <a:rPr lang="en-IN" sz="1600" dirty="0" err="1" smtClean="0"/>
              <a:t>Kaur</a:t>
            </a:r>
            <a:r>
              <a:rPr lang="en-IN" sz="1600" dirty="0" smtClean="0"/>
              <a:t> </a:t>
            </a:r>
            <a:r>
              <a:rPr lang="en-IN" sz="1600" dirty="0" err="1" smtClean="0"/>
              <a:t>Surinderjit</a:t>
            </a:r>
            <a:r>
              <a:rPr lang="en-IN" sz="1600" dirty="0" smtClean="0"/>
              <a:t> (2006), “Empowerment of Women as Consumers in Ludhiana City”, Finance India, Vol. XX, No.2, June 2006, PP: 607-610. </a:t>
            </a:r>
            <a:endParaRPr lang="en-US" sz="1600" dirty="0" smtClean="0"/>
          </a:p>
          <a:p>
            <a:endParaRPr lang="en-US" sz="1600" dirty="0" smtClean="0"/>
          </a:p>
          <a:p>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Other Multivariate techniques</a:t>
            </a:r>
            <a:endParaRPr lang="en-US" sz="3200" dirty="0"/>
          </a:p>
        </p:txBody>
      </p:sp>
      <p:sp>
        <p:nvSpPr>
          <p:cNvPr id="3" name="Content Placeholder 2"/>
          <p:cNvSpPr>
            <a:spLocks noGrp="1"/>
          </p:cNvSpPr>
          <p:nvPr>
            <p:ph idx="1"/>
          </p:nvPr>
        </p:nvSpPr>
        <p:spPr/>
        <p:txBody>
          <a:bodyPr>
            <a:noAutofit/>
          </a:bodyPr>
          <a:lstStyle/>
          <a:p>
            <a:pPr algn="just"/>
            <a:r>
              <a:rPr lang="en-US" sz="2000" dirty="0" smtClean="0"/>
              <a:t>Multiple regressions, factor analysis, multivariate analysis of variance, </a:t>
            </a:r>
            <a:r>
              <a:rPr lang="en-US" sz="2000" dirty="0" err="1" smtClean="0"/>
              <a:t>discriminant</a:t>
            </a:r>
            <a:r>
              <a:rPr lang="en-US" sz="2000" dirty="0" smtClean="0"/>
              <a:t> analysis and the other techniques provides the researcher with powerful tools for addressing a wide range of managerial and theoretical questions. But they all share one common limitation: each technique can examine only a single relationship at a time. Even the techniques allowing for multiple dependent variables, such as multivariate analysis of variance and canonical analysis, still represent only a single relationship between the dependent and independent variables.</a:t>
            </a:r>
          </a:p>
        </p:txBody>
      </p:sp>
      <p:sp>
        <p:nvSpPr>
          <p:cNvPr id="4" name="Slide Number Placeholder 3"/>
          <p:cNvSpPr>
            <a:spLocks noGrp="1"/>
          </p:cNvSpPr>
          <p:nvPr>
            <p:ph type="sldNum" sz="quarter" idx="12"/>
          </p:nvPr>
        </p:nvSpPr>
        <p:spPr/>
        <p:txBody>
          <a:bodyPr/>
          <a:lstStyle/>
          <a:p>
            <a:fld id="{48616E83-33D4-46FC-B06D-8E69235F0195}"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Distinguishing Characteristics of SEM</a:t>
            </a:r>
            <a:endParaRPr lang="en-US" dirty="0"/>
          </a:p>
        </p:txBody>
      </p:sp>
      <p:sp>
        <p:nvSpPr>
          <p:cNvPr id="3" name="Content Placeholder 2"/>
          <p:cNvSpPr>
            <a:spLocks noGrp="1"/>
          </p:cNvSpPr>
          <p:nvPr>
            <p:ph idx="1"/>
          </p:nvPr>
        </p:nvSpPr>
        <p:spPr/>
        <p:txBody>
          <a:bodyPr/>
          <a:lstStyle/>
          <a:p>
            <a:pPr algn="just"/>
            <a:r>
              <a:rPr lang="en-US" dirty="0" smtClean="0"/>
              <a:t>SEM techniques are distinguished by two characteristics:</a:t>
            </a:r>
          </a:p>
          <a:p>
            <a:pPr algn="just">
              <a:buNone/>
            </a:pPr>
            <a:r>
              <a:rPr lang="en-US" dirty="0" smtClean="0"/>
              <a:t>	(1)Estimation of multiple and interrelated dependence relationships, and </a:t>
            </a:r>
          </a:p>
          <a:p>
            <a:pPr algn="just">
              <a:buNone/>
            </a:pPr>
            <a:r>
              <a:rPr lang="en-US" dirty="0" smtClean="0"/>
              <a:t>	(2) The ability to represent unobserved concepts in these relationships and account for measurement error in the estimation process.</a:t>
            </a:r>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Developing a Modelling Strategy</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dirty="0" smtClean="0"/>
              <a:t>Confirmatory Modeling Strategy: </a:t>
            </a:r>
            <a:r>
              <a:rPr lang="en-US" dirty="0" smtClean="0"/>
              <a:t>Researcher specifies a single model, and SEM is used to assess its statistical significance. Here the researcher is saying, “It either works or it doesn’t”. It tries to confirm the proposed model is one of several possible acceptable models. </a:t>
            </a:r>
            <a:endParaRPr lang="en-US" b="1" dirty="0" smtClean="0"/>
          </a:p>
          <a:p>
            <a:pPr algn="just"/>
            <a:r>
              <a:rPr lang="en-US" b="1" dirty="0" smtClean="0"/>
              <a:t>Competing Models Strategy: </a:t>
            </a:r>
            <a:r>
              <a:rPr lang="en-US" dirty="0" smtClean="0"/>
              <a:t>Numerous alternative models may provide an equal or an even better fits. As a means of evaluating the estimated model with alternative models, overall model comparisons can be performed in a competing models strategy. </a:t>
            </a:r>
          </a:p>
          <a:p>
            <a:pPr algn="just"/>
            <a:r>
              <a:rPr lang="en-US" b="1" dirty="0" smtClean="0"/>
              <a:t>Model Development Strategy: </a:t>
            </a:r>
            <a:r>
              <a:rPr lang="en-US" dirty="0" smtClean="0"/>
              <a:t>The model development strategy differs from prior two strategies in this although a model is proposed, the purpose of the modeling effort is to improve the model through modifications of the structural and/or measurement models. </a:t>
            </a:r>
            <a:endParaRPr lang="en-US"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616E83-33D4-46FC-B06D-8E69235F0195}" type="slidenum">
              <a:rPr lang="en-US" smtClean="0"/>
              <a:pPr/>
              <a:t>69</a:t>
            </a:fld>
            <a:endParaRPr lang="en-US"/>
          </a:p>
        </p:txBody>
      </p:sp>
      <p:pic>
        <p:nvPicPr>
          <p:cNvPr id="71682" name="Picture 2" descr="http://t0.gstatic.com/images?q=tbn:ANd9GcTgBFRP-F_wIdRuhdT3kK3cP9apJaA_oTB3fgdRBj1WWNK76eDI"/>
          <p:cNvPicPr>
            <a:picLocks noChangeAspect="1" noChangeArrowheads="1"/>
          </p:cNvPicPr>
          <p:nvPr/>
        </p:nvPicPr>
        <p:blipFill>
          <a:blip r:embed="rId2"/>
          <a:srcRect/>
          <a:stretch>
            <a:fillRect/>
          </a:stretch>
        </p:blipFill>
        <p:spPr bwMode="auto">
          <a:xfrm>
            <a:off x="228600" y="2286000"/>
            <a:ext cx="2971800" cy="2225983"/>
          </a:xfrm>
          <a:prstGeom prst="rect">
            <a:avLst/>
          </a:prstGeom>
          <a:noFill/>
        </p:spPr>
      </p:pic>
      <p:sp>
        <p:nvSpPr>
          <p:cNvPr id="6" name="TextBox 5"/>
          <p:cNvSpPr txBox="1"/>
          <p:nvPr/>
        </p:nvSpPr>
        <p:spPr>
          <a:xfrm>
            <a:off x="3048000" y="2514600"/>
            <a:ext cx="5562600" cy="1569660"/>
          </a:xfrm>
          <a:prstGeom prst="rect">
            <a:avLst/>
          </a:prstGeom>
          <a:noFill/>
        </p:spPr>
        <p:txBody>
          <a:bodyPr wrap="square" rtlCol="0">
            <a:spAutoFit/>
          </a:bodyPr>
          <a:lstStyle/>
          <a:p>
            <a:r>
              <a:rPr lang="en-US" sz="4800" b="1" dirty="0" smtClean="0">
                <a:solidFill>
                  <a:srgbClr val="C00000"/>
                </a:solidFill>
                <a:latin typeface="Ravie" pitchFamily="82" charset="0"/>
              </a:rPr>
              <a:t>Hypothesis and Results</a:t>
            </a:r>
            <a:endParaRPr lang="en-US" sz="4800" b="1" dirty="0">
              <a:solidFill>
                <a:srgbClr val="C00000"/>
              </a:solidFill>
              <a:latin typeface="Ravie"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Woman flattering QUEEN of Shopping</a:t>
            </a:r>
            <a:endParaRPr lang="en-US" dirty="0"/>
          </a:p>
        </p:txBody>
      </p:sp>
      <p:sp>
        <p:nvSpPr>
          <p:cNvPr id="3" name="Content Placeholder 2"/>
          <p:cNvSpPr>
            <a:spLocks noGrp="1"/>
          </p:cNvSpPr>
          <p:nvPr>
            <p:ph idx="1"/>
          </p:nvPr>
        </p:nvSpPr>
        <p:spPr/>
        <p:txBody>
          <a:bodyPr>
            <a:noAutofit/>
          </a:bodyPr>
          <a:lstStyle/>
          <a:p>
            <a:r>
              <a:rPr lang="en-US" sz="2400" dirty="0"/>
              <a:t>‘Shopping’ for a woman is not just an activity of ‘purchase’; </a:t>
            </a:r>
            <a:r>
              <a:rPr lang="en-US" sz="2400" dirty="0" smtClean="0"/>
              <a:t>it </a:t>
            </a:r>
            <a:r>
              <a:rPr lang="en-US" sz="2400" dirty="0"/>
              <a:t>is indeed </a:t>
            </a:r>
            <a:endParaRPr lang="en-US" sz="2400" dirty="0" smtClean="0"/>
          </a:p>
          <a:p>
            <a:pPr marL="1081088" indent="-512763">
              <a:buFont typeface="Wingdings" pitchFamily="2" charset="2"/>
              <a:buChar char="Ø"/>
            </a:pPr>
            <a:r>
              <a:rPr lang="en-US" sz="2000" b="1" dirty="0" smtClean="0"/>
              <a:t>an </a:t>
            </a:r>
            <a:r>
              <a:rPr lang="en-US" sz="2000" b="1" dirty="0"/>
              <a:t>opportunity for her </a:t>
            </a:r>
            <a:r>
              <a:rPr lang="en-US" sz="2000" b="1" dirty="0">
                <a:solidFill>
                  <a:srgbClr val="C00000"/>
                </a:solidFill>
              </a:rPr>
              <a:t>social expression </a:t>
            </a:r>
            <a:r>
              <a:rPr lang="en-US" sz="2000" b="1" dirty="0"/>
              <a:t>(Cross, 1993</a:t>
            </a:r>
            <a:r>
              <a:rPr lang="en-US" sz="2000" b="1" dirty="0" smtClean="0"/>
              <a:t>),</a:t>
            </a:r>
          </a:p>
          <a:p>
            <a:pPr marL="1081088" indent="-512763">
              <a:buFont typeface="Wingdings" pitchFamily="2" charset="2"/>
              <a:buChar char="Ø"/>
            </a:pPr>
            <a:r>
              <a:rPr lang="en-US" sz="2000" b="1" dirty="0" smtClean="0">
                <a:solidFill>
                  <a:srgbClr val="C00000"/>
                </a:solidFill>
              </a:rPr>
              <a:t>social </a:t>
            </a:r>
            <a:r>
              <a:rPr lang="en-US" sz="2000" b="1" dirty="0">
                <a:solidFill>
                  <a:srgbClr val="C00000"/>
                </a:solidFill>
              </a:rPr>
              <a:t>image and status symbol</a:t>
            </a:r>
            <a:r>
              <a:rPr lang="en-US" sz="2000" b="1" dirty="0"/>
              <a:t> (Fischer and Arnold 1990), </a:t>
            </a:r>
            <a:endParaRPr lang="en-US" sz="2000" b="1" dirty="0" smtClean="0"/>
          </a:p>
          <a:p>
            <a:pPr marL="1081088" indent="-512763">
              <a:buFont typeface="Wingdings" pitchFamily="2" charset="2"/>
              <a:buChar char="Ø"/>
            </a:pPr>
            <a:r>
              <a:rPr lang="en-US" sz="2000" b="1" dirty="0" smtClean="0"/>
              <a:t>most </a:t>
            </a:r>
            <a:r>
              <a:rPr lang="en-US" sz="2000" b="1" dirty="0"/>
              <a:t>importantly </a:t>
            </a:r>
            <a:r>
              <a:rPr lang="en-US" sz="2000" b="1" dirty="0">
                <a:solidFill>
                  <a:srgbClr val="C00000"/>
                </a:solidFill>
              </a:rPr>
              <a:t>leisure activity </a:t>
            </a:r>
            <a:r>
              <a:rPr lang="en-US" sz="2000" b="1" dirty="0"/>
              <a:t>(Jansen-Verbeke, 1987; </a:t>
            </a:r>
            <a:r>
              <a:rPr lang="en-US" sz="2000" b="1" dirty="0" smtClean="0"/>
              <a:t>Martin </a:t>
            </a:r>
            <a:r>
              <a:rPr lang="en-US" sz="2000" b="1" dirty="0"/>
              <a:t>and Mason, 1987) and </a:t>
            </a:r>
            <a:endParaRPr lang="en-US" sz="2000" b="1" dirty="0" smtClean="0"/>
          </a:p>
          <a:p>
            <a:pPr marL="1081088" indent="-512763">
              <a:buFont typeface="Wingdings" pitchFamily="2" charset="2"/>
              <a:buChar char="Ø"/>
            </a:pPr>
            <a:r>
              <a:rPr lang="en-US" sz="2000" b="1" dirty="0" smtClean="0"/>
              <a:t>an </a:t>
            </a:r>
            <a:r>
              <a:rPr lang="en-US" sz="2000" b="1" dirty="0">
                <a:solidFill>
                  <a:srgbClr val="C00000"/>
                </a:solidFill>
              </a:rPr>
              <a:t>excursion trip of joy </a:t>
            </a:r>
            <a:r>
              <a:rPr lang="en-US" sz="2000" b="1" dirty="0"/>
              <a:t>(Helen R, 1997). </a:t>
            </a:r>
            <a:endParaRPr lang="en-US" sz="2000" b="1" dirty="0" smtClean="0"/>
          </a:p>
          <a:p>
            <a:pPr marL="1081088" indent="-512763">
              <a:buFont typeface="Wingdings" pitchFamily="2" charset="2"/>
              <a:buChar char="Ø"/>
            </a:pPr>
            <a:r>
              <a:rPr lang="en-US" sz="2000" b="1" dirty="0" smtClean="0"/>
              <a:t>Shopping </a:t>
            </a:r>
            <a:r>
              <a:rPr lang="en-US" sz="2000" b="1" dirty="0"/>
              <a:t>for woman is an activity which she </a:t>
            </a:r>
            <a:r>
              <a:rPr lang="en-US" sz="2000" b="1" dirty="0">
                <a:solidFill>
                  <a:srgbClr val="C00000"/>
                </a:solidFill>
              </a:rPr>
              <a:t>naturally likes to do </a:t>
            </a:r>
            <a:r>
              <a:rPr lang="en-US" sz="2000" b="1" dirty="0"/>
              <a:t>(Kelly 1991).</a:t>
            </a:r>
            <a:r>
              <a:rPr lang="en-US" sz="2000" dirty="0"/>
              <a:t> </a:t>
            </a:r>
            <a:endParaRPr lang="en-US" sz="2000" dirty="0" smtClean="0"/>
          </a:p>
          <a:p>
            <a:r>
              <a:rPr lang="en-US" sz="2400" dirty="0" smtClean="0"/>
              <a:t>Whereas </a:t>
            </a:r>
            <a:r>
              <a:rPr lang="en-US" sz="2400" dirty="0"/>
              <a:t>‘shopping’ for their male counterparts is seen as an ‘forced’ ‘disliked’ ‘rational’ or just a </a:t>
            </a:r>
            <a:r>
              <a:rPr lang="en-US" sz="2400" b="1" dirty="0">
                <a:solidFill>
                  <a:srgbClr val="C00000"/>
                </a:solidFill>
              </a:rPr>
              <a:t>labour of love</a:t>
            </a:r>
            <a:r>
              <a:rPr lang="en-US" sz="2400" dirty="0">
                <a:solidFill>
                  <a:srgbClr val="C00000"/>
                </a:solidFill>
              </a:rPr>
              <a:t> </a:t>
            </a:r>
            <a:r>
              <a:rPr lang="en-US" sz="2400" dirty="0"/>
              <a:t>activity (Fischer, Eileen and </a:t>
            </a:r>
            <a:r>
              <a:rPr lang="en-US" sz="2400" dirty="0" smtClean="0"/>
              <a:t>Arnold, </a:t>
            </a:r>
            <a:r>
              <a:rPr lang="en-US" sz="2400" dirty="0"/>
              <a:t>S.J. 1990).</a:t>
            </a:r>
          </a:p>
        </p:txBody>
      </p:sp>
      <p:sp>
        <p:nvSpPr>
          <p:cNvPr id="4" name="Slide Number Placeholder 3"/>
          <p:cNvSpPr>
            <a:spLocks noGrp="1"/>
          </p:cNvSpPr>
          <p:nvPr>
            <p:ph type="sldNum" sz="quarter" idx="12"/>
          </p:nvPr>
        </p:nvSpPr>
        <p:spPr/>
        <p:txBody>
          <a:bodyPr/>
          <a:lstStyle/>
          <a:p>
            <a:fld id="{48616E83-33D4-46FC-B06D-8E69235F0195}"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Hypotheses and Results..</a:t>
            </a:r>
            <a:endParaRPr lang="en-US" dirty="0"/>
          </a:p>
        </p:txBody>
      </p:sp>
      <p:sp>
        <p:nvSpPr>
          <p:cNvPr id="3" name="Content Placeholder 2"/>
          <p:cNvSpPr>
            <a:spLocks noGrp="1"/>
          </p:cNvSpPr>
          <p:nvPr>
            <p:ph idx="1"/>
          </p:nvPr>
        </p:nvSpPr>
        <p:spPr/>
        <p:txBody>
          <a:bodyPr>
            <a:noAutofit/>
          </a:bodyPr>
          <a:lstStyle/>
          <a:p>
            <a:pPr algn="just"/>
            <a:r>
              <a:rPr lang="en-IN" sz="1800" dirty="0" smtClean="0"/>
              <a:t>Retail store factors Store Convenience </a:t>
            </a:r>
            <a:r>
              <a:rPr lang="en-IN" sz="1800" b="1" dirty="0" smtClean="0"/>
              <a:t>(SC)</a:t>
            </a:r>
            <a:r>
              <a:rPr lang="en-IN" sz="1800" dirty="0" smtClean="0"/>
              <a:t>, Relevant Communication </a:t>
            </a:r>
            <a:r>
              <a:rPr lang="en-IN" sz="1800" b="1" dirty="0" smtClean="0"/>
              <a:t>(INFO)</a:t>
            </a:r>
            <a:r>
              <a:rPr lang="en-IN" sz="1800" dirty="0" smtClean="0"/>
              <a:t>, Expansion and control over choice set </a:t>
            </a:r>
            <a:r>
              <a:rPr lang="en-IN" sz="1800" b="1" dirty="0" smtClean="0"/>
              <a:t>(EFC)</a:t>
            </a:r>
            <a:r>
              <a:rPr lang="en-IN" sz="1800" dirty="0" smtClean="0"/>
              <a:t> </a:t>
            </a:r>
            <a:r>
              <a:rPr lang="en-IN" sz="1800" b="1" dirty="0" smtClean="0"/>
              <a:t>positively and significantly</a:t>
            </a:r>
            <a:r>
              <a:rPr lang="en-IN" sz="1800" dirty="0" smtClean="0"/>
              <a:t> influence the experience of </a:t>
            </a:r>
            <a:r>
              <a:rPr lang="en-IN" sz="1800" b="1" dirty="0" smtClean="0"/>
              <a:t>subjective experience of consumer empowerment</a:t>
            </a:r>
            <a:r>
              <a:rPr lang="en-IN" sz="1800" dirty="0" smtClean="0"/>
              <a:t> among women shoppers under study while shopping. </a:t>
            </a:r>
            <a:endParaRPr lang="en-US" sz="1800" dirty="0" smtClean="0"/>
          </a:p>
          <a:p>
            <a:pPr algn="just"/>
            <a:r>
              <a:rPr lang="en-IN" sz="1800" dirty="0" smtClean="0"/>
              <a:t>Whereas, Retails Store environment </a:t>
            </a:r>
            <a:r>
              <a:rPr lang="en-IN" sz="1800" b="1" dirty="0" smtClean="0"/>
              <a:t>(RSI)</a:t>
            </a:r>
            <a:r>
              <a:rPr lang="en-IN" sz="1800" dirty="0" smtClean="0"/>
              <a:t> and Consumer Involvement </a:t>
            </a:r>
            <a:r>
              <a:rPr lang="en-IN" sz="1800" b="1" dirty="0" smtClean="0"/>
              <a:t>(CINV)</a:t>
            </a:r>
            <a:r>
              <a:rPr lang="en-IN" sz="1800" dirty="0" smtClean="0"/>
              <a:t> are found </a:t>
            </a:r>
            <a:r>
              <a:rPr lang="en-IN" sz="1800" b="1" dirty="0" smtClean="0"/>
              <a:t>insignificant in influencing the subjective experience of empowerment</a:t>
            </a:r>
            <a:r>
              <a:rPr lang="en-IN" sz="1800" dirty="0" smtClean="0"/>
              <a:t> among women consumers while shopping. </a:t>
            </a:r>
            <a:endParaRPr lang="en-US" sz="1800" dirty="0" smtClean="0"/>
          </a:p>
          <a:p>
            <a:pPr algn="just"/>
            <a:r>
              <a:rPr lang="en-IN" sz="1800" b="1" dirty="0" smtClean="0"/>
              <a:t>Demographics</a:t>
            </a:r>
            <a:r>
              <a:rPr lang="en-IN" sz="1800" dirty="0" smtClean="0"/>
              <a:t> (Education, Working status, Age,  Monthly Household Income) and </a:t>
            </a:r>
            <a:r>
              <a:rPr lang="en-IN" sz="1800" b="1" dirty="0" smtClean="0"/>
              <a:t>psychographics </a:t>
            </a:r>
            <a:r>
              <a:rPr lang="en-IN" sz="1800" dirty="0" smtClean="0"/>
              <a:t>(use of credit cards, use of personal vehicles for shopping) of the women consumers do </a:t>
            </a:r>
            <a:r>
              <a:rPr lang="en-IN" sz="1800" b="1" dirty="0" smtClean="0"/>
              <a:t>significantly influence their opinion towards considering shopping as their best free time activity</a:t>
            </a:r>
            <a:r>
              <a:rPr lang="en-IN" sz="1800" dirty="0" smtClean="0"/>
              <a:t>. </a:t>
            </a:r>
          </a:p>
          <a:p>
            <a:pPr algn="just"/>
            <a:r>
              <a:rPr lang="en-IN" sz="1800" dirty="0" smtClean="0"/>
              <a:t>It is interesting to note that the </a:t>
            </a:r>
            <a:r>
              <a:rPr lang="en-IN" sz="1800" b="1" dirty="0" smtClean="0"/>
              <a:t>Marital status </a:t>
            </a:r>
            <a:r>
              <a:rPr lang="en-IN" sz="1800" dirty="0" smtClean="0"/>
              <a:t>of the women shoppers </a:t>
            </a:r>
            <a:r>
              <a:rPr lang="en-IN" sz="1800" b="1" dirty="0" smtClean="0"/>
              <a:t>insignificantly influences their opinion in considering shopping as their best free time activity</a:t>
            </a:r>
            <a:r>
              <a:rPr lang="en-IN" sz="1800" dirty="0" smtClean="0"/>
              <a:t>.  </a:t>
            </a:r>
            <a:endParaRPr lang="en-US" sz="1800" dirty="0" smtClean="0"/>
          </a:p>
          <a:p>
            <a:pPr algn="just"/>
            <a:endParaRPr lang="en-US" sz="18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…..Hypotheses and Results</a:t>
            </a:r>
            <a:endParaRPr lang="en-US" dirty="0"/>
          </a:p>
        </p:txBody>
      </p:sp>
      <p:sp>
        <p:nvSpPr>
          <p:cNvPr id="3" name="Content Placeholder 2"/>
          <p:cNvSpPr>
            <a:spLocks noGrp="1"/>
          </p:cNvSpPr>
          <p:nvPr>
            <p:ph idx="1"/>
          </p:nvPr>
        </p:nvSpPr>
        <p:spPr/>
        <p:txBody>
          <a:bodyPr>
            <a:noAutofit/>
          </a:bodyPr>
          <a:lstStyle/>
          <a:p>
            <a:pPr algn="just"/>
            <a:r>
              <a:rPr lang="en-IN" sz="1600" b="1" dirty="0" smtClean="0"/>
              <a:t>Demographics</a:t>
            </a:r>
            <a:r>
              <a:rPr lang="en-IN" sz="1600" dirty="0" smtClean="0"/>
              <a:t>  (Age, Marital Status, MHI, Working status, Education ) of the women shoppers </a:t>
            </a:r>
            <a:r>
              <a:rPr lang="en-IN" sz="1600" b="1" dirty="0" smtClean="0"/>
              <a:t>significantly influences the nature of the (Traditional or modern) outlet selected for shopping</a:t>
            </a:r>
            <a:r>
              <a:rPr lang="en-IN" sz="1600" dirty="0" smtClean="0"/>
              <a:t>.  On the contrary, the </a:t>
            </a:r>
            <a:r>
              <a:rPr lang="en-IN" sz="1600" b="1" dirty="0" smtClean="0"/>
              <a:t>psychographics</a:t>
            </a:r>
            <a:r>
              <a:rPr lang="en-IN" sz="1600" dirty="0" smtClean="0"/>
              <a:t> (use of credit cards and use of personal vehicles for shopping) of the consumers and selection of </a:t>
            </a:r>
            <a:r>
              <a:rPr lang="en-IN" sz="1600" b="1" dirty="0" smtClean="0"/>
              <a:t>nature of outlet for shopping are independent of each other.</a:t>
            </a:r>
            <a:r>
              <a:rPr lang="en-IN" sz="1600" dirty="0" smtClean="0"/>
              <a:t> That means, even the person possessing the credit card may buy from the traditional outlets. </a:t>
            </a:r>
            <a:endParaRPr lang="en-US" sz="1600" dirty="0" smtClean="0"/>
          </a:p>
          <a:p>
            <a:pPr algn="just"/>
            <a:r>
              <a:rPr lang="en-IN" sz="1600" b="1" dirty="0" smtClean="0"/>
              <a:t>Empowered consumers</a:t>
            </a:r>
            <a:r>
              <a:rPr lang="en-IN" sz="1600" dirty="0" smtClean="0"/>
              <a:t> </a:t>
            </a:r>
            <a:r>
              <a:rPr lang="en-IN" sz="1600" b="1" dirty="0" smtClean="0"/>
              <a:t>significantly exhibit</a:t>
            </a:r>
            <a:r>
              <a:rPr lang="en-IN" sz="1600" dirty="0" smtClean="0"/>
              <a:t> certain qualities such product expertise </a:t>
            </a:r>
            <a:r>
              <a:rPr lang="en-IN" sz="1600" b="1" dirty="0" smtClean="0"/>
              <a:t>(PE)</a:t>
            </a:r>
            <a:r>
              <a:rPr lang="en-IN" sz="1600" dirty="0" smtClean="0"/>
              <a:t>, confident </a:t>
            </a:r>
            <a:r>
              <a:rPr lang="en-IN" sz="1600" b="1" dirty="0" smtClean="0"/>
              <a:t>(CON)</a:t>
            </a:r>
            <a:r>
              <a:rPr lang="en-IN" sz="1600" dirty="0" smtClean="0"/>
              <a:t>, consumer power </a:t>
            </a:r>
            <a:r>
              <a:rPr lang="en-IN" sz="1600" b="1" dirty="0" smtClean="0"/>
              <a:t>(CP)</a:t>
            </a:r>
            <a:r>
              <a:rPr lang="en-IN" sz="1600" dirty="0" smtClean="0"/>
              <a:t>, freedom of movement </a:t>
            </a:r>
            <a:r>
              <a:rPr lang="en-IN" sz="1600" b="1" dirty="0" smtClean="0"/>
              <a:t>(FOM)</a:t>
            </a:r>
            <a:r>
              <a:rPr lang="en-IN" sz="1600" dirty="0" smtClean="0"/>
              <a:t>, and attitude to choose the best </a:t>
            </a:r>
            <a:r>
              <a:rPr lang="en-IN" sz="1600" b="1" dirty="0" smtClean="0"/>
              <a:t>(ACB)</a:t>
            </a:r>
            <a:endParaRPr lang="en-US" sz="1600" b="1" dirty="0" smtClean="0"/>
          </a:p>
          <a:p>
            <a:pPr algn="just"/>
            <a:r>
              <a:rPr lang="en-IN" sz="1600" dirty="0" smtClean="0"/>
              <a:t>The </a:t>
            </a:r>
            <a:r>
              <a:rPr lang="en-IN" sz="1600" b="1" dirty="0" smtClean="0"/>
              <a:t>demographics</a:t>
            </a:r>
            <a:r>
              <a:rPr lang="en-IN" sz="1600" dirty="0" smtClean="0"/>
              <a:t> (age, working status, marital status, MHI) and </a:t>
            </a:r>
            <a:r>
              <a:rPr lang="en-IN" sz="1600" b="1" dirty="0" smtClean="0"/>
              <a:t>psychographics</a:t>
            </a:r>
            <a:r>
              <a:rPr lang="en-IN" sz="1600" dirty="0" smtClean="0"/>
              <a:t> (use of credit cards and use of personal vehicle for shopping) of the women shoppers </a:t>
            </a:r>
            <a:r>
              <a:rPr lang="en-IN" sz="1600" b="1" dirty="0" smtClean="0"/>
              <a:t>significantly influence the subjective experience of consumer empowerment</a:t>
            </a:r>
            <a:r>
              <a:rPr lang="en-IN" sz="1600" dirty="0" smtClean="0"/>
              <a:t> among women shoppers. </a:t>
            </a:r>
          </a:p>
          <a:p>
            <a:pPr algn="just"/>
            <a:r>
              <a:rPr lang="en-IN" sz="1600" dirty="0" smtClean="0"/>
              <a:t>Whereas, </a:t>
            </a:r>
            <a:r>
              <a:rPr lang="en-IN" sz="1600" b="1" dirty="0" smtClean="0"/>
              <a:t>qualification</a:t>
            </a:r>
            <a:r>
              <a:rPr lang="en-IN" sz="1600" dirty="0" smtClean="0"/>
              <a:t> of the women shoppers is the </a:t>
            </a:r>
            <a:r>
              <a:rPr lang="en-IN" sz="1600" b="1" dirty="0" smtClean="0"/>
              <a:t>only one demographic factor</a:t>
            </a:r>
            <a:r>
              <a:rPr lang="en-IN" sz="1600" dirty="0" smtClean="0"/>
              <a:t> found </a:t>
            </a:r>
            <a:r>
              <a:rPr lang="en-IN" sz="1600" b="1" dirty="0" smtClean="0"/>
              <a:t>insignificantly influencing the subjective experience of empowerment</a:t>
            </a:r>
            <a:r>
              <a:rPr lang="en-IN" sz="1600" dirty="0" smtClean="0"/>
              <a:t> among women shoppers while shopping.</a:t>
            </a:r>
            <a:endParaRPr lang="en-US" sz="1600" dirty="0" smtClean="0"/>
          </a:p>
          <a:p>
            <a:pPr algn="just"/>
            <a:endParaRPr lang="en-US" sz="16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Managerial Implications </a:t>
            </a:r>
            <a:endParaRPr lang="en-US" dirty="0"/>
          </a:p>
        </p:txBody>
      </p:sp>
      <p:sp>
        <p:nvSpPr>
          <p:cNvPr id="3" name="Content Placeholder 2"/>
          <p:cNvSpPr>
            <a:spLocks noGrp="1"/>
          </p:cNvSpPr>
          <p:nvPr>
            <p:ph idx="1"/>
          </p:nvPr>
        </p:nvSpPr>
        <p:spPr/>
        <p:txBody>
          <a:bodyPr>
            <a:noAutofit/>
          </a:bodyPr>
          <a:lstStyle/>
          <a:p>
            <a:pPr>
              <a:buNone/>
            </a:pPr>
            <a:r>
              <a:rPr lang="en-IN" sz="1600" dirty="0" smtClean="0"/>
              <a:t>	Empowerment is an ongoing process and hence dynamic by nature. It is very well said as ‘</a:t>
            </a:r>
            <a:r>
              <a:rPr lang="en-IN" sz="1600" i="1" dirty="0" smtClean="0"/>
              <a:t>La destination vaut le voyage</a:t>
            </a:r>
            <a:r>
              <a:rPr lang="en-IN" sz="1600" dirty="0" smtClean="0"/>
              <a:t>’ which means </a:t>
            </a:r>
            <a:r>
              <a:rPr lang="en-IN" sz="1600" b="1" dirty="0" smtClean="0"/>
              <a:t>‘Consumer Empowerment -A  revolution is underway’</a:t>
            </a:r>
            <a:r>
              <a:rPr lang="en-IN" sz="1600" dirty="0" smtClean="0"/>
              <a:t>. (Weil Birdseye Henry &amp; Weil Endicott Elisabeth, 1999)</a:t>
            </a:r>
          </a:p>
          <a:p>
            <a:pPr>
              <a:buNone/>
            </a:pPr>
            <a:endParaRPr lang="en-US" sz="1600" dirty="0" smtClean="0"/>
          </a:p>
          <a:p>
            <a:r>
              <a:rPr lang="en-IN" sz="1600" b="1" dirty="0" smtClean="0"/>
              <a:t>Effective customer information management drives a relationship value. The starting point is the customer experience</a:t>
            </a:r>
            <a:r>
              <a:rPr lang="en-IN" sz="1600" dirty="0" smtClean="0"/>
              <a:t>, i.e. how is the customer treated, and how does he or she feel as a result. A positive customer experience is based on individualization (“We know and deal with customers as individuals and we treat them with respect, Honesty, and fairness”)</a:t>
            </a:r>
            <a:endParaRPr lang="en-US" sz="1600" dirty="0" smtClean="0"/>
          </a:p>
          <a:p>
            <a:r>
              <a:rPr lang="en-IN" sz="1600" b="1" dirty="0" smtClean="0"/>
              <a:t>First engaging the customer depends on delivering value. The “value” can come in a wide variety of forms</a:t>
            </a:r>
            <a:r>
              <a:rPr lang="en-IN" sz="1600" dirty="0" smtClean="0"/>
              <a:t>, e.g., a better deal, greater convenience, a sense of accomplishment, recognition as an individual, a feeling of confidence, a sense of accomplishment, a recognition as an individual, a feeling of confidence and control. </a:t>
            </a:r>
            <a:endParaRPr lang="en-US" sz="1600" dirty="0" smtClean="0"/>
          </a:p>
          <a:p>
            <a:r>
              <a:rPr lang="en-IN" sz="1600" b="1" dirty="0" smtClean="0"/>
              <a:t>Second engagement over a period of time is required to build the customer’s trust. </a:t>
            </a:r>
            <a:r>
              <a:rPr lang="en-IN" sz="1600" dirty="0" smtClean="0"/>
              <a:t>The worst thing to spoil the relationship is to frustrate, disappoint, irritate, or abuse the customer for instance, stepping over the ones “acceptable behaviour”. </a:t>
            </a:r>
            <a:endParaRPr lang="en-US" sz="16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Managerial Implications (Continued)</a:t>
            </a:r>
            <a:endParaRPr lang="en-US" dirty="0"/>
          </a:p>
        </p:txBody>
      </p:sp>
      <p:sp>
        <p:nvSpPr>
          <p:cNvPr id="3" name="Content Placeholder 2"/>
          <p:cNvSpPr>
            <a:spLocks noGrp="1"/>
          </p:cNvSpPr>
          <p:nvPr>
            <p:ph idx="1"/>
          </p:nvPr>
        </p:nvSpPr>
        <p:spPr/>
        <p:txBody>
          <a:bodyPr>
            <a:noAutofit/>
          </a:bodyPr>
          <a:lstStyle/>
          <a:p>
            <a:r>
              <a:rPr lang="en-IN" sz="1600" b="1" dirty="0" smtClean="0"/>
              <a:t>Most important lesson is that the service provider must give up control of the relationship to the customer before the customer can empower the provider. </a:t>
            </a:r>
            <a:endParaRPr lang="en-US" sz="1600" b="1" dirty="0" smtClean="0"/>
          </a:p>
          <a:p>
            <a:r>
              <a:rPr lang="en-IN" sz="1600" b="1" dirty="0" smtClean="0"/>
              <a:t>The empowerment relationship model is difficult to envision and complex to achieve.</a:t>
            </a:r>
            <a:r>
              <a:rPr lang="en-IN" sz="1600" dirty="0" smtClean="0"/>
              <a:t> Success requires understanding, sensitivity, patience, commitment, and above all a positive attitude. </a:t>
            </a:r>
            <a:endParaRPr lang="en-US" sz="1600" dirty="0" smtClean="0"/>
          </a:p>
          <a:p>
            <a:r>
              <a:rPr lang="en-IN" sz="1600" b="1" dirty="0" smtClean="0"/>
              <a:t>Don’t try to capture customers (i.e. Hold them prisoners), captivate them</a:t>
            </a:r>
            <a:endParaRPr lang="en-US" sz="1600" b="1" dirty="0" smtClean="0"/>
          </a:p>
          <a:p>
            <a:r>
              <a:rPr lang="en-IN" sz="1600" b="1" dirty="0" smtClean="0"/>
              <a:t>Don’t think about extracting value from customers (i.e. zero sum game), create and share value with them.</a:t>
            </a:r>
            <a:endParaRPr lang="en-US" sz="1600" b="1" dirty="0" smtClean="0"/>
          </a:p>
          <a:p>
            <a:endParaRPr lang="en-US" sz="1400"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73</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14" name="Group 94"/>
          <p:cNvGraphicFramePr>
            <a:graphicFrameLocks noGrp="1"/>
          </p:cNvGraphicFramePr>
          <p:nvPr/>
        </p:nvGraphicFramePr>
        <p:xfrm>
          <a:off x="381000" y="152400"/>
          <a:ext cx="8534399" cy="6009623"/>
        </p:xfrm>
        <a:graphic>
          <a:graphicData uri="http://schemas.openxmlformats.org/drawingml/2006/table">
            <a:tbl>
              <a:tblPr>
                <a:tableStyleId>{3C2FFA5D-87B4-456A-9821-1D502468CF0F}</a:tableStyleId>
              </a:tblPr>
              <a:tblGrid>
                <a:gridCol w="1724324"/>
                <a:gridCol w="1212731"/>
                <a:gridCol w="1209375"/>
                <a:gridCol w="1058414"/>
                <a:gridCol w="1060090"/>
                <a:gridCol w="1060090"/>
                <a:gridCol w="1209375"/>
              </a:tblGrid>
              <a:tr h="321834">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Arial Rounded MT Bold" pitchFamily="34" charset="0"/>
                        </a:rPr>
                        <a:t>Women participation in Family and Purchase Decision Making</a:t>
                      </a:r>
                      <a:endParaRPr kumimoji="0" lang="en-US" sz="1400" b="1" i="0" u="none" strike="noStrike" cap="none" normalizeH="0" baseline="0" dirty="0" smtClean="0">
                        <a:ln>
                          <a:noFill/>
                        </a:ln>
                        <a:solidFill>
                          <a:srgbClr val="FFFF00"/>
                        </a:solidFill>
                        <a:effectLst/>
                        <a:latin typeface="Arial Rounded MT Bold" pitchFamily="34" charset="0"/>
                        <a:cs typeface="Times New Roman" charset="0"/>
                      </a:endParaRPr>
                    </a:p>
                  </a:txBody>
                  <a:tcP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8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(Jejeebhoy, 1997)</a:t>
                      </a:r>
                      <a:endParaRPr kumimoji="0" lang="en-US" sz="1000" b="0" i="0" u="none" strike="noStrike" cap="none" normalizeH="0" baseline="0" dirty="0" smtClean="0">
                        <a:ln>
                          <a:noFill/>
                        </a:ln>
                        <a:solidFill>
                          <a:schemeClr val="tx1"/>
                        </a:solidFill>
                        <a:effectLst/>
                        <a:latin typeface="Arial Rounded MT Bold" pitchFamily="34" charset="0"/>
                        <a:cs typeface="Times New Roman"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(Kishore 1997)</a:t>
                      </a:r>
                      <a:endParaRPr kumimoji="0" lang="en-US" sz="1000" b="0" i="0" u="none" strike="noStrike" cap="none" normalizeH="0" baseline="0" dirty="0" smtClean="0">
                        <a:ln>
                          <a:noFill/>
                        </a:ln>
                        <a:solidFill>
                          <a:schemeClr val="tx1"/>
                        </a:solidFill>
                        <a:effectLst/>
                        <a:latin typeface="Arial Rounded MT Bold" pitchFamily="34" charset="0"/>
                        <a:cs typeface="Times New Roman"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(Hashemi et al 1996 and Cleland et al 1994)(Source: Kabeer.N (1999))</a:t>
                      </a:r>
                      <a:endParaRPr kumimoji="0" lang="en-US" sz="1000" b="0" i="0" u="none" strike="noStrike" cap="none" normalizeH="0" baseline="0" dirty="0" smtClean="0">
                        <a:ln>
                          <a:noFill/>
                        </a:ln>
                        <a:solidFill>
                          <a:schemeClr val="tx1"/>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(Sathar and Kazi, 1997)</a:t>
                      </a:r>
                      <a:endParaRPr kumimoji="0" lang="en-US" sz="1000" b="0" i="0" u="none" strike="noStrike" cap="none" normalizeH="0" baseline="0" dirty="0" smtClean="0">
                        <a:ln>
                          <a:noFill/>
                        </a:ln>
                        <a:solidFill>
                          <a:schemeClr val="tx1"/>
                        </a:solidFill>
                        <a:effectLst/>
                        <a:latin typeface="Arial Rounded MT Bold" pitchFamily="34" charset="0"/>
                        <a:cs typeface="Times New Roman"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(Becker. 1997)</a:t>
                      </a:r>
                      <a:endParaRPr kumimoji="0" lang="en-US" sz="1000" b="0" i="0" u="none" strike="noStrike" cap="none" normalizeH="0" baseline="0" dirty="0" smtClean="0">
                        <a:ln>
                          <a:noFill/>
                        </a:ln>
                        <a:solidFill>
                          <a:schemeClr val="tx1"/>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(Morgan and Niraula, 1995</a:t>
                      </a:r>
                      <a:endParaRPr kumimoji="0" lang="en-US" sz="1000" b="0" i="0" u="none" strike="noStrike" cap="none" normalizeH="0" baseline="0" dirty="0" smtClean="0">
                        <a:ln>
                          <a:noFill/>
                        </a:ln>
                        <a:solidFill>
                          <a:schemeClr val="tx1"/>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(Razavi, 192)</a:t>
                      </a:r>
                      <a:endParaRPr kumimoji="0" lang="en-US" sz="1000" b="0" i="0" u="none" strike="noStrike" cap="none" normalizeH="0" baseline="0" dirty="0" smtClean="0">
                        <a:ln>
                          <a:noFill/>
                        </a:ln>
                        <a:solidFill>
                          <a:schemeClr val="tx1"/>
                        </a:solidFill>
                        <a:effectLst/>
                        <a:latin typeface="Arial Rounded MT Bold" pitchFamily="34" charset="0"/>
                        <a:cs typeface="Times New Roman" charset="0"/>
                      </a:endParaRPr>
                    </a:p>
                  </a:txBody>
                  <a:tcPr horzOverflow="overflow"/>
                </a:tc>
              </a:tr>
              <a:tr h="263319">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00"/>
                        </a:solidFill>
                        <a:effectLst/>
                        <a:latin typeface="Arial Rounded MT Bold" pitchFamily="34" charset="0"/>
                      </a:endParaRPr>
                    </a:p>
                  </a:txBody>
                  <a:tcP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Schooling for children</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rowSpan="2" gridSpan="6">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000" b="1" i="0" u="none" strike="noStrike" cap="none" normalizeH="0" baseline="0" dirty="0" smtClean="0">
                        <a:ln>
                          <a:noFill/>
                        </a:ln>
                        <a:solidFill>
                          <a:srgbClr val="FFFFCC"/>
                        </a:solidFill>
                        <a:effectLst>
                          <a:outerShdw blurRad="38100" dist="38100" dir="2700000" algn="tl">
                            <a:srgbClr val="000000"/>
                          </a:outerShdw>
                        </a:effectLst>
                        <a:latin typeface="Arial Rounded MT Bold" pitchFamily="34" charset="0"/>
                      </a:endParaRPr>
                    </a:p>
                  </a:txBody>
                  <a:tcPr horzOverflow="overflow"/>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2638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Child education</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555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Disciplining the child</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Use of family planning methods</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Taking livestock for raising: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leasing of land and purchase of major assets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000" b="1" i="0" u="none" strike="noStrike" cap="none" normalizeH="0" baseline="0" dirty="0" smtClean="0">
                        <a:ln>
                          <a:noFill/>
                        </a:ln>
                        <a:solidFill>
                          <a:srgbClr val="FFFFCC"/>
                        </a:solidFill>
                        <a:effectLst>
                          <a:outerShdw blurRad="38100" dist="38100" dir="2700000" algn="tl">
                            <a:srgbClr val="000000"/>
                          </a:outerShdw>
                        </a:effectLst>
                        <a:latin typeface="Arial Rounded MT Bold" pitchFamily="34" charset="0"/>
                      </a:endParaRPr>
                    </a:p>
                  </a:txBody>
                  <a:tcPr horzOverflow="overflow"/>
                </a:tc>
                <a:tc hMerge="1">
                  <a:txBody>
                    <a:bodyPr/>
                    <a:lstStyle/>
                    <a:p>
                      <a:endParaRPr lang="en-US"/>
                    </a:p>
                  </a:txBody>
                  <a:tcPr/>
                </a:tc>
                <a:tc hMerge="1">
                  <a:txBody>
                    <a:bodyPr/>
                    <a:lstStyle/>
                    <a:p>
                      <a:endParaRPr lang="en-US"/>
                    </a:p>
                  </a:txBody>
                  <a:tcPr/>
                </a:tc>
                <a:tc hMerge="1">
                  <a:txBody>
                    <a:bodyPr/>
                    <a:lstStyle/>
                    <a:p>
                      <a:endParaRPr lang="en-US"/>
                    </a:p>
                  </a:txBody>
                  <a:tcPr/>
                </a:tc>
              </a:tr>
              <a:tr h="555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Courses of action if child falls ill</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Children’s health</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Jewellery and gifts for wife’s relatives</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rowSpan="2"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000" b="1" i="0" u="none" strike="noStrike" cap="none" normalizeH="0" baseline="0" dirty="0" smtClean="0">
                        <a:ln>
                          <a:noFill/>
                        </a:ln>
                        <a:solidFill>
                          <a:srgbClr val="FFFFCC"/>
                        </a:solidFill>
                        <a:effectLst>
                          <a:outerShdw blurRad="38100" dist="38100" dir="2700000" algn="tl">
                            <a:srgbClr val="000000"/>
                          </a:outerShdw>
                        </a:effectLst>
                        <a:latin typeface="Arial Rounded MT Bold" pitchFamily="34" charset="0"/>
                      </a:endParaRPr>
                    </a:p>
                  </a:txBody>
                  <a:tcPr horzOverflow="overflow"/>
                </a:tc>
                <a:tc rowSpan="2" hMerge="1">
                  <a:txBody>
                    <a:bodyPr/>
                    <a:lstStyle/>
                    <a:p>
                      <a:endParaRPr lang="en-US"/>
                    </a:p>
                  </a:txBody>
                  <a:tcPr/>
                </a:tc>
                <a:tc rowSpan="2" hMerge="1">
                  <a:txBody>
                    <a:bodyPr/>
                    <a:lstStyle/>
                    <a:p>
                      <a:endParaRPr lang="en-US"/>
                    </a:p>
                  </a:txBody>
                  <a:tcPr/>
                </a:tc>
              </a:tr>
              <a:tr h="401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Jewellery</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Children education</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Purchase of clothes</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5785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Purchase of small items</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Visits</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House repair</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Household expenses</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Number of children </a:t>
                      </a:r>
                      <a:endParaRPr kumimoji="0" lang="en-US" sz="1000" b="1" i="0" u="none" strike="noStrike" cap="none" normalizeH="0" baseline="0" dirty="0" smtClean="0">
                        <a:ln>
                          <a:noFill/>
                        </a:ln>
                        <a:solidFill>
                          <a:srgbClr val="FFFFCC"/>
                        </a:solidFill>
                        <a:effectLst/>
                        <a:latin typeface="Arial Rounded MT Bold" pitchFamily="34" charset="0"/>
                        <a:cs typeface="Times New Roman"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Major market transactions)</a:t>
                      </a:r>
                      <a:endParaRPr kumimoji="0" lang="en-US" sz="1000" b="1" i="0" u="none" strike="noStrike" cap="none" normalizeH="0" baseline="0" dirty="0" smtClean="0">
                        <a:ln>
                          <a:noFill/>
                        </a:ln>
                        <a:solidFill>
                          <a:srgbClr val="FFFFCC"/>
                        </a:solidFill>
                        <a:effectLst/>
                        <a:latin typeface="Arial Rounded MT Bold" pitchFamily="34" charset="0"/>
                        <a:cs typeface="Times New Roman"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000" b="1" i="0" u="none" strike="noStrike" cap="none" normalizeH="0" baseline="0" dirty="0" smtClean="0">
                        <a:ln>
                          <a:noFill/>
                        </a:ln>
                        <a:solidFill>
                          <a:srgbClr val="FFFFCC"/>
                        </a:solidFill>
                        <a:effectLst>
                          <a:outerShdw blurRad="38100" dist="38100" dir="2700000" algn="tl">
                            <a:srgbClr val="000000"/>
                          </a:outerShdw>
                        </a:effectLst>
                        <a:latin typeface="Arial Rounded MT Bold" pitchFamily="34" charset="0"/>
                      </a:endParaRPr>
                    </a:p>
                  </a:txBody>
                  <a:tcPr horzOverflow="overflow"/>
                </a:tc>
              </a:tr>
              <a:tr h="7100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Major households</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Food cooked</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Ability to make large consumer purchases</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Sale and purchase of livestock</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Making a major purchase</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Decision by women to work outside</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Inputs; labour and sale in agricultural production</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r>
              <a:tr h="555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Purchase of food</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Household budget</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Ability to make small consumer purchases</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Purchase of food</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Wife working outside</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What food to buy</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Types and quantities of food</a:t>
                      </a:r>
                      <a:endParaRPr kumimoji="0" lang="en-US" sz="1000" b="1" i="0" u="none" strike="noStrike" cap="none" normalizeH="0" baseline="0" dirty="0" smtClean="0">
                        <a:ln>
                          <a:noFill/>
                        </a:ln>
                        <a:solidFill>
                          <a:srgbClr val="FFFFCC"/>
                        </a:solidFill>
                        <a:effectLst/>
                        <a:latin typeface="Arial Rounded MT Bold" pitchFamily="34" charset="0"/>
                      </a:endParaRPr>
                    </a:p>
                  </a:txBody>
                  <a:tcPr horzOverflow="overflow"/>
                </a:tc>
              </a:tr>
              <a:tr h="246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latin typeface="Arial Rounded MT Bold" pitchFamily="34" charset="0"/>
                        </a:rPr>
                        <a:t>India </a:t>
                      </a:r>
                      <a:endParaRPr kumimoji="0" lang="en-US" sz="1200" b="1" i="0" u="none" strike="noStrike" cap="none" normalizeH="0" baseline="0" dirty="0" smtClean="0">
                        <a:ln>
                          <a:noFill/>
                        </a:ln>
                        <a:solidFill>
                          <a:srgbClr val="FFFFFF"/>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latin typeface="Arial Rounded MT Bold" pitchFamily="34" charset="0"/>
                        </a:rPr>
                        <a:t>Egypt</a:t>
                      </a:r>
                      <a:endParaRPr kumimoji="0" lang="en-US" sz="1200" b="1" i="0" u="none" strike="noStrike" cap="none" normalizeH="0" baseline="0" dirty="0" smtClean="0">
                        <a:ln>
                          <a:noFill/>
                        </a:ln>
                        <a:solidFill>
                          <a:srgbClr val="FFFFFF"/>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latin typeface="Arial Rounded MT Bold" pitchFamily="34" charset="0"/>
                        </a:rPr>
                        <a:t>Bangladesh</a:t>
                      </a:r>
                      <a:endParaRPr kumimoji="0" lang="en-US" sz="1200" b="1" i="0" u="none" strike="noStrike" cap="none" normalizeH="0" baseline="0" dirty="0" smtClean="0">
                        <a:ln>
                          <a:noFill/>
                        </a:ln>
                        <a:solidFill>
                          <a:srgbClr val="FFFFFF"/>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latin typeface="Arial Rounded MT Bold" pitchFamily="34" charset="0"/>
                        </a:rPr>
                        <a:t>Pakistan</a:t>
                      </a:r>
                      <a:endParaRPr kumimoji="0" lang="en-US" sz="1200" b="1" i="0" u="none" strike="noStrike" cap="none" normalizeH="0" baseline="0" dirty="0" smtClean="0">
                        <a:ln>
                          <a:noFill/>
                        </a:ln>
                        <a:solidFill>
                          <a:srgbClr val="FFFFFF"/>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latin typeface="Arial Rounded MT Bold" pitchFamily="34" charset="0"/>
                        </a:rPr>
                        <a:t>Zimbabwe</a:t>
                      </a:r>
                      <a:endParaRPr kumimoji="0" lang="en-US" sz="1200" b="1" i="0" u="none" strike="noStrike" cap="none" normalizeH="0" baseline="0" dirty="0" smtClean="0">
                        <a:ln>
                          <a:noFill/>
                        </a:ln>
                        <a:solidFill>
                          <a:srgbClr val="FFFFFF"/>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latin typeface="Arial Rounded MT Bold" pitchFamily="34" charset="0"/>
                        </a:rPr>
                        <a:t>Nepal</a:t>
                      </a:r>
                      <a:endParaRPr kumimoji="0" lang="en-US" sz="1200" b="1" i="0" u="none" strike="noStrike" cap="none" normalizeH="0" baseline="0" dirty="0" smtClean="0">
                        <a:ln>
                          <a:noFill/>
                        </a:ln>
                        <a:solidFill>
                          <a:srgbClr val="FFFFFF"/>
                        </a:solidFill>
                        <a:effectLst/>
                        <a:latin typeface="Arial Rounded MT Bol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latin typeface="Arial Rounded MT Bold" pitchFamily="34" charset="0"/>
                        </a:rPr>
                        <a:t>Iran</a:t>
                      </a:r>
                      <a:endParaRPr kumimoji="0" lang="en-US" sz="1200" b="1" i="0" u="none" strike="noStrike" cap="none" normalizeH="0" baseline="0" dirty="0" smtClean="0">
                        <a:ln>
                          <a:noFill/>
                        </a:ln>
                        <a:solidFill>
                          <a:srgbClr val="FFFFFF"/>
                        </a:solidFill>
                        <a:effectLst/>
                        <a:latin typeface="Arial Rounded MT Bold" pitchFamily="34" charset="0"/>
                      </a:endParaRPr>
                    </a:p>
                  </a:txBody>
                  <a:tcPr horzOverflow="overflow"/>
                </a:tc>
              </a:tr>
              <a:tr h="263319">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Rounded MT Bold" pitchFamily="34" charset="0"/>
                        </a:rPr>
                        <a:t>Countries Covered in Study</a:t>
                      </a:r>
                      <a:endParaRPr kumimoji="0" lang="en-US" sz="1000" b="1" i="0" u="none" strike="noStrike" cap="none" normalizeH="0" baseline="0" dirty="0" smtClean="0">
                        <a:ln>
                          <a:noFill/>
                        </a:ln>
                        <a:solidFill>
                          <a:srgbClr val="FFFF00"/>
                        </a:solidFill>
                        <a:effectLst/>
                        <a:latin typeface="Arial Rounded MT Bold" pitchFamily="34" charset="0"/>
                      </a:endParaRPr>
                    </a:p>
                  </a:txBody>
                  <a:tcP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2005" name="Line 85"/>
          <p:cNvSpPr>
            <a:spLocks noChangeShapeType="1"/>
          </p:cNvSpPr>
          <p:nvPr/>
        </p:nvSpPr>
        <p:spPr bwMode="auto">
          <a:xfrm flipV="1">
            <a:off x="228600" y="1676400"/>
            <a:ext cx="0" cy="3962400"/>
          </a:xfrm>
          <a:prstGeom prst="line">
            <a:avLst/>
          </a:prstGeom>
          <a:noFill/>
          <a:ln w="9525">
            <a:solidFill>
              <a:schemeClr val="tx1"/>
            </a:solidFill>
            <a:round/>
            <a:headEnd/>
            <a:tailEnd type="triangle" w="med" len="med"/>
          </a:ln>
          <a:effectLst/>
        </p:spPr>
        <p:txBody>
          <a:bodyPr/>
          <a:lstStyle/>
          <a:p>
            <a:endParaRPr lang="en-US" dirty="0"/>
          </a:p>
        </p:txBody>
      </p:sp>
      <p:sp>
        <p:nvSpPr>
          <p:cNvPr id="82006" name="Line 86"/>
          <p:cNvSpPr>
            <a:spLocks noChangeShapeType="1"/>
          </p:cNvSpPr>
          <p:nvPr/>
        </p:nvSpPr>
        <p:spPr bwMode="auto">
          <a:xfrm>
            <a:off x="1143000" y="6096000"/>
            <a:ext cx="6705600" cy="0"/>
          </a:xfrm>
          <a:prstGeom prst="line">
            <a:avLst/>
          </a:prstGeom>
          <a:noFill/>
          <a:ln w="9525">
            <a:solidFill>
              <a:schemeClr val="tx1"/>
            </a:solidFill>
            <a:round/>
            <a:headEnd/>
            <a:tailEnd type="triangle" w="med" len="med"/>
          </a:ln>
          <a:effectLst/>
        </p:spPr>
        <p:txBody>
          <a:bodyPr/>
          <a:lstStyle/>
          <a:p>
            <a:endParaRPr lang="en-US" dirty="0"/>
          </a:p>
        </p:txBody>
      </p:sp>
      <p:pic>
        <p:nvPicPr>
          <p:cNvPr id="82008" name="Picture 88" descr="lynda_logo">
            <a:hlinkClick r:id="rId2"/>
          </p:cNvPr>
          <p:cNvPicPr>
            <a:picLocks noChangeAspect="1" noChangeArrowheads="1"/>
          </p:cNvPicPr>
          <p:nvPr/>
        </p:nvPicPr>
        <p:blipFill>
          <a:blip r:embed="rId3"/>
          <a:srcRect/>
          <a:stretch>
            <a:fillRect/>
          </a:stretch>
        </p:blipFill>
        <p:spPr bwMode="auto">
          <a:xfrm>
            <a:off x="6248400" y="1447800"/>
            <a:ext cx="2627811" cy="2243253"/>
          </a:xfrm>
          <a:prstGeom prst="rect">
            <a:avLst/>
          </a:prstGeom>
          <a:noFill/>
        </p:spPr>
      </p:pic>
      <p:pic>
        <p:nvPicPr>
          <p:cNvPr id="82010" name="Picture 90" descr="5050--big">
            <a:hlinkClick r:id="rId4"/>
          </p:cNvPr>
          <p:cNvPicPr>
            <a:picLocks noChangeAspect="1" noChangeArrowheads="1"/>
          </p:cNvPicPr>
          <p:nvPr/>
        </p:nvPicPr>
        <p:blipFill>
          <a:blip r:embed="rId5"/>
          <a:srcRect/>
          <a:stretch>
            <a:fillRect/>
          </a:stretch>
        </p:blipFill>
        <p:spPr bwMode="auto">
          <a:xfrm>
            <a:off x="5410200" y="1447800"/>
            <a:ext cx="845128" cy="13280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2008"/>
                                        </p:tgtEl>
                                        <p:attrNameLst>
                                          <p:attrName>style.visibility</p:attrName>
                                        </p:attrNameLst>
                                      </p:cBhvr>
                                      <p:to>
                                        <p:strVal val="visible"/>
                                      </p:to>
                                    </p:set>
                                    <p:animEffect transition="in" filter="wheel(4)">
                                      <p:cBhvr>
                                        <p:cTn id="7" dur="2000"/>
                                        <p:tgtEl>
                                          <p:spTgt spid="82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Consumer Empowerment: A new ‘</a:t>
            </a:r>
            <a:r>
              <a:rPr lang="en-US" b="1" i="1" dirty="0" smtClean="0"/>
              <a:t>mantra</a:t>
            </a:r>
            <a:r>
              <a:rPr lang="en-US" b="1" dirty="0" smtClean="0"/>
              <a:t>’ of differentiation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Len Tiu Wright (2006),</a:t>
            </a:r>
            <a:r>
              <a:rPr lang="en-US" i="1" dirty="0" smtClean="0"/>
              <a:t>"a </a:t>
            </a:r>
            <a:r>
              <a:rPr lang="en-US" i="1" u="sng" dirty="0" smtClean="0"/>
              <a:t>mental state</a:t>
            </a:r>
            <a:r>
              <a:rPr lang="en-US" i="1" dirty="0" smtClean="0"/>
              <a:t> usually accompanied by a </a:t>
            </a:r>
            <a:r>
              <a:rPr lang="en-US" i="1" u="sng" dirty="0" smtClean="0"/>
              <a:t>physical act</a:t>
            </a:r>
            <a:r>
              <a:rPr lang="en-US" i="1" dirty="0" smtClean="0"/>
              <a:t> which enables a consumer or a group of consumers to put into effect their </a:t>
            </a:r>
            <a:r>
              <a:rPr lang="en-US" i="1" u="sng" dirty="0" smtClean="0"/>
              <a:t>own choices</a:t>
            </a:r>
            <a:r>
              <a:rPr lang="en-US" i="1" dirty="0" smtClean="0"/>
              <a:t> through </a:t>
            </a:r>
            <a:r>
              <a:rPr lang="en-US" i="1" u="sng" dirty="0" smtClean="0"/>
              <a:t>demonstrating their needs, wants and demands</a:t>
            </a:r>
            <a:r>
              <a:rPr lang="en-US" i="1" dirty="0" smtClean="0"/>
              <a:t> in their decision-making with other individuals or organizational bodies in the marketplace" </a:t>
            </a:r>
          </a:p>
          <a:p>
            <a:pPr algn="just"/>
            <a:r>
              <a:rPr lang="en-US" dirty="0" smtClean="0"/>
              <a:t> Luc Wathieu et al, (2002), “</a:t>
            </a:r>
            <a:r>
              <a:rPr lang="en-US" i="1" dirty="0" smtClean="0"/>
              <a:t>consumer empowerment is a </a:t>
            </a:r>
            <a:r>
              <a:rPr lang="en-US" i="1" u="sng" dirty="0" smtClean="0"/>
              <a:t>subjective experience</a:t>
            </a:r>
            <a:r>
              <a:rPr lang="en-US" i="1" dirty="0" smtClean="0"/>
              <a:t> of an individual aroused as a result of three specific elements viz., </a:t>
            </a:r>
            <a:r>
              <a:rPr lang="en-US" i="1" u="sng" dirty="0" smtClean="0"/>
              <a:t>control of choice set composition</a:t>
            </a:r>
            <a:r>
              <a:rPr lang="en-US" i="1" dirty="0" smtClean="0"/>
              <a:t>, </a:t>
            </a:r>
            <a:r>
              <a:rPr lang="en-US" i="1" u="sng" dirty="0" smtClean="0"/>
              <a:t>progress cues</a:t>
            </a:r>
            <a:r>
              <a:rPr lang="en-US" i="1" dirty="0" smtClean="0"/>
              <a:t> and </a:t>
            </a:r>
            <a:r>
              <a:rPr lang="en-US" i="1" u="sng" dirty="0" smtClean="0"/>
              <a:t>information about other consumers</a:t>
            </a:r>
            <a:r>
              <a:rPr lang="en-US" i="1" dirty="0" smtClean="0"/>
              <a:t>”.</a:t>
            </a:r>
            <a:endParaRPr lang="en-US" i="1" dirty="0"/>
          </a:p>
        </p:txBody>
      </p:sp>
      <p:sp>
        <p:nvSpPr>
          <p:cNvPr id="4" name="Slide Number Placeholder 3"/>
          <p:cNvSpPr>
            <a:spLocks noGrp="1"/>
          </p:cNvSpPr>
          <p:nvPr>
            <p:ph type="sldNum" sz="quarter" idx="12"/>
          </p:nvPr>
        </p:nvSpPr>
        <p:spPr/>
        <p:txBody>
          <a:bodyPr/>
          <a:lstStyle/>
          <a:p>
            <a:fld id="{48616E83-33D4-46FC-B06D-8E69235F0195}"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4221</TotalTime>
  <Words>7990</Words>
  <Application>Microsoft Office PowerPoint</Application>
  <PresentationFormat>On-screen Show (4:3)</PresentationFormat>
  <Paragraphs>787</Paragraphs>
  <Slides>73</Slides>
  <Notes>1</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Role of Retailing in Empowering Women- A study of Unorganised sector in Karnataka                                                                           – Dr. Radhika Jade</vt:lpstr>
      <vt:lpstr>PowerPoint Presentation</vt:lpstr>
      <vt:lpstr>International Retailing</vt:lpstr>
      <vt:lpstr>Indian Retailing </vt:lpstr>
      <vt:lpstr>Need for the Study</vt:lpstr>
      <vt:lpstr>Changing Demographics of India</vt:lpstr>
      <vt:lpstr>Woman flattering QUEEN of Shopping</vt:lpstr>
      <vt:lpstr>PowerPoint Presentation</vt:lpstr>
      <vt:lpstr>Consumer Empowerment: A new ‘mantra’ of differentiation</vt:lpstr>
      <vt:lpstr>Research Gaps</vt:lpstr>
      <vt:lpstr>Operational Definition</vt:lpstr>
      <vt:lpstr>Statement of Research Problem</vt:lpstr>
      <vt:lpstr>Research Questions</vt:lpstr>
      <vt:lpstr>Specific Questions</vt:lpstr>
      <vt:lpstr>Research Objectives </vt:lpstr>
      <vt:lpstr>PowerPoint Presentation</vt:lpstr>
      <vt:lpstr>Scope of the Research</vt:lpstr>
      <vt:lpstr>Limitations of the study</vt:lpstr>
      <vt:lpstr>PowerPoint Presentation</vt:lpstr>
      <vt:lpstr>Literature reviewed </vt:lpstr>
      <vt:lpstr>PowerPoint Presentation</vt:lpstr>
      <vt:lpstr>Research Methodology </vt:lpstr>
      <vt:lpstr>Endogenous / Dependent Variables (constructs) </vt:lpstr>
      <vt:lpstr>CONEMP is measured using five latent / independent variables given below  </vt:lpstr>
      <vt:lpstr>Constructs Reliability Scores</vt:lpstr>
      <vt:lpstr>Analytical Model Flow Chart</vt:lpstr>
      <vt:lpstr>Theoretical Consumer Empowerment Model</vt:lpstr>
      <vt:lpstr>Structured Equation Modeling (SEM)</vt:lpstr>
      <vt:lpstr>Distinguishing Characteristics of SEM</vt:lpstr>
      <vt:lpstr>Stages in SEM</vt:lpstr>
      <vt:lpstr>Testing SE Models </vt:lpstr>
      <vt:lpstr>Mathematical Model </vt:lpstr>
      <vt:lpstr>Measurement Model</vt:lpstr>
      <vt:lpstr>Matrix representation of Structured Equations and Measurement Equations Model </vt:lpstr>
      <vt:lpstr>Hypotheses </vt:lpstr>
      <vt:lpstr>Hypotheses </vt:lpstr>
      <vt:lpstr>Sampling Design</vt:lpstr>
      <vt:lpstr>Sampling procedure</vt:lpstr>
      <vt:lpstr>PowerPoint Presentation</vt:lpstr>
      <vt:lpstr>PowerPoint Presentation</vt:lpstr>
      <vt:lpstr>PowerPoint Presentation</vt:lpstr>
      <vt:lpstr>Hypotheses results of the proposed model</vt:lpstr>
      <vt:lpstr>Model Respecification </vt:lpstr>
      <vt:lpstr>PowerPoint Presentation</vt:lpstr>
      <vt:lpstr>Resultant Consumer Empowerment Path </vt:lpstr>
      <vt:lpstr>PowerPoint Presentation</vt:lpstr>
      <vt:lpstr>PowerPoint Presentation</vt:lpstr>
      <vt:lpstr>Findings </vt:lpstr>
      <vt:lpstr>Supporting hypotheses to major objective</vt:lpstr>
      <vt:lpstr>      Objective 1: To identify the various product categories those are shopped by the women consumers in two different retail formats viz. traditional outlets and modern / organised outlets.  </vt:lpstr>
      <vt:lpstr>Objective 2: To investigate the product categories those are solely decided and shopped by the women consumers on their own.  </vt:lpstr>
      <vt:lpstr>Objective 3: To assess the amount of time spent by the women shoppers in shopping per week  </vt:lpstr>
      <vt:lpstr>Objective 4: To study the impact of demographics and psychographics of women consumers in considering shopping as their best free time activity. </vt:lpstr>
      <vt:lpstr>Objective 5: To measure the impact of demographics (Age, Marital status, Qualification, Working status and monthly Household income) and psychographics (use of credit card, vehicle possession) on the subjective experience of empowerment among women shoppers while shopping.</vt:lpstr>
      <vt:lpstr>Objective 6: To explore the characteristics exhibited by the empowered women consumers.</vt:lpstr>
      <vt:lpstr>Importance of empowered consumers to the Market &amp; Society </vt:lpstr>
      <vt:lpstr>Managerial implications </vt:lpstr>
      <vt:lpstr>Conclusion </vt:lpstr>
      <vt:lpstr>PowerPoint Presentation</vt:lpstr>
      <vt:lpstr>PowerPoint Presentation</vt:lpstr>
      <vt:lpstr>Literature related to Retailing    </vt:lpstr>
      <vt:lpstr>Literature related to Women Empowerment</vt:lpstr>
      <vt:lpstr>Literature related to Women &amp; Shopping</vt:lpstr>
      <vt:lpstr>Literature related to Consumer Empowerment</vt:lpstr>
      <vt:lpstr>Literature related to Consumer Empowerment (Continued)</vt:lpstr>
      <vt:lpstr>Other Multivariate techniques</vt:lpstr>
      <vt:lpstr>Distinguishing Characteristics of SEM</vt:lpstr>
      <vt:lpstr>Developing a Modelling Strategy</vt:lpstr>
      <vt:lpstr>PowerPoint Presentation</vt:lpstr>
      <vt:lpstr>Hypotheses and Results..</vt:lpstr>
      <vt:lpstr>…..Hypotheses and Results</vt:lpstr>
      <vt:lpstr>Managerial Implications </vt:lpstr>
      <vt:lpstr>Managerial Implications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Retailing in Empowering Women- A study of Unorganised sector in Karnataka</dc:title>
  <dc:creator>radhika</dc:creator>
  <cp:lastModifiedBy>spravce</cp:lastModifiedBy>
  <cp:revision>220</cp:revision>
  <dcterms:created xsi:type="dcterms:W3CDTF">2010-06-25T11:11:58Z</dcterms:created>
  <dcterms:modified xsi:type="dcterms:W3CDTF">2013-12-12T13:04:38Z</dcterms:modified>
</cp:coreProperties>
</file>