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7" r:id="rId5"/>
    <p:sldId id="259" r:id="rId6"/>
    <p:sldId id="260" r:id="rId7"/>
    <p:sldId id="261" r:id="rId8"/>
    <p:sldId id="263" r:id="rId9"/>
    <p:sldId id="265" r:id="rId10"/>
    <p:sldId id="262" r:id="rId11"/>
    <p:sldId id="264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17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65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88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7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18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50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84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85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8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547A-9735-403B-A45A-32D3E62898A8}" type="datetimeFigureOut">
              <a:rPr lang="cs-CZ" smtClean="0"/>
              <a:t>13.9.2018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79D58-C03D-4C8B-9E6B-8B46B28DA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72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Studentský grantový systém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manuál pro studenty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1800" dirty="0" smtClean="0">
                <a:solidFill>
                  <a:schemeClr val="tx1"/>
                </a:solidFill>
              </a:rPr>
              <a:t>					</a:t>
            </a:r>
          </a:p>
          <a:p>
            <a:r>
              <a:rPr lang="cs-CZ" sz="1800" dirty="0">
                <a:solidFill>
                  <a:schemeClr val="tx1"/>
                </a:solidFill>
              </a:rPr>
              <a:t>	</a:t>
            </a:r>
            <a:r>
              <a:rPr lang="cs-CZ" sz="1800" dirty="0" smtClean="0">
                <a:solidFill>
                  <a:schemeClr val="tx1"/>
                </a:solidFill>
              </a:rPr>
              <a:t>				                </a:t>
            </a:r>
          </a:p>
          <a:p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dirty="0" smtClean="0">
                <a:solidFill>
                  <a:schemeClr val="tx1"/>
                </a:solidFill>
              </a:rPr>
              <a:t>					            </a:t>
            </a:r>
            <a:r>
              <a:rPr lang="cs-CZ" sz="1800" dirty="0" smtClean="0">
                <a:solidFill>
                  <a:schemeClr val="tx1"/>
                </a:solidFill>
              </a:rPr>
              <a:t>září 2018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426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všech publikací z projektu vzniklých nutno uvést dedikaci na SV (tj. </a:t>
            </a:r>
            <a:r>
              <a:rPr lang="cs-CZ" dirty="0" err="1" smtClean="0"/>
              <a:t>Acknowledgements</a:t>
            </a:r>
            <a:r>
              <a:rPr lang="cs-CZ" dirty="0" smtClean="0"/>
              <a:t>: </a:t>
            </a:r>
            <a:r>
              <a:rPr lang="en-US" i="1" dirty="0"/>
              <a:t>This research is supported </a:t>
            </a:r>
            <a:r>
              <a:rPr lang="en-US" i="1" dirty="0" smtClean="0"/>
              <a:t>by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Masaryk </a:t>
            </a:r>
            <a:r>
              <a:rPr lang="cs-CZ" i="1" dirty="0"/>
              <a:t>University </a:t>
            </a:r>
            <a:r>
              <a:rPr lang="cs-CZ" i="1" dirty="0" err="1"/>
              <a:t>internal</a:t>
            </a:r>
            <a:r>
              <a:rPr lang="cs-CZ" i="1" dirty="0"/>
              <a:t> grant </a:t>
            </a:r>
            <a:r>
              <a:rPr lang="cs-CZ" i="1" dirty="0" smtClean="0"/>
              <a:t>no … + </a:t>
            </a:r>
            <a:r>
              <a:rPr lang="cs-CZ" i="1" dirty="0" err="1" smtClean="0"/>
              <a:t>title</a:t>
            </a:r>
            <a:r>
              <a:rPr lang="cs-CZ" i="1" dirty="0" smtClean="0"/>
              <a:t> …</a:t>
            </a:r>
            <a:r>
              <a:rPr lang="cs-CZ" dirty="0" smtClean="0"/>
              <a:t>)</a:t>
            </a:r>
          </a:p>
          <a:p>
            <a:r>
              <a:rPr lang="cs-CZ" dirty="0" smtClean="0"/>
              <a:t>uvést poděkování za podporu v disertační práci</a:t>
            </a:r>
          </a:p>
          <a:p>
            <a:r>
              <a:rPr lang="cs-CZ" dirty="0" smtClean="0"/>
              <a:t>všechny výsledky zavést do IS - Publikace a navázat na projekt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68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podstatné změny – schvaluje prorektor: </a:t>
            </a:r>
            <a:br>
              <a:rPr lang="cs-CZ" dirty="0" smtClean="0"/>
            </a:br>
            <a:r>
              <a:rPr lang="cs-CZ" dirty="0" smtClean="0"/>
              <a:t>	- změna řešitele </a:t>
            </a:r>
            <a:br>
              <a:rPr lang="cs-CZ" dirty="0" smtClean="0"/>
            </a:br>
            <a:r>
              <a:rPr lang="cs-CZ" dirty="0" smtClean="0"/>
              <a:t>	- předčasné ukončení projektu (</a:t>
            </a:r>
            <a:r>
              <a:rPr lang="cs-CZ" dirty="0"/>
              <a:t>řešitel </a:t>
            </a:r>
            <a:r>
              <a:rPr lang="cs-CZ" dirty="0" smtClean="0"/>
              <a:t>	zpracuje závěrečnou </a:t>
            </a:r>
            <a:r>
              <a:rPr lang="cs-CZ" dirty="0"/>
              <a:t>zprávu </a:t>
            </a:r>
            <a:r>
              <a:rPr lang="cs-CZ" dirty="0" smtClean="0"/>
              <a:t>shrnující 	dosavadní </a:t>
            </a:r>
            <a:r>
              <a:rPr lang="cs-CZ" dirty="0"/>
              <a:t>výsledky </a:t>
            </a:r>
            <a:r>
              <a:rPr lang="cs-CZ" dirty="0" smtClean="0"/>
              <a:t>projektu)</a:t>
            </a:r>
            <a:br>
              <a:rPr lang="cs-CZ" dirty="0" smtClean="0"/>
            </a:br>
            <a:r>
              <a:rPr lang="cs-CZ" dirty="0" smtClean="0"/>
              <a:t>	- přesun finanční podpory mezi projekty</a:t>
            </a:r>
          </a:p>
          <a:p>
            <a:r>
              <a:rPr lang="cs-CZ" dirty="0" smtClean="0"/>
              <a:t>jiné důležité změny – schvaluje proděkan: </a:t>
            </a:r>
            <a:br>
              <a:rPr lang="cs-CZ" dirty="0" smtClean="0"/>
            </a:br>
            <a:r>
              <a:rPr lang="cs-CZ" dirty="0" smtClean="0"/>
              <a:t>	- změna v položkách rozpočtu nad 10% </a:t>
            </a:r>
            <a:br>
              <a:rPr lang="cs-CZ" dirty="0" smtClean="0"/>
            </a:br>
            <a:r>
              <a:rPr lang="cs-CZ" dirty="0" smtClean="0"/>
              <a:t>	- změna v počtu členů týmu</a:t>
            </a:r>
          </a:p>
          <a:p>
            <a:r>
              <a:rPr lang="cs-CZ" dirty="0" smtClean="0"/>
              <a:t>všechny změny zdůvodnit v závěrečné zprávě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054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cs-CZ" dirty="0" smtClean="0"/>
              <a:t>Prostor pro vaše dotazy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481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/>
          <a:lstStyle/>
          <a:p>
            <a:r>
              <a:rPr lang="cs-CZ" smtClean="0"/>
              <a:t>Děkuji za pozornost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0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a pokyny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Směrnice MU č. </a:t>
            </a:r>
            <a:r>
              <a:rPr lang="cs-CZ" dirty="0" smtClean="0"/>
              <a:t>8/2017 </a:t>
            </a:r>
            <a:r>
              <a:rPr lang="cs-CZ" dirty="0"/>
              <a:t>Grantová agentura Masarykovy </a:t>
            </a:r>
            <a:r>
              <a:rPr lang="cs-CZ" dirty="0" smtClean="0"/>
              <a:t>univerzity </a:t>
            </a:r>
            <a:br>
              <a:rPr lang="cs-CZ" dirty="0" smtClean="0"/>
            </a:br>
            <a:r>
              <a:rPr lang="cs-CZ" dirty="0" smtClean="0"/>
              <a:t>+ </a:t>
            </a:r>
            <a:r>
              <a:rPr lang="cs-CZ" dirty="0"/>
              <a:t>Příloha č. </a:t>
            </a:r>
            <a:r>
              <a:rPr lang="cs-CZ" dirty="0" smtClean="0"/>
              <a:t>1 Pravidla specifického vysokoškolského výzkumu</a:t>
            </a:r>
          </a:p>
          <a:p>
            <a:r>
              <a:rPr lang="cs-CZ" dirty="0" smtClean="0"/>
              <a:t>Směrnice ESF MU </a:t>
            </a:r>
            <a:r>
              <a:rPr lang="cs-CZ" dirty="0"/>
              <a:t>č. </a:t>
            </a:r>
            <a:r>
              <a:rPr lang="cs-CZ" dirty="0" smtClean="0"/>
              <a:t>5/2018 </a:t>
            </a:r>
            <a:r>
              <a:rPr lang="cs-CZ" dirty="0"/>
              <a:t>Pravidla Studentského grantového </a:t>
            </a:r>
            <a:r>
              <a:rPr lang="cs-CZ" dirty="0" smtClean="0"/>
              <a:t>systému na ESF MU</a:t>
            </a:r>
          </a:p>
          <a:p>
            <a:r>
              <a:rPr lang="cs-CZ" dirty="0"/>
              <a:t>Metodický list pro podávání návrhů projektů specifického vysokoškolského výzkumu na ESF MU pro r</a:t>
            </a:r>
            <a:r>
              <a:rPr lang="cs-CZ" dirty="0" smtClean="0"/>
              <a:t>. 2019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0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 řešení projektu 1 rok</a:t>
            </a:r>
          </a:p>
          <a:p>
            <a:r>
              <a:rPr lang="cs-CZ" dirty="0" smtClean="0"/>
              <a:t>max. výše podpory na 1 projekt 150.000 Kč</a:t>
            </a:r>
          </a:p>
          <a:p>
            <a:r>
              <a:rPr lang="cs-CZ" dirty="0" smtClean="0"/>
              <a:t>doktorand řešitelem pouze 1 projektu</a:t>
            </a:r>
          </a:p>
          <a:p>
            <a:r>
              <a:rPr lang="cs-CZ" dirty="0" smtClean="0"/>
              <a:t>tematická souvislost projektu s </a:t>
            </a:r>
            <a:r>
              <a:rPr lang="cs-CZ" dirty="0"/>
              <a:t>výzkumem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disertační </a:t>
            </a:r>
            <a:r>
              <a:rPr lang="cs-CZ" dirty="0" smtClean="0"/>
              <a:t>práci</a:t>
            </a:r>
          </a:p>
          <a:p>
            <a:r>
              <a:rPr lang="cs-CZ" dirty="0" smtClean="0"/>
              <a:t>tým tvoří studenti Ph.D. a Mgr. studia + školitel řešitele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29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soutěže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5. září 2018 - vyhlášení soutěže </a:t>
            </a:r>
          </a:p>
          <a:p>
            <a:r>
              <a:rPr lang="cs-CZ" dirty="0" smtClean="0"/>
              <a:t>15. října - odevzdání návrhů ke kontrole</a:t>
            </a:r>
          </a:p>
          <a:p>
            <a:r>
              <a:rPr lang="cs-CZ" dirty="0" smtClean="0"/>
              <a:t>24. října - odevzdání finálních návrhů</a:t>
            </a:r>
          </a:p>
          <a:p>
            <a:r>
              <a:rPr lang="cs-CZ" dirty="0" smtClean="0"/>
              <a:t>dvě kola oponentního řízení </a:t>
            </a:r>
            <a:br>
              <a:rPr lang="cs-CZ" dirty="0" smtClean="0"/>
            </a:br>
            <a:r>
              <a:rPr lang="cs-CZ" dirty="0" smtClean="0"/>
              <a:t>	» do 30. 11. - 1. kolo komise na ESF</a:t>
            </a:r>
            <a:br>
              <a:rPr lang="cs-CZ" dirty="0" smtClean="0"/>
            </a:br>
            <a:r>
              <a:rPr lang="cs-CZ" dirty="0" smtClean="0"/>
              <a:t>	» do 21. 12. - 2. kolo komise na RMU</a:t>
            </a:r>
          </a:p>
          <a:p>
            <a:r>
              <a:rPr lang="cs-CZ" dirty="0" smtClean="0"/>
              <a:t>1. 1. – 31. 12. 2019 - realizace projektů</a:t>
            </a:r>
          </a:p>
          <a:p>
            <a:r>
              <a:rPr lang="cs-CZ" dirty="0" smtClean="0"/>
              <a:t>31. 1. 2020 - vyplnění a odevzdání závěrečné zprávy</a:t>
            </a:r>
          </a:p>
          <a:p>
            <a:r>
              <a:rPr lang="cs-CZ" dirty="0"/>
              <a:t>d</a:t>
            </a:r>
            <a:r>
              <a:rPr lang="cs-CZ" dirty="0" smtClean="0"/>
              <a:t>o 15. března 2020 - závěrečné oponentní řízení na ESF - školitel vypracuje písemný posudek na projekt, prezentace vybraných projektů před komisí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16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vyplní se v ISEP – Evidence návrhů projektů - šablona </a:t>
            </a:r>
            <a:r>
              <a:rPr lang="cs-CZ" i="1" dirty="0" smtClean="0"/>
              <a:t>Grantová agentura MU: kategorie A - specifický výzkum - Studentské výzkumné projekty</a:t>
            </a:r>
          </a:p>
          <a:p>
            <a:r>
              <a:rPr lang="cs-CZ" dirty="0" smtClean="0"/>
              <a:t>anotace</a:t>
            </a:r>
            <a:endParaRPr lang="cs-CZ" dirty="0"/>
          </a:p>
          <a:p>
            <a:r>
              <a:rPr lang="cs-CZ" dirty="0"/>
              <a:t>odborná charakteristika </a:t>
            </a:r>
            <a:r>
              <a:rPr lang="cs-CZ" dirty="0" smtClean="0"/>
              <a:t>projektu: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- charakteristika </a:t>
            </a:r>
            <a:r>
              <a:rPr lang="cs-CZ" dirty="0"/>
              <a:t>řešené </a:t>
            </a:r>
            <a:r>
              <a:rPr lang="cs-CZ" dirty="0" smtClean="0"/>
              <a:t>problematiky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- současný </a:t>
            </a:r>
            <a:r>
              <a:rPr lang="cs-CZ" dirty="0"/>
              <a:t>stav </a:t>
            </a:r>
            <a:r>
              <a:rPr lang="cs-CZ" dirty="0" smtClean="0"/>
              <a:t>řešení</a:t>
            </a:r>
            <a:endParaRPr lang="cs-CZ" dirty="0"/>
          </a:p>
          <a:p>
            <a:pPr marL="0" indent="0">
              <a:buNone/>
            </a:pPr>
            <a:r>
              <a:rPr lang="pl-PL" dirty="0" smtClean="0"/>
              <a:t>	- cíle </a:t>
            </a:r>
            <a:r>
              <a:rPr lang="pl-PL" dirty="0"/>
              <a:t>projektu a způsob jejich </a:t>
            </a:r>
            <a:r>
              <a:rPr lang="pl-PL" dirty="0" smtClean="0"/>
              <a:t>dosažení</a:t>
            </a:r>
            <a:endParaRPr lang="pl-PL" dirty="0"/>
          </a:p>
          <a:p>
            <a:pPr marL="0" indent="0">
              <a:buNone/>
            </a:pPr>
            <a:r>
              <a:rPr lang="cs-CZ" dirty="0" smtClean="0"/>
              <a:t>	- časový </a:t>
            </a:r>
            <a:r>
              <a:rPr lang="cs-CZ" dirty="0"/>
              <a:t>harmonogram </a:t>
            </a:r>
            <a:r>
              <a:rPr lang="cs-CZ" dirty="0" smtClean="0"/>
              <a:t>řešení</a:t>
            </a:r>
            <a:endParaRPr lang="cs-CZ" dirty="0"/>
          </a:p>
          <a:p>
            <a:r>
              <a:rPr lang="cs-CZ" dirty="0"/>
              <a:t>předpokládané </a:t>
            </a:r>
            <a:r>
              <a:rPr lang="cs-CZ" dirty="0" smtClean="0"/>
              <a:t>výsledky (druh, počet, popis)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34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projektu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plánovaná účast na odborných akcích (konference, workshop) + výstup (poster, přednáška, článek ve sborníku); u zahraničních cest uvést účel, termín, dobu a místo pobytu, příp. název a pořadatele konference </a:t>
            </a:r>
          </a:p>
          <a:p>
            <a:r>
              <a:rPr lang="cs-CZ" dirty="0"/>
              <a:t>seznam </a:t>
            </a:r>
            <a:r>
              <a:rPr lang="cs-CZ" dirty="0" smtClean="0"/>
              <a:t>zásadních </a:t>
            </a:r>
            <a:r>
              <a:rPr lang="cs-CZ" dirty="0"/>
              <a:t>odborných výsledků </a:t>
            </a:r>
            <a:r>
              <a:rPr lang="cs-CZ" dirty="0" smtClean="0"/>
              <a:t>(relevantních pro projekt) členů týmu za </a:t>
            </a:r>
            <a:r>
              <a:rPr lang="cs-CZ" dirty="0"/>
              <a:t>poslední 3 </a:t>
            </a:r>
            <a:r>
              <a:rPr lang="cs-CZ" dirty="0" smtClean="0"/>
              <a:t>roky</a:t>
            </a:r>
          </a:p>
          <a:p>
            <a:r>
              <a:rPr lang="cs-CZ" dirty="0" smtClean="0"/>
              <a:t>řešitelský tým: buď 1 student a jeho školitel, nebo lze zapojit i další studenty Ph.D. či Mgr. studia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599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projektu -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max. výše rozpočtu 150 000 Kč</a:t>
            </a:r>
          </a:p>
          <a:p>
            <a:r>
              <a:rPr lang="cs-CZ" dirty="0" smtClean="0"/>
              <a:t>uznatelné náklady:</a:t>
            </a:r>
            <a:br>
              <a:rPr lang="cs-CZ" dirty="0" smtClean="0"/>
            </a:br>
            <a:r>
              <a:rPr lang="cs-CZ" dirty="0" smtClean="0"/>
              <a:t>- stipendia (podíl více než 60% z celkových osobních nákladů)</a:t>
            </a:r>
            <a:br>
              <a:rPr lang="cs-CZ" dirty="0" smtClean="0"/>
            </a:br>
            <a:r>
              <a:rPr lang="cs-CZ" dirty="0" smtClean="0"/>
              <a:t>- mzdové náklady pro školitele max. 10 000 Kč + odvody ve výši 35%</a:t>
            </a:r>
            <a:br>
              <a:rPr lang="cs-CZ" dirty="0" smtClean="0"/>
            </a:br>
            <a:r>
              <a:rPr lang="cs-CZ" dirty="0" smtClean="0"/>
              <a:t>- kancelářský a ostatní spotřební materiál</a:t>
            </a:r>
            <a:br>
              <a:rPr lang="cs-CZ" dirty="0" smtClean="0"/>
            </a:br>
            <a:r>
              <a:rPr lang="cs-CZ" dirty="0" smtClean="0"/>
              <a:t>- služby </a:t>
            </a:r>
            <a:br>
              <a:rPr lang="cs-CZ" dirty="0" smtClean="0"/>
            </a:br>
            <a:r>
              <a:rPr lang="cs-CZ" dirty="0" smtClean="0"/>
              <a:t>- režijní náklady ve výši 18,4% z nákladů celkem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429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Podání návrhu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 lze v ISEP uzavřít až po kontrole na OVVKK + po schválení školitelem v ISEP</a:t>
            </a:r>
          </a:p>
          <a:p>
            <a:r>
              <a:rPr lang="cs-CZ" dirty="0" smtClean="0"/>
              <a:t>spolu s návrhem dodat prohlášení studenta-řešitele o předpokládaném termínu obhajoby disertační práce</a:t>
            </a:r>
          </a:p>
          <a:p>
            <a:r>
              <a:rPr lang="cs-CZ" dirty="0" smtClean="0"/>
              <a:t>finální návrh podepsaný řešitelem odevzdat </a:t>
            </a:r>
            <a:br>
              <a:rPr lang="cs-CZ" dirty="0" smtClean="0"/>
            </a:br>
            <a:r>
              <a:rPr lang="cs-CZ" dirty="0" smtClean="0"/>
              <a:t>s průvodkou podepsanou i školitelem a vedoucím oborové katedry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396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pro hodnocení návrhů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jasné </a:t>
            </a:r>
            <a:r>
              <a:rPr lang="cs-CZ" dirty="0"/>
              <a:t>a konkrétní vymezení řešeného </a:t>
            </a:r>
            <a:r>
              <a:rPr lang="cs-CZ" dirty="0" smtClean="0"/>
              <a:t>problému </a:t>
            </a:r>
            <a:endParaRPr lang="cs-CZ" dirty="0"/>
          </a:p>
          <a:p>
            <a:pPr lvl="0"/>
            <a:r>
              <a:rPr lang="cs-CZ" dirty="0" smtClean="0"/>
              <a:t>tematická </a:t>
            </a:r>
            <a:r>
              <a:rPr lang="cs-CZ" dirty="0"/>
              <a:t>návaznost na </a:t>
            </a:r>
            <a:r>
              <a:rPr lang="cs-CZ" dirty="0" smtClean="0"/>
              <a:t>výzkum realizovaný v rámci disertační práce</a:t>
            </a:r>
            <a:endParaRPr lang="cs-CZ" dirty="0"/>
          </a:p>
          <a:p>
            <a:pPr lvl="0"/>
            <a:r>
              <a:rPr lang="cs-CZ" dirty="0"/>
              <a:t>jasně </a:t>
            </a:r>
            <a:r>
              <a:rPr lang="cs-CZ" dirty="0" smtClean="0"/>
              <a:t>formulované </a:t>
            </a:r>
            <a:r>
              <a:rPr lang="cs-CZ" dirty="0"/>
              <a:t>cíle </a:t>
            </a:r>
            <a:r>
              <a:rPr lang="cs-CZ" dirty="0" smtClean="0"/>
              <a:t>výzkumu</a:t>
            </a:r>
            <a:endParaRPr lang="cs-CZ" dirty="0"/>
          </a:p>
          <a:p>
            <a:pPr lvl="0"/>
            <a:r>
              <a:rPr lang="cs-CZ" dirty="0" smtClean="0"/>
              <a:t>teoretická </a:t>
            </a:r>
            <a:r>
              <a:rPr lang="cs-CZ" dirty="0"/>
              <a:t>východiska výzkumu (příp. návaznosti na aktivity, které už byly v dané oblasti realizovány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 smtClean="0"/>
              <a:t>realistické množství výsledků projektu (splnitelné za jeden rok)</a:t>
            </a:r>
            <a:endParaRPr lang="cs-CZ" dirty="0"/>
          </a:p>
          <a:p>
            <a:pPr lvl="0"/>
            <a:r>
              <a:rPr lang="cs-CZ" dirty="0" smtClean="0"/>
              <a:t>kvalitní zahraniční konference, bez </a:t>
            </a:r>
            <a:r>
              <a:rPr lang="cs-CZ" dirty="0"/>
              <a:t>ohledu na </a:t>
            </a:r>
            <a:r>
              <a:rPr lang="cs-CZ" dirty="0" smtClean="0"/>
              <a:t>zařazení jejich sborníků </a:t>
            </a:r>
            <a:r>
              <a:rPr lang="cs-CZ" dirty="0"/>
              <a:t>v indexovaných </a:t>
            </a:r>
            <a:r>
              <a:rPr lang="cs-CZ" dirty="0" smtClean="0"/>
              <a:t>databázích</a:t>
            </a:r>
            <a:endParaRPr lang="cs-CZ" dirty="0"/>
          </a:p>
          <a:p>
            <a:pPr lvl="0"/>
            <a:r>
              <a:rPr lang="cs-CZ" dirty="0" smtClean="0"/>
              <a:t>adekvátní požadavek na rozpočet a efektivní alokace finančních prostředků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905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337</Words>
  <Application>Microsoft Office PowerPoint</Application>
  <PresentationFormat>Předvádění na obrazovce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Studentský grantový systém </vt:lpstr>
      <vt:lpstr>Pravidla a pokyny</vt:lpstr>
      <vt:lpstr>Obecné zásady</vt:lpstr>
      <vt:lpstr>Harmonogram soutěže</vt:lpstr>
      <vt:lpstr>Návrh projektu</vt:lpstr>
      <vt:lpstr>Návrh projektu - pokračování</vt:lpstr>
      <vt:lpstr>Návrh projektu - rozpočet</vt:lpstr>
      <vt:lpstr>Podání návrhu</vt:lpstr>
      <vt:lpstr>Kritéria pro hodnocení návrhů</vt:lpstr>
      <vt:lpstr>Výsledky projektu</vt:lpstr>
      <vt:lpstr>Změny v projektu</vt:lpstr>
      <vt:lpstr>Prostor pro vaše dotazy  ???</vt:lpstr>
      <vt:lpstr>Děkuji za pozornost 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Specifický výzkum 2019</dc:title>
  <dc:creator>Marcollová Daniela</dc:creator>
  <cp:lastModifiedBy>Marcollová Daniela</cp:lastModifiedBy>
  <cp:revision>31</cp:revision>
  <dcterms:created xsi:type="dcterms:W3CDTF">2018-08-20T06:38:06Z</dcterms:created>
  <dcterms:modified xsi:type="dcterms:W3CDTF">2018-09-13T06:45:36Z</dcterms:modified>
</cp:coreProperties>
</file>