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57" r:id="rId4"/>
    <p:sldId id="258" r:id="rId5"/>
    <p:sldId id="272" r:id="rId6"/>
    <p:sldId id="259" r:id="rId7"/>
    <p:sldId id="260" r:id="rId8"/>
    <p:sldId id="273" r:id="rId9"/>
    <p:sldId id="265" r:id="rId10"/>
    <p:sldId id="266" r:id="rId11"/>
    <p:sldId id="270" r:id="rId12"/>
    <p:sldId id="271" r:id="rId13"/>
    <p:sldId id="274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DEF"/>
    <a:srgbClr val="D5E3EF"/>
    <a:srgbClr val="EFF6FF"/>
    <a:srgbClr val="B9006E"/>
    <a:srgbClr val="4BC8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6754" autoAdjust="0"/>
  </p:normalViewPr>
  <p:slideViewPr>
    <p:cSldViewPr snapToGrid="0">
      <p:cViewPr>
        <p:scale>
          <a:sx n="75" d="100"/>
          <a:sy n="75" d="100"/>
        </p:scale>
        <p:origin x="-84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4869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1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econ/soubory/aktivity/vav/2020/iga/IGA_MU_priloha_informacniho_listu_hodnotici_kriteria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econ/soubory/aktivity/vav/2020/iga/IGA_MU_informacni_list_studenta.pdf" TargetMode="External"/><Relationship Id="rId2" Type="http://schemas.openxmlformats.org/officeDocument/2006/relationships/hyperlink" Target="https://is.muni.cz/do/econ/soubory/aktivity/vav/2020/iga/Smernice_MU_c.2_2020_-_Interni_grantova_agentura_Masarykovy_univerzity__ucinna_od_9.9.2020_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do/econ/soubory/aktivity/vav/2020/studentsky_grantovy_system/Smernice_MU_c._6_16_-_Rizeni_projektu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et.muni.cz/app/proj/navrh_fin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do/econ/soubory/aktivity/vav/2020/iga/IGA_MU_informacni_list_studenta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5999" y="6228000"/>
            <a:ext cx="10680873" cy="252000"/>
          </a:xfrm>
        </p:spPr>
        <p:txBody>
          <a:bodyPr/>
          <a:lstStyle/>
          <a:p>
            <a:r>
              <a:rPr lang="cs-CZ" dirty="0" smtClean="0"/>
              <a:t>Oddělení pro vědu, výzkum, kvalitu a kvalifikace							Brno, 16. 9. 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294314"/>
            <a:ext cx="11361600" cy="2901141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Interní grantová agentura MU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3916392"/>
            <a:ext cx="11361600" cy="1725283"/>
          </a:xfrm>
        </p:spPr>
        <p:txBody>
          <a:bodyPr/>
          <a:lstStyle/>
          <a:p>
            <a:pPr algn="ctr"/>
            <a:r>
              <a:rPr lang="cs-CZ" sz="2800" dirty="0" smtClean="0">
                <a:solidFill>
                  <a:schemeClr val="tx2"/>
                </a:solidFill>
              </a:rPr>
              <a:t>Informace k podávání žádostí o grant 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Kritéria pro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7864"/>
            <a:ext cx="10753200" cy="437413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dirty="0" smtClean="0"/>
              <a:t>odborná </a:t>
            </a:r>
            <a:r>
              <a:rPr lang="cs-CZ" dirty="0"/>
              <a:t>úroveň a kvalita </a:t>
            </a:r>
            <a:r>
              <a:rPr lang="cs-CZ" dirty="0" smtClean="0"/>
              <a:t>grantu na </a:t>
            </a:r>
            <a:r>
              <a:rPr lang="cs-CZ" dirty="0"/>
              <a:t>odpovídající úrovni </a:t>
            </a:r>
            <a:endParaRPr lang="cs-CZ" dirty="0" smtClean="0"/>
          </a:p>
          <a:p>
            <a:pPr lvl="0">
              <a:lnSpc>
                <a:spcPct val="100000"/>
              </a:lnSpc>
            </a:pPr>
            <a:r>
              <a:rPr lang="cs-CZ" dirty="0"/>
              <a:t>grant předpokládá oborově přínosné </a:t>
            </a:r>
            <a:r>
              <a:rPr lang="cs-CZ" dirty="0" smtClean="0"/>
              <a:t>výstupy, naplnění </a:t>
            </a:r>
            <a:r>
              <a:rPr lang="cs-CZ" dirty="0"/>
              <a:t>plánovaných výstupů je </a:t>
            </a:r>
            <a:r>
              <a:rPr lang="cs-CZ" dirty="0" smtClean="0"/>
              <a:t>realistické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metodika </a:t>
            </a:r>
            <a:r>
              <a:rPr lang="cs-CZ" dirty="0"/>
              <a:t>řešení </a:t>
            </a:r>
            <a:r>
              <a:rPr lang="cs-CZ" dirty="0" smtClean="0"/>
              <a:t>grantu </a:t>
            </a:r>
            <a:r>
              <a:rPr lang="cs-CZ" dirty="0"/>
              <a:t>je jasně koncipována a je vhodná pro dosažení plánovaných cílů 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profesní </a:t>
            </a:r>
            <a:r>
              <a:rPr lang="cs-CZ" dirty="0"/>
              <a:t>zkušenosti a zájem </a:t>
            </a:r>
            <a:r>
              <a:rPr lang="cs-CZ" dirty="0" smtClean="0"/>
              <a:t>žadatele </a:t>
            </a:r>
            <a:r>
              <a:rPr lang="cs-CZ" dirty="0"/>
              <a:t>a mentora jsou odpovídající </a:t>
            </a:r>
            <a:r>
              <a:rPr lang="cs-CZ" dirty="0" smtClean="0"/>
              <a:t>předkládanému grantu</a:t>
            </a:r>
            <a:endParaRPr lang="cs-CZ" dirty="0"/>
          </a:p>
          <a:p>
            <a:pPr lvl="0">
              <a:lnSpc>
                <a:spcPct val="100000"/>
              </a:lnSpc>
            </a:pPr>
            <a:r>
              <a:rPr lang="cs-CZ" dirty="0" smtClean="0"/>
              <a:t>navržená </a:t>
            </a:r>
            <a:r>
              <a:rPr lang="cs-CZ" dirty="0"/>
              <a:t>finanční rozvaha a její zdůvodnění jsou uvážlivé a adekvátní plánovaným výstupům </a:t>
            </a:r>
            <a:endParaRPr lang="cs-CZ" dirty="0" smtClean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dirty="0" smtClean="0"/>
              <a:t>				... podrobně v </a:t>
            </a:r>
            <a:r>
              <a:rPr lang="cs-CZ" dirty="0" smtClean="0">
                <a:hlinkClick r:id="rId3"/>
              </a:rPr>
              <a:t>příloze Informačního listu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635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85004" y="6220936"/>
            <a:ext cx="8001645" cy="252000"/>
          </a:xfrm>
        </p:spPr>
        <p:txBody>
          <a:bodyPr/>
          <a:lstStyle/>
          <a:p>
            <a:r>
              <a:rPr lang="cs-CZ" dirty="0" smtClean="0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Realizace grantu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1215"/>
            <a:ext cx="10753200" cy="4520785"/>
          </a:xfrm>
        </p:spPr>
        <p:txBody>
          <a:bodyPr/>
          <a:lstStyle/>
          <a:p>
            <a:r>
              <a:rPr lang="cs-CZ" dirty="0" smtClean="0"/>
              <a:t>zahájení řešení 1. 1. 2021, ukončení 31. 12. 2021</a:t>
            </a:r>
          </a:p>
          <a:p>
            <a:r>
              <a:rPr lang="cs-CZ" dirty="0" smtClean="0"/>
              <a:t>každý měsíc průběžná zpráva o činnosti – v ISEP:</a:t>
            </a:r>
          </a:p>
          <a:p>
            <a:pPr lvl="1">
              <a:buFontTx/>
              <a:buChar char="-"/>
            </a:pPr>
            <a:r>
              <a:rPr lang="pl-PL" sz="2400" dirty="0" smtClean="0"/>
              <a:t>aktivity </a:t>
            </a:r>
            <a:r>
              <a:rPr lang="pl-PL" sz="2400" dirty="0"/>
              <a:t>realizované za daný </a:t>
            </a:r>
            <a:r>
              <a:rPr lang="pl-PL" sz="2400" dirty="0" smtClean="0"/>
              <a:t>měsíc </a:t>
            </a:r>
          </a:p>
          <a:p>
            <a:pPr lvl="1">
              <a:buFontTx/>
              <a:buChar char="-"/>
            </a:pPr>
            <a:r>
              <a:rPr lang="cs-CZ" sz="2400" dirty="0" smtClean="0"/>
              <a:t>výše </a:t>
            </a:r>
            <a:r>
              <a:rPr lang="cs-CZ" sz="2400" dirty="0"/>
              <a:t>pracovní kapacity řešitele za daný měsíc vyjádřená v </a:t>
            </a:r>
            <a:r>
              <a:rPr lang="cs-CZ" sz="2400" dirty="0" smtClean="0"/>
              <a:t>úvazku</a:t>
            </a:r>
          </a:p>
          <a:p>
            <a:pPr lvl="1">
              <a:buFontTx/>
              <a:buChar char="-"/>
            </a:pPr>
            <a:r>
              <a:rPr lang="pl-PL" sz="2400" dirty="0"/>
              <a:t>zhodnocení pokroku práce na </a:t>
            </a:r>
            <a:r>
              <a:rPr lang="pl-PL" sz="2400" dirty="0" smtClean="0"/>
              <a:t>výstupech</a:t>
            </a:r>
          </a:p>
          <a:p>
            <a:pPr lvl="1">
              <a:buFontTx/>
              <a:buChar char="-"/>
            </a:pPr>
            <a:r>
              <a:rPr lang="cs-CZ" sz="2400" dirty="0"/>
              <a:t>plán aktivit na následující </a:t>
            </a:r>
            <a:r>
              <a:rPr lang="cs-CZ" sz="2400" dirty="0" smtClean="0"/>
              <a:t>období</a:t>
            </a:r>
          </a:p>
          <a:p>
            <a:r>
              <a:rPr lang="cs-CZ" dirty="0" smtClean="0"/>
              <a:t>závěrečná </a:t>
            </a:r>
            <a:r>
              <a:rPr lang="cs-CZ" dirty="0"/>
              <a:t>zpráva o činnosti – v ISEP:</a:t>
            </a:r>
          </a:p>
          <a:p>
            <a:pPr lvl="1">
              <a:buFontTx/>
              <a:buChar char="-"/>
            </a:pPr>
            <a:r>
              <a:rPr lang="pl-PL" sz="2400" dirty="0" smtClean="0"/>
              <a:t>shrnutí realizace grantu</a:t>
            </a:r>
            <a:endParaRPr lang="pl-PL" sz="2400" dirty="0"/>
          </a:p>
          <a:p>
            <a:pPr lvl="1">
              <a:buFontTx/>
              <a:buChar char="-"/>
            </a:pPr>
            <a:r>
              <a:rPr lang="cs-CZ" sz="2400" dirty="0" smtClean="0"/>
              <a:t>shrnutí dosažených výstupů/výsledků</a:t>
            </a:r>
            <a:endParaRPr lang="cs-CZ" sz="2400" dirty="0"/>
          </a:p>
          <a:p>
            <a:pPr lvl="1">
              <a:buFontTx/>
              <a:buChar char="-"/>
            </a:pPr>
            <a:r>
              <a:rPr lang="pl-PL" sz="2400" dirty="0" smtClean="0"/>
              <a:t>naplnění vzdělávacích cílů uvedených v žádosti</a:t>
            </a:r>
            <a:endParaRPr lang="pl-PL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03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Sankce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sankce</a:t>
            </a:r>
            <a:r>
              <a:rPr lang="cs-CZ" dirty="0" smtClean="0"/>
              <a:t> za 1. nepředložení zpráv (průběžných, závěrečné),</a:t>
            </a:r>
          </a:p>
          <a:p>
            <a:pPr marL="72000" indent="0">
              <a:buNone/>
            </a:pPr>
            <a:r>
              <a:rPr lang="cs-CZ" dirty="0" smtClean="0"/>
              <a:t>                    2. nesplnění výstupů uvedených v žádosti </a:t>
            </a:r>
          </a:p>
          <a:p>
            <a:pPr marL="72000" indent="0">
              <a:buNone/>
            </a:pPr>
            <a:r>
              <a:rPr lang="cs-CZ" dirty="0" smtClean="0"/>
              <a:t>                    3. v případě předčasného ukončení realizace grantu</a:t>
            </a:r>
            <a:br>
              <a:rPr lang="cs-CZ" dirty="0" smtClean="0"/>
            </a:br>
            <a:r>
              <a:rPr lang="cs-CZ" dirty="0"/>
              <a:t>–&gt;</a:t>
            </a:r>
            <a:r>
              <a:rPr lang="cs-CZ" dirty="0" smtClean="0"/>
              <a:t> neproplaceny výdaje za poslední měsíc </a:t>
            </a:r>
            <a:r>
              <a:rPr lang="cs-CZ" b="1" dirty="0" smtClean="0"/>
              <a:t>ve výši 39.930 Kč </a:t>
            </a:r>
            <a:r>
              <a:rPr lang="cs-CZ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617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Srovnání IGA x SGS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504820"/>
              </p:ext>
            </p:extLst>
          </p:nvPr>
        </p:nvGraphicFramePr>
        <p:xfrm>
          <a:off x="720725" y="1692275"/>
          <a:ext cx="1075213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xmlns="" val="1110695727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xmlns="" val="2518215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Interní grantová agentura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Specifický vysokoškolský</a:t>
                      </a:r>
                      <a:r>
                        <a:rPr lang="cs-CZ" baseline="0" dirty="0" smtClean="0"/>
                        <a:t> výzkum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031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Téma</a:t>
                      </a:r>
                      <a:r>
                        <a:rPr lang="cs-CZ" baseline="0" dirty="0" smtClean="0"/>
                        <a:t> grantu není shodné s disertační prací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 na téma</a:t>
                      </a:r>
                      <a:r>
                        <a:rPr lang="cs-CZ" baseline="0" dirty="0" smtClean="0"/>
                        <a:t> disertační práce, včetně dedikace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7887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Žadatel</a:t>
                      </a:r>
                      <a:r>
                        <a:rPr lang="cs-CZ" baseline="0" dirty="0" smtClean="0"/>
                        <a:t> =</a:t>
                      </a:r>
                      <a:r>
                        <a:rPr lang="cs-CZ" dirty="0" smtClean="0"/>
                        <a:t> student v prezenční formě a standardní délce Ph.D. studia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Navrhovatel =</a:t>
                      </a:r>
                      <a:r>
                        <a:rPr lang="cs-CZ" baseline="0" dirty="0" smtClean="0"/>
                        <a:t> student v prezenční i kombinované formě</a:t>
                      </a:r>
                      <a:r>
                        <a:rPr lang="cs-CZ" dirty="0" smtClean="0"/>
                        <a:t> Ph.D. studia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667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 týmu jen řešitel a mentor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týmu studenti Ph.D. / Mgr. studia a garant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507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Pevně daná celková částka</a:t>
                      </a:r>
                      <a:r>
                        <a:rPr lang="cs-CZ" baseline="0" dirty="0" smtClean="0"/>
                        <a:t> rozpočtu 479.160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Doporučen rozpočet 150.000 Kč, max. 500.000 Kč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791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Povinnost zahraniční a vzdělávací aktivity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Plánované akce lze měnit za jiné</a:t>
                      </a:r>
                      <a:r>
                        <a:rPr lang="cs-CZ" baseline="0" dirty="0" smtClean="0"/>
                        <a:t> aktivity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046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Cestovné formou cestovních příkazů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Cestovné formou</a:t>
                      </a:r>
                      <a:r>
                        <a:rPr lang="cs-CZ" baseline="0" dirty="0" smtClean="0"/>
                        <a:t> stipendií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5117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Možno jít</a:t>
                      </a:r>
                      <a:r>
                        <a:rPr lang="cs-CZ" baseline="0" dirty="0" smtClean="0"/>
                        <a:t> do soutěže jen 1x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Podávat návrh do soutěže lze opakovaně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4856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2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 smtClean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200" b="1" dirty="0" smtClean="0"/>
              <a:t>Prostor pro vaše dotazy</a:t>
            </a:r>
          </a:p>
          <a:p>
            <a:pPr marL="72000" indent="0" algn="ctr">
              <a:buNone/>
            </a:pPr>
            <a:endParaRPr lang="cs-CZ" sz="3200" dirty="0"/>
          </a:p>
        </p:txBody>
      </p:sp>
      <p:pic>
        <p:nvPicPr>
          <p:cNvPr id="6" name="Obrázek 5" descr="Life of an Educator - Dr. Justin Tarte: Top 10 &lt;strong&gt;questions&lt;/strong&gt;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963" y="3133435"/>
            <a:ext cx="2355273" cy="235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3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 smtClean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sz="3200" b="1" dirty="0" smtClean="0"/>
              <a:t>Děkujeme za pozornost</a:t>
            </a:r>
            <a:endParaRPr lang="cs-CZ" sz="3200" b="1" dirty="0"/>
          </a:p>
        </p:txBody>
      </p:sp>
      <p:pic>
        <p:nvPicPr>
          <p:cNvPr id="5" name="Obrázek 4" descr="Does Pretending To &lt;strong&gt;Smile&lt;/strong&gt; Make You Happy? | Communicating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218" y="3352800"/>
            <a:ext cx="1260763" cy="126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8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26875"/>
            <a:ext cx="10753200" cy="4242912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Metodická podpora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Obecná pravidla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Povinnosti řešitele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Harmonogram soutěže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Grantová žádost</a:t>
            </a: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Hodnocení žádosti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Kritéria pro hodnocení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Realizace grantu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Sankce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Prostor pro vaše dotazy</a:t>
            </a:r>
          </a:p>
          <a:p>
            <a:pPr marL="586350" indent="-514350">
              <a:lnSpc>
                <a:spcPct val="100000"/>
              </a:lnSpc>
              <a:buAutoNum type="arabicPeriod"/>
            </a:pP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Metodická podpora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r>
              <a:rPr lang="cs-CZ" dirty="0" smtClean="0"/>
              <a:t>Směrnice </a:t>
            </a:r>
            <a:r>
              <a:rPr lang="cs-CZ" dirty="0"/>
              <a:t>MU č. </a:t>
            </a:r>
            <a:r>
              <a:rPr lang="cs-CZ" dirty="0" smtClean="0"/>
              <a:t>2/2020 </a:t>
            </a:r>
            <a:r>
              <a:rPr lang="cs-CZ" dirty="0" smtClean="0">
                <a:hlinkClick r:id="rId2"/>
              </a:rPr>
              <a:t>Interní grantová </a:t>
            </a:r>
            <a:r>
              <a:rPr lang="cs-CZ" dirty="0">
                <a:hlinkClick r:id="rId2"/>
              </a:rPr>
              <a:t>agentura Masarykovy univerzity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>
                <a:hlinkClick r:id="rId3"/>
              </a:rPr>
              <a:t>Informační list </a:t>
            </a:r>
            <a:r>
              <a:rPr lang="cs-CZ" dirty="0" smtClean="0">
                <a:hlinkClick r:id="rId3"/>
              </a:rPr>
              <a:t>k podávání </a:t>
            </a:r>
            <a:r>
              <a:rPr lang="cs-CZ" dirty="0">
                <a:hlinkClick r:id="rId3"/>
              </a:rPr>
              <a:t>žádostí </a:t>
            </a:r>
            <a:r>
              <a:rPr lang="cs-CZ" dirty="0" smtClean="0">
                <a:hlinkClick r:id="rId3"/>
              </a:rPr>
              <a:t>v rámci </a:t>
            </a:r>
            <a:r>
              <a:rPr lang="cs-CZ" dirty="0">
                <a:hlinkClick r:id="rId3"/>
              </a:rPr>
              <a:t>celouniverzitní </a:t>
            </a:r>
            <a:r>
              <a:rPr lang="cs-CZ" dirty="0" smtClean="0">
                <a:hlinkClick r:id="rId3"/>
              </a:rPr>
              <a:t>soutěže IGA MU</a:t>
            </a:r>
            <a:endParaRPr lang="cs-CZ" dirty="0" smtClean="0"/>
          </a:p>
          <a:p>
            <a:r>
              <a:rPr lang="cs-CZ" dirty="0" smtClean="0"/>
              <a:t>Směrnice MU č. 6/2016 </a:t>
            </a:r>
            <a:r>
              <a:rPr lang="cs-CZ" dirty="0" smtClean="0">
                <a:hlinkClick r:id="rId4"/>
              </a:rPr>
              <a:t>Řízení projektů</a:t>
            </a:r>
            <a:endParaRPr lang="cs-CZ" dirty="0" smtClean="0"/>
          </a:p>
          <a:p>
            <a:pPr marL="72000" indent="0">
              <a:buNone/>
            </a:pPr>
            <a:endParaRPr lang="cs-CZ" dirty="0" smtClean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financování </a:t>
            </a:r>
            <a:r>
              <a:rPr lang="cs-CZ" dirty="0"/>
              <a:t>z Operačního programu Výzkum, vývoj a vzdělávání </a:t>
            </a:r>
            <a:endParaRPr lang="cs-CZ" dirty="0" smtClean="0"/>
          </a:p>
          <a:p>
            <a:r>
              <a:rPr lang="cs-CZ" dirty="0" smtClean="0"/>
              <a:t>doba </a:t>
            </a:r>
            <a:r>
              <a:rPr lang="cs-CZ" dirty="0"/>
              <a:t>řešení grantu 12 měsíců</a:t>
            </a:r>
          </a:p>
          <a:p>
            <a:r>
              <a:rPr lang="cs-CZ" dirty="0" smtClean="0"/>
              <a:t>nelze kombinovat finanční podporu z IGA a ze SVV</a:t>
            </a:r>
          </a:p>
          <a:p>
            <a:r>
              <a:rPr lang="cs-CZ" dirty="0" smtClean="0"/>
              <a:t>individuální grant – v týmu jen 1 student a 1 mentor</a:t>
            </a:r>
          </a:p>
          <a:p>
            <a:r>
              <a:rPr lang="cs-CZ" dirty="0" smtClean="0"/>
              <a:t>žadatel pouze student PhD v </a:t>
            </a:r>
            <a:r>
              <a:rPr lang="cs-CZ" dirty="0" err="1" smtClean="0"/>
              <a:t>prez</a:t>
            </a:r>
            <a:r>
              <a:rPr lang="cs-CZ" dirty="0" smtClean="0"/>
              <a:t>. formě a standardní době studia </a:t>
            </a:r>
          </a:p>
          <a:p>
            <a:r>
              <a:rPr lang="cs-CZ" dirty="0" smtClean="0"/>
              <a:t>téma grantu nesmí být identické s tématem disertační práce</a:t>
            </a:r>
            <a:endParaRPr lang="cs-CZ" dirty="0"/>
          </a:p>
          <a:p>
            <a:pPr marL="72000" lv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 smtClean="0"/>
              <a:t>Obecná pravidla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19171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Povinnosti řešitele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povinná účast na vzdělávací / výzkumné aktivitě v </a:t>
            </a:r>
            <a:r>
              <a:rPr lang="cs-CZ" dirty="0" smtClean="0"/>
              <a:t>zahraničí</a:t>
            </a:r>
          </a:p>
          <a:p>
            <a:r>
              <a:rPr lang="cs-CZ" dirty="0" smtClean="0"/>
              <a:t>povinná alespoň 1 další vzdělávací aktivita </a:t>
            </a:r>
            <a:endParaRPr lang="cs-CZ" dirty="0"/>
          </a:p>
          <a:p>
            <a:r>
              <a:rPr lang="cs-CZ" dirty="0"/>
              <a:t>každý měsíc průběžná zpráva o </a:t>
            </a:r>
            <a:r>
              <a:rPr lang="cs-CZ" dirty="0" smtClean="0"/>
              <a:t>činnosti na grantu</a:t>
            </a:r>
          </a:p>
          <a:p>
            <a:r>
              <a:rPr lang="cs-CZ" dirty="0" smtClean="0"/>
              <a:t>úvazek 0,5 na grantu IGA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812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b="1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14</a:t>
            </a:r>
            <a:r>
              <a:rPr lang="cs-CZ" dirty="0" smtClean="0"/>
              <a:t>. září 2020 		- </a:t>
            </a:r>
            <a:r>
              <a:rPr lang="cs-CZ" dirty="0"/>
              <a:t>vyhlášení </a:t>
            </a:r>
            <a:r>
              <a:rPr lang="cs-CZ" dirty="0" smtClean="0"/>
              <a:t>soutěže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15. října 			- odeslání žádosti </a:t>
            </a:r>
            <a:r>
              <a:rPr lang="cs-CZ" smtClean="0"/>
              <a:t>na Etickou komisi</a:t>
            </a:r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20. října 			- odevzdání draftu žádosti ke kontrole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27</a:t>
            </a:r>
            <a:r>
              <a:rPr lang="cs-CZ" dirty="0" smtClean="0"/>
              <a:t>. </a:t>
            </a:r>
            <a:r>
              <a:rPr lang="cs-CZ" dirty="0"/>
              <a:t>října </a:t>
            </a:r>
            <a:r>
              <a:rPr lang="cs-CZ" dirty="0" smtClean="0"/>
              <a:t>			- uzavření finální žádosti a předání k </a:t>
            </a:r>
            <a:r>
              <a:rPr lang="cs-CZ" dirty="0" err="1" smtClean="0"/>
              <a:t>elektr</a:t>
            </a:r>
            <a:r>
              <a:rPr lang="cs-CZ" dirty="0" smtClean="0"/>
              <a:t>. 				  schvalování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listopad/prosinec</a:t>
            </a:r>
            <a:r>
              <a:rPr lang="cs-CZ" dirty="0"/>
              <a:t>	</a:t>
            </a:r>
            <a:r>
              <a:rPr lang="cs-CZ" dirty="0" smtClean="0"/>
              <a:t>- hodnocení žádostí oponenty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do konce prosince	- zasedání hodnoticího panelu, vyhodnocení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1</a:t>
            </a:r>
            <a:r>
              <a:rPr lang="cs-CZ" dirty="0"/>
              <a:t>. 1. – 31. 12. </a:t>
            </a:r>
            <a:r>
              <a:rPr lang="cs-CZ" dirty="0" smtClean="0"/>
              <a:t>2021 	- </a:t>
            </a:r>
            <a:r>
              <a:rPr lang="cs-CZ" dirty="0"/>
              <a:t>realizace </a:t>
            </a:r>
            <a:r>
              <a:rPr lang="cs-CZ" dirty="0" smtClean="0"/>
              <a:t>grantů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smtClean="0"/>
              <a:t>31. ledna 2022 		- </a:t>
            </a:r>
            <a:r>
              <a:rPr lang="cs-CZ" dirty="0"/>
              <a:t>vyplnění a odevzdání závěrečné </a:t>
            </a:r>
            <a:r>
              <a:rPr lang="cs-CZ" dirty="0" smtClean="0"/>
              <a:t>zprávy</a:t>
            </a:r>
            <a:endParaRPr lang="cs-CZ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kern="0" dirty="0" smtClean="0"/>
              <a:t>Harmonogram soutěže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7625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3999" y="6228000"/>
            <a:ext cx="306001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Grantová žádost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44127"/>
            <a:ext cx="10753200" cy="43209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podání přes ISEP </a:t>
            </a:r>
            <a:r>
              <a:rPr lang="cs-CZ" dirty="0"/>
              <a:t>–&gt;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Evidence </a:t>
            </a:r>
            <a:r>
              <a:rPr lang="cs-CZ" dirty="0">
                <a:hlinkClick r:id="rId3"/>
              </a:rPr>
              <a:t>návrhů projektů</a:t>
            </a:r>
            <a:r>
              <a:rPr lang="cs-CZ" dirty="0"/>
              <a:t> –&gt;</a:t>
            </a:r>
            <a:r>
              <a:rPr lang="cs-CZ" dirty="0" smtClean="0"/>
              <a:t> </a:t>
            </a:r>
            <a:r>
              <a:rPr lang="cs-CZ" dirty="0"/>
              <a:t>šablona </a:t>
            </a:r>
            <a:r>
              <a:rPr lang="cs-CZ" i="1" dirty="0" smtClean="0"/>
              <a:t>Interní grantová agentura MU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vyplňuje se v anglickém jazyce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podrobný popis v </a:t>
            </a:r>
            <a:r>
              <a:rPr lang="cs-CZ" dirty="0" smtClean="0">
                <a:hlinkClick r:id="rId4"/>
              </a:rPr>
              <a:t>Informačním listu k podávání žádostí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smtClean="0"/>
              <a:t>výzkumné zaměření, metodika řešení a cíle grantu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vzdělávací cíle žadatele v rámci grantu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plánované výsledky a výstupy grantu realisticky splnitelné za rok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profesní zkušenosti a motivace žadatele a mentora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2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Oddělení pro vědu, výzkum, kvalitu a kvalifikace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Grantová žádost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rozpočet: celková suma na grant 479.160 </a:t>
            </a:r>
            <a:r>
              <a:rPr lang="cs-CZ" dirty="0" smtClean="0"/>
              <a:t>Kč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osobní náklady řešitele 282.586 Kč / tj. 17.600 Kč za měsíc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osobní náklady mentora 13.480 Kč </a:t>
            </a:r>
            <a:endParaRPr lang="cs-CZ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- režie ve výši 71.874 </a:t>
            </a:r>
            <a:r>
              <a:rPr lang="cs-CZ" dirty="0" smtClean="0"/>
              <a:t>Kč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ostatní výdaje související s realizací grantu 111.220 </a:t>
            </a:r>
            <a:r>
              <a:rPr lang="cs-CZ" dirty="0" smtClean="0"/>
              <a:t>Kč 	</a:t>
            </a:r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cestovné, drobný hmotný a nehmotný majetek, kancelářský a spotřební 	materiál (nákup odborné literatury), služby </a:t>
            </a:r>
            <a:r>
              <a:rPr lang="cs-CZ" dirty="0" smtClean="0"/>
              <a:t>…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naplánovat a rozepsat 	ve zdůvodnění rozpočtu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37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Oddělení pro vědu, výzkum, kvalitu a kvalifikace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86036" y="6228000"/>
            <a:ext cx="6274982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žádostí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42473"/>
            <a:ext cx="10753200" cy="4433454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dirty="0" smtClean="0"/>
              <a:t>kontrola formálních náležitostí na OVVKK 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hodnocení 2 nezávislými oponenty – 2 posudky (budou v ISEP)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stanovená kritéria hodnocena body (10, 5, 0)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body z obou posudků se sečtou a stanoví pořadí v každé vědní oblasti (přírodní, lékařské, společenské a humanitní vědy)</a:t>
            </a:r>
          </a:p>
          <a:p>
            <a:pPr lvl="0">
              <a:lnSpc>
                <a:spcPct val="100000"/>
              </a:lnSpc>
            </a:pPr>
            <a:r>
              <a:rPr lang="cs-CZ" dirty="0" smtClean="0"/>
              <a:t>hodnoticí panel (proděkani </a:t>
            </a:r>
            <a:r>
              <a:rPr lang="cs-CZ" dirty="0" err="1" smtClean="0"/>
              <a:t>VaV</a:t>
            </a:r>
            <a:r>
              <a:rPr lang="cs-CZ" dirty="0" smtClean="0"/>
              <a:t> z fakult MU) sestaví seznam grantů doporučených k financování, rektor rozhodne</a:t>
            </a:r>
          </a:p>
          <a:p>
            <a:pPr lvl="0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1546</TotalTime>
  <Words>720</Words>
  <Application>Microsoft Office PowerPoint</Application>
  <PresentationFormat>Vlastní</PresentationFormat>
  <Paragraphs>141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 Interní grantová agentura MU</vt:lpstr>
      <vt:lpstr>Obsah</vt:lpstr>
      <vt:lpstr>Metodická podpora</vt:lpstr>
      <vt:lpstr>Prezentace aplikace PowerPoint</vt:lpstr>
      <vt:lpstr>Povinnosti řešitele</vt:lpstr>
      <vt:lpstr>Prezentace aplikace PowerPoint</vt:lpstr>
      <vt:lpstr>Grantová žádost</vt:lpstr>
      <vt:lpstr>Grantová žádost</vt:lpstr>
      <vt:lpstr>Hodnocení žádostí</vt:lpstr>
      <vt:lpstr>Kritéria pro hodnocení</vt:lpstr>
      <vt:lpstr>Realizace grantu</vt:lpstr>
      <vt:lpstr>Sankce </vt:lpstr>
      <vt:lpstr>Srovnání IGA x SGS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řešení a finančnímu řízení studentských projektů  specifického výzkumu</dc:title>
  <dc:creator>Marcollová Daniela</dc:creator>
  <cp:lastModifiedBy>Daniela</cp:lastModifiedBy>
  <cp:revision>110</cp:revision>
  <cp:lastPrinted>1601-01-01T00:00:00Z</cp:lastPrinted>
  <dcterms:created xsi:type="dcterms:W3CDTF">2019-01-23T13:09:47Z</dcterms:created>
  <dcterms:modified xsi:type="dcterms:W3CDTF">2020-09-15T16:57:57Z</dcterms:modified>
</cp:coreProperties>
</file>