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9" r:id="rId3"/>
    <p:sldId id="272" r:id="rId4"/>
    <p:sldId id="258" r:id="rId5"/>
    <p:sldId id="275" r:id="rId6"/>
    <p:sldId id="259" r:id="rId7"/>
    <p:sldId id="260" r:id="rId8"/>
    <p:sldId id="261" r:id="rId9"/>
    <p:sldId id="270" r:id="rId10"/>
    <p:sldId id="271" r:id="rId11"/>
    <p:sldId id="273" r:id="rId12"/>
    <p:sldId id="265" r:id="rId13"/>
    <p:sldId id="264" r:id="rId14"/>
    <p:sldId id="257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DEF"/>
    <a:srgbClr val="D5E3EF"/>
    <a:srgbClr val="EFF6FF"/>
    <a:srgbClr val="B9006E"/>
    <a:srgbClr val="4BC8FF"/>
    <a:srgbClr val="0000DC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46390-1E79-4173-A2FA-17F529CE6133}" v="17" dt="2021-09-08T15:13:53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53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Marcollová" userId="8578a270-115b-4351-960b-28b076e04da9" providerId="ADAL" clId="{35146390-1E79-4173-A2FA-17F529CE6133}"/>
    <pc:docChg chg="custSel delSld modSld">
      <pc:chgData name="Daniela Marcollová" userId="8578a270-115b-4351-960b-28b076e04da9" providerId="ADAL" clId="{35146390-1E79-4173-A2FA-17F529CE6133}" dt="2021-09-08T15:13:53.631" v="368"/>
      <pc:docMkLst>
        <pc:docMk/>
      </pc:docMkLst>
      <pc:sldChg chg="modSp mod">
        <pc:chgData name="Daniela Marcollová" userId="8578a270-115b-4351-960b-28b076e04da9" providerId="ADAL" clId="{35146390-1E79-4173-A2FA-17F529CE6133}" dt="2021-09-08T09:29:55.600" v="330" actId="14100"/>
        <pc:sldMkLst>
          <pc:docMk/>
          <pc:sldMk cId="633577659" sldId="257"/>
        </pc:sldMkLst>
        <pc:spChg chg="mod">
          <ac:chgData name="Daniela Marcollová" userId="8578a270-115b-4351-960b-28b076e04da9" providerId="ADAL" clId="{35146390-1E79-4173-A2FA-17F529CE6133}" dt="2021-09-08T09:29:55.600" v="330" actId="14100"/>
          <ac:spMkLst>
            <pc:docMk/>
            <pc:sldMk cId="633577659" sldId="257"/>
            <ac:spMk id="5" creationId="{00000000-0000-0000-0000-000000000000}"/>
          </ac:spMkLst>
        </pc:spChg>
      </pc:sldChg>
      <pc:sldChg chg="modSp mod">
        <pc:chgData name="Daniela Marcollová" userId="8578a270-115b-4351-960b-28b076e04da9" providerId="ADAL" clId="{35146390-1E79-4173-A2FA-17F529CE6133}" dt="2021-09-08T14:43:06.164" v="367" actId="20577"/>
        <pc:sldMkLst>
          <pc:docMk/>
          <pc:sldMk cId="3191713212" sldId="258"/>
        </pc:sldMkLst>
        <pc:spChg chg="mod">
          <ac:chgData name="Daniela Marcollová" userId="8578a270-115b-4351-960b-28b076e04da9" providerId="ADAL" clId="{35146390-1E79-4173-A2FA-17F529CE6133}" dt="2021-09-08T14:43:06.164" v="367" actId="20577"/>
          <ac:spMkLst>
            <pc:docMk/>
            <pc:sldMk cId="3191713212" sldId="258"/>
            <ac:spMk id="5" creationId="{00000000-0000-0000-0000-000000000000}"/>
          </ac:spMkLst>
        </pc:spChg>
      </pc:sldChg>
      <pc:sldChg chg="modSp mod">
        <pc:chgData name="Daniela Marcollová" userId="8578a270-115b-4351-960b-28b076e04da9" providerId="ADAL" clId="{35146390-1E79-4173-A2FA-17F529CE6133}" dt="2021-09-08T08:26:24.484" v="132" actId="207"/>
        <pc:sldMkLst>
          <pc:docMk/>
          <pc:sldMk cId="1762569107" sldId="259"/>
        </pc:sldMkLst>
        <pc:spChg chg="mod">
          <ac:chgData name="Daniela Marcollová" userId="8578a270-115b-4351-960b-28b076e04da9" providerId="ADAL" clId="{35146390-1E79-4173-A2FA-17F529CE6133}" dt="2021-09-08T08:26:24.484" v="132" actId="207"/>
          <ac:spMkLst>
            <pc:docMk/>
            <pc:sldMk cId="1762569107" sldId="259"/>
            <ac:spMk id="5" creationId="{00000000-0000-0000-0000-000000000000}"/>
          </ac:spMkLst>
        </pc:spChg>
      </pc:sldChg>
      <pc:sldChg chg="modSp mod">
        <pc:chgData name="Daniela Marcollová" userId="8578a270-115b-4351-960b-28b076e04da9" providerId="ADAL" clId="{35146390-1E79-4173-A2FA-17F529CE6133}" dt="2021-09-08T09:16:12.268" v="218" actId="6549"/>
        <pc:sldMkLst>
          <pc:docMk/>
          <pc:sldMk cId="569218204" sldId="260"/>
        </pc:sldMkLst>
        <pc:spChg chg="mod">
          <ac:chgData name="Daniela Marcollová" userId="8578a270-115b-4351-960b-28b076e04da9" providerId="ADAL" clId="{35146390-1E79-4173-A2FA-17F529CE6133}" dt="2021-09-08T09:16:12.268" v="218" actId="6549"/>
          <ac:spMkLst>
            <pc:docMk/>
            <pc:sldMk cId="569218204" sldId="260"/>
            <ac:spMk id="5" creationId="{00000000-0000-0000-0000-000000000000}"/>
          </ac:spMkLst>
        </pc:spChg>
      </pc:sldChg>
      <pc:sldChg chg="modSp mod">
        <pc:chgData name="Daniela Marcollová" userId="8578a270-115b-4351-960b-28b076e04da9" providerId="ADAL" clId="{35146390-1E79-4173-A2FA-17F529CE6133}" dt="2021-09-08T09:16:43.787" v="236" actId="20577"/>
        <pc:sldMkLst>
          <pc:docMk/>
          <pc:sldMk cId="2646378590" sldId="261"/>
        </pc:sldMkLst>
        <pc:spChg chg="mod">
          <ac:chgData name="Daniela Marcollová" userId="8578a270-115b-4351-960b-28b076e04da9" providerId="ADAL" clId="{35146390-1E79-4173-A2FA-17F529CE6133}" dt="2021-09-08T09:16:43.787" v="236" actId="20577"/>
          <ac:spMkLst>
            <pc:docMk/>
            <pc:sldMk cId="2646378590" sldId="261"/>
            <ac:spMk id="4" creationId="{00000000-0000-0000-0000-000000000000}"/>
          </ac:spMkLst>
        </pc:spChg>
      </pc:sldChg>
      <pc:sldChg chg="modSp mod">
        <pc:chgData name="Daniela Marcollová" userId="8578a270-115b-4351-960b-28b076e04da9" providerId="ADAL" clId="{35146390-1E79-4173-A2FA-17F529CE6133}" dt="2021-09-08T09:32:06.569" v="335" actId="20577"/>
        <pc:sldMkLst>
          <pc:docMk/>
          <pc:sldMk cId="3663051633" sldId="265"/>
        </pc:sldMkLst>
        <pc:spChg chg="mod">
          <ac:chgData name="Daniela Marcollová" userId="8578a270-115b-4351-960b-28b076e04da9" providerId="ADAL" clId="{35146390-1E79-4173-A2FA-17F529CE6133}" dt="2021-09-08T09:30:27.531" v="333" actId="14100"/>
          <ac:spMkLst>
            <pc:docMk/>
            <pc:sldMk cId="3663051633" sldId="265"/>
            <ac:spMk id="4" creationId="{00000000-0000-0000-0000-000000000000}"/>
          </ac:spMkLst>
        </pc:spChg>
        <pc:spChg chg="mod">
          <ac:chgData name="Daniela Marcollová" userId="8578a270-115b-4351-960b-28b076e04da9" providerId="ADAL" clId="{35146390-1E79-4173-A2FA-17F529CE6133}" dt="2021-09-08T09:32:06.569" v="335" actId="20577"/>
          <ac:spMkLst>
            <pc:docMk/>
            <pc:sldMk cId="3663051633" sldId="265"/>
            <ac:spMk id="5" creationId="{00000000-0000-0000-0000-000000000000}"/>
          </ac:spMkLst>
        </pc:spChg>
      </pc:sldChg>
      <pc:sldChg chg="modSp mod">
        <pc:chgData name="Daniela Marcollová" userId="8578a270-115b-4351-960b-28b076e04da9" providerId="ADAL" clId="{35146390-1E79-4173-A2FA-17F529CE6133}" dt="2021-09-08T09:17:57.284" v="240" actId="20577"/>
        <pc:sldMkLst>
          <pc:docMk/>
          <pc:sldMk cId="2807642610" sldId="271"/>
        </pc:sldMkLst>
        <pc:spChg chg="mod">
          <ac:chgData name="Daniela Marcollová" userId="8578a270-115b-4351-960b-28b076e04da9" providerId="ADAL" clId="{35146390-1E79-4173-A2FA-17F529CE6133}" dt="2021-09-08T09:17:57.284" v="240" actId="20577"/>
          <ac:spMkLst>
            <pc:docMk/>
            <pc:sldMk cId="2807642610" sldId="271"/>
            <ac:spMk id="5" creationId="{00000000-0000-0000-0000-000000000000}"/>
          </ac:spMkLst>
        </pc:spChg>
      </pc:sldChg>
      <pc:sldChg chg="modSp mod">
        <pc:chgData name="Daniela Marcollová" userId="8578a270-115b-4351-960b-28b076e04da9" providerId="ADAL" clId="{35146390-1E79-4173-A2FA-17F529CE6133}" dt="2021-09-08T14:42:47.746" v="344" actId="20577"/>
        <pc:sldMkLst>
          <pc:docMk/>
          <pc:sldMk cId="3878730475" sldId="272"/>
        </pc:sldMkLst>
        <pc:spChg chg="mod">
          <ac:chgData name="Daniela Marcollová" userId="8578a270-115b-4351-960b-28b076e04da9" providerId="ADAL" clId="{35146390-1E79-4173-A2FA-17F529CE6133}" dt="2021-09-08T14:42:47.746" v="344" actId="20577"/>
          <ac:spMkLst>
            <pc:docMk/>
            <pc:sldMk cId="3878730475" sldId="272"/>
            <ac:spMk id="5" creationId="{00000000-0000-0000-0000-000000000000}"/>
          </ac:spMkLst>
        </pc:spChg>
      </pc:sldChg>
      <pc:sldChg chg="del">
        <pc:chgData name="Daniela Marcollová" userId="8578a270-115b-4351-960b-28b076e04da9" providerId="ADAL" clId="{35146390-1E79-4173-A2FA-17F529CE6133}" dt="2021-09-08T09:27:59.702" v="292" actId="2696"/>
        <pc:sldMkLst>
          <pc:docMk/>
          <pc:sldMk cId="1899492413" sldId="274"/>
        </pc:sldMkLst>
      </pc:sldChg>
      <pc:sldChg chg="addSp delSp modSp">
        <pc:chgData name="Daniela Marcollová" userId="8578a270-115b-4351-960b-28b076e04da9" providerId="ADAL" clId="{35146390-1E79-4173-A2FA-17F529CE6133}" dt="2021-09-08T15:13:53.631" v="368"/>
        <pc:sldMkLst>
          <pc:docMk/>
          <pc:sldMk cId="3744155628" sldId="275"/>
        </pc:sldMkLst>
        <pc:spChg chg="del">
          <ac:chgData name="Daniela Marcollová" userId="8578a270-115b-4351-960b-28b076e04da9" providerId="ADAL" clId="{35146390-1E79-4173-A2FA-17F529CE6133}" dt="2021-09-08T15:13:53.631" v="368"/>
          <ac:spMkLst>
            <pc:docMk/>
            <pc:sldMk cId="3744155628" sldId="275"/>
            <ac:spMk id="4" creationId="{E8E08ECD-99DC-4673-A07A-E8663B1B7C94}"/>
          </ac:spMkLst>
        </pc:spChg>
        <pc:picChg chg="add mod">
          <ac:chgData name="Daniela Marcollová" userId="8578a270-115b-4351-960b-28b076e04da9" providerId="ADAL" clId="{35146390-1E79-4173-A2FA-17F529CE6133}" dt="2021-09-08T15:13:53.631" v="368"/>
          <ac:picMkLst>
            <pc:docMk/>
            <pc:sldMk cId="3744155628" sldId="275"/>
            <ac:picMk id="5" creationId="{F32384BA-64AC-48BF-8F3F-3A2EB4253BF0}"/>
          </ac:picMkLst>
        </pc:picChg>
      </pc:sldChg>
    </pc:docChg>
  </pc:docChgLst>
  <pc:docChgLst>
    <pc:chgData name="Daniela Marcollová" userId="8578a270-115b-4351-960b-28b076e04da9" providerId="ADAL" clId="{AEBA97F8-60B1-41FF-8121-F06CF5F3EBB6}"/>
    <pc:docChg chg="custSel addSld modSld sldOrd">
      <pc:chgData name="Daniela Marcollová" userId="8578a270-115b-4351-960b-28b076e04da9" providerId="ADAL" clId="{AEBA97F8-60B1-41FF-8121-F06CF5F3EBB6}" dt="2021-09-06T16:38:56.079" v="23" actId="680"/>
      <pc:docMkLst>
        <pc:docMk/>
      </pc:docMkLst>
      <pc:sldChg chg="ord">
        <pc:chgData name="Daniela Marcollová" userId="8578a270-115b-4351-960b-28b076e04da9" providerId="ADAL" clId="{AEBA97F8-60B1-41FF-8121-F06CF5F3EBB6}" dt="2021-09-06T16:37:23.122" v="3"/>
        <pc:sldMkLst>
          <pc:docMk/>
          <pc:sldMk cId="633577659" sldId="257"/>
        </pc:sldMkLst>
      </pc:sldChg>
      <pc:sldChg chg="modSp mod">
        <pc:chgData name="Daniela Marcollová" userId="8578a270-115b-4351-960b-28b076e04da9" providerId="ADAL" clId="{AEBA97F8-60B1-41FF-8121-F06CF5F3EBB6}" dt="2021-09-06T16:37:56.549" v="22" actId="20577"/>
        <pc:sldMkLst>
          <pc:docMk/>
          <pc:sldMk cId="2741474597" sldId="269"/>
        </pc:sldMkLst>
        <pc:spChg chg="mod">
          <ac:chgData name="Daniela Marcollová" userId="8578a270-115b-4351-960b-28b076e04da9" providerId="ADAL" clId="{AEBA97F8-60B1-41FF-8121-F06CF5F3EBB6}" dt="2021-09-06T16:37:56.549" v="22" actId="20577"/>
          <ac:spMkLst>
            <pc:docMk/>
            <pc:sldMk cId="2741474597" sldId="269"/>
            <ac:spMk id="5" creationId="{00000000-0000-0000-0000-000000000000}"/>
          </ac:spMkLst>
        </pc:spChg>
      </pc:sldChg>
      <pc:sldChg chg="modSp mod">
        <pc:chgData name="Daniela Marcollová" userId="8578a270-115b-4351-960b-28b076e04da9" providerId="ADAL" clId="{AEBA97F8-60B1-41FF-8121-F06CF5F3EBB6}" dt="2021-09-06T16:36:40.034" v="1" actId="122"/>
        <pc:sldMkLst>
          <pc:docMk/>
          <pc:sldMk cId="1899492413" sldId="274"/>
        </pc:sldMkLst>
        <pc:spChg chg="mod">
          <ac:chgData name="Daniela Marcollová" userId="8578a270-115b-4351-960b-28b076e04da9" providerId="ADAL" clId="{AEBA97F8-60B1-41FF-8121-F06CF5F3EBB6}" dt="2021-09-06T16:36:40.034" v="1" actId="122"/>
          <ac:spMkLst>
            <pc:docMk/>
            <pc:sldMk cId="1899492413" sldId="274"/>
            <ac:spMk id="4" creationId="{00000000-0000-0000-0000-000000000000}"/>
          </ac:spMkLst>
        </pc:spChg>
      </pc:sldChg>
      <pc:sldChg chg="new">
        <pc:chgData name="Daniela Marcollová" userId="8578a270-115b-4351-960b-28b076e04da9" providerId="ADAL" clId="{AEBA97F8-60B1-41FF-8121-F06CF5F3EBB6}" dt="2021-09-06T16:38:56.079" v="23" actId="680"/>
        <pc:sldMkLst>
          <pc:docMk/>
          <pc:sldMk cId="3744155628" sldId="27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1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1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Office for Science, Research and Doctoral Studies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Office for Science, Research and Doctoral Studies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Office for Science, Research and Doctoral Studies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Office for Science, Research and Doctoral Studies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Office for Science, Research and Doctoral Studies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Office for Science, Research and Doctoral Studies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Office for Science, Research and Doctoral Studies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e.cz/dane-a-mzda/mzda/cestovni-nahrady/zahranicni-stravn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veda@econ.muni.cz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.muni.cz/en/phd/student-grant-system" TargetMode="External"/><Relationship Id="rId2" Type="http://schemas.openxmlformats.org/officeDocument/2006/relationships/hyperlink" Target="https://is.muni.cz/do/econ/soubory/aktivity/vav/2020/studentsky_grantovy_system/Student_Grant_System_Directive_2019_No._11_EN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et.muni.cz/app/proj/navrh_fin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10880378" cy="252000"/>
          </a:xfrm>
        </p:spPr>
        <p:txBody>
          <a:bodyPr/>
          <a:lstStyle/>
          <a:p>
            <a:r>
              <a:rPr lang="en-US" dirty="0"/>
              <a:t>Office for Science, Research and Doctoral Studies    </a:t>
            </a:r>
            <a:r>
              <a:rPr lang="cs-CZ" dirty="0"/>
              <a:t>							</a:t>
            </a:r>
            <a:r>
              <a:rPr lang="en-US" dirty="0"/>
              <a:t>Brno, September 9,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128058"/>
            <a:ext cx="11361600" cy="3358341"/>
          </a:xfrm>
        </p:spPr>
        <p:txBody>
          <a:bodyPr/>
          <a:lstStyle/>
          <a:p>
            <a:pPr algn="ctr"/>
            <a:r>
              <a:rPr lang="cs-CZ" dirty="0"/>
              <a:t>Student Grant </a:t>
            </a:r>
            <a:r>
              <a:rPr lang="cs-CZ" dirty="0" err="1"/>
              <a:t>System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competition</a:t>
            </a:r>
            <a:r>
              <a:rPr lang="cs-CZ" dirty="0"/>
              <a:t>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3948546"/>
            <a:ext cx="11361600" cy="1296786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chemeClr val="tx2"/>
                </a:solidFill>
              </a:rPr>
              <a:t>I</a:t>
            </a:r>
            <a:r>
              <a:rPr lang="en-US" sz="2800" dirty="0" err="1">
                <a:solidFill>
                  <a:schemeClr val="tx2"/>
                </a:solidFill>
              </a:rPr>
              <a:t>nstructions</a:t>
            </a:r>
            <a:r>
              <a:rPr lang="en-US" sz="2800" dirty="0">
                <a:solidFill>
                  <a:schemeClr val="tx2"/>
                </a:solidFill>
              </a:rPr>
              <a:t> for </a:t>
            </a:r>
            <a:r>
              <a:rPr lang="en-US" sz="2800" dirty="0" err="1">
                <a:solidFill>
                  <a:schemeClr val="tx2"/>
                </a:solidFill>
              </a:rPr>
              <a:t>submi</a:t>
            </a:r>
            <a:r>
              <a:rPr lang="cs-CZ" sz="2800" dirty="0" err="1">
                <a:solidFill>
                  <a:schemeClr val="tx2"/>
                </a:solidFill>
              </a:rPr>
              <a:t>ssion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of</a:t>
            </a:r>
            <a:r>
              <a:rPr lang="en-US" sz="2800" dirty="0">
                <a:solidFill>
                  <a:schemeClr val="tx2"/>
                </a:solidFill>
              </a:rPr>
              <a:t> project proposals</a:t>
            </a:r>
            <a:endParaRPr 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16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819753" y="6227999"/>
            <a:ext cx="7920000" cy="252001"/>
          </a:xfrm>
        </p:spPr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48887" y="6228000"/>
            <a:ext cx="271113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Project </a:t>
            </a:r>
            <a:r>
              <a:rPr lang="cs-CZ" dirty="0" err="1"/>
              <a:t>proposal</a:t>
            </a:r>
            <a:r>
              <a:rPr lang="cs-CZ" dirty="0"/>
              <a:t> - budget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Eligible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– </a:t>
            </a:r>
            <a:r>
              <a:rPr lang="cs-CZ" dirty="0" err="1"/>
              <a:t>Material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:</a:t>
            </a:r>
          </a:p>
          <a:p>
            <a:pPr marL="324000" lvl="1" indent="0">
              <a:buNone/>
            </a:pPr>
            <a:r>
              <a:rPr lang="cs-CZ" sz="2800" dirty="0">
                <a:ea typeface="+mn-ea"/>
                <a:cs typeface="+mn-cs"/>
              </a:rPr>
              <a:t> 	- </a:t>
            </a:r>
            <a:r>
              <a:rPr lang="cs-CZ" sz="2800" dirty="0" err="1">
                <a:ea typeface="+mn-ea"/>
                <a:cs typeface="+mn-cs"/>
              </a:rPr>
              <a:t>travel</a:t>
            </a:r>
            <a:r>
              <a:rPr lang="cs-CZ" sz="2800" dirty="0">
                <a:ea typeface="+mn-ea"/>
                <a:cs typeface="+mn-cs"/>
              </a:rPr>
              <a:t> </a:t>
            </a:r>
            <a:r>
              <a:rPr lang="cs-CZ" sz="2800" dirty="0" err="1">
                <a:ea typeface="+mn-ea"/>
                <a:cs typeface="+mn-cs"/>
              </a:rPr>
              <a:t>expenses</a:t>
            </a:r>
            <a:r>
              <a:rPr lang="cs-CZ" sz="2800" dirty="0">
                <a:ea typeface="+mn-ea"/>
                <a:cs typeface="+mn-cs"/>
              </a:rPr>
              <a:t> </a:t>
            </a:r>
            <a:r>
              <a:rPr lang="cs-CZ" sz="2800" dirty="0" err="1">
                <a:ea typeface="+mn-ea"/>
                <a:cs typeface="+mn-cs"/>
              </a:rPr>
              <a:t>for</a:t>
            </a:r>
            <a:r>
              <a:rPr lang="cs-CZ" sz="2800" dirty="0">
                <a:ea typeface="+mn-ea"/>
                <a:cs typeface="+mn-cs"/>
              </a:rPr>
              <a:t> a </a:t>
            </a:r>
            <a:r>
              <a:rPr lang="cs-CZ" sz="2800" dirty="0" err="1">
                <a:ea typeface="+mn-ea"/>
                <a:cs typeface="+mn-cs"/>
              </a:rPr>
              <a:t>supervisor</a:t>
            </a:r>
            <a:r>
              <a:rPr lang="cs-CZ" sz="2800" dirty="0">
                <a:ea typeface="+mn-ea"/>
                <a:cs typeface="+mn-cs"/>
              </a:rPr>
              <a:t> (max. CZK 20.000)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tangible</a:t>
            </a:r>
            <a:r>
              <a:rPr lang="cs-CZ" dirty="0"/>
              <a:t> and </a:t>
            </a:r>
            <a:r>
              <a:rPr lang="cs-CZ" dirty="0" err="1"/>
              <a:t>intangible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- </a:t>
            </a:r>
            <a:r>
              <a:rPr lang="en-US" dirty="0"/>
              <a:t>only necessary </a:t>
            </a:r>
            <a:r>
              <a:rPr lang="cs-CZ" dirty="0"/>
              <a:t>	</a:t>
            </a:r>
            <a:r>
              <a:rPr lang="en-US" dirty="0"/>
              <a:t>instrumentation or software in the maximum amount of 5</a:t>
            </a:r>
            <a:r>
              <a:rPr lang="cs-CZ" dirty="0"/>
              <a:t> </a:t>
            </a:r>
            <a:r>
              <a:rPr lang="en-US" dirty="0"/>
              <a:t>%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	</a:t>
            </a:r>
            <a:r>
              <a:rPr lang="en-US" dirty="0"/>
              <a:t>of the total volume 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office</a:t>
            </a:r>
            <a:r>
              <a:rPr lang="cs-CZ" dirty="0"/>
              <a:t> </a:t>
            </a:r>
            <a:r>
              <a:rPr lang="cs-CZ" dirty="0" err="1"/>
              <a:t>supplies</a:t>
            </a:r>
            <a:r>
              <a:rPr lang="cs-CZ" dirty="0"/>
              <a:t> 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consumables</a:t>
            </a:r>
            <a:r>
              <a:rPr lang="cs-CZ" dirty="0"/>
              <a:t> (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books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	- </a:t>
            </a:r>
            <a:r>
              <a:rPr lang="cs-CZ" dirty="0" err="1"/>
              <a:t>services</a:t>
            </a:r>
            <a:r>
              <a:rPr lang="cs-CZ" dirty="0"/>
              <a:t> (</a:t>
            </a:r>
            <a:r>
              <a:rPr lang="cs-CZ" dirty="0" err="1"/>
              <a:t>proofreading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publications</a:t>
            </a:r>
            <a:r>
              <a:rPr lang="cs-CZ" dirty="0"/>
              <a:t>, </a:t>
            </a:r>
            <a:r>
              <a:rPr lang="cs-CZ" dirty="0" err="1"/>
              <a:t>purchase</a:t>
            </a:r>
            <a:r>
              <a:rPr lang="cs-CZ" dirty="0"/>
              <a:t> data)</a:t>
            </a:r>
            <a:br>
              <a:rPr lang="cs-CZ" dirty="0"/>
            </a:br>
            <a:r>
              <a:rPr lang="cs-CZ" dirty="0"/>
              <a:t>	- </a:t>
            </a:r>
            <a:r>
              <a:rPr lang="cs-CZ" dirty="0" err="1"/>
              <a:t>overhead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16,81 %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	  </a:t>
            </a:r>
            <a:r>
              <a:rPr lang="cs-CZ" dirty="0" err="1"/>
              <a:t>costs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 marL="7200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1200" kern="12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marL="72000" indent="0">
              <a:buNone/>
            </a:pPr>
            <a:endParaRPr lang="cs-CZ" altLang="cs-CZ" sz="1200" kern="12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764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Project </a:t>
            </a:r>
            <a:r>
              <a:rPr lang="cs-CZ" dirty="0" err="1"/>
              <a:t>proposal</a:t>
            </a:r>
            <a:r>
              <a:rPr lang="cs-CZ" dirty="0"/>
              <a:t> - budget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cs-CZ" dirty="0"/>
              <a:t>Budget </a:t>
            </a:r>
            <a:r>
              <a:rPr lang="cs-CZ" dirty="0" err="1"/>
              <a:t>justification</a:t>
            </a:r>
            <a:r>
              <a:rPr lang="cs-CZ" dirty="0"/>
              <a:t>:</a:t>
            </a:r>
          </a:p>
          <a:p>
            <a:pPr marL="538163" lvl="0" indent="-179388">
              <a:lnSpc>
                <a:spcPct val="100000"/>
              </a:lnSpc>
              <a:buFontTx/>
              <a:buChar char="-"/>
              <a:tabLst>
                <a:tab pos="717550" algn="l"/>
              </a:tabLst>
            </a:pPr>
            <a:r>
              <a:rPr lang="en-US" dirty="0"/>
              <a:t>briefly describe each item </a:t>
            </a:r>
            <a:endParaRPr lang="cs-CZ" dirty="0"/>
          </a:p>
          <a:p>
            <a:pPr marL="538163" lvl="0" indent="-179388">
              <a:lnSpc>
                <a:spcPct val="100000"/>
              </a:lnSpc>
              <a:buFontTx/>
              <a:buChar char="-"/>
              <a:tabLst>
                <a:tab pos="717550" algn="l"/>
              </a:tabLst>
            </a:pPr>
            <a:r>
              <a:rPr lang="en-US" dirty="0"/>
              <a:t>Scholarships</a:t>
            </a:r>
            <a:r>
              <a:rPr lang="cs-CZ" dirty="0"/>
              <a:t> -</a:t>
            </a:r>
            <a:r>
              <a:rPr lang="en-US" dirty="0"/>
              <a:t> write down each trip separately (calculation of costs for fares, accommodation, </a:t>
            </a:r>
            <a:r>
              <a:rPr lang="cs-CZ" dirty="0" err="1"/>
              <a:t>conference</a:t>
            </a:r>
            <a:r>
              <a:rPr lang="en-US" dirty="0"/>
              <a:t> fee, or </a:t>
            </a:r>
            <a:r>
              <a:rPr lang="en-US" dirty="0">
                <a:hlinkClick r:id="rId2"/>
              </a:rPr>
              <a:t>diets</a:t>
            </a:r>
            <a:r>
              <a:rPr lang="en-US" dirty="0"/>
              <a:t>) </a:t>
            </a:r>
            <a:endParaRPr lang="cs-CZ" dirty="0"/>
          </a:p>
          <a:p>
            <a:pPr lvl="0">
              <a:lnSpc>
                <a:spcPct val="100000"/>
              </a:lnSpc>
              <a:buFontTx/>
              <a:buChar char="-"/>
            </a:pPr>
            <a:endParaRPr lang="cs-CZ" dirty="0"/>
          </a:p>
          <a:p>
            <a:pPr marL="72000" lvl="0" indent="0">
              <a:lnSpc>
                <a:spcPct val="100000"/>
              </a:lnSpc>
              <a:buNone/>
            </a:pPr>
            <a:r>
              <a:rPr lang="cs-CZ" dirty="0"/>
              <a:t>!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planned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b="1" dirty="0" err="1"/>
              <a:t>closely</a:t>
            </a:r>
            <a:r>
              <a:rPr lang="cs-CZ" b="1" dirty="0"/>
              <a:t> </a:t>
            </a:r>
            <a:r>
              <a:rPr lang="cs-CZ" b="1" dirty="0" err="1"/>
              <a:t>related</a:t>
            </a:r>
            <a:r>
              <a:rPr lang="cs-CZ" b="1" dirty="0"/>
              <a:t> to </a:t>
            </a:r>
            <a:r>
              <a:rPr lang="cs-CZ" dirty="0" err="1"/>
              <a:t>carrying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    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776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61098" y="6228000"/>
            <a:ext cx="6274982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97360"/>
          </a:xfrm>
        </p:spPr>
        <p:txBody>
          <a:bodyPr/>
          <a:lstStyle/>
          <a:p>
            <a:pPr marL="72000" algn="ctr">
              <a:lnSpc>
                <a:spcPct val="100000"/>
              </a:lnSpc>
            </a:pPr>
            <a:r>
              <a:rPr lang="cs-CZ" dirty="0" err="1"/>
              <a:t>Recommendation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succesful</a:t>
            </a:r>
            <a:r>
              <a:rPr lang="cs-CZ" dirty="0"/>
              <a:t> </a:t>
            </a:r>
            <a:r>
              <a:rPr lang="cs-CZ" dirty="0" err="1"/>
              <a:t>proposal</a:t>
            </a:r>
            <a:r>
              <a:rPr lang="cs-CZ" dirty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53738"/>
            <a:ext cx="10753200" cy="492219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cs-CZ" sz="2400" dirty="0" err="1"/>
              <a:t>clear</a:t>
            </a:r>
            <a:r>
              <a:rPr lang="cs-CZ" sz="2400" dirty="0"/>
              <a:t> and </a:t>
            </a:r>
            <a:r>
              <a:rPr lang="cs-CZ" sz="2400" dirty="0" err="1"/>
              <a:t>exact</a:t>
            </a:r>
            <a:r>
              <a:rPr lang="cs-CZ" sz="2400" dirty="0"/>
              <a:t> </a:t>
            </a:r>
            <a:r>
              <a:rPr lang="cs-CZ" sz="2400" dirty="0" err="1"/>
              <a:t>definition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problem</a:t>
            </a:r>
            <a:r>
              <a:rPr lang="cs-CZ" sz="2400" dirty="0"/>
              <a:t> to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solved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theoretical</a:t>
            </a:r>
            <a:r>
              <a:rPr lang="cs-CZ" sz="2400" dirty="0"/>
              <a:t> </a:t>
            </a:r>
            <a:r>
              <a:rPr lang="cs-CZ" sz="2400" dirty="0" err="1"/>
              <a:t>basis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research</a:t>
            </a:r>
            <a:r>
              <a:rPr lang="cs-CZ" sz="2400" dirty="0"/>
              <a:t> (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following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activities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already</a:t>
            </a:r>
            <a:r>
              <a:rPr lang="cs-CZ" sz="2400" dirty="0"/>
              <a:t> </a:t>
            </a:r>
            <a:r>
              <a:rPr lang="cs-CZ" sz="2400" dirty="0" err="1"/>
              <a:t>been</a:t>
            </a:r>
            <a:r>
              <a:rPr lang="cs-CZ" sz="2400" dirty="0"/>
              <a:t> </a:t>
            </a:r>
            <a:r>
              <a:rPr lang="cs-CZ" sz="2400" dirty="0" err="1"/>
              <a:t>carried</a:t>
            </a:r>
            <a:r>
              <a:rPr lang="cs-CZ" sz="2400" dirty="0"/>
              <a:t> </a:t>
            </a:r>
            <a:r>
              <a:rPr lang="cs-CZ" sz="2400" dirty="0" err="1"/>
              <a:t>out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research</a:t>
            </a:r>
            <a:r>
              <a:rPr lang="cs-CZ" sz="2400" dirty="0"/>
              <a:t> area)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within the description of the methodology, specify well the research strategy, methods and their specific use </a:t>
            </a:r>
            <a:r>
              <a:rPr lang="cs-CZ" sz="2400" dirty="0" err="1"/>
              <a:t>research</a:t>
            </a:r>
            <a:r>
              <a:rPr lang="cs-CZ" sz="2400" dirty="0"/>
              <a:t> </a:t>
            </a:r>
            <a:r>
              <a:rPr lang="cs-CZ" sz="2400" dirty="0" err="1"/>
              <a:t>objectives</a:t>
            </a:r>
            <a:r>
              <a:rPr lang="cs-CZ" sz="2400" dirty="0"/>
              <a:t> </a:t>
            </a:r>
            <a:r>
              <a:rPr lang="cs-CZ" sz="2400" dirty="0" err="1"/>
              <a:t>clearly</a:t>
            </a:r>
            <a:r>
              <a:rPr lang="cs-CZ" sz="2400" dirty="0"/>
              <a:t> </a:t>
            </a:r>
            <a:r>
              <a:rPr lang="cs-CZ" sz="2400" dirty="0" err="1"/>
              <a:t>formulated</a:t>
            </a:r>
            <a:r>
              <a:rPr lang="cs-CZ" sz="2400" dirty="0"/>
              <a:t> 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describe the schedule of individual research steps </a:t>
            </a:r>
            <a:endParaRPr lang="cs-CZ" sz="24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in case of data collection, indicate the sample size</a:t>
            </a:r>
            <a:endParaRPr lang="cs-CZ" sz="2400" dirty="0"/>
          </a:p>
          <a:p>
            <a:pPr lvl="0">
              <a:lnSpc>
                <a:spcPct val="100000"/>
              </a:lnSpc>
            </a:pPr>
            <a:r>
              <a:rPr lang="cs-CZ" sz="2400" dirty="0" err="1"/>
              <a:t>clearly</a:t>
            </a:r>
            <a:r>
              <a:rPr lang="cs-CZ" sz="2400" dirty="0"/>
              <a:t> </a:t>
            </a:r>
            <a:r>
              <a:rPr lang="cs-CZ" sz="2400" dirty="0" err="1"/>
              <a:t>formulate</a:t>
            </a:r>
            <a:r>
              <a:rPr lang="cs-CZ" sz="2400" dirty="0"/>
              <a:t> </a:t>
            </a:r>
            <a:r>
              <a:rPr lang="cs-CZ" sz="2400" dirty="0" err="1"/>
              <a:t>research</a:t>
            </a:r>
            <a:r>
              <a:rPr lang="cs-CZ" sz="2400" dirty="0"/>
              <a:t> </a:t>
            </a:r>
            <a:r>
              <a:rPr lang="cs-CZ" sz="2400" dirty="0" err="1"/>
              <a:t>objectives</a:t>
            </a:r>
            <a:r>
              <a:rPr lang="cs-CZ" sz="2400" dirty="0"/>
              <a:t> </a:t>
            </a:r>
            <a:r>
              <a:rPr lang="en-US" sz="2400" dirty="0"/>
              <a:t> </a:t>
            </a:r>
            <a:endParaRPr lang="cs-CZ" sz="24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to plan better outputs, with the ambition of their publication in a quality foreign </a:t>
            </a:r>
            <a:r>
              <a:rPr lang="cs-CZ" sz="2400" dirty="0" err="1"/>
              <a:t>magazine</a:t>
            </a:r>
            <a:r>
              <a:rPr lang="en-US" sz="2400" dirty="0"/>
              <a:t> (</a:t>
            </a:r>
            <a:r>
              <a:rPr lang="en-US" sz="2000" dirty="0"/>
              <a:t>it is better to prepare a working paper with the ambition to publish it in a prestigious magazine in the future than a lower quality proceeding</a:t>
            </a:r>
            <a:r>
              <a:rPr lang="cs-CZ" sz="2000" dirty="0"/>
              <a:t> </a:t>
            </a:r>
            <a:r>
              <a:rPr lang="cs-CZ" sz="2000" dirty="0" err="1"/>
              <a:t>papers</a:t>
            </a:r>
            <a:r>
              <a:rPr lang="en-US" sz="2000" dirty="0"/>
              <a:t>) </a:t>
            </a:r>
            <a:endParaRPr lang="cs-CZ" sz="20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focus on conferences thematically defined and corresponding to </a:t>
            </a:r>
            <a:r>
              <a:rPr lang="cs-CZ" sz="2400" dirty="0" err="1"/>
              <a:t>your</a:t>
            </a:r>
            <a:r>
              <a:rPr lang="cs-CZ" sz="2400" dirty="0"/>
              <a:t> </a:t>
            </a:r>
            <a:r>
              <a:rPr lang="en-US" sz="2400" dirty="0"/>
              <a:t>research</a:t>
            </a:r>
            <a:endParaRPr lang="cs-CZ" sz="2400" dirty="0"/>
          </a:p>
          <a:p>
            <a:pPr lvl="0">
              <a:lnSpc>
                <a:spcPct val="100000"/>
              </a:lnSpc>
            </a:pPr>
            <a:r>
              <a:rPr lang="cs-CZ" sz="2400" dirty="0" err="1"/>
              <a:t>adequate</a:t>
            </a:r>
            <a:r>
              <a:rPr lang="cs-CZ" sz="2400" dirty="0"/>
              <a:t> budget </a:t>
            </a:r>
            <a:r>
              <a:rPr lang="cs-CZ" sz="2400" dirty="0" err="1"/>
              <a:t>requirements</a:t>
            </a:r>
            <a:r>
              <a:rPr lang="cs-CZ" sz="2400" dirty="0"/>
              <a:t> and </a:t>
            </a:r>
            <a:r>
              <a:rPr lang="cs-CZ" sz="2400" dirty="0" err="1"/>
              <a:t>efficient</a:t>
            </a:r>
            <a:r>
              <a:rPr lang="cs-CZ" sz="2400" dirty="0"/>
              <a:t> </a:t>
            </a:r>
            <a:r>
              <a:rPr lang="cs-CZ" sz="2400" dirty="0" err="1"/>
              <a:t>allocation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funds</a:t>
            </a:r>
            <a:endParaRPr lang="cs-CZ" sz="2400" dirty="0"/>
          </a:p>
          <a:p>
            <a:pPr lvl="0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63051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Proposal</a:t>
            </a:r>
            <a:r>
              <a:rPr lang="cs-CZ" dirty="0"/>
              <a:t> </a:t>
            </a:r>
            <a:r>
              <a:rPr lang="cs-CZ" dirty="0" err="1"/>
              <a:t>submission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68582"/>
            <a:ext cx="10753200" cy="436341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 err="1"/>
              <a:t>till</a:t>
            </a:r>
            <a:r>
              <a:rPr lang="cs-CZ" b="1" dirty="0"/>
              <a:t> </a:t>
            </a:r>
            <a:r>
              <a:rPr lang="cs-CZ" b="1" dirty="0" err="1"/>
              <a:t>October</a:t>
            </a:r>
            <a:r>
              <a:rPr lang="cs-CZ" b="1" dirty="0"/>
              <a:t> 4</a:t>
            </a:r>
            <a:r>
              <a:rPr lang="cs-CZ" dirty="0"/>
              <a:t>th: to </a:t>
            </a:r>
            <a:r>
              <a:rPr lang="cs-CZ" dirty="0" err="1"/>
              <a:t>generate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draft </a:t>
            </a:r>
            <a:r>
              <a:rPr lang="cs-CZ" dirty="0" err="1"/>
              <a:t>proposal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ISEP (</a:t>
            </a:r>
            <a:r>
              <a:rPr lang="cs-CZ" i="1" dirty="0" err="1"/>
              <a:t>selection</a:t>
            </a:r>
            <a:r>
              <a:rPr lang="cs-CZ" i="1" dirty="0"/>
              <a:t> </a:t>
            </a:r>
            <a:r>
              <a:rPr lang="cs-CZ" i="1" dirty="0" err="1"/>
              <a:t>Approval</a:t>
            </a:r>
            <a:r>
              <a:rPr lang="cs-CZ" dirty="0"/>
              <a:t>) and to </a:t>
            </a:r>
            <a:r>
              <a:rPr lang="cs-CZ" dirty="0" err="1"/>
              <a:t>send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veda@econ.muni.cz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review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to </a:t>
            </a:r>
            <a:r>
              <a:rPr lang="cs-CZ" dirty="0" err="1"/>
              <a:t>prepare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three-years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b="1" dirty="0" err="1"/>
              <a:t>till</a:t>
            </a:r>
            <a:r>
              <a:rPr lang="cs-CZ" b="1" dirty="0"/>
              <a:t> </a:t>
            </a:r>
            <a:r>
              <a:rPr lang="cs-CZ" b="1" dirty="0" err="1"/>
              <a:t>October</a:t>
            </a:r>
            <a:r>
              <a:rPr lang="cs-CZ" b="1" dirty="0"/>
              <a:t> 27</a:t>
            </a:r>
            <a:r>
              <a:rPr lang="cs-CZ" dirty="0"/>
              <a:t>th: to </a:t>
            </a:r>
            <a:r>
              <a:rPr lang="cs-CZ" dirty="0" err="1"/>
              <a:t>close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proposal</a:t>
            </a:r>
            <a:r>
              <a:rPr lang="cs-CZ" dirty="0"/>
              <a:t> in ISEP (</a:t>
            </a:r>
            <a:r>
              <a:rPr lang="cs-CZ" i="1" dirty="0" err="1"/>
              <a:t>selection</a:t>
            </a:r>
            <a:r>
              <a:rPr lang="cs-CZ" i="1" dirty="0"/>
              <a:t> </a:t>
            </a:r>
            <a:r>
              <a:rPr lang="cs-CZ" i="1" dirty="0" err="1"/>
              <a:t>Approval</a:t>
            </a:r>
            <a:r>
              <a:rPr lang="cs-CZ" dirty="0"/>
              <a:t>) and </a:t>
            </a:r>
            <a:r>
              <a:rPr lang="cs-CZ" dirty="0" err="1"/>
              <a:t>submit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electronic</a:t>
            </a:r>
            <a:r>
              <a:rPr lang="cs-CZ" dirty="0"/>
              <a:t> </a:t>
            </a:r>
            <a:r>
              <a:rPr lang="cs-CZ" dirty="0" err="1"/>
              <a:t>approval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sz="2000" b="1" u="sng" dirty="0"/>
          </a:p>
          <a:p>
            <a:pPr>
              <a:lnSpc>
                <a:spcPct val="100000"/>
              </a:lnSpc>
            </a:pPr>
            <a:r>
              <a:rPr lang="cs-CZ" b="1" dirty="0" err="1"/>
              <a:t>till</a:t>
            </a:r>
            <a:r>
              <a:rPr lang="cs-CZ" b="1" dirty="0"/>
              <a:t> </a:t>
            </a:r>
            <a:r>
              <a:rPr lang="cs-CZ" b="1" dirty="0" err="1"/>
              <a:t>November</a:t>
            </a:r>
            <a:r>
              <a:rPr lang="cs-CZ" b="1" dirty="0"/>
              <a:t> 1</a:t>
            </a:r>
            <a:r>
              <a:rPr lang="cs-CZ" dirty="0"/>
              <a:t>st: to </a:t>
            </a:r>
            <a:r>
              <a:rPr lang="cs-CZ" dirty="0" err="1"/>
              <a:t>send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veda@econ.muni.cz </a:t>
            </a:r>
            <a:r>
              <a:rPr lang="cs-CZ" dirty="0"/>
              <a:t>:</a:t>
            </a:r>
          </a:p>
          <a:p>
            <a:pPr marL="72000" lvl="0" indent="0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generated</a:t>
            </a:r>
            <a:r>
              <a:rPr lang="cs-CZ" dirty="0"/>
              <a:t> Project </a:t>
            </a:r>
            <a:r>
              <a:rPr lang="cs-CZ" dirty="0" err="1"/>
              <a:t>proposal</a:t>
            </a:r>
            <a:r>
              <a:rPr lang="cs-CZ" dirty="0"/>
              <a:t> + </a:t>
            </a:r>
            <a:r>
              <a:rPr lang="cs-CZ" dirty="0" err="1"/>
              <a:t>Proposal</a:t>
            </a:r>
            <a:r>
              <a:rPr lang="cs-CZ" dirty="0"/>
              <a:t> </a:t>
            </a:r>
            <a:r>
              <a:rPr lang="cs-CZ" dirty="0" err="1"/>
              <a:t>records</a:t>
            </a:r>
            <a:r>
              <a:rPr lang="cs-CZ" dirty="0"/>
              <a:t>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plan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13682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Office </a:t>
            </a:r>
            <a:r>
              <a:rPr lang="cs-CZ" dirty="0" err="1"/>
              <a:t>for</a:t>
            </a:r>
            <a:r>
              <a:rPr lang="cs-CZ" dirty="0"/>
              <a:t> Science, </a:t>
            </a:r>
            <a:r>
              <a:rPr lang="cs-CZ" dirty="0" err="1"/>
              <a:t>Research</a:t>
            </a:r>
            <a:r>
              <a:rPr lang="cs-CZ" dirty="0"/>
              <a:t> and </a:t>
            </a:r>
            <a:r>
              <a:rPr lang="cs-CZ" dirty="0" err="1"/>
              <a:t>Doctoral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Methodology</a:t>
            </a:r>
            <a:r>
              <a:rPr lang="cs-CZ" dirty="0"/>
              <a:t> support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02080"/>
            <a:ext cx="10753200" cy="4367707"/>
          </a:xfrm>
        </p:spPr>
        <p:txBody>
          <a:bodyPr/>
          <a:lstStyle/>
          <a:p>
            <a:r>
              <a:rPr lang="cs-CZ" dirty="0"/>
              <a:t>MU </a:t>
            </a:r>
            <a:r>
              <a:rPr lang="cs-CZ" dirty="0" err="1"/>
              <a:t>Directive</a:t>
            </a:r>
            <a:r>
              <a:rPr lang="cs-CZ" dirty="0"/>
              <a:t> No. 3/2020 </a:t>
            </a:r>
            <a:r>
              <a:rPr lang="en-US" dirty="0"/>
              <a:t>Regulation of specific-purpose research</a:t>
            </a:r>
            <a:r>
              <a:rPr lang="cs-CZ" dirty="0"/>
              <a:t> </a:t>
            </a:r>
            <a:r>
              <a:rPr lang="cs-CZ" dirty="0" err="1"/>
              <a:t>projects</a:t>
            </a:r>
            <a:endParaRPr lang="cs-CZ" dirty="0"/>
          </a:p>
          <a:p>
            <a:r>
              <a:rPr lang="cs-CZ" dirty="0">
                <a:hlinkClick r:id="rId2"/>
              </a:rPr>
              <a:t>Student Grant </a:t>
            </a:r>
            <a:r>
              <a:rPr lang="cs-CZ" dirty="0" err="1">
                <a:hlinkClick r:id="rId2"/>
              </a:rPr>
              <a:t>System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Directive</a:t>
            </a:r>
            <a:r>
              <a:rPr lang="cs-CZ" dirty="0">
                <a:hlinkClick r:id="rId2"/>
              </a:rPr>
              <a:t> No. 11/2019</a:t>
            </a:r>
            <a:r>
              <a:rPr lang="cs-CZ" dirty="0"/>
              <a:t> </a:t>
            </a:r>
          </a:p>
          <a:p>
            <a:r>
              <a:rPr lang="cs-CZ" dirty="0" err="1"/>
              <a:t>Methodology</a:t>
            </a:r>
            <a:r>
              <a:rPr lang="cs-CZ" dirty="0"/>
              <a:t> </a:t>
            </a:r>
            <a:r>
              <a:rPr lang="cs-CZ" dirty="0" err="1"/>
              <a:t>directions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proposal</a:t>
            </a:r>
            <a:r>
              <a:rPr lang="cs-CZ" dirty="0"/>
              <a:t> </a:t>
            </a:r>
            <a:r>
              <a:rPr lang="cs-CZ" dirty="0" err="1"/>
              <a:t>submission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FEA MU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year</a:t>
            </a:r>
            <a:r>
              <a:rPr lang="cs-CZ" dirty="0"/>
              <a:t> 2022</a:t>
            </a:r>
          </a:p>
          <a:p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https://www.econ.muni.cz/en/phd/student-grant-system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77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sz="3200" b="1" dirty="0" err="1"/>
              <a:t>Your</a:t>
            </a:r>
            <a:r>
              <a:rPr lang="cs-CZ" sz="3200" b="1" dirty="0"/>
              <a:t> </a:t>
            </a:r>
            <a:r>
              <a:rPr lang="cs-CZ" sz="3200" b="1" dirty="0" err="1"/>
              <a:t>questions</a:t>
            </a:r>
            <a:endParaRPr lang="cs-CZ" sz="3200" b="1" dirty="0"/>
          </a:p>
          <a:p>
            <a:pPr marL="72000" indent="0" algn="ctr">
              <a:buNone/>
            </a:pPr>
            <a:endParaRPr lang="cs-CZ" sz="3200" dirty="0"/>
          </a:p>
        </p:txBody>
      </p:sp>
      <p:pic>
        <p:nvPicPr>
          <p:cNvPr id="6" name="Obrázek 5" descr="Life of an Educator - Dr. Justin Tarte: Top 10 &lt;strong&gt;questions&lt;/strong&gt;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963" y="3133435"/>
            <a:ext cx="2355273" cy="235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324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sz="3200" b="1" dirty="0" err="1"/>
              <a:t>Thanks</a:t>
            </a:r>
            <a:r>
              <a:rPr lang="cs-CZ" sz="3200" b="1" dirty="0"/>
              <a:t> </a:t>
            </a:r>
            <a:r>
              <a:rPr lang="cs-CZ" sz="3200" b="1" dirty="0" err="1"/>
              <a:t>for</a:t>
            </a:r>
            <a:r>
              <a:rPr lang="cs-CZ" sz="3200" b="1" dirty="0"/>
              <a:t> </a:t>
            </a:r>
            <a:r>
              <a:rPr lang="cs-CZ" sz="3200" b="1" dirty="0" err="1"/>
              <a:t>your</a:t>
            </a:r>
            <a:r>
              <a:rPr lang="cs-CZ" sz="3200" b="1" dirty="0"/>
              <a:t> </a:t>
            </a:r>
            <a:r>
              <a:rPr lang="cs-CZ" sz="3200" b="1" dirty="0" err="1"/>
              <a:t>attention</a:t>
            </a:r>
            <a:endParaRPr lang="cs-CZ" sz="3200" b="1" dirty="0"/>
          </a:p>
        </p:txBody>
      </p:sp>
      <p:pic>
        <p:nvPicPr>
          <p:cNvPr id="5" name="Obrázek 4" descr="Does Pretending To &lt;strong&gt;Smile&lt;/strong&gt; Make You Happy? | Communicating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218" y="3352800"/>
            <a:ext cx="1260763" cy="126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88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70619" y="6228000"/>
            <a:ext cx="249381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Content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014553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New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concept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Student Grant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System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regulations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Grant Systém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Research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plan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Competition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schedule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Project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proposal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step by step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err="1">
                <a:solidFill>
                  <a:schemeClr val="tx2"/>
                </a:solidFill>
              </a:rPr>
              <a:t>Evaluation</a:t>
            </a:r>
            <a:r>
              <a:rPr lang="cs-CZ" b="1" dirty="0">
                <a:solidFill>
                  <a:schemeClr val="tx2"/>
                </a:solidFill>
              </a:rPr>
              <a:t> </a:t>
            </a:r>
            <a:r>
              <a:rPr lang="cs-CZ" b="1" dirty="0" err="1">
                <a:solidFill>
                  <a:schemeClr val="tx2"/>
                </a:solidFill>
              </a:rPr>
              <a:t>criteria</a:t>
            </a:r>
            <a:r>
              <a:rPr lang="cs-CZ" b="1" dirty="0">
                <a:solidFill>
                  <a:schemeClr val="tx2"/>
                </a:solidFill>
              </a:rPr>
              <a:t> </a:t>
            </a:r>
            <a:r>
              <a:rPr lang="cs-CZ" b="1" dirty="0" err="1">
                <a:solidFill>
                  <a:schemeClr val="tx2"/>
                </a:solidFill>
              </a:rPr>
              <a:t>for</a:t>
            </a:r>
            <a:r>
              <a:rPr lang="cs-CZ" b="1" dirty="0">
                <a:solidFill>
                  <a:schemeClr val="tx2"/>
                </a:solidFill>
              </a:rPr>
              <a:t> </a:t>
            </a:r>
            <a:r>
              <a:rPr lang="cs-CZ" b="1" dirty="0" err="1">
                <a:solidFill>
                  <a:schemeClr val="tx2"/>
                </a:solidFill>
              </a:rPr>
              <a:t>proposals</a:t>
            </a:r>
            <a:r>
              <a:rPr lang="cs-CZ" b="1" dirty="0">
                <a:solidFill>
                  <a:schemeClr val="tx2"/>
                </a:solidFill>
              </a:rPr>
              <a:t> 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Submission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proposal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Methodology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support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Your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cs-CZ" altLang="cs-CZ" sz="1200" kern="12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1474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Purpose</a:t>
            </a:r>
            <a:r>
              <a:rPr lang="cs-CZ" dirty="0"/>
              <a:t> and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SGS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model of a three-year project </a:t>
            </a:r>
            <a:r>
              <a:rPr lang="cs-CZ" dirty="0"/>
              <a:t>=</a:t>
            </a:r>
            <a:r>
              <a:rPr lang="en-US" dirty="0"/>
              <a:t> </a:t>
            </a:r>
            <a:r>
              <a:rPr lang="cs-CZ" dirty="0" smtClean="0"/>
              <a:t>3 x</a:t>
            </a:r>
            <a:r>
              <a:rPr lang="en-US" dirty="0" smtClean="0"/>
              <a:t> </a:t>
            </a:r>
            <a:r>
              <a:rPr lang="en-US" dirty="0"/>
              <a:t>one-year project</a:t>
            </a:r>
            <a:r>
              <a:rPr lang="cs-CZ" dirty="0"/>
              <a:t>s</a:t>
            </a:r>
            <a:r>
              <a:rPr lang="en-US" dirty="0"/>
              <a:t> that build on each other, </a:t>
            </a:r>
            <a:r>
              <a:rPr lang="cs-CZ" dirty="0"/>
              <a:t>and </a:t>
            </a:r>
            <a:r>
              <a:rPr lang="en-US" dirty="0"/>
              <a:t>their research is closely related to the </a:t>
            </a:r>
            <a:r>
              <a:rPr lang="cs-CZ" dirty="0" err="1"/>
              <a:t>applicant</a:t>
            </a:r>
            <a:r>
              <a:rPr lang="en-US" dirty="0"/>
              <a:t>'s dissertation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applicant</a:t>
            </a:r>
            <a:r>
              <a:rPr lang="cs-CZ" dirty="0" smtClean="0"/>
              <a:t> </a:t>
            </a:r>
            <a:r>
              <a:rPr lang="cs-CZ" dirty="0" err="1"/>
              <a:t>is</a:t>
            </a:r>
            <a:r>
              <a:rPr lang="cs-CZ" dirty="0"/>
              <a:t> a PhD student in </a:t>
            </a:r>
            <a:r>
              <a:rPr lang="cs-CZ" dirty="0" err="1"/>
              <a:t>the</a:t>
            </a:r>
            <a:r>
              <a:rPr lang="cs-CZ" dirty="0"/>
              <a:t> 2nd, 3rd and 4th </a:t>
            </a:r>
            <a:r>
              <a:rPr lang="en-US" dirty="0"/>
              <a:t>study in the standard period of </a:t>
            </a:r>
            <a:r>
              <a:rPr lang="en-US" dirty="0" smtClean="0"/>
              <a:t>stud</a:t>
            </a:r>
            <a:r>
              <a:rPr lang="cs-CZ" dirty="0" err="1" smtClean="0"/>
              <a:t>ies</a:t>
            </a: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dirty="0" smtClean="0"/>
              <a:t>to </a:t>
            </a:r>
            <a:r>
              <a:rPr lang="cs-CZ" dirty="0" err="1" smtClean="0"/>
              <a:t>learn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r>
              <a:rPr lang="cs-CZ" dirty="0" smtClean="0"/>
              <a:t> management, to </a:t>
            </a:r>
            <a:r>
              <a:rPr lang="cs-CZ" dirty="0" err="1" smtClean="0"/>
              <a:t>get</a:t>
            </a:r>
            <a:r>
              <a:rPr lang="cs-CZ" dirty="0" smtClean="0"/>
              <a:t> a support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mandatory</a:t>
            </a:r>
            <a:r>
              <a:rPr lang="cs-CZ" dirty="0" smtClean="0"/>
              <a:t> </a:t>
            </a:r>
            <a:r>
              <a:rPr lang="cs-CZ" dirty="0" err="1" smtClean="0"/>
              <a:t>intership</a:t>
            </a:r>
            <a:r>
              <a:rPr lang="cs-CZ" dirty="0" smtClean="0"/>
              <a:t> </a:t>
            </a:r>
            <a:r>
              <a:rPr lang="cs-CZ" dirty="0" err="1" smtClean="0"/>
              <a:t>abroad</a:t>
            </a:r>
            <a:r>
              <a:rPr lang="cs-CZ" dirty="0" smtClean="0"/>
              <a:t>, go to </a:t>
            </a:r>
            <a:r>
              <a:rPr lang="cs-CZ" dirty="0" err="1" smtClean="0"/>
              <a:t>conferences</a:t>
            </a:r>
            <a:r>
              <a:rPr lang="cs-CZ" dirty="0" smtClean="0"/>
              <a:t>, to public </a:t>
            </a:r>
            <a:r>
              <a:rPr lang="cs-CZ" dirty="0" err="1" smtClean="0"/>
              <a:t>prestigious</a:t>
            </a:r>
            <a:r>
              <a:rPr lang="cs-CZ" dirty="0" smtClean="0"/>
              <a:t> </a:t>
            </a:r>
            <a:r>
              <a:rPr lang="cs-CZ" dirty="0" err="1" smtClean="0"/>
              <a:t>articles</a:t>
            </a: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dirty="0" smtClean="0"/>
              <a:t>to </a:t>
            </a:r>
            <a:r>
              <a:rPr lang="cs-CZ" dirty="0" err="1" smtClean="0"/>
              <a:t>get</a:t>
            </a:r>
            <a:r>
              <a:rPr lang="cs-CZ" dirty="0" smtClean="0"/>
              <a:t> feedback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colleagues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projects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73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2608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r>
              <a:rPr lang="cs-CZ" sz="2500" dirty="0" err="1"/>
              <a:t>an</a:t>
            </a:r>
            <a:r>
              <a:rPr lang="cs-CZ" sz="2500" dirty="0"/>
              <a:t> </a:t>
            </a:r>
            <a:r>
              <a:rPr lang="cs-CZ" sz="2500" dirty="0" err="1"/>
              <a:t>applicant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a </a:t>
            </a:r>
            <a:r>
              <a:rPr lang="cs-CZ" sz="2500" dirty="0" err="1"/>
              <a:t>project</a:t>
            </a:r>
            <a:r>
              <a:rPr lang="cs-CZ" sz="2500" dirty="0"/>
              <a:t> = a </a:t>
            </a:r>
            <a:r>
              <a:rPr lang="cs-CZ" sz="2500" dirty="0" err="1"/>
              <a:t>doctoral</a:t>
            </a:r>
            <a:r>
              <a:rPr lang="cs-CZ" sz="2500" dirty="0"/>
              <a:t> student</a:t>
            </a:r>
          </a:p>
          <a:p>
            <a:r>
              <a:rPr lang="cs-CZ" sz="2500" dirty="0"/>
              <a:t>a </a:t>
            </a:r>
            <a:r>
              <a:rPr lang="cs-CZ" sz="2500" dirty="0" err="1"/>
              <a:t>project</a:t>
            </a:r>
            <a:r>
              <a:rPr lang="cs-CZ" sz="2500" dirty="0"/>
              <a:t> </a:t>
            </a:r>
            <a:r>
              <a:rPr lang="cs-CZ" sz="2500" dirty="0" err="1"/>
              <a:t>must</a:t>
            </a:r>
            <a:r>
              <a:rPr lang="cs-CZ" sz="2500" dirty="0"/>
              <a:t> </a:t>
            </a:r>
            <a:r>
              <a:rPr lang="cs-CZ" sz="2500" dirty="0" err="1"/>
              <a:t>thematically</a:t>
            </a:r>
            <a:r>
              <a:rPr lang="cs-CZ" sz="2500" dirty="0"/>
              <a:t> </a:t>
            </a:r>
            <a:r>
              <a:rPr lang="cs-CZ" sz="2500" dirty="0" err="1"/>
              <a:t>build</a:t>
            </a:r>
            <a:r>
              <a:rPr lang="cs-CZ" sz="2500" dirty="0"/>
              <a:t> on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research</a:t>
            </a:r>
            <a:r>
              <a:rPr lang="cs-CZ" sz="2500" dirty="0"/>
              <a:t> </a:t>
            </a:r>
            <a:r>
              <a:rPr lang="cs-CZ" sz="2500" dirty="0" err="1"/>
              <a:t>topic</a:t>
            </a:r>
            <a:r>
              <a:rPr lang="cs-CZ" sz="2500" dirty="0"/>
              <a:t> in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dissertation</a:t>
            </a:r>
            <a:r>
              <a:rPr lang="cs-CZ" sz="2500" dirty="0"/>
              <a:t> thesis</a:t>
            </a:r>
          </a:p>
          <a:p>
            <a:r>
              <a:rPr lang="cs-CZ" sz="2500" dirty="0" err="1" smtClean="0"/>
              <a:t>Research</a:t>
            </a:r>
            <a:r>
              <a:rPr lang="cs-CZ" sz="2500" dirty="0" smtClean="0"/>
              <a:t> </a:t>
            </a:r>
            <a:r>
              <a:rPr lang="cs-CZ" sz="2500" dirty="0" err="1"/>
              <a:t>plan</a:t>
            </a:r>
            <a:r>
              <a:rPr lang="cs-CZ" sz="2500" dirty="0"/>
              <a:t> = </a:t>
            </a:r>
            <a:r>
              <a:rPr lang="en-US" sz="2400" dirty="0"/>
              <a:t>time schedule of the multiannual </a:t>
            </a:r>
            <a:r>
              <a:rPr lang="cs-CZ" sz="2400" dirty="0"/>
              <a:t>(</a:t>
            </a:r>
            <a:r>
              <a:rPr lang="cs-CZ" sz="2400" dirty="0" err="1"/>
              <a:t>three-year</a:t>
            </a:r>
            <a:r>
              <a:rPr lang="cs-CZ" sz="2400" dirty="0"/>
              <a:t>) </a:t>
            </a:r>
            <a:r>
              <a:rPr lang="en-US" sz="2400" dirty="0"/>
              <a:t>project </a:t>
            </a:r>
            <a:endParaRPr lang="cs-CZ" sz="2500" dirty="0"/>
          </a:p>
          <a:p>
            <a:r>
              <a:rPr lang="cs-CZ" sz="2500" dirty="0" err="1"/>
              <a:t>implementation</a:t>
            </a:r>
            <a:r>
              <a:rPr lang="cs-CZ" sz="2500" dirty="0"/>
              <a:t> period </a:t>
            </a:r>
            <a:r>
              <a:rPr lang="cs-CZ" sz="2500" dirty="0" err="1"/>
              <a:t>is</a:t>
            </a:r>
            <a:r>
              <a:rPr lang="cs-CZ" sz="2500" dirty="0"/>
              <a:t> 1 </a:t>
            </a:r>
            <a:r>
              <a:rPr lang="cs-CZ" sz="2500" dirty="0" err="1"/>
              <a:t>year</a:t>
            </a:r>
            <a:r>
              <a:rPr lang="cs-CZ" sz="2500" dirty="0"/>
              <a:t> (</a:t>
            </a:r>
            <a:r>
              <a:rPr lang="cs-CZ" sz="2500" dirty="0" err="1"/>
              <a:t>following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next</a:t>
            </a:r>
            <a:r>
              <a:rPr lang="cs-CZ" sz="2500" dirty="0"/>
              <a:t> </a:t>
            </a:r>
            <a:r>
              <a:rPr lang="cs-CZ" sz="2500" dirty="0" err="1"/>
              <a:t>years</a:t>
            </a:r>
            <a:r>
              <a:rPr lang="cs-CZ" sz="2500" dirty="0"/>
              <a:t>) </a:t>
            </a:r>
          </a:p>
          <a:p>
            <a:r>
              <a:rPr lang="cs-CZ" sz="2500" dirty="0" err="1"/>
              <a:t>recommended</a:t>
            </a:r>
            <a:r>
              <a:rPr lang="cs-CZ" sz="2500" dirty="0"/>
              <a:t> support </a:t>
            </a:r>
            <a:r>
              <a:rPr lang="cs-CZ" sz="2500" dirty="0" err="1"/>
              <a:t>for</a:t>
            </a:r>
            <a:r>
              <a:rPr lang="cs-CZ" sz="2500" dirty="0"/>
              <a:t> 1 </a:t>
            </a:r>
            <a:r>
              <a:rPr lang="cs-CZ" sz="2500" dirty="0" err="1"/>
              <a:t>project</a:t>
            </a:r>
            <a:r>
              <a:rPr lang="cs-CZ" sz="2500" dirty="0"/>
              <a:t> </a:t>
            </a:r>
            <a:r>
              <a:rPr lang="cs-CZ" sz="2500" dirty="0" err="1"/>
              <a:t>is</a:t>
            </a:r>
            <a:r>
              <a:rPr lang="cs-CZ" sz="2500" dirty="0"/>
              <a:t> CZK 150.000 – 200.000</a:t>
            </a:r>
          </a:p>
          <a:p>
            <a:r>
              <a:rPr lang="cs-CZ" sz="2500" dirty="0"/>
              <a:t>a </a:t>
            </a:r>
            <a:r>
              <a:rPr lang="cs-CZ" sz="2500" dirty="0" err="1"/>
              <a:t>research</a:t>
            </a:r>
            <a:r>
              <a:rPr lang="cs-CZ" sz="2500" dirty="0"/>
              <a:t> team </a:t>
            </a:r>
            <a:r>
              <a:rPr lang="cs-CZ" sz="2500" dirty="0" err="1"/>
              <a:t>includes</a:t>
            </a:r>
            <a:r>
              <a:rPr lang="cs-CZ" sz="2500" dirty="0"/>
              <a:t> 1 </a:t>
            </a:r>
            <a:r>
              <a:rPr lang="cs-CZ" sz="2500" dirty="0" err="1"/>
              <a:t>doctoral</a:t>
            </a:r>
            <a:r>
              <a:rPr lang="cs-CZ" sz="2500" dirty="0"/>
              <a:t> student (</a:t>
            </a:r>
            <a:r>
              <a:rPr lang="cs-CZ" sz="2500" dirty="0" err="1"/>
              <a:t>investigator</a:t>
            </a:r>
            <a:r>
              <a:rPr lang="cs-CZ" sz="2500" dirty="0"/>
              <a:t>) + </a:t>
            </a:r>
            <a:r>
              <a:rPr lang="cs-CZ" sz="2500" dirty="0" smtClean="0"/>
              <a:t>his/her </a:t>
            </a:r>
            <a:r>
              <a:rPr lang="cs-CZ" sz="2500" dirty="0" err="1" smtClean="0"/>
              <a:t>supervisor</a:t>
            </a:r>
            <a:endParaRPr lang="cs-CZ" sz="2500" dirty="0"/>
          </a:p>
          <a:p>
            <a:pPr marL="72000" lvl="0" indent="0">
              <a:buNone/>
            </a:pPr>
            <a:endParaRPr lang="cs-CZ" altLang="cs-CZ" sz="1200" kern="1200" dirty="0">
              <a:solidFill>
                <a:schemeClr val="tx2"/>
              </a:solidFill>
              <a:latin typeface="+mj-lt"/>
            </a:endParaRPr>
          </a:p>
          <a:p>
            <a:endParaRPr lang="cs-CZ" altLang="cs-CZ" sz="1200" kern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kern="0" dirty="0"/>
              <a:t>General </a:t>
            </a:r>
            <a:r>
              <a:rPr lang="cs-CZ" kern="0" dirty="0" err="1"/>
              <a:t>regulations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19171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296BD1-0DCB-43AC-AE10-840E9F4753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/>
              <a:t>Office for Science, Research and Doctoral Studies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7F7727-6AE5-4BD7-A5C4-FE9999465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32384BA-64AC-48BF-8F3F-3A2EB4253B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7478" y="888682"/>
            <a:ext cx="5818632" cy="474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15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20000"/>
            <a:ext cx="10753200" cy="5139850"/>
          </a:xfrm>
        </p:spPr>
        <p:txBody>
          <a:bodyPr/>
          <a:lstStyle/>
          <a:p>
            <a:pPr marL="72000" indent="0">
              <a:buNone/>
            </a:pPr>
            <a:endParaRPr lang="cs-CZ" b="1" dirty="0"/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September</a:t>
            </a:r>
            <a:r>
              <a:rPr lang="cs-CZ" sz="2400" dirty="0"/>
              <a:t> 13, 2021 	- </a:t>
            </a:r>
            <a:r>
              <a:rPr lang="cs-CZ" sz="2400" dirty="0" err="1"/>
              <a:t>competition</a:t>
            </a:r>
            <a:r>
              <a:rPr lang="cs-CZ" sz="2400" dirty="0"/>
              <a:t> </a:t>
            </a:r>
            <a:r>
              <a:rPr lang="cs-CZ" sz="2400" dirty="0" err="1"/>
              <a:t>announcement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>
                <a:solidFill>
                  <a:srgbClr val="FF0000"/>
                </a:solidFill>
              </a:rPr>
              <a:t>October</a:t>
            </a:r>
            <a:r>
              <a:rPr lang="cs-CZ" sz="2400" dirty="0">
                <a:solidFill>
                  <a:srgbClr val="FF0000"/>
                </a:solidFill>
              </a:rPr>
              <a:t> 4</a:t>
            </a:r>
            <a:r>
              <a:rPr lang="cs-CZ" sz="2400" dirty="0"/>
              <a:t>			- </a:t>
            </a:r>
            <a:r>
              <a:rPr lang="cs-CZ" sz="2400" dirty="0" err="1">
                <a:solidFill>
                  <a:srgbClr val="FF0000"/>
                </a:solidFill>
              </a:rPr>
              <a:t>submission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of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the</a:t>
            </a:r>
            <a:r>
              <a:rPr lang="cs-CZ" sz="2400" dirty="0">
                <a:solidFill>
                  <a:srgbClr val="FF0000"/>
                </a:solidFill>
              </a:rPr>
              <a:t> draft </a:t>
            </a:r>
            <a:r>
              <a:rPr lang="cs-CZ" sz="2400" dirty="0" err="1">
                <a:solidFill>
                  <a:srgbClr val="FF0000"/>
                </a:solidFill>
              </a:rPr>
              <a:t>proposal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for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review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October</a:t>
            </a:r>
            <a:r>
              <a:rPr lang="cs-CZ" sz="2400" dirty="0"/>
              <a:t> 27			- </a:t>
            </a:r>
            <a:r>
              <a:rPr lang="cs-CZ" sz="2400" dirty="0" err="1"/>
              <a:t>submission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final</a:t>
            </a:r>
            <a:r>
              <a:rPr lang="cs-CZ" sz="2400" dirty="0"/>
              <a:t> </a:t>
            </a:r>
            <a:r>
              <a:rPr lang="cs-CZ" sz="2400" dirty="0" err="1"/>
              <a:t>proposal</a:t>
            </a:r>
            <a:r>
              <a:rPr lang="cs-CZ" sz="2400" dirty="0"/>
              <a:t>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November</a:t>
            </a:r>
            <a:r>
              <a:rPr lang="cs-CZ" sz="2400" dirty="0"/>
              <a:t> 1 – 30		- </a:t>
            </a:r>
            <a:r>
              <a:rPr lang="cs-CZ" sz="2400" dirty="0" err="1"/>
              <a:t>evaluation</a:t>
            </a:r>
            <a:r>
              <a:rPr lang="cs-CZ" sz="2400" dirty="0"/>
              <a:t> by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opponent</a:t>
            </a:r>
            <a:r>
              <a:rPr lang="cs-CZ" sz="2400" dirty="0"/>
              <a:t>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faculty</a:t>
            </a:r>
            <a:r>
              <a:rPr lang="cs-CZ" sz="2400" dirty="0"/>
              <a:t> 				  	</a:t>
            </a:r>
            <a:r>
              <a:rPr lang="cs-CZ" sz="2400" dirty="0" err="1"/>
              <a:t>committee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December</a:t>
            </a:r>
            <a:r>
              <a:rPr lang="cs-CZ" sz="2400" dirty="0"/>
              <a:t> 1 – 8		- </a:t>
            </a:r>
            <a:r>
              <a:rPr lang="cs-CZ" sz="2400" dirty="0" err="1"/>
              <a:t>results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evaluation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1. – 31. 12. 2022 		- </a:t>
            </a:r>
            <a:r>
              <a:rPr lang="cs-CZ" sz="2400" dirty="0" err="1"/>
              <a:t>projects</a:t>
            </a:r>
            <a:r>
              <a:rPr lang="cs-CZ" sz="2400" dirty="0"/>
              <a:t> </a:t>
            </a:r>
            <a:r>
              <a:rPr lang="cs-CZ" sz="2400" dirty="0" err="1"/>
              <a:t>realization</a:t>
            </a:r>
            <a:endParaRPr lang="cs-CZ" sz="2400" dirty="0"/>
          </a:p>
          <a:p>
            <a:pPr marL="72000" indent="0" defTabSz="919163">
              <a:lnSpc>
                <a:spcPct val="100000"/>
              </a:lnSpc>
              <a:buNone/>
            </a:pPr>
            <a:r>
              <a:rPr lang="cs-CZ" sz="2400" dirty="0" err="1"/>
              <a:t>November</a:t>
            </a:r>
            <a:r>
              <a:rPr lang="cs-CZ" sz="2400" dirty="0"/>
              <a:t> 2022		- </a:t>
            </a:r>
            <a:r>
              <a:rPr lang="cs-CZ" sz="2400" dirty="0" err="1"/>
              <a:t>presentation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projects</a:t>
            </a:r>
            <a:r>
              <a:rPr lang="cs-CZ" sz="2400" dirty="0"/>
              <a:t> in front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colleagues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January</a:t>
            </a:r>
            <a:r>
              <a:rPr lang="cs-CZ" sz="2400" dirty="0"/>
              <a:t> 31, 2023 		- </a:t>
            </a:r>
            <a:r>
              <a:rPr lang="cs-CZ" sz="2400" dirty="0" err="1"/>
              <a:t>submission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final</a:t>
            </a:r>
            <a:r>
              <a:rPr lang="cs-CZ" sz="2400" dirty="0"/>
              <a:t> report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completed</a:t>
            </a:r>
            <a:r>
              <a:rPr lang="cs-CZ" sz="2400" dirty="0"/>
              <a:t> 				</a:t>
            </a:r>
            <a:r>
              <a:rPr lang="cs-CZ" sz="2400" dirty="0" err="1"/>
              <a:t>project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1. 2. – 31. 3. 2023		- </a:t>
            </a:r>
            <a:r>
              <a:rPr lang="en-GB" sz="2400" dirty="0"/>
              <a:t>evaluation of completed projects</a:t>
            </a:r>
            <a:endParaRPr lang="cs-CZ" sz="2400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kern="0" dirty="0" err="1"/>
              <a:t>Competition</a:t>
            </a:r>
            <a:r>
              <a:rPr lang="cs-CZ" kern="0" dirty="0"/>
              <a:t> </a:t>
            </a:r>
            <a:r>
              <a:rPr lang="cs-CZ" kern="0" dirty="0" err="1"/>
              <a:t>schedule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762569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3999" y="6228000"/>
            <a:ext cx="306001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Project </a:t>
            </a:r>
            <a:r>
              <a:rPr lang="cs-CZ" dirty="0" err="1"/>
              <a:t>proposal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3145"/>
            <a:ext cx="10753200" cy="45319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Application</a:t>
            </a:r>
            <a:r>
              <a:rPr lang="cs-CZ" dirty="0"/>
              <a:t> in INET –&gt; </a:t>
            </a:r>
            <a:r>
              <a:rPr lang="cs-CZ" dirty="0" err="1"/>
              <a:t>Research</a:t>
            </a:r>
            <a:r>
              <a:rPr lang="cs-CZ" dirty="0"/>
              <a:t> and </a:t>
            </a:r>
            <a:r>
              <a:rPr lang="cs-CZ" dirty="0" err="1"/>
              <a:t>Development</a:t>
            </a:r>
            <a:r>
              <a:rPr lang="cs-CZ" dirty="0"/>
              <a:t> –&gt; ISEP –&gt; </a:t>
            </a:r>
            <a:r>
              <a:rPr lang="cs-CZ" dirty="0">
                <a:hlinkClick r:id="rId2"/>
              </a:rPr>
              <a:t>Project </a:t>
            </a:r>
            <a:r>
              <a:rPr lang="cs-CZ" dirty="0" err="1">
                <a:hlinkClick r:id="rId2"/>
              </a:rPr>
              <a:t>proposal</a:t>
            </a:r>
            <a:r>
              <a:rPr lang="cs-CZ" dirty="0">
                <a:hlinkClick r:id="rId2"/>
              </a:rPr>
              <a:t> editor</a:t>
            </a:r>
            <a:r>
              <a:rPr lang="cs-CZ" dirty="0"/>
              <a:t> –&gt;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template</a:t>
            </a:r>
            <a:r>
              <a:rPr lang="cs-CZ" dirty="0"/>
              <a:t> </a:t>
            </a:r>
            <a:r>
              <a:rPr lang="cs-CZ" i="1" dirty="0" err="1"/>
              <a:t>Specific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i="1" dirty="0"/>
              <a:t> -  support </a:t>
            </a:r>
            <a:r>
              <a:rPr lang="cs-CZ" i="1" dirty="0" err="1"/>
              <a:t>for</a:t>
            </a:r>
            <a:r>
              <a:rPr lang="cs-CZ" i="1" dirty="0"/>
              <a:t> student </a:t>
            </a:r>
            <a:r>
              <a:rPr lang="cs-CZ" i="1" dirty="0" err="1"/>
              <a:t>projects</a:t>
            </a:r>
            <a:r>
              <a:rPr lang="cs-CZ" i="1" dirty="0"/>
              <a:t> </a:t>
            </a:r>
            <a:r>
              <a:rPr lang="cs-CZ" dirty="0"/>
              <a:t>–&gt; </a:t>
            </a:r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i="1" dirty="0"/>
              <a:t>New </a:t>
            </a:r>
            <a:r>
              <a:rPr lang="cs-CZ" i="1" dirty="0" err="1"/>
              <a:t>proposal</a:t>
            </a:r>
            <a:endParaRPr lang="cs-CZ" i="1" dirty="0"/>
          </a:p>
          <a:p>
            <a:pPr>
              <a:lnSpc>
                <a:spcPct val="100000"/>
              </a:lnSpc>
            </a:pPr>
            <a:r>
              <a:rPr lang="cs-CZ" dirty="0"/>
              <a:t>a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annotation</a:t>
            </a:r>
            <a:r>
              <a:rPr lang="cs-CZ" dirty="0"/>
              <a:t> (</a:t>
            </a:r>
            <a:r>
              <a:rPr lang="en-US" dirty="0"/>
              <a:t>brief description of the research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and </a:t>
            </a:r>
            <a:r>
              <a:rPr lang="cs-CZ" dirty="0" err="1"/>
              <a:t>objectives</a:t>
            </a:r>
            <a:r>
              <a:rPr lang="cs-CZ" dirty="0"/>
              <a:t>:</a:t>
            </a:r>
          </a:p>
          <a:p>
            <a:pPr marL="0" indent="0" defTabSz="623888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issue</a:t>
            </a:r>
            <a:endParaRPr lang="cs-CZ" dirty="0"/>
          </a:p>
          <a:p>
            <a:pPr marL="0" indent="0" defTabSz="623888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(a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)</a:t>
            </a:r>
          </a:p>
          <a:p>
            <a:pPr marL="0" indent="0" defTabSz="623888">
              <a:lnSpc>
                <a:spcPct val="100000"/>
              </a:lnSpc>
              <a:buNone/>
            </a:pPr>
            <a:r>
              <a:rPr lang="pl-PL" dirty="0"/>
              <a:t>	- the </a:t>
            </a:r>
            <a:r>
              <a:rPr lang="cs-CZ" dirty="0" err="1"/>
              <a:t>objectives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achieve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, 			</a:t>
            </a:r>
            <a:r>
              <a:rPr lang="cs-CZ" dirty="0" err="1"/>
              <a:t>methodology</a:t>
            </a:r>
            <a:endParaRPr lang="pl-PL" dirty="0"/>
          </a:p>
          <a:p>
            <a:pPr marL="0" indent="0" defTabSz="623888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realization</a:t>
            </a:r>
            <a:r>
              <a:rPr lang="cs-CZ" dirty="0"/>
              <a:t> in 1 </a:t>
            </a:r>
            <a:r>
              <a:rPr lang="cs-CZ" dirty="0" err="1"/>
              <a:t>year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21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434330"/>
          </a:xfrm>
        </p:spPr>
        <p:txBody>
          <a:bodyPr/>
          <a:lstStyle/>
          <a:p>
            <a:pPr marL="72000" indent="0">
              <a:buNone/>
            </a:pPr>
            <a:endParaRPr lang="cs-CZ" b="1" dirty="0"/>
          </a:p>
          <a:p>
            <a:pPr>
              <a:lnSpc>
                <a:spcPct val="100000"/>
              </a:lnSpc>
            </a:pPr>
            <a:r>
              <a:rPr lang="cs-CZ" dirty="0" err="1"/>
              <a:t>expected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achieved</a:t>
            </a:r>
            <a:r>
              <a:rPr lang="cs-CZ" dirty="0"/>
              <a:t> in 1 </a:t>
            </a:r>
            <a:r>
              <a:rPr lang="cs-CZ" dirty="0" err="1"/>
              <a:t>year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(a type, a </a:t>
            </a:r>
            <a:r>
              <a:rPr lang="cs-CZ" dirty="0" err="1"/>
              <a:t>number</a:t>
            </a:r>
            <a:r>
              <a:rPr lang="cs-CZ" dirty="0"/>
              <a:t>,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planned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 in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1 </a:t>
            </a:r>
            <a:r>
              <a:rPr lang="cs-CZ" dirty="0" err="1"/>
              <a:t>year</a:t>
            </a:r>
            <a:r>
              <a:rPr lang="cs-CZ" dirty="0"/>
              <a:t>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conferences</a:t>
            </a:r>
            <a:r>
              <a:rPr lang="cs-CZ" dirty="0"/>
              <a:t>, </a:t>
            </a:r>
            <a:r>
              <a:rPr lang="cs-CZ" dirty="0" err="1"/>
              <a:t>workshops</a:t>
            </a:r>
            <a:r>
              <a:rPr lang="cs-CZ" dirty="0"/>
              <a:t>, </a:t>
            </a:r>
            <a:r>
              <a:rPr lang="cs-CZ" dirty="0" err="1"/>
              <a:t>summer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+ </a:t>
            </a:r>
            <a:r>
              <a:rPr lang="cs-CZ" dirty="0" err="1"/>
              <a:t>expected</a:t>
            </a:r>
            <a:r>
              <a:rPr lang="cs-CZ" dirty="0"/>
              <a:t> 	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papers</a:t>
            </a:r>
            <a:r>
              <a:rPr lang="cs-CZ" dirty="0"/>
              <a:t> (poster, </a:t>
            </a:r>
            <a:r>
              <a:rPr lang="cs-CZ" dirty="0" err="1"/>
              <a:t>lecture</a:t>
            </a:r>
            <a:r>
              <a:rPr lang="cs-CZ" dirty="0"/>
              <a:t>, </a:t>
            </a:r>
            <a:r>
              <a:rPr lang="cs-CZ" dirty="0" err="1"/>
              <a:t>proceeding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); 	business </a:t>
            </a:r>
            <a:r>
              <a:rPr lang="cs-CZ" dirty="0" err="1"/>
              <a:t>trips</a:t>
            </a:r>
            <a:r>
              <a:rPr lang="cs-CZ" dirty="0"/>
              <a:t> </a:t>
            </a:r>
            <a:r>
              <a:rPr lang="cs-CZ" dirty="0" err="1"/>
              <a:t>abroad</a:t>
            </a:r>
            <a:r>
              <a:rPr lang="cs-CZ" dirty="0"/>
              <a:t> - </a:t>
            </a:r>
            <a:r>
              <a:rPr lang="cs-CZ" dirty="0" err="1"/>
              <a:t>purpose</a:t>
            </a:r>
            <a:r>
              <a:rPr lang="cs-CZ" dirty="0"/>
              <a:t>, </a:t>
            </a:r>
            <a:r>
              <a:rPr lang="cs-CZ" dirty="0" err="1"/>
              <a:t>date</a:t>
            </a:r>
            <a:r>
              <a:rPr lang="cs-CZ" dirty="0"/>
              <a:t>, </a:t>
            </a:r>
            <a:r>
              <a:rPr lang="cs-CZ" dirty="0" err="1"/>
              <a:t>duration</a:t>
            </a:r>
            <a:r>
              <a:rPr lang="cs-CZ" dirty="0"/>
              <a:t>, place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stay</a:t>
            </a:r>
            <a:r>
              <a:rPr lang="cs-CZ" dirty="0"/>
              <a:t> / 	</a:t>
            </a:r>
            <a:r>
              <a:rPr lang="en-GB" dirty="0"/>
              <a:t>in case of a conference also the organiser’s name</a:t>
            </a:r>
            <a:r>
              <a:rPr lang="cs-CZ" dirty="0"/>
              <a:t> + 	</a:t>
            </a:r>
            <a:r>
              <a:rPr lang="cs-CZ" dirty="0" err="1"/>
              <a:t>connection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a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scientific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attained</a:t>
            </a:r>
            <a:r>
              <a:rPr lang="cs-CZ" dirty="0"/>
              <a:t> by </a:t>
            </a:r>
            <a:r>
              <a:rPr lang="cs-CZ" dirty="0" err="1"/>
              <a:t>research</a:t>
            </a:r>
            <a:r>
              <a:rPr lang="cs-CZ" dirty="0"/>
              <a:t> team </a:t>
            </a:r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recent</a:t>
            </a:r>
            <a:r>
              <a:rPr lang="cs-CZ" dirty="0"/>
              <a:t> 3 </a:t>
            </a:r>
            <a:r>
              <a:rPr lang="cs-CZ" dirty="0" err="1"/>
              <a:t>years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GDPR</a:t>
            </a:r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kern="0" dirty="0"/>
              <a:t>Project </a:t>
            </a:r>
            <a:r>
              <a:rPr lang="cs-CZ" kern="0" dirty="0" err="1"/>
              <a:t>proposal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646378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for Science, Research and Doctoral Studies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Project </a:t>
            </a:r>
            <a:r>
              <a:rPr lang="cs-CZ" dirty="0" err="1"/>
              <a:t>proposal</a:t>
            </a:r>
            <a:r>
              <a:rPr lang="cs-CZ" dirty="0"/>
              <a:t> - budget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095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recommended</a:t>
            </a:r>
            <a:r>
              <a:rPr lang="cs-CZ" dirty="0"/>
              <a:t> budget </a:t>
            </a:r>
            <a:r>
              <a:rPr lang="cs-CZ" b="1" dirty="0"/>
              <a:t>CZK</a:t>
            </a:r>
            <a:r>
              <a:rPr lang="cs-CZ" dirty="0"/>
              <a:t> </a:t>
            </a:r>
            <a:r>
              <a:rPr lang="cs-CZ" b="1" dirty="0"/>
              <a:t>150.000 –</a:t>
            </a:r>
            <a:r>
              <a:rPr lang="cs-CZ" dirty="0"/>
              <a:t> </a:t>
            </a:r>
            <a:r>
              <a:rPr lang="cs-CZ" b="1" dirty="0"/>
              <a:t>200.000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scholarships</a:t>
            </a:r>
            <a:r>
              <a:rPr lang="cs-CZ" dirty="0"/>
              <a:t>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	» </a:t>
            </a:r>
            <a:r>
              <a:rPr lang="cs-CZ" dirty="0" err="1"/>
              <a:t>travel</a:t>
            </a:r>
            <a:r>
              <a:rPr lang="cs-CZ" dirty="0"/>
              <a:t> </a:t>
            </a:r>
            <a:r>
              <a:rPr lang="cs-CZ" dirty="0" err="1"/>
              <a:t>expenses</a:t>
            </a:r>
            <a:r>
              <a:rPr lang="cs-CZ" dirty="0"/>
              <a:t> (</a:t>
            </a:r>
            <a:r>
              <a:rPr lang="cs-CZ" dirty="0" err="1"/>
              <a:t>transportation</a:t>
            </a:r>
            <a:r>
              <a:rPr lang="cs-CZ" dirty="0"/>
              <a:t>, </a:t>
            </a:r>
            <a:r>
              <a:rPr lang="cs-CZ" dirty="0" err="1"/>
              <a:t>accommodation</a:t>
            </a:r>
            <a:r>
              <a:rPr lang="cs-CZ" dirty="0"/>
              <a:t>, 						  </a:t>
            </a:r>
            <a:r>
              <a:rPr lang="cs-CZ" dirty="0" err="1"/>
              <a:t>conference</a:t>
            </a:r>
            <a:r>
              <a:rPr lang="cs-CZ" dirty="0"/>
              <a:t> </a:t>
            </a:r>
            <a:r>
              <a:rPr lang="cs-CZ" dirty="0" err="1"/>
              <a:t>fee</a:t>
            </a:r>
            <a:r>
              <a:rPr lang="cs-CZ" dirty="0"/>
              <a:t>), on-line </a:t>
            </a:r>
            <a:r>
              <a:rPr lang="cs-CZ" dirty="0" err="1"/>
              <a:t>courses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	» „</a:t>
            </a:r>
            <a:r>
              <a:rPr lang="cs-CZ" dirty="0" err="1"/>
              <a:t>reward</a:t>
            </a:r>
            <a:r>
              <a:rPr lang="cs-CZ" dirty="0"/>
              <a:t>“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in </a:t>
            </a:r>
            <a:r>
              <a:rPr lang="cs-CZ" dirty="0" err="1"/>
              <a:t>carrying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- 		max. CZK 30.000 </a:t>
            </a:r>
            <a:r>
              <a:rPr lang="cs-CZ" sz="2400" dirty="0"/>
              <a:t>(</a:t>
            </a:r>
            <a:r>
              <a:rPr lang="en-US" sz="2400" dirty="0"/>
              <a:t>pay </a:t>
            </a:r>
            <a:r>
              <a:rPr lang="cs-CZ" sz="2400" dirty="0" err="1"/>
              <a:t>out</a:t>
            </a:r>
            <a:r>
              <a:rPr lang="cs-CZ" sz="2400" dirty="0"/>
              <a:t> </a:t>
            </a:r>
            <a:r>
              <a:rPr lang="en-US" sz="2400" dirty="0"/>
              <a:t>after 2-3 months an amount </a:t>
            </a:r>
            <a:r>
              <a:rPr lang="cs-CZ" sz="2400" dirty="0"/>
              <a:t>			</a:t>
            </a:r>
            <a:r>
              <a:rPr lang="en-US" sz="2400" dirty="0"/>
              <a:t>corresponding to the intensity of creative </a:t>
            </a:r>
            <a:r>
              <a:rPr lang="en-US" sz="2400" dirty="0" err="1"/>
              <a:t>aktivity</a:t>
            </a:r>
            <a:r>
              <a:rPr lang="cs-CZ" sz="2400" dirty="0"/>
              <a:t>)</a:t>
            </a:r>
            <a:r>
              <a:rPr lang="en-US" sz="2400" dirty="0"/>
              <a:t> 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- </a:t>
            </a:r>
            <a:r>
              <a:rPr lang="cs-CZ" dirty="0" err="1"/>
              <a:t>reward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supervisor</a:t>
            </a:r>
            <a:r>
              <a:rPr lang="cs-CZ" dirty="0"/>
              <a:t> max. CZK 10 000 + 34,8 % </a:t>
            </a:r>
            <a:r>
              <a:rPr lang="cs-CZ" dirty="0" err="1"/>
              <a:t>social</a:t>
            </a:r>
            <a:r>
              <a:rPr lang="cs-CZ" dirty="0"/>
              <a:t> 	  and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insurance</a:t>
            </a:r>
            <a:r>
              <a:rPr lang="cs-CZ" dirty="0"/>
              <a:t> </a:t>
            </a:r>
            <a:r>
              <a:rPr lang="cs-CZ" dirty="0" err="1"/>
              <a:t>payments</a:t>
            </a:r>
            <a:r>
              <a:rPr lang="cs-CZ" dirty="0"/>
              <a:t> (CZK 13 480 in </a:t>
            </a:r>
            <a:r>
              <a:rPr lang="cs-CZ" dirty="0" err="1"/>
              <a:t>total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6795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1436</TotalTime>
  <Words>733</Words>
  <Application>Microsoft Office PowerPoint</Application>
  <PresentationFormat>Širokoúhlá obrazovka</PresentationFormat>
  <Paragraphs>136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Student Grant System  - specific research project competition </vt:lpstr>
      <vt:lpstr>Content</vt:lpstr>
      <vt:lpstr>Purpose and Concept of SGS</vt:lpstr>
      <vt:lpstr>Prezentace aplikace PowerPoint</vt:lpstr>
      <vt:lpstr>Prezentace aplikace PowerPoint</vt:lpstr>
      <vt:lpstr>Prezentace aplikace PowerPoint</vt:lpstr>
      <vt:lpstr>Project proposal</vt:lpstr>
      <vt:lpstr>Prezentace aplikace PowerPoint</vt:lpstr>
      <vt:lpstr>Project proposal - budget </vt:lpstr>
      <vt:lpstr>Project proposal - budget</vt:lpstr>
      <vt:lpstr>Project proposal - budget</vt:lpstr>
      <vt:lpstr>Recommendation for a succesful proposal </vt:lpstr>
      <vt:lpstr>Proposal submission</vt:lpstr>
      <vt:lpstr>Methodology support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řešení a finančnímu řízení studentských projektů  specifického výzkumu</dc:title>
  <dc:creator>Marcollová Daniela</dc:creator>
  <cp:lastModifiedBy>Daniela</cp:lastModifiedBy>
  <cp:revision>116</cp:revision>
  <cp:lastPrinted>2020-09-16T12:31:56Z</cp:lastPrinted>
  <dcterms:created xsi:type="dcterms:W3CDTF">2019-01-23T13:09:47Z</dcterms:created>
  <dcterms:modified xsi:type="dcterms:W3CDTF">2021-09-09T19:12:39Z</dcterms:modified>
</cp:coreProperties>
</file>