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sldIdLst>
    <p:sldId id="273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0" r:id="rId13"/>
    <p:sldId id="281" r:id="rId14"/>
    <p:sldId id="282" r:id="rId15"/>
    <p:sldId id="274" r:id="rId16"/>
    <p:sldId id="275" r:id="rId17"/>
    <p:sldId id="276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6D800-3C8F-49ED-9235-9EF7FEEE33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F6B58-08E2-4EB4-8091-97E936D7862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8472E-E79E-4F9F-A85F-B244F29AF9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2E60A-34AF-4676-A79A-BD91AF3AB41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7E44C-BE71-464C-99C2-2AF10C78998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F4864-F7B7-4CA4-AECC-B7A431D4EE9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1638-663E-418E-9030-DD361063C62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683AE-AA37-48C6-B921-063C596C7EE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4C312-4F7E-4F1F-A9A9-820042F9E7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8DB-8A78-43F2-A2BA-0D7EBE20CD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</p:spPr>
      </p:pic>
      <p:pic>
        <p:nvPicPr>
          <p:cNvPr id="10243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063FB-FB80-4383-8A5F-469A465CF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F1CBC0-2F6A-49E6-BB03-074BF2468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_Slid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6316663"/>
            <a:ext cx="1652588" cy="536575"/>
          </a:xfrm>
          <a:prstGeom prst="rect">
            <a:avLst/>
          </a:prstGeom>
          <a:noFill/>
        </p:spPr>
      </p:pic>
      <p:pic>
        <p:nvPicPr>
          <p:cNvPr id="16387" name="Picture 3" descr="slideMaster_Logo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0900" y="1538288"/>
            <a:ext cx="7445375" cy="4035425"/>
          </a:xfrm>
        </p:spPr>
        <p:txBody>
          <a:bodyPr anchor="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0179F0-60C9-4406-AD28-0920B3D03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F79BE0-DA0E-4BB8-A80F-0FD1AB92C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2C166-EFED-47E4-B5A0-AB5866409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C51911-AA3E-478E-8CC2-D1F53168A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92374-D533-4C25-B332-FA3C6DB2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5D0D3E-AD91-4A6A-8422-769D6BC71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71559C-EC93-4A01-9930-5FB67CC3B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02E2C-1B10-40DB-9114-4F8316724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484028-3796-422C-82E6-E200CC427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D58C0-3E87-48DC-BD24-6CF04564C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BAC1DD-EC55-43C5-BD70-D98E6072E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69F52-E9C7-4EE9-B87B-7945B19A4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4AFF0-4332-459C-B527-DD206E0A8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FBB2D8-3C79-48C9-BD75-637BE77A4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74E9F4-802B-4C6C-8CBE-8F68CDC0D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79C55-679E-4F4E-BCB7-0591F07EE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EE2F7-0EB9-4354-B503-26254711E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3F73D-7A30-40D1-94C3-259B383B2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7C7A60-2921-46A7-A174-35070C2CE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</p:spPr>
      </p:pic>
      <p:pic>
        <p:nvPicPr>
          <p:cNvPr id="9219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7587F6A1-0B2C-4DB6-81D0-213A0BB04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1" fontAlgn="base" hangingPunct="1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1" fontAlgn="base" hangingPunct="1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1350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</p:spPr>
      </p:pic>
      <p:pic>
        <p:nvPicPr>
          <p:cNvPr id="15363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1CCDCB55-37CE-4715-901E-24FE0E040E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1350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7465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448050"/>
            <a:ext cx="8568952" cy="1133078"/>
          </a:xfrm>
        </p:spPr>
        <p:txBody>
          <a:bodyPr/>
          <a:lstStyle/>
          <a:p>
            <a:pPr eaLnBrk="1" hangingPunct="1"/>
            <a:r>
              <a:rPr lang="en-US" sz="3600" b="1" dirty="0" err="1" smtClean="0"/>
              <a:t>Výsledky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výskumníkov</a:t>
            </a:r>
            <a:r>
              <a:rPr lang="en-US" sz="3600" b="1" dirty="0" smtClean="0"/>
              <a:t> – Citation Report a H-index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950" y="4525739"/>
            <a:ext cx="8382000" cy="12795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sz="2000" dirty="0" smtClean="0"/>
              <a:t>Enik</a:t>
            </a:r>
            <a:r>
              <a:rPr lang="hu-HU" sz="2000" dirty="0" smtClean="0"/>
              <a:t>ő</a:t>
            </a:r>
            <a:r>
              <a:rPr lang="en-GB" sz="2000" dirty="0" smtClean="0"/>
              <a:t> </a:t>
            </a:r>
            <a:r>
              <a:rPr lang="hu-HU" sz="2000" dirty="0" smtClean="0"/>
              <a:t>Tóth Szász</a:t>
            </a:r>
            <a:r>
              <a:rPr lang="en-GB" sz="2000" dirty="0" smtClean="0"/>
              <a:t> </a:t>
            </a:r>
            <a:r>
              <a:rPr lang="hu-HU" sz="2000" dirty="0" smtClean="0"/>
              <a:t>, </a:t>
            </a:r>
            <a:r>
              <a:rPr lang="sk-SK" sz="2000" dirty="0" smtClean="0"/>
              <a:t>Customer Education Specialist</a:t>
            </a:r>
          </a:p>
          <a:p>
            <a:pPr eaLnBrk="1" hangingPunct="1"/>
            <a:r>
              <a:rPr lang="hu-HU" sz="2000" u="sng" dirty="0" smtClean="0">
                <a:solidFill>
                  <a:srgbClr val="0083BF"/>
                </a:solidFill>
              </a:rPr>
              <a:t>eniko.szasz</a:t>
            </a:r>
            <a:r>
              <a:rPr lang="en-US" sz="2000" u="sng" dirty="0" smtClean="0">
                <a:solidFill>
                  <a:srgbClr val="0083BF"/>
                </a:solidFill>
              </a:rPr>
              <a:t>@</a:t>
            </a:r>
            <a:r>
              <a:rPr lang="sk-SK" sz="2000" u="sng" dirty="0" smtClean="0">
                <a:solidFill>
                  <a:srgbClr val="0083BF"/>
                </a:solidFill>
              </a:rPr>
              <a:t>thomsonreuters.com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u="sng" dirty="0" smtClean="0">
                <a:solidFill>
                  <a:srgbClr val="0083BF"/>
                </a:solidFill>
                <a:ea typeface="ＭＳ Ｐゴシック" pitchFamily="-108" charset="-128"/>
              </a:rPr>
              <a:t>http</a:t>
            </a:r>
            <a:r>
              <a:rPr lang="cs-CZ" sz="2000" u="sng" dirty="0" smtClean="0">
                <a:solidFill>
                  <a:srgbClr val="0083BF"/>
                </a:solidFill>
                <a:ea typeface="ＭＳ Ｐゴシック" pitchFamily="-108" charset="-128"/>
              </a:rPr>
              <a:t>://webofknowledge.com</a:t>
            </a:r>
          </a:p>
          <a:p>
            <a:pPr eaLnBrk="1" hangingPunct="1"/>
            <a:r>
              <a:rPr lang="cs-CZ" sz="2000" u="sng" dirty="0" smtClean="0">
                <a:solidFill>
                  <a:srgbClr val="0083BF"/>
                </a:solidFill>
                <a:ea typeface="ＭＳ Ｐゴシック" pitchFamily="-108" charset="-128"/>
              </a:rPr>
              <a:t>http://wokinfo.com/</a:t>
            </a:r>
            <a:endParaRPr lang="sk-SK" sz="2000" u="sng" dirty="0" smtClean="0">
              <a:solidFill>
                <a:srgbClr val="0083BF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8563123" cy="51816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463550"/>
          </a:xfrm>
        </p:spPr>
        <p:txBody>
          <a:bodyPr/>
          <a:lstStyle/>
          <a:p>
            <a:pPr eaLnBrk="1" hangingPunct="1"/>
            <a:r>
              <a:rPr lang="sk-SK" dirty="0" smtClean="0"/>
              <a:t>Exportovanie citačného reportu</a:t>
            </a:r>
            <a:endParaRPr lang="en-US" dirty="0" smtClean="0"/>
          </a:p>
        </p:txBody>
      </p:sp>
      <p:pic>
        <p:nvPicPr>
          <p:cNvPr id="7" name="Content Placeholder 6" descr="exce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7369175" cy="448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Autocit</a:t>
            </a:r>
            <a:r>
              <a:rPr lang="cs-CZ" dirty="0" smtClean="0"/>
              <a:t>ácie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28392" cy="198675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83568" y="2204864"/>
            <a:ext cx="3456384" cy="28803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3568" y="2780928"/>
            <a:ext cx="3456384" cy="28803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8064" y="1916832"/>
            <a:ext cx="2808312" cy="120032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Autocit</a:t>
            </a:r>
            <a:r>
              <a:rPr lang="sk-SK" dirty="0" smtClean="0"/>
              <a:t>ácie (self-citation): citácie na úrovni autorov, keď autor cituje svoju vlastnú skoršiu prácu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1960" y="2348880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11960" y="2708920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Vylúčenie citácie spoluautorov (na úrovni jednotlivých článkov)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28763"/>
            <a:ext cx="7920880" cy="4570412"/>
          </a:xfrm>
        </p:spPr>
        <p:txBody>
          <a:bodyPr/>
          <a:lstStyle/>
          <a:p>
            <a:r>
              <a:rPr lang="sk-SK" dirty="0" smtClean="0"/>
              <a:t>Na stránke citujúcich článkov (citing articles/times cited)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200800" cy="46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899592" y="6453336"/>
            <a:ext cx="93610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768752" cy="518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Vylúčenie citácie spoluautorov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39952" y="5733256"/>
            <a:ext cx="93610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00192" y="2708920"/>
            <a:ext cx="93610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28184" y="4293096"/>
            <a:ext cx="93610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64088" y="1844824"/>
            <a:ext cx="93610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Citation Report vs Cited Reference Search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7009" y="3233712"/>
            <a:ext cx="979487" cy="969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009" y="3594075"/>
            <a:ext cx="979487" cy="969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209" y="3725837"/>
            <a:ext cx="979487" cy="969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009" y="4259237"/>
            <a:ext cx="979487" cy="969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066409" y="4030637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/>
              <a:t>200</a:t>
            </a:r>
            <a:r>
              <a:rPr lang="hu-HU" sz="1200" dirty="0" smtClean="0"/>
              <a:t>9</a:t>
            </a:r>
            <a:endParaRPr lang="en-US" sz="1200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057009" y="3975075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/>
              <a:t>20</a:t>
            </a:r>
            <a:r>
              <a:rPr lang="hu-HU" sz="1200" dirty="0" smtClean="0"/>
              <a:t>10</a:t>
            </a:r>
            <a:endParaRPr lang="en-US" sz="1200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274496" y="3409925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2011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523609" y="4716437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/>
              <a:t>2008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292080" y="4221088"/>
            <a:ext cx="148627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12" y="3140968"/>
            <a:ext cx="979488" cy="969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74368"/>
            <a:ext cx="979488" cy="969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712" y="3806131"/>
            <a:ext cx="979488" cy="969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4339531"/>
            <a:ext cx="979488" cy="969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2123728" y="4149080"/>
            <a:ext cx="1296144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31912" y="4110931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1965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22512" y="4055368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/>
              <a:t>1998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46312" y="3425131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200" dirty="0" smtClean="0"/>
              <a:t>2007</a:t>
            </a:r>
            <a:endParaRPr lang="en-US" sz="1200" dirty="0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89112" y="4796731"/>
            <a:ext cx="457200" cy="1841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1930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948264" y="5571237"/>
            <a:ext cx="2016224" cy="738664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 b="1" i="1" dirty="0" smtClean="0"/>
              <a:t>Citujúci článok    Citujúci zborník Citujúca kniha, kapitola</a:t>
            </a:r>
            <a:r>
              <a:rPr lang="sk-SK" sz="1400" b="1" i="1" dirty="0" smtClean="0"/>
              <a:t> </a:t>
            </a:r>
            <a:endParaRPr lang="en-US" sz="1400" b="1" i="1" dirty="0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51520" y="5499229"/>
            <a:ext cx="1800200" cy="738664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 b="1" i="1" dirty="0" smtClean="0"/>
              <a:t>Článok      Konferenčný zborník Kniha</a:t>
            </a:r>
            <a:r>
              <a:rPr lang="sk-SK" sz="1400" b="1" i="1" dirty="0" smtClean="0"/>
              <a:t>, kapitola </a:t>
            </a:r>
            <a:endParaRPr lang="en-US" sz="1400" b="1" i="1" dirty="0"/>
          </a:p>
        </p:txBody>
      </p:sp>
      <p:sp>
        <p:nvSpPr>
          <p:cNvPr id="24" name="Rounded Rectangle 23"/>
          <p:cNvSpPr/>
          <p:nvPr/>
        </p:nvSpPr>
        <p:spPr>
          <a:xfrm>
            <a:off x="3419872" y="3573016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Vyhľadávanie na autora, publikáciu apod.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79512" y="2348880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Klasické vyhľadávanie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084168" y="2348880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Cited Reference Search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9512" y="1484784"/>
            <a:ext cx="3960440" cy="64807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Len presné citácie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60032" y="1484784"/>
            <a:ext cx="3960440" cy="64807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Presné aj nepresné citácie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861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100392" cy="30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44624"/>
            <a:ext cx="7445375" cy="854075"/>
          </a:xfrm>
        </p:spPr>
        <p:txBody>
          <a:bodyPr/>
          <a:lstStyle/>
          <a:p>
            <a:r>
              <a:rPr lang="en-GB" dirty="0" err="1" smtClean="0"/>
              <a:t>Spolupr</a:t>
            </a:r>
            <a:r>
              <a:rPr lang="cs-CZ" dirty="0" smtClean="0"/>
              <a:t>áca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28184" y="2996952"/>
            <a:ext cx="1944216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44208" y="6021288"/>
            <a:ext cx="194421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03648" y="836712"/>
            <a:ext cx="439248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9632" y="3717032"/>
            <a:ext cx="180020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 Report </a:t>
            </a:r>
            <a:r>
              <a:rPr lang="cs-CZ" dirty="0" smtClean="0"/>
              <a:t>na časopisy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035627" cy="28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Citation Report na tému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762453" cy="2261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Economy crisis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</a:t>
            </a:r>
            <a:r>
              <a:rPr lang="en-US" dirty="0" smtClean="0"/>
              <a:t> </a:t>
            </a:r>
            <a:r>
              <a:rPr lang="cs-CZ" dirty="0" smtClean="0"/>
              <a:t>c</a:t>
            </a:r>
            <a:r>
              <a:rPr lang="en-US" dirty="0" err="1" smtClean="0"/>
              <a:t>ita</a:t>
            </a:r>
            <a:r>
              <a:rPr lang="cs-CZ" dirty="0" smtClean="0"/>
              <a:t>čných</a:t>
            </a:r>
            <a:r>
              <a:rPr lang="en-US" dirty="0" smtClean="0"/>
              <a:t> </a:t>
            </a:r>
            <a:r>
              <a:rPr lang="cs-CZ" dirty="0" smtClean="0"/>
              <a:t>r</a:t>
            </a:r>
            <a:r>
              <a:rPr lang="en-US" dirty="0" err="1" smtClean="0"/>
              <a:t>eport</a:t>
            </a:r>
            <a:r>
              <a:rPr lang="cs-CZ" dirty="0" smtClean="0"/>
              <a:t>och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494213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Použite na rýchly prehľad o citáciách na určité ob</a:t>
            </a:r>
            <a:r>
              <a:rPr lang="en-GB" sz="2000" dirty="0" smtClean="0"/>
              <a:t>d</a:t>
            </a:r>
            <a:r>
              <a:rPr lang="cs-CZ" sz="2000" dirty="0" smtClean="0"/>
              <a:t>obie a na sériu publikácii</a:t>
            </a:r>
            <a:endParaRPr lang="en-US" sz="2000" dirty="0" smtClean="0"/>
          </a:p>
          <a:p>
            <a:pPr eaLnBrk="1" hangingPunct="1"/>
            <a:r>
              <a:rPr lang="cs-CZ" sz="2000" dirty="0" smtClean="0"/>
              <a:t>Súhrnné citačné štatistiky na výsledky vyhľadávania</a:t>
            </a:r>
            <a:endParaRPr lang="en-US" sz="2000" dirty="0" smtClean="0"/>
          </a:p>
          <a:p>
            <a:pPr lvl="1" eaLnBrk="1" hangingPunct="1"/>
            <a:r>
              <a:rPr lang="cs-CZ" sz="2000" dirty="0" smtClean="0"/>
              <a:t>Grafy znázorňujúce publikačnú aktivitu a citačnú aktivitu na roky </a:t>
            </a:r>
            <a:endParaRPr lang="en-US" sz="2000" dirty="0" smtClean="0"/>
          </a:p>
          <a:p>
            <a:pPr lvl="1" eaLnBrk="1" hangingPunct="1"/>
            <a:r>
              <a:rPr lang="cs-CZ" sz="2000" dirty="0" smtClean="0"/>
              <a:t>Priemerné citácie na položku a priemerný počet citácii za rok 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H-index</a:t>
            </a:r>
          </a:p>
          <a:p>
            <a:pPr lvl="1" eaLnBrk="1" hangingPunct="1"/>
            <a:r>
              <a:rPr lang="cs-CZ" sz="2000" dirty="0" smtClean="0"/>
              <a:t>Odpočet autocitačných článkov</a:t>
            </a:r>
            <a:endParaRPr lang="en-US" sz="2000" dirty="0" smtClean="0"/>
          </a:p>
          <a:p>
            <a:pPr eaLnBrk="1" hangingPunct="1"/>
            <a:r>
              <a:rPr lang="cs-CZ" sz="2000" dirty="0" smtClean="0"/>
              <a:t>Možno pracovať so súborom dat </a:t>
            </a:r>
            <a:r>
              <a:rPr lang="en-US" sz="2000" dirty="0" smtClean="0"/>
              <a:t> 10,000 </a:t>
            </a:r>
            <a:r>
              <a:rPr lang="cs-CZ" sz="2000" dirty="0" smtClean="0"/>
              <a:t>alebo menej</a:t>
            </a:r>
            <a:endParaRPr lang="en-US" sz="2000" dirty="0" smtClean="0"/>
          </a:p>
          <a:p>
            <a:pPr lvl="1" eaLnBrk="1" hangingPunct="1"/>
            <a:r>
              <a:rPr lang="cs-CZ" sz="2000" dirty="0" smtClean="0"/>
              <a:t>Poznámka</a:t>
            </a:r>
            <a:r>
              <a:rPr lang="en-US" sz="2000" dirty="0" smtClean="0"/>
              <a:t>: Marked List</a:t>
            </a:r>
            <a:r>
              <a:rPr lang="cs-CZ" sz="2000" dirty="0" smtClean="0"/>
              <a:t> je limitovaný na </a:t>
            </a:r>
            <a:r>
              <a:rPr lang="en-US" sz="2000" dirty="0" smtClean="0"/>
              <a:t>5,000 </a:t>
            </a:r>
            <a:r>
              <a:rPr lang="cs-CZ" sz="2000" dirty="0" smtClean="0"/>
              <a:t>záznamov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Pripravte citačný report z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Ľubovolného súboru dat </a:t>
            </a:r>
            <a:endParaRPr lang="en-US" sz="2000" dirty="0" smtClean="0"/>
          </a:p>
          <a:p>
            <a:r>
              <a:rPr lang="cs-CZ" sz="2000" dirty="0" smtClean="0"/>
              <a:t>Príklady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Author search:  </a:t>
            </a:r>
            <a:r>
              <a:rPr lang="cs-CZ" sz="2000" dirty="0" smtClean="0"/>
              <a:t>sleduje výstup výzkumov a citačné aktivity na publikované práce daného autora</a:t>
            </a:r>
            <a:endParaRPr lang="en-US" sz="2000" dirty="0" smtClean="0"/>
          </a:p>
          <a:p>
            <a:pPr lvl="1"/>
            <a:r>
              <a:rPr lang="en-US" sz="2000" dirty="0" smtClean="0"/>
              <a:t>Address search: </a:t>
            </a:r>
            <a:r>
              <a:rPr lang="cs-CZ" sz="2000" dirty="0" smtClean="0"/>
              <a:t>sleduje výstup výzkumov a citačné aktivity na publikácie inštitúcie </a:t>
            </a:r>
            <a:endParaRPr lang="en-US" sz="2000" dirty="0" smtClean="0"/>
          </a:p>
          <a:p>
            <a:pPr lvl="1"/>
            <a:r>
              <a:rPr lang="en-US" sz="2000" dirty="0" smtClean="0"/>
              <a:t>Topic search:  </a:t>
            </a:r>
            <a:r>
              <a:rPr lang="cs-CZ" sz="2000" dirty="0" smtClean="0"/>
              <a:t>ukáže publikácie a citačné trendy v hľadanej téme</a:t>
            </a:r>
            <a:endParaRPr lang="en-US" sz="2000" dirty="0" smtClean="0"/>
          </a:p>
          <a:p>
            <a:pPr lvl="1"/>
            <a:r>
              <a:rPr lang="en-US" sz="2000" dirty="0" smtClean="0"/>
              <a:t>Cited Reference search </a:t>
            </a:r>
            <a:r>
              <a:rPr lang="cs-CZ" sz="2000" dirty="0" smtClean="0"/>
              <a:t>alebo</a:t>
            </a:r>
            <a:r>
              <a:rPr lang="en-US" sz="2000" dirty="0" smtClean="0"/>
              <a:t> Citing Articles </a:t>
            </a:r>
            <a:r>
              <a:rPr lang="cs-CZ" sz="2000" dirty="0" smtClean="0"/>
              <a:t>zoznam</a:t>
            </a:r>
            <a:r>
              <a:rPr lang="en-US" sz="2000" dirty="0" smtClean="0"/>
              <a:t>:  </a:t>
            </a:r>
            <a:r>
              <a:rPr lang="cs-CZ" sz="2000" dirty="0" smtClean="0"/>
              <a:t>skúma druhogeneračné citácie na zmeranie nepriam</a:t>
            </a:r>
            <a:r>
              <a:rPr lang="en-GB" sz="2000" dirty="0" err="1" smtClean="0"/>
              <a:t>eho</a:t>
            </a:r>
            <a:r>
              <a:rPr lang="cs-CZ" sz="2000" dirty="0" smtClean="0"/>
              <a:t> vplyv</a:t>
            </a:r>
            <a:r>
              <a:rPr lang="en-GB" sz="2000" dirty="0" smtClean="0"/>
              <a:t>u</a:t>
            </a:r>
            <a:endParaRPr lang="en-US" sz="2000" dirty="0" smtClean="0"/>
          </a:p>
          <a:p>
            <a:pPr lvl="1"/>
            <a:r>
              <a:rPr lang="en-US" sz="2000" dirty="0" smtClean="0"/>
              <a:t>Marked List: </a:t>
            </a:r>
            <a:r>
              <a:rPr lang="cs-CZ" sz="2000" dirty="0" smtClean="0"/>
              <a:t>príprava vlastného zoznamu na reportovanie</a:t>
            </a:r>
            <a:endParaRPr lang="en-US" sz="20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00600" y="5943600"/>
            <a:ext cx="35814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…</a:t>
            </a:r>
            <a:r>
              <a:rPr lang="cs-CZ" sz="2400" dirty="0" smtClean="0">
                <a:solidFill>
                  <a:schemeClr val="tx2"/>
                </a:solidFill>
              </a:rPr>
              <a:t>a ďalšie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it_rept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498866" cy="3581400"/>
          </a:xfrm>
          <a:ln>
            <a:solidFill>
              <a:schemeClr val="bg2"/>
            </a:solidFill>
          </a:ln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69175" cy="836612"/>
          </a:xfrm>
        </p:spPr>
        <p:txBody>
          <a:bodyPr/>
          <a:lstStyle/>
          <a:p>
            <a:pPr eaLnBrk="1" hangingPunct="1"/>
            <a:r>
              <a:rPr lang="cs-CZ" dirty="0" smtClean="0"/>
              <a:t>Vyhľadávanie autora</a:t>
            </a:r>
            <a:endParaRPr lang="en-US" dirty="0" smtClean="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371600" y="3276600"/>
            <a:ext cx="5181600" cy="1524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568952" cy="47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69175" cy="836612"/>
          </a:xfrm>
        </p:spPr>
        <p:txBody>
          <a:bodyPr/>
          <a:lstStyle/>
          <a:p>
            <a:pPr eaLnBrk="1" hangingPunct="1"/>
            <a:r>
              <a:rPr lang="sk-SK" dirty="0" smtClean="0"/>
              <a:t>Vyhľadávanie autora - </a:t>
            </a:r>
            <a:r>
              <a:rPr lang="cs-CZ" dirty="0" smtClean="0"/>
              <a:t>výsledky</a:t>
            </a:r>
            <a:endParaRPr lang="en-US" dirty="0" smtClean="0"/>
          </a:p>
        </p:txBody>
      </p:sp>
      <p:grpSp>
        <p:nvGrpSpPr>
          <p:cNvPr id="2" name="Group 10"/>
          <p:cNvGrpSpPr/>
          <p:nvPr/>
        </p:nvGrpSpPr>
        <p:grpSpPr>
          <a:xfrm>
            <a:off x="3995936" y="3501008"/>
            <a:ext cx="4648200" cy="1400162"/>
            <a:chOff x="4191000" y="2590800"/>
            <a:chExt cx="4648200" cy="1400162"/>
          </a:xfrm>
        </p:grpSpPr>
        <p:pic>
          <p:nvPicPr>
            <p:cNvPr id="7" name="Picture 6" descr="cit_rept create lin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3352800"/>
              <a:ext cx="4177058" cy="638162"/>
            </a:xfrm>
            <a:prstGeom prst="rect">
              <a:avLst/>
            </a:prstGeom>
            <a:ln w="44450">
              <a:solidFill>
                <a:schemeClr val="tx2"/>
              </a:solidFill>
            </a:ln>
          </p:spPr>
        </p:pic>
        <p:sp>
          <p:nvSpPr>
            <p:cNvPr id="8" name="Rounded Rectangle 7"/>
            <p:cNvSpPr/>
            <p:nvPr/>
          </p:nvSpPr>
          <p:spPr bwMode="auto">
            <a:xfrm>
              <a:off x="7772400" y="2590800"/>
              <a:ext cx="1066800" cy="304800"/>
            </a:xfrm>
            <a:prstGeom prst="round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10800000" flipV="1">
              <a:off x="7239000" y="2895600"/>
              <a:ext cx="609600" cy="4572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03601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156176" y="2565648"/>
            <a:ext cx="2304256" cy="1439416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39552" y="2023864"/>
            <a:ext cx="2438400" cy="2053208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505200" y="1988840"/>
            <a:ext cx="2362200" cy="2088232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article list 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6992"/>
            <a:ext cx="6486525" cy="295275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381000" y="3737992"/>
            <a:ext cx="5181600" cy="838200"/>
            <a:chOff x="381000" y="3581400"/>
            <a:chExt cx="5181600" cy="8382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381000" y="3581400"/>
              <a:ext cx="5181600" cy="609600"/>
            </a:xfrm>
            <a:prstGeom prst="round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57200" y="4267200"/>
              <a:ext cx="152400" cy="152400"/>
            </a:xfrm>
            <a:prstGeom prst="round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791200" y="0"/>
            <a:ext cx="3200400" cy="1447800"/>
          </a:xfrm>
          <a:prstGeom prst="wedgeRoundRectCallout">
            <a:avLst>
              <a:gd name="adj1" fmla="val -40330"/>
              <a:gd name="adj2" fmla="val 7694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R</a:t>
            </a:r>
            <a:r>
              <a:rPr lang="en-US" sz="1400" dirty="0" err="1" smtClean="0"/>
              <a:t>eport</a:t>
            </a:r>
            <a:r>
              <a:rPr lang="sk-SK" sz="1400" dirty="0" smtClean="0"/>
              <a:t> automaticky generuje 2 grafy a vypočíta základné statistiky, vrátane H-indexu a počtu priemerných citácii na položku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89040"/>
            <a:ext cx="3200400" cy="174307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9" grpId="0" animBg="1"/>
      <p:bldP spid="16400" grpId="0" animBg="1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8680"/>
            <a:ext cx="880887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528392" cy="198675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9220" name="AutoShape 8"/>
          <p:cNvSpPr>
            <a:spLocks noChangeArrowheads="1"/>
          </p:cNvSpPr>
          <p:nvPr/>
        </p:nvSpPr>
        <p:spPr bwMode="auto">
          <a:xfrm rot="2817937">
            <a:off x="6221518" y="5460154"/>
            <a:ext cx="900113" cy="317500"/>
          </a:xfrm>
          <a:prstGeom prst="leftArrow">
            <a:avLst>
              <a:gd name="adj1" fmla="val 50000"/>
              <a:gd name="adj2" fmla="val 70875"/>
            </a:avLst>
          </a:prstGeom>
          <a:solidFill>
            <a:schemeClr val="tx2"/>
          </a:solidFill>
          <a:ln w="317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732240" y="3429000"/>
            <a:ext cx="1219200" cy="30480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H-index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570413"/>
          </a:xfrm>
        </p:spPr>
        <p:txBody>
          <a:bodyPr/>
          <a:lstStyle/>
          <a:p>
            <a:pPr eaLnBrk="1" hangingPunct="1"/>
            <a:r>
              <a:rPr lang="en-US" dirty="0" smtClean="0"/>
              <a:t>Hirsch, J. E. (2005). An index to quantify an individual's scientific research output. Proceedings of the National Academy of Sciences of the United States of America, 102(46), 16569-16572.</a:t>
            </a:r>
          </a:p>
          <a:p>
            <a:pPr eaLnBrk="1" hangingPunct="1"/>
            <a:r>
              <a:rPr lang="sk-SK" dirty="0" smtClean="0"/>
              <a:t>Má význam vtedy, keď porovnávame autorov v tej istej disciplíne</a:t>
            </a:r>
            <a:r>
              <a:rPr lang="en-US" dirty="0" smtClean="0"/>
              <a:t>. </a:t>
            </a:r>
            <a:r>
              <a:rPr lang="sk-SK" dirty="0" smtClean="0"/>
              <a:t>Výzkumníci </a:t>
            </a:r>
            <a:r>
              <a:rPr lang="en-GB" dirty="0" smtClean="0"/>
              <a:t>p</a:t>
            </a:r>
            <a:r>
              <a:rPr lang="sk-SK" dirty="0" smtClean="0"/>
              <a:t>ôsobiaci v rôznych disciplínach môžu mať vý</a:t>
            </a:r>
            <a:r>
              <a:rPr lang="en-GB" dirty="0" smtClean="0"/>
              <a:t>z</a:t>
            </a:r>
            <a:r>
              <a:rPr lang="sk-SK" dirty="0" smtClean="0"/>
              <a:t>namne odlišné H-indexy </a:t>
            </a:r>
            <a:r>
              <a:rPr lang="en-US" dirty="0" smtClean="0"/>
              <a:t>(</a:t>
            </a:r>
            <a:r>
              <a:rPr lang="sk-SK" dirty="0" smtClean="0"/>
              <a:t>napr</a:t>
            </a:r>
            <a:r>
              <a:rPr lang="en-US" dirty="0" smtClean="0"/>
              <a:t>. Life Sciences </a:t>
            </a:r>
            <a:r>
              <a:rPr lang="sk-SK" dirty="0" smtClean="0"/>
              <a:t>vs</a:t>
            </a:r>
            <a:r>
              <a:rPr lang="en-US" dirty="0" smtClean="0"/>
              <a:t> </a:t>
            </a:r>
            <a:r>
              <a:rPr lang="sk-SK" dirty="0" smtClean="0"/>
              <a:t>fyzika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it count 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8534400" cy="2515402"/>
          </a:xfrm>
          <a:prstGeom prst="rect">
            <a:avLst/>
          </a:prstGeom>
        </p:spPr>
      </p:pic>
      <p:pic>
        <p:nvPicPr>
          <p:cNvPr id="17" name="Content Placeholder 16" descr="cit count to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371600"/>
            <a:ext cx="8524873" cy="2286000"/>
          </a:xfrm>
        </p:spPr>
      </p:pic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69175" cy="836612"/>
          </a:xfrm>
        </p:spPr>
        <p:txBody>
          <a:bodyPr/>
          <a:lstStyle/>
          <a:p>
            <a:pPr eaLnBrk="1" hangingPunct="1"/>
            <a:r>
              <a:rPr lang="sk-SK" dirty="0" smtClean="0"/>
              <a:t>Citačné počty</a:t>
            </a:r>
            <a:endParaRPr lang="en-US" dirty="0" smtClean="0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04800" y="5334000"/>
            <a:ext cx="3048000" cy="6858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7086600" y="1447800"/>
            <a:ext cx="1600200" cy="2286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 descr="year count z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2209800"/>
            <a:ext cx="4038600" cy="377002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6248400" y="33528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_general_use_template">
  <a:themeElements>
    <a:clrScheme name="tr_general_use_template 1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3F3F3F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 1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2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4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5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6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7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 8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</TotalTime>
  <Words>381</Words>
  <Application>Microsoft Office PowerPoint</Application>
  <PresentationFormat>On-screen Show (4:3)</PresentationFormat>
  <Paragraphs>67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tr_general_use_template</vt:lpstr>
      <vt:lpstr>Výsledky výskumníkov – Citation Report a H-index</vt:lpstr>
      <vt:lpstr>O citačných reportoch</vt:lpstr>
      <vt:lpstr>Pripravte citačný report z…</vt:lpstr>
      <vt:lpstr>Vyhľadávanie autora</vt:lpstr>
      <vt:lpstr>Vyhľadávanie autora - výsledky</vt:lpstr>
      <vt:lpstr>Slide 6</vt:lpstr>
      <vt:lpstr>Slide 7</vt:lpstr>
      <vt:lpstr>H-index</vt:lpstr>
      <vt:lpstr>Citačné počty</vt:lpstr>
      <vt:lpstr>Exportovanie citačného reportu</vt:lpstr>
      <vt:lpstr>Autocitácie</vt:lpstr>
      <vt:lpstr>Vylúčenie citácie spoluautorov (na úrovni jednotlivých článkov)</vt:lpstr>
      <vt:lpstr>Vylúčenie citácie spoluautorov</vt:lpstr>
      <vt:lpstr>Citation Report vs Cited Reference Search</vt:lpstr>
      <vt:lpstr>Spolupráca</vt:lpstr>
      <vt:lpstr>Citation Report na časopisy</vt:lpstr>
      <vt:lpstr>Citation Report na tému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Citačný report </dc:title>
  <dc:creator>u0150930</dc:creator>
  <cp:lastModifiedBy>u0150930</cp:lastModifiedBy>
  <cp:revision>10</cp:revision>
  <dcterms:created xsi:type="dcterms:W3CDTF">2012-08-09T12:55:32Z</dcterms:created>
  <dcterms:modified xsi:type="dcterms:W3CDTF">2012-10-16T11:58:36Z</dcterms:modified>
</cp:coreProperties>
</file>