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6" r:id="rId5"/>
    <p:sldId id="265" r:id="rId6"/>
    <p:sldId id="268" r:id="rId7"/>
    <p:sldId id="264" r:id="rId8"/>
    <p:sldId id="267" r:id="rId9"/>
    <p:sldId id="263" r:id="rId10"/>
    <p:sldId id="261" r:id="rId11"/>
    <p:sldId id="258" r:id="rId12"/>
    <p:sldId id="259" r:id="rId13"/>
    <p:sldId id="260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AF248-0BA8-40D7-A805-D5513A0E5B5A}" type="datetimeFigureOut">
              <a:rPr lang="cs-CZ"/>
              <a:pPr>
                <a:defRPr/>
              </a:pPr>
              <a:t>31.1.2014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7C4FA-3502-4D1E-8015-AC649E2F6D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30348-2599-47B4-B1D4-6962ECD931BE}" type="datetimeFigureOut">
              <a:rPr lang="cs-CZ"/>
              <a:pPr>
                <a:defRPr/>
              </a:pPr>
              <a:t>31.1.2014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40C19-9C75-4129-AD29-E20E14BE25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D03DD-4A52-44D7-B33D-06A7C1BE2FE4}" type="datetimeFigureOut">
              <a:rPr lang="cs-CZ"/>
              <a:pPr>
                <a:defRPr/>
              </a:pPr>
              <a:t>31.1.2014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7F395-05B0-4FFD-8521-A83B1C75C6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6316-6C99-4123-B8AF-F7B364D86582}" type="datetimeFigureOut">
              <a:rPr lang="cs-CZ"/>
              <a:pPr>
                <a:defRPr/>
              </a:pPr>
              <a:t>31.1.2014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1BA59-73C0-4A75-B892-A8304DDE95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C904-B151-474A-A865-025CBE24FE9A}" type="datetimeFigureOut">
              <a:rPr lang="cs-CZ"/>
              <a:pPr>
                <a:defRPr/>
              </a:pPr>
              <a:t>31.1.2014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C60F4-F7CD-45C9-96BD-13BD8222A9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099EE-48F8-46ED-A476-CF857052327C}" type="datetimeFigureOut">
              <a:rPr lang="cs-CZ"/>
              <a:pPr>
                <a:defRPr/>
              </a:pPr>
              <a:t>31.1.2014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7F9ED-BE9B-4365-B59C-0AFE34DC48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DCA77-85D0-4327-9C63-D6FB4A5D76F2}" type="datetimeFigureOut">
              <a:rPr lang="cs-CZ"/>
              <a:pPr>
                <a:defRPr/>
              </a:pPr>
              <a:t>31.1.2014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7CF18-45DD-43BF-8064-C86ED72F86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C7457-5680-4B44-A994-2BD053852988}" type="datetimeFigureOut">
              <a:rPr lang="cs-CZ"/>
              <a:pPr>
                <a:defRPr/>
              </a:pPr>
              <a:t>31.1.2014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10978-7B38-4CA7-822A-E14875C39A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C17C8-9F12-403D-A37C-125B18B446F8}" type="datetimeFigureOut">
              <a:rPr lang="cs-CZ"/>
              <a:pPr>
                <a:defRPr/>
              </a:pPr>
              <a:t>31.1.2014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D98B3-A387-480B-B0A4-B1B5E45F02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6F3F6-B3EF-45E6-9820-A2ECD2554AF8}" type="datetimeFigureOut">
              <a:rPr lang="cs-CZ"/>
              <a:pPr>
                <a:defRPr/>
              </a:pPr>
              <a:t>31.1.2014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B9611-DF75-44F5-914B-8CD48D1D12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A980B-299F-47D3-AEAE-9058B9C97DC0}" type="datetimeFigureOut">
              <a:rPr lang="cs-CZ"/>
              <a:pPr>
                <a:defRPr/>
              </a:pPr>
              <a:t>31.1.2014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02E3E-916A-4B14-A511-338C671F07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D7A26B0-0CC5-4F84-A8EC-50BC4D619C77}" type="datetimeFigureOut">
              <a:rPr lang="cs-CZ"/>
              <a:pPr>
                <a:defRPr/>
              </a:pPr>
              <a:t>31.1.2014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D3A6175-DEE8-4F86-A40F-D41AAC2BE5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fs.econ.muni.cz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Vědecko-výzkumná činnost KF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Finanční trhy, investice, FG</a:t>
            </a: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Aktuálně řešen projekt </a:t>
            </a:r>
            <a:r>
              <a:rPr lang="cs-CZ" dirty="0" err="1" smtClean="0"/>
              <a:t>Citi</a:t>
            </a:r>
            <a:r>
              <a:rPr lang="cs-CZ" dirty="0" smtClean="0"/>
              <a:t> </a:t>
            </a:r>
            <a:r>
              <a:rPr lang="cs-CZ" dirty="0" err="1" smtClean="0"/>
              <a:t>Foundation</a:t>
            </a:r>
            <a:r>
              <a:rPr lang="cs-CZ" dirty="0" smtClean="0"/>
              <a:t>, </a:t>
            </a:r>
            <a:r>
              <a:rPr lang="cs-CZ" dirty="0" smtClean="0"/>
              <a:t>dlouhodobá spolupráce s MF, MPSV, ČNB</a:t>
            </a:r>
          </a:p>
          <a:p>
            <a:r>
              <a:rPr lang="cs-CZ" dirty="0" smtClean="0"/>
              <a:t>Výzkum v oblasti úrovně finanční gramotnosti různých skupin obyvatelstva ČR, </a:t>
            </a:r>
            <a:r>
              <a:rPr lang="cs-CZ" dirty="0" smtClean="0"/>
              <a:t>zatím studentů</a:t>
            </a:r>
            <a:endParaRPr lang="cs-CZ" dirty="0" smtClean="0"/>
          </a:p>
          <a:p>
            <a:r>
              <a:rPr lang="cs-CZ" dirty="0"/>
              <a:t>Uskutečněno dotazníkové šetření a spolupráce </a:t>
            </a:r>
            <a:r>
              <a:rPr lang="cs-CZ" dirty="0" smtClean="0"/>
              <a:t>s programem </a:t>
            </a:r>
            <a:r>
              <a:rPr lang="cs-CZ" dirty="0"/>
              <a:t>„Empirické ověření gramotnosti </a:t>
            </a:r>
            <a:r>
              <a:rPr lang="cs-CZ" dirty="0" smtClean="0"/>
              <a:t>studentů vysokých </a:t>
            </a:r>
            <a:r>
              <a:rPr lang="cs-CZ" dirty="0"/>
              <a:t>škol“</a:t>
            </a:r>
            <a:endParaRPr lang="cs-CZ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cs-CZ" dirty="0"/>
              <a:t>Následný projekt 2013/2014 / </a:t>
            </a:r>
            <a:r>
              <a:rPr lang="cs-CZ" dirty="0" err="1"/>
              <a:t>System</a:t>
            </a:r>
            <a:r>
              <a:rPr lang="cs-CZ" dirty="0"/>
              <a:t> </a:t>
            </a:r>
            <a:r>
              <a:rPr lang="cs-CZ" dirty="0" err="1"/>
              <a:t>Change</a:t>
            </a:r>
            <a:r>
              <a:rPr lang="cs-CZ" dirty="0"/>
              <a:t/>
            </a:r>
            <a:br>
              <a:rPr lang="cs-CZ" dirty="0"/>
            </a:br>
            <a:endParaRPr lang="cs-CZ" dirty="0" smtClean="0"/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 smtClean="0"/>
              <a:t>Financial</a:t>
            </a:r>
            <a:r>
              <a:rPr lang="cs-CZ" sz="2800" dirty="0" smtClean="0"/>
              <a:t> </a:t>
            </a:r>
            <a:r>
              <a:rPr lang="cs-CZ" sz="2800" dirty="0" err="1"/>
              <a:t>Capability</a:t>
            </a:r>
            <a:r>
              <a:rPr lang="cs-CZ" sz="2800" dirty="0"/>
              <a:t> Program - příprava </a:t>
            </a:r>
            <a:r>
              <a:rPr lang="cs-CZ" sz="2800" dirty="0" smtClean="0"/>
              <a:t>předmětu </a:t>
            </a:r>
            <a:r>
              <a:rPr lang="cs-CZ" sz="2800" dirty="0" err="1" smtClean="0"/>
              <a:t>Financial</a:t>
            </a:r>
            <a:r>
              <a:rPr lang="cs-CZ" sz="2800" dirty="0" smtClean="0"/>
              <a:t> </a:t>
            </a:r>
            <a:r>
              <a:rPr lang="cs-CZ" sz="2800" dirty="0" err="1"/>
              <a:t>literacy</a:t>
            </a:r>
            <a:endParaRPr lang="cs-CZ" sz="2800" dirty="0"/>
          </a:p>
          <a:p>
            <a:r>
              <a:rPr lang="cs-CZ" sz="2800" dirty="0" smtClean="0"/>
              <a:t>Spoření </a:t>
            </a:r>
            <a:r>
              <a:rPr lang="cs-CZ" sz="2800" dirty="0"/>
              <a:t>a investování, ochrana spotřebitele, </a:t>
            </a:r>
            <a:r>
              <a:rPr lang="cs-CZ" sz="2800" dirty="0" smtClean="0"/>
              <a:t>právní, </a:t>
            </a:r>
            <a:r>
              <a:rPr lang="pl-PL" sz="2800" dirty="0" smtClean="0"/>
              <a:t>gramotnost</a:t>
            </a:r>
            <a:r>
              <a:rPr lang="pl-PL" sz="2800" dirty="0"/>
              <a:t>, cenová gramotnost, peněžní </a:t>
            </a:r>
            <a:r>
              <a:rPr lang="pl-PL" sz="2800" dirty="0" smtClean="0"/>
              <a:t>gramotnost, rozpočtová </a:t>
            </a:r>
            <a:r>
              <a:rPr lang="pl-PL" sz="2800" dirty="0"/>
              <a:t>gramotnost, informační gramotnost </a:t>
            </a:r>
            <a:r>
              <a:rPr lang="pl-PL" sz="2800" dirty="0" smtClean="0"/>
              <a:t>a </a:t>
            </a:r>
            <a:r>
              <a:rPr lang="cs-CZ" sz="2800" dirty="0" smtClean="0"/>
              <a:t>numerická </a:t>
            </a:r>
            <a:r>
              <a:rPr lang="cs-CZ" sz="2800" dirty="0"/>
              <a:t>gramotnost</a:t>
            </a:r>
          </a:p>
          <a:p>
            <a:r>
              <a:rPr lang="cs-CZ" sz="2800" dirty="0" smtClean="0"/>
              <a:t>V </a:t>
            </a:r>
            <a:r>
              <a:rPr lang="cs-CZ" sz="2800" dirty="0"/>
              <a:t>souladu s tím, jak Ministerstvo financí </a:t>
            </a:r>
            <a:r>
              <a:rPr lang="cs-CZ" sz="2800" dirty="0" smtClean="0"/>
              <a:t>definovalo finanční </a:t>
            </a:r>
            <a:r>
              <a:rPr lang="cs-CZ" sz="2800" dirty="0"/>
              <a:t>gramotnost v Národní strategii </a:t>
            </a:r>
            <a:r>
              <a:rPr lang="cs-CZ" sz="2800" dirty="0" smtClean="0"/>
              <a:t>finančního vzdělávání </a:t>
            </a:r>
            <a:r>
              <a:rPr lang="cs-CZ" sz="2800" dirty="0"/>
              <a:t>(z roku 2007, aktualizovaného 2010), </a:t>
            </a:r>
            <a:r>
              <a:rPr lang="cs-CZ" sz="2800" dirty="0" smtClean="0"/>
              <a:t>která je </a:t>
            </a:r>
            <a:r>
              <a:rPr lang="cs-CZ" sz="2800" dirty="0"/>
              <a:t>ústředním dokumentem pro finanční </a:t>
            </a:r>
            <a:r>
              <a:rPr lang="cs-CZ" sz="2800" dirty="0" smtClean="0"/>
              <a:t>vzdělávání v </a:t>
            </a:r>
            <a:r>
              <a:rPr lang="cs-CZ" sz="2800" dirty="0"/>
              <a:t>České republice.</a:t>
            </a:r>
            <a:endParaRPr lang="cs-CZ" sz="28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/>
          <a:lstStyle/>
          <a:p>
            <a:r>
              <a:rPr lang="cs-CZ" dirty="0"/>
              <a:t>Možná spolupráce:</a:t>
            </a:r>
          </a:p>
          <a:p>
            <a:pPr lvl="1"/>
            <a:r>
              <a:rPr lang="cs-CZ" dirty="0" smtClean="0"/>
              <a:t>Katedra práva (ochrana spotřebitele na FT, </a:t>
            </a:r>
            <a:r>
              <a:rPr lang="cs-CZ" dirty="0" smtClean="0"/>
              <a:t>mediace, exekuce, insolvence…)</a:t>
            </a:r>
            <a:endParaRPr lang="cs-CZ" dirty="0" smtClean="0"/>
          </a:p>
          <a:p>
            <a:pPr lvl="1"/>
            <a:r>
              <a:rPr lang="cs-CZ" dirty="0" smtClean="0"/>
              <a:t>KVE (zapojení neziskovek)</a:t>
            </a:r>
            <a:endParaRPr lang="cs-CZ" dirty="0"/>
          </a:p>
          <a:p>
            <a:pPr lvl="1"/>
            <a:r>
              <a:rPr lang="cs-CZ" dirty="0" smtClean="0"/>
              <a:t>Ostatní fakulty MU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048375"/>
          </a:xfrm>
        </p:spPr>
        <p:txBody>
          <a:bodyPr/>
          <a:lstStyle/>
          <a:p>
            <a:r>
              <a:rPr lang="cs-CZ" dirty="0" smtClean="0">
                <a:latin typeface="Arial" charset="0"/>
              </a:rPr>
              <a:t>Další směry výzkumu se týkají využití finančních nástrojů k predikci vývoje některých ekonomických indikátorů a k zajištění proti finančním rizikům</a:t>
            </a:r>
          </a:p>
          <a:p>
            <a:r>
              <a:rPr lang="cs-CZ" dirty="0" smtClean="0">
                <a:latin typeface="Arial" charset="0"/>
              </a:rPr>
              <a:t>Zájem věnován zejména finančním derivátům typu CDS, CDO…</a:t>
            </a:r>
          </a:p>
          <a:p>
            <a:r>
              <a:rPr lang="cs-CZ" dirty="0" smtClean="0">
                <a:latin typeface="Arial" charset="0"/>
              </a:rPr>
              <a:t>Dále zkoumáno využití výnosových křivek dluhopisů, výnosnost ETF, strukturované produkty, </a:t>
            </a:r>
            <a:r>
              <a:rPr lang="cs-CZ" dirty="0" err="1" smtClean="0">
                <a:latin typeface="Arial" charset="0"/>
              </a:rPr>
              <a:t>hedging</a:t>
            </a:r>
            <a:r>
              <a:rPr lang="cs-CZ" dirty="0" smtClean="0">
                <a:latin typeface="Arial" charset="0"/>
              </a:rPr>
              <a:t> vybraných komodit</a:t>
            </a:r>
          </a:p>
          <a:p>
            <a:r>
              <a:rPr lang="cs-CZ" dirty="0" smtClean="0">
                <a:latin typeface="Arial" charset="0"/>
              </a:rPr>
              <a:t>Využívány OLS a LSDV modely…</a:t>
            </a:r>
            <a:r>
              <a:rPr lang="cs-CZ" dirty="0" smtClean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k dispozici (zatím)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r>
              <a:rPr lang="cs-CZ" sz="2400" dirty="0" err="1" smtClean="0"/>
              <a:t>Bloomberg</a:t>
            </a:r>
            <a:r>
              <a:rPr lang="cs-CZ" sz="2400" dirty="0" smtClean="0"/>
              <a:t> – volně přístupný ve VT4 i s návody – systém pro získávání dat pro výzkum z finančních trhů, ekonomické indikátory, podniková data….</a:t>
            </a:r>
            <a:endParaRPr lang="cs-CZ" sz="2400" dirty="0" smtClean="0"/>
          </a:p>
          <a:p>
            <a:r>
              <a:rPr lang="cs-CZ" sz="2400" dirty="0" smtClean="0"/>
              <a:t>Spolupráce s </a:t>
            </a:r>
            <a:r>
              <a:rPr lang="cs-CZ" sz="2400" dirty="0" err="1" smtClean="0"/>
              <a:t>PřF</a:t>
            </a:r>
            <a:r>
              <a:rPr lang="cs-CZ" sz="2400" dirty="0" smtClean="0"/>
              <a:t> – ÚMS, Ústav geologických věd – propagace vědy – nový projekt</a:t>
            </a:r>
          </a:p>
          <a:p>
            <a:r>
              <a:rPr lang="cs-CZ" sz="2400" dirty="0" smtClean="0"/>
              <a:t>Konference </a:t>
            </a:r>
            <a:r>
              <a:rPr lang="cs-CZ" sz="2400" dirty="0" smtClean="0"/>
              <a:t>Evropské finanční systémy 2014 (Lednice, 12. – 13.6.) – již 2x ve </a:t>
            </a:r>
            <a:r>
              <a:rPr lang="cs-CZ" sz="2400" dirty="0" err="1" smtClean="0"/>
              <a:t>WoS</a:t>
            </a:r>
            <a:r>
              <a:rPr lang="cs-CZ" sz="2400" dirty="0" smtClean="0"/>
              <a:t> – více </a:t>
            </a:r>
            <a:r>
              <a:rPr lang="cs-CZ" sz="2400" dirty="0" smtClean="0">
                <a:hlinkClick r:id="rId2"/>
              </a:rPr>
              <a:t>http</a:t>
            </a:r>
            <a:r>
              <a:rPr lang="cs-CZ" sz="2400" dirty="0">
                <a:hlinkClick r:id="rId2"/>
              </a:rPr>
              <a:t>://www.efs.econ.muni.cz</a:t>
            </a:r>
            <a:r>
              <a:rPr lang="cs-CZ" sz="2400" dirty="0" smtClean="0">
                <a:hlinkClick r:id="rId2"/>
              </a:rPr>
              <a:t>/</a:t>
            </a:r>
            <a:r>
              <a:rPr lang="cs-CZ" sz="2400" dirty="0" smtClean="0"/>
              <a:t> (stránka zatím ve výstavbě) - možno se zúčastnit – příspěvky na finanční tématiku</a:t>
            </a:r>
          </a:p>
          <a:p>
            <a:r>
              <a:rPr lang="cs-CZ" sz="2400" dirty="0" smtClean="0"/>
              <a:t>Časopis </a:t>
            </a:r>
            <a:r>
              <a:rPr lang="cs-CZ" sz="2400" dirty="0" err="1" smtClean="0"/>
              <a:t>Financial</a:t>
            </a:r>
            <a:r>
              <a:rPr lang="cs-CZ" sz="2400" dirty="0" smtClean="0"/>
              <a:t> </a:t>
            </a:r>
            <a:r>
              <a:rPr lang="cs-CZ" sz="2400" dirty="0" err="1" smtClean="0"/>
              <a:t>assets</a:t>
            </a:r>
            <a:r>
              <a:rPr lang="cs-CZ" sz="2400" dirty="0" smtClean="0"/>
              <a:t> and </a:t>
            </a:r>
            <a:r>
              <a:rPr lang="cs-CZ" sz="2400" dirty="0" err="1" smtClean="0"/>
              <a:t>Investing</a:t>
            </a:r>
            <a:r>
              <a:rPr lang="cs-CZ" sz="2400" dirty="0" smtClean="0"/>
              <a:t> (pro rok 2014 se s největší pravděpodobností dostane na pozitivní seznam – chybí již jen formální </a:t>
            </a:r>
            <a:r>
              <a:rPr lang="cs-CZ" sz="2400" dirty="0"/>
              <a:t>schválení vládou) - http://fai.econ.muni.cz/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19692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nabízí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Financování projektů s partnery fakulty a soukromým sektorem – zatím bída, podpora vedení</a:t>
            </a:r>
            <a:r>
              <a:rPr lang="cs-CZ" dirty="0" smtClean="0"/>
              <a:t>?</a:t>
            </a:r>
          </a:p>
          <a:p>
            <a:r>
              <a:rPr lang="cs-CZ" dirty="0" smtClean="0"/>
              <a:t>Využití Institutu </a:t>
            </a:r>
            <a:r>
              <a:rPr lang="cs-CZ" dirty="0"/>
              <a:t>pro finanční </a:t>
            </a:r>
            <a:r>
              <a:rPr lang="cs-CZ" dirty="0" smtClean="0"/>
              <a:t>trh – možná „zakázková“ řešení pro soukromé subjekty - více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6589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Oblasti výzkumu - projekty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Tři „sekce“:</a:t>
            </a:r>
          </a:p>
          <a:p>
            <a:pPr lvl="1"/>
            <a:r>
              <a:rPr lang="cs-CZ" dirty="0" smtClean="0"/>
              <a:t> Finanční řízení, účetnictví, daně</a:t>
            </a:r>
          </a:p>
          <a:p>
            <a:pPr lvl="1"/>
            <a:r>
              <a:rPr lang="cs-CZ" dirty="0" smtClean="0"/>
              <a:t>Bankovnictví a pojišťovnictví</a:t>
            </a:r>
          </a:p>
          <a:p>
            <a:pPr lvl="1"/>
            <a:r>
              <a:rPr lang="cs-CZ" dirty="0" smtClean="0"/>
              <a:t>Finanční trhy, investice, finanční gramotnost</a:t>
            </a:r>
          </a:p>
          <a:p>
            <a:r>
              <a:rPr lang="cs-CZ" dirty="0" smtClean="0"/>
              <a:t>Každá ze sekcí se standardně věnuje jedné hlavní výzkumné činnosti a z něj plynoucích odnoží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řízení, účetnictví, daně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Výzkum v předchozích letech se odvíjel od projektu GA403/11/0447 - Analýza daňových a účetních postupů při fúzích</a:t>
            </a:r>
          </a:p>
          <a:p>
            <a:r>
              <a:rPr lang="cs-CZ" dirty="0" smtClean="0"/>
              <a:t> Cílem bylo analyzovat problematická místa v účetním a daňovém řešení tuzemských i mezinárodních fúzí, vedlejší </a:t>
            </a:r>
            <a:r>
              <a:rPr lang="cs-CZ" dirty="0" smtClean="0"/>
              <a:t>cíle - </a:t>
            </a:r>
            <a:r>
              <a:rPr lang="cs-CZ" dirty="0" smtClean="0"/>
              <a:t>zjišťování motivů fúzí, ekonomické efektivity…</a:t>
            </a:r>
          </a:p>
          <a:p>
            <a:r>
              <a:rPr lang="cs-CZ" dirty="0" smtClean="0"/>
              <a:t>Projekt ukončen </a:t>
            </a:r>
            <a:r>
              <a:rPr lang="cs-CZ" dirty="0" smtClean="0"/>
              <a:t>ke konci roku 2013 - hotova monografie – vyšla v lednu 2014</a:t>
            </a: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Finanční řízení, účetnictví a 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Možné pokračování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K dispozici je unikátní databáze fúzí v ČR včetně účetních dat k nim se vážících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Lze dále pokračovat ve výzkumu ekonomické efektivity a dopadů fúzí – nutno vymyslet ale matematicko-statistické řešení postihující komplexnost vlivů na fúze, zatím zkoumán pouze samotný vliv fúze na vývoj hospodaření </a:t>
            </a:r>
            <a:r>
              <a:rPr lang="cs-CZ" dirty="0" err="1" smtClean="0"/>
              <a:t>zfúzovaných</a:t>
            </a:r>
            <a:r>
              <a:rPr lang="cs-CZ" dirty="0" smtClean="0"/>
              <a:t> podniků po fúzi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Ale co vliv krize, kurzových změn, </a:t>
            </a:r>
            <a:r>
              <a:rPr lang="cs-CZ" dirty="0" smtClean="0"/>
              <a:t>inflace, úrokových sazeb, atd</a:t>
            </a:r>
            <a:r>
              <a:rPr lang="cs-CZ" dirty="0" smtClean="0"/>
              <a:t>.?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Finanční řízení, účetnictví, 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Nabízí se spolupráce s: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- KPH, KAMI, KE…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Další témata k úvaze: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Finanční řízení ve VS – funguje a je využitelný klasický aparát finanční analýzy ve VS? Jaké jsou dopady přechodu VS na podvojné účetnictví?....KVE? Zájem o spolupráci dlouhodobě z UNOB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Nehmotná aktiva, oceňování, účetní evidence v různých účetních systémech, vliv na výkonnost </a:t>
            </a:r>
            <a:r>
              <a:rPr lang="cs-CZ" dirty="0" smtClean="0"/>
              <a:t>podniků, analýza daňových systémů…</a:t>
            </a: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cs-CZ" dirty="0" smtClean="0"/>
              <a:t>Pojistná plnění jako zdroj financování podniku – NF v pojišťovnictví</a:t>
            </a:r>
          </a:p>
          <a:p>
            <a:r>
              <a:rPr lang="cs-CZ" dirty="0" smtClean="0"/>
              <a:t>Verifikace a tvorba bonitních a bankrotních modelů (možná i ve VS?)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7870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Bankovnictví a pojišťovnictví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Výzkum se zaměřuje zejména na problematiku stále větší propojenosti finančního sektoru (bank, pojišťoven…) a vlivu na finanční stabilitu finančního sektoru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Současný stav: </a:t>
            </a:r>
            <a:r>
              <a:rPr lang="en-US" dirty="0" smtClean="0"/>
              <a:t>The study is the first empirical examination of the European cross-country relationship between banking integration and stability of the banking system. The study employs panel </a:t>
            </a:r>
            <a:r>
              <a:rPr lang="en-US" dirty="0" err="1" smtClean="0"/>
              <a:t>cointegration</a:t>
            </a:r>
            <a:r>
              <a:rPr lang="en-US" dirty="0" smtClean="0"/>
              <a:t> analysis to establish both long-run and short-run dynamics within the nexus of financial </a:t>
            </a:r>
            <a:r>
              <a:rPr lang="en-US" dirty="0" err="1" smtClean="0"/>
              <a:t>trilemma</a:t>
            </a:r>
            <a:r>
              <a:rPr lang="en-US" dirty="0" smtClean="0"/>
              <a:t>. Several integration and stability measures are applied. Further investigation takes the European banking system as a network of almost hundred biggest banks and employs the network analysis to establish how the growing interbank connectivity influences the financial stability. </a:t>
            </a: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Bankovnictví a pojišťovnictví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Loni podán návrh projektu GAČR – neudělen, výtky protichůdné…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Bankovnictví a pojišťovnictví</a:t>
            </a:r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Výtky typu použití již existujících modelů…dají se ale vymyslet nové a smysluplné?</a:t>
            </a:r>
          </a:p>
          <a:p>
            <a:r>
              <a:rPr lang="cs-CZ" smtClean="0"/>
              <a:t>Nabízí se spolupráce s KAMI, KE (ekonometrie)…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780</Words>
  <Application>Microsoft Office PowerPoint</Application>
  <PresentationFormat>Předvádění na obrazovce (4:3)</PresentationFormat>
  <Paragraphs>56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Vědecko-výzkumná činnost KF</vt:lpstr>
      <vt:lpstr>Oblasti výzkumu - projekty</vt:lpstr>
      <vt:lpstr>Finanční řízení, účetnictví, daně</vt:lpstr>
      <vt:lpstr>Finanční řízení, účetnictví a daně</vt:lpstr>
      <vt:lpstr>Finanční řízení, účetnictví, daně</vt:lpstr>
      <vt:lpstr>Prezentace aplikace PowerPoint</vt:lpstr>
      <vt:lpstr>Bankovnictví a pojišťovnictví</vt:lpstr>
      <vt:lpstr>Bankovnictví a pojišťovnictví</vt:lpstr>
      <vt:lpstr>Bankovnictví a pojišťovnictví</vt:lpstr>
      <vt:lpstr>Finanční trhy, investice, FG</vt:lpstr>
      <vt:lpstr>Následný projekt 2013/2014 / System Change </vt:lpstr>
      <vt:lpstr>Prezentace aplikace PowerPoint</vt:lpstr>
      <vt:lpstr>Prezentace aplikace PowerPoint</vt:lpstr>
      <vt:lpstr>Co je k dispozici (zatím)</vt:lpstr>
      <vt:lpstr>Co se nabízí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Vědecko-výzkumná činnost KF</dc:title>
  <dc:creator>admin</dc:creator>
  <cp:lastModifiedBy>admin</cp:lastModifiedBy>
  <cp:revision>20</cp:revision>
  <dcterms:created xsi:type="dcterms:W3CDTF">2014-01-23T10:06:34Z</dcterms:created>
  <dcterms:modified xsi:type="dcterms:W3CDTF">2014-01-31T08:01:01Z</dcterms:modified>
</cp:coreProperties>
</file>