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61" r:id="rId4"/>
    <p:sldId id="263" r:id="rId5"/>
    <p:sldId id="264" r:id="rId6"/>
    <p:sldId id="259" r:id="rId7"/>
    <p:sldId id="262" r:id="rId8"/>
    <p:sldId id="260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BF282-D2CD-4375-99DB-252A7CB0B5F7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6A19F-0ED3-415A-B9F3-393C828D5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6A19F-0ED3-415A-B9F3-393C828D5D0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contrast="15000"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C562E-A0CA-48D3-B56F-B19290F151B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FDAA-0258-4533-9D12-5429CEB9C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Výzkumné oblasti/priority</a:t>
            </a:r>
          </a:p>
          <a:p>
            <a:r>
              <a:rPr lang="cs-CZ" dirty="0" smtClean="0"/>
              <a:t>Projekty</a:t>
            </a:r>
          </a:p>
          <a:p>
            <a:r>
              <a:rPr lang="cs-CZ" dirty="0" smtClean="0"/>
              <a:t>Možnosti spolupráce</a:t>
            </a:r>
            <a:endParaRPr lang="cs-CZ" dirty="0"/>
          </a:p>
        </p:txBody>
      </p:sp>
      <p:pic>
        <p:nvPicPr>
          <p:cNvPr id="7" name="Obrázek 6" descr="kve-lis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04664"/>
            <a:ext cx="7416824" cy="1804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Tři projekty, dle výzkumných priorit katedry</a:t>
            </a:r>
          </a:p>
          <a:p>
            <a:r>
              <a:rPr lang="cs-CZ" dirty="0" smtClean="0"/>
              <a:t>Každý projekt sleduje svůj vlastní vědecký cíl a dílčí cíle, které jsou společné pro všechny tři projekty</a:t>
            </a:r>
          </a:p>
          <a:p>
            <a:r>
              <a:rPr lang="cs-CZ" dirty="0" smtClean="0"/>
              <a:t>Dílčími cíli jsou:</a:t>
            </a:r>
          </a:p>
          <a:p>
            <a:pPr lvl="1"/>
            <a:r>
              <a:rPr lang="cs-CZ" dirty="0" smtClean="0"/>
              <a:t>Lépe zacílit výzkumnou aktivitu PhD studentů v souvislosti s tématem jejich PhD práce</a:t>
            </a:r>
          </a:p>
          <a:p>
            <a:pPr lvl="1"/>
            <a:r>
              <a:rPr lang="cs-CZ" dirty="0" smtClean="0"/>
              <a:t>Lépe provázat dílčí výzkumy s výzkumnými prioritami KVE </a:t>
            </a:r>
            <a:r>
              <a:rPr lang="cs-CZ" dirty="0" smtClean="0">
                <a:sym typeface="Wingdings" pitchFamily="2" charset="2"/>
              </a:rPr>
              <a:t> existence výzkumných seminářů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Zlepšit publikační aktivitu členů týmu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300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Indikativní rozpočet 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Stipendia </a:t>
            </a:r>
            <a:r>
              <a:rPr lang="cs-CZ" dirty="0" smtClean="0">
                <a:sym typeface="Wingdings" panose="05000000000000000000" pitchFamily="2" charset="2"/>
              </a:rPr>
              <a:t> 50-60 %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Režijní náklady  17 %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Mzdové náklady  10-15 %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Cestovné  10-15 %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Ostatní  10 %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656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Publikační aktivita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Záměr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>
                <a:sym typeface="Wingdings" pitchFamily="2" charset="2"/>
              </a:rPr>
              <a:t>pevně </a:t>
            </a:r>
            <a:r>
              <a:rPr lang="cs-CZ" dirty="0" smtClean="0">
                <a:sym typeface="Wingdings" pitchFamily="2" charset="2"/>
              </a:rPr>
              <a:t>alokovaná částka na PhD studenta</a:t>
            </a:r>
          </a:p>
          <a:p>
            <a:r>
              <a:rPr lang="cs-CZ" dirty="0" smtClean="0">
                <a:sym typeface="Wingdings" pitchFamily="2" charset="2"/>
              </a:rPr>
              <a:t>Cíle  </a:t>
            </a:r>
            <a:r>
              <a:rPr lang="cs-CZ" dirty="0" err="1" smtClean="0">
                <a:sym typeface="Wingdings" pitchFamily="2" charset="2"/>
              </a:rPr>
              <a:t>Jimp</a:t>
            </a:r>
            <a:r>
              <a:rPr lang="cs-CZ" dirty="0" smtClean="0">
                <a:sym typeface="Wingdings" pitchFamily="2" charset="2"/>
              </a:rPr>
              <a:t>, D (</a:t>
            </a:r>
            <a:r>
              <a:rPr lang="cs-CZ" dirty="0" err="1" smtClean="0">
                <a:sym typeface="Wingdings" pitchFamily="2" charset="2"/>
              </a:rPr>
              <a:t>WoK</a:t>
            </a:r>
            <a:r>
              <a:rPr lang="cs-CZ" dirty="0" smtClean="0">
                <a:sym typeface="Wingdings" pitchFamily="2" charset="2"/>
              </a:rPr>
              <a:t>, </a:t>
            </a:r>
            <a:r>
              <a:rPr lang="cs-CZ" dirty="0" err="1" smtClean="0">
                <a:sym typeface="Wingdings" pitchFamily="2" charset="2"/>
              </a:rPr>
              <a:t>Sc</a:t>
            </a:r>
            <a:r>
              <a:rPr lang="cs-CZ" dirty="0" smtClean="0">
                <a:sym typeface="Wingdings" pitchFamily="2" charset="2"/>
              </a:rPr>
              <a:t>), </a:t>
            </a:r>
            <a:r>
              <a:rPr lang="cs-CZ" dirty="0" err="1" smtClean="0">
                <a:sym typeface="Wingdings" pitchFamily="2" charset="2"/>
              </a:rPr>
              <a:t>Jrec</a:t>
            </a:r>
            <a:r>
              <a:rPr lang="cs-CZ" dirty="0" smtClean="0">
                <a:sym typeface="Wingdings" pitchFamily="2" charset="2"/>
              </a:rPr>
              <a:t>, D</a:t>
            </a:r>
          </a:p>
          <a:p>
            <a:r>
              <a:rPr lang="cs-CZ" dirty="0" smtClean="0">
                <a:sym typeface="Wingdings" pitchFamily="2" charset="2"/>
              </a:rPr>
              <a:t>Motivační program  stipendium</a:t>
            </a:r>
          </a:p>
          <a:p>
            <a:r>
              <a:rPr lang="cs-CZ" dirty="0" smtClean="0">
                <a:sym typeface="Wingdings" pitchFamily="2" charset="2"/>
              </a:rPr>
              <a:t>Mzdy  pomoc PhD řešiteli se splněním cíle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SV není primárně určený pro AP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3806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Vybrané aspekty hodnocení efektivnosti a zásluhovosti veřejných </a:t>
            </a:r>
            <a:r>
              <a:rPr lang="cs-CZ" dirty="0" smtClean="0"/>
              <a:t>politik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077072"/>
            <a:ext cx="7200800" cy="158417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Projekt: 		MUNI/A/0784/2013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Období řešení: 	1.1.2014-31.12.2014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Řešitel: 		Ing. Robert Jahoda, Ph.D.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Rozpočet: 		348 tis. Kč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24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Záměr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Projekt navazuje na obdobné projekty v minulých letech </a:t>
            </a:r>
            <a:r>
              <a:rPr lang="cs-CZ" dirty="0" smtClean="0">
                <a:sym typeface="Wingdings" pitchFamily="2" charset="2"/>
              </a:rPr>
              <a:t> snaha o dlouhodobý výzkum v osách výzkumného zaměření katedry se zohledněním pohybu PhD studentů</a:t>
            </a:r>
          </a:p>
          <a:p>
            <a:r>
              <a:rPr lang="cs-CZ" dirty="0" smtClean="0">
                <a:sym typeface="Wingdings" pitchFamily="2" charset="2"/>
              </a:rPr>
              <a:t>Řešitelé: 7 PhD studentů + 4 AP (volné)</a:t>
            </a:r>
          </a:p>
          <a:p>
            <a:r>
              <a:rPr lang="cs-CZ" dirty="0" smtClean="0">
                <a:sym typeface="Wingdings" pitchFamily="2" charset="2"/>
              </a:rPr>
              <a:t>Pohled veřejných financí: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Efektivnost nástrojů veřejných politik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Hodnocení redistribučních aspektů veřejných politik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Efektivnost finančních vztahů ve vertikálním modelu veřejné správy</a:t>
            </a:r>
          </a:p>
          <a:p>
            <a:pPr lvl="1"/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980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Cíle projektu – konkrétní </a:t>
            </a:r>
            <a:r>
              <a:rPr lang="cs-CZ" dirty="0" err="1" smtClean="0"/>
              <a:t>miniprojekty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Efektivnost </a:t>
            </a:r>
            <a:r>
              <a:rPr lang="cs-CZ" dirty="0"/>
              <a:t>veřejných politik - </a:t>
            </a:r>
            <a:r>
              <a:rPr lang="cs-CZ" dirty="0" smtClean="0"/>
              <a:t>efektivnost výdajů </a:t>
            </a:r>
            <a:r>
              <a:rPr lang="cs-CZ" dirty="0"/>
              <a:t>obcí na odpadové hospodářství </a:t>
            </a:r>
            <a:r>
              <a:rPr lang="cs-CZ" dirty="0" smtClean="0"/>
              <a:t>pomocí metod  CEA a DEA</a:t>
            </a:r>
            <a:r>
              <a:rPr lang="cs-CZ" dirty="0"/>
              <a:t>; </a:t>
            </a:r>
            <a:r>
              <a:rPr lang="cs-CZ" dirty="0" smtClean="0"/>
              <a:t>hodnocení </a:t>
            </a:r>
            <a:r>
              <a:rPr lang="cs-CZ" dirty="0"/>
              <a:t>konkrétního území z hlediska alokace zdrojů na protipovodňovou </a:t>
            </a:r>
            <a:r>
              <a:rPr lang="cs-CZ" dirty="0" smtClean="0"/>
              <a:t>ochranu; (hodnocení stupně harmonizace DPH v zemích EU)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redistribuční aspekty VP </a:t>
            </a:r>
            <a:r>
              <a:rPr lang="cs-CZ" dirty="0"/>
              <a:t>- </a:t>
            </a:r>
            <a:r>
              <a:rPr lang="cs-CZ" dirty="0" smtClean="0"/>
              <a:t>daňová </a:t>
            </a:r>
            <a:r>
              <a:rPr lang="cs-CZ" dirty="0" smtClean="0"/>
              <a:t>podpora </a:t>
            </a:r>
            <a:r>
              <a:rPr lang="cs-CZ" dirty="0"/>
              <a:t>rodinám s </a:t>
            </a:r>
            <a:r>
              <a:rPr lang="cs-CZ" dirty="0" smtClean="0"/>
              <a:t>dětmi, její výpočet a vliv na celkovou distribuci; aplikace metod MSM; neefektivnosti sociální politiky – non-</a:t>
            </a:r>
            <a:r>
              <a:rPr lang="cs-CZ" dirty="0" err="1" smtClean="0"/>
              <a:t>take</a:t>
            </a:r>
            <a:r>
              <a:rPr lang="cs-CZ" dirty="0" smtClean="0"/>
              <a:t>-up</a:t>
            </a:r>
            <a:r>
              <a:rPr lang="cs-CZ" smtClean="0"/>
              <a:t>, </a:t>
            </a:r>
            <a:r>
              <a:rPr lang="cs-CZ" smtClean="0"/>
              <a:t>sociální bydlení, zneužívání SD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Wingdings" pitchFamily="2" charset="2"/>
              </a:rPr>
              <a:t>finanční vztahy </a:t>
            </a:r>
            <a:r>
              <a:rPr lang="cs-CZ" dirty="0">
                <a:sym typeface="Wingdings" pitchFamily="2" charset="2"/>
              </a:rPr>
              <a:t>ve vertikálním </a:t>
            </a:r>
            <a:r>
              <a:rPr lang="cs-CZ" dirty="0" smtClean="0">
                <a:sym typeface="Wingdings" pitchFamily="2" charset="2"/>
              </a:rPr>
              <a:t>modelu </a:t>
            </a:r>
            <a:r>
              <a:rPr lang="cs-CZ" dirty="0">
                <a:sym typeface="Wingdings" pitchFamily="2" charset="2"/>
              </a:rPr>
              <a:t>-  </a:t>
            </a:r>
            <a:r>
              <a:rPr lang="cs-CZ" dirty="0" err="1">
                <a:sym typeface="Wingdings" pitchFamily="2" charset="2"/>
              </a:rPr>
              <a:t>Liquidity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Management českých obcí; účinnost nástrojů fiskální disciplíny EU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84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Neziskové organizace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166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čem máme tradici a kvalitu</a:t>
            </a:r>
          </a:p>
          <a:p>
            <a:r>
              <a:rPr lang="cs-CZ" dirty="0" smtClean="0"/>
              <a:t>Diverzifikace aktivit/zdrojů</a:t>
            </a:r>
          </a:p>
          <a:p>
            <a:pPr lvl="1"/>
            <a:r>
              <a:rPr lang="cs-CZ" dirty="0" smtClean="0"/>
              <a:t>Zapojení do mezinárodních výzkumů</a:t>
            </a:r>
          </a:p>
          <a:p>
            <a:r>
              <a:rPr lang="cs-CZ" dirty="0" smtClean="0"/>
              <a:t>Soulad s pedagogicko-výzkumným směřováním katedry</a:t>
            </a:r>
          </a:p>
          <a:p>
            <a:pPr lvl="1"/>
            <a:r>
              <a:rPr lang="cs-CZ" dirty="0" smtClean="0"/>
              <a:t>Postupné propojování s KVE (GAČR 2014)</a:t>
            </a:r>
          </a:p>
          <a:p>
            <a:pPr lvl="1"/>
            <a:r>
              <a:rPr lang="cs-CZ" dirty="0" smtClean="0"/>
              <a:t>Napojení na výuku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4532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V čem máme tradici a kvalitu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Financování NO </a:t>
            </a:r>
          </a:p>
          <a:p>
            <a:pPr lvl="1"/>
            <a:r>
              <a:rPr lang="cs-CZ" dirty="0" smtClean="0"/>
              <a:t>VEFI (zejména dotační politika)</a:t>
            </a:r>
          </a:p>
          <a:p>
            <a:r>
              <a:rPr lang="cs-CZ" dirty="0" smtClean="0"/>
              <a:t>Teorie NO; empirické testování</a:t>
            </a:r>
          </a:p>
          <a:p>
            <a:r>
              <a:rPr lang="cs-CZ" dirty="0" smtClean="0"/>
              <a:t>Nadační sektor</a:t>
            </a:r>
          </a:p>
          <a:p>
            <a:endParaRPr lang="cs-CZ" dirty="0"/>
          </a:p>
          <a:p>
            <a:r>
              <a:rPr lang="cs-CZ" dirty="0" smtClean="0"/>
              <a:t>SÚNI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952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Diverzifikace aktivit/zdrojů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Domácí</a:t>
            </a:r>
          </a:p>
          <a:p>
            <a:pPr lvl="1"/>
            <a:r>
              <a:rPr lang="cs-CZ" dirty="0" smtClean="0"/>
              <a:t>GAČR (2x – 3x)</a:t>
            </a:r>
          </a:p>
          <a:p>
            <a:pPr lvl="1"/>
            <a:r>
              <a:rPr lang="cs-CZ" dirty="0" smtClean="0"/>
              <a:t>Mezifakultní spolupráce (?)</a:t>
            </a:r>
          </a:p>
          <a:p>
            <a:pPr lvl="1"/>
            <a:r>
              <a:rPr lang="cs-CZ" dirty="0" smtClean="0"/>
              <a:t>Veřejné zakázky (Rada vlády, MPSV, …)</a:t>
            </a:r>
          </a:p>
          <a:p>
            <a:pPr lvl="1"/>
            <a:r>
              <a:rPr lang="cs-CZ" dirty="0" smtClean="0"/>
              <a:t>Spolupráce s NO (NAP, </a:t>
            </a:r>
            <a:r>
              <a:rPr lang="cs-CZ" dirty="0"/>
              <a:t>a</a:t>
            </a:r>
            <a:r>
              <a:rPr lang="cs-CZ" dirty="0" smtClean="0"/>
              <a:t>td.)</a:t>
            </a:r>
          </a:p>
          <a:p>
            <a:pPr lvl="1"/>
            <a:r>
              <a:rPr lang="cs-CZ" dirty="0" smtClean="0"/>
              <a:t>Spolupráce s veřejnou správou (kraje, obce)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Inovace II (stabilizace týmu)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Zahraniční</a:t>
            </a:r>
          </a:p>
          <a:p>
            <a:pPr lvl="1"/>
            <a:r>
              <a:rPr lang="cs-CZ" dirty="0" smtClean="0"/>
              <a:t>FP 7</a:t>
            </a:r>
          </a:p>
          <a:p>
            <a:pPr lvl="1"/>
            <a:r>
              <a:rPr lang="cs-CZ" dirty="0" smtClean="0"/>
              <a:t>Bilaterální spolupráce (WU </a:t>
            </a:r>
            <a:r>
              <a:rPr lang="cs-CZ" dirty="0" err="1" smtClean="0"/>
              <a:t>Wien</a:t>
            </a:r>
            <a:r>
              <a:rPr lang="cs-CZ" dirty="0" smtClean="0"/>
              <a:t>, IAMO Halle)</a:t>
            </a:r>
          </a:p>
          <a:p>
            <a:pPr lvl="1"/>
            <a:r>
              <a:rPr lang="cs-CZ" dirty="0" smtClean="0"/>
              <a:t>Norské fondy</a:t>
            </a:r>
          </a:p>
          <a:p>
            <a:pPr lvl="1"/>
            <a:r>
              <a:rPr lang="cs-CZ" dirty="0" err="1" smtClean="0"/>
              <a:t>Horizon</a:t>
            </a:r>
            <a:r>
              <a:rPr lang="cs-CZ" dirty="0" smtClean="0"/>
              <a:t> 2020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122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KVE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Analýza veřejných politik a jejich reforem (Jahoda)</a:t>
            </a:r>
          </a:p>
          <a:p>
            <a:r>
              <a:rPr lang="cs-CZ" dirty="0" smtClean="0"/>
              <a:t>Neziskové </a:t>
            </a:r>
            <a:r>
              <a:rPr lang="cs-CZ" dirty="0"/>
              <a:t>organizace a fenomén neziskovosti </a:t>
            </a:r>
            <a:r>
              <a:rPr lang="cs-CZ" dirty="0" smtClean="0"/>
              <a:t>(Hyánek)</a:t>
            </a:r>
          </a:p>
          <a:p>
            <a:r>
              <a:rPr lang="cs-CZ" dirty="0"/>
              <a:t>Experimentální a behaviorální přístupy k </a:t>
            </a:r>
            <a:r>
              <a:rPr lang="cs-CZ" dirty="0" smtClean="0"/>
              <a:t>rozhodování (Špalek)</a:t>
            </a:r>
          </a:p>
          <a:p>
            <a:endParaRPr lang="cs-CZ" sz="2800" i="1" dirty="0" smtClean="0"/>
          </a:p>
          <a:p>
            <a:r>
              <a:rPr lang="cs-CZ" sz="2600" i="1" dirty="0" smtClean="0"/>
              <a:t>Krizové řízení, organizační kultura, Public Management, </a:t>
            </a:r>
            <a:r>
              <a:rPr lang="cs-CZ" sz="2600" i="1" dirty="0" err="1" smtClean="0"/>
              <a:t>etc</a:t>
            </a:r>
            <a:r>
              <a:rPr lang="cs-CZ" sz="2600" i="1" dirty="0" smtClean="0"/>
              <a:t>.</a:t>
            </a:r>
            <a:endParaRPr lang="cs-CZ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FP7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SISTEN - </a:t>
            </a:r>
            <a:r>
              <a:rPr lang="en-US" dirty="0" smtClean="0"/>
              <a:t>Social Innovation through Self-organization: Targeting European Needs</a:t>
            </a:r>
            <a:r>
              <a:rPr lang="cs-CZ" dirty="0" smtClean="0"/>
              <a:t> (neúspěch)</a:t>
            </a:r>
          </a:p>
          <a:p>
            <a:r>
              <a:rPr lang="cs-CZ" dirty="0" smtClean="0"/>
              <a:t>SEPTEM -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Entrepreneurship</a:t>
            </a:r>
            <a:r>
              <a:rPr lang="cs-CZ" dirty="0" smtClean="0"/>
              <a:t> in </a:t>
            </a:r>
            <a:r>
              <a:rPr lang="cs-CZ" dirty="0" err="1" smtClean="0"/>
              <a:t>Europe-Promotion</a:t>
            </a:r>
            <a:r>
              <a:rPr lang="cs-CZ" dirty="0" smtClean="0"/>
              <a:t>, </a:t>
            </a:r>
            <a:r>
              <a:rPr lang="cs-CZ" dirty="0" err="1" smtClean="0"/>
              <a:t>Traditions</a:t>
            </a:r>
            <a:r>
              <a:rPr lang="cs-CZ" dirty="0" smtClean="0"/>
              <a:t>, </a:t>
            </a:r>
            <a:r>
              <a:rPr lang="cs-CZ" dirty="0" err="1" smtClean="0"/>
              <a:t>Effects</a:t>
            </a:r>
            <a:r>
              <a:rPr lang="cs-CZ" dirty="0" smtClean="0"/>
              <a:t> and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r>
              <a:rPr lang="cs-CZ" dirty="0"/>
              <a:t> </a:t>
            </a:r>
            <a:r>
              <a:rPr lang="cs-CZ" dirty="0" smtClean="0"/>
              <a:t>(neúspěch)</a:t>
            </a:r>
          </a:p>
          <a:p>
            <a:r>
              <a:rPr lang="cs-CZ" dirty="0" smtClean="0"/>
              <a:t>ITSSOIN -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and </a:t>
            </a:r>
            <a:r>
              <a:rPr lang="cs-CZ" dirty="0" err="1"/>
              <a:t>Civic</a:t>
            </a:r>
            <a:r>
              <a:rPr lang="cs-CZ" dirty="0"/>
              <a:t> </a:t>
            </a:r>
            <a:r>
              <a:rPr lang="cs-CZ" dirty="0" err="1" smtClean="0"/>
              <a:t>Engagement</a:t>
            </a:r>
            <a:r>
              <a:rPr lang="cs-CZ" dirty="0" smtClean="0"/>
              <a:t> (úspěch, start 03/2014)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986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ITSSOIN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x-none" sz="1800"/>
              <a:t>Ruprecht-Karls-Universitaet Heidelberg (UHEI</a:t>
            </a:r>
            <a:r>
              <a:rPr lang="x-none" sz="1800" smtClean="0"/>
              <a:t>)</a:t>
            </a:r>
            <a:r>
              <a:rPr lang="cs-CZ" sz="1800" dirty="0" smtClean="0"/>
              <a:t> </a:t>
            </a:r>
            <a:r>
              <a:rPr lang="x-none" sz="1800" smtClean="0"/>
              <a:t>- </a:t>
            </a:r>
            <a:r>
              <a:rPr lang="x-none" sz="1800"/>
              <a:t>the Coordinator </a:t>
            </a:r>
            <a:r>
              <a:rPr lang="de-DE" sz="1800" dirty="0"/>
              <a:t> </a:t>
            </a:r>
            <a:endParaRPr lang="cs-CZ" sz="1800" dirty="0"/>
          </a:p>
          <a:p>
            <a:r>
              <a:rPr lang="x-none" sz="1800"/>
              <a:t>Stichting </a:t>
            </a:r>
            <a:r>
              <a:rPr lang="x-none" sz="1800" smtClean="0"/>
              <a:t>VU-VUMC</a:t>
            </a:r>
            <a:r>
              <a:rPr lang="de-DE" sz="1800" dirty="0"/>
              <a:t> </a:t>
            </a:r>
            <a:endParaRPr lang="cs-CZ" sz="1800" dirty="0"/>
          </a:p>
          <a:p>
            <a:r>
              <a:rPr lang="x-none" sz="1800"/>
              <a:t>London School of Economics and Political </a:t>
            </a:r>
            <a:r>
              <a:rPr lang="x-none" sz="1800" smtClean="0"/>
              <a:t>Science</a:t>
            </a:r>
            <a:r>
              <a:rPr lang="en-US" sz="1800" dirty="0"/>
              <a:t> </a:t>
            </a:r>
            <a:endParaRPr lang="cs-CZ" sz="1800" dirty="0"/>
          </a:p>
          <a:p>
            <a:r>
              <a:rPr lang="x-none" sz="1800"/>
              <a:t>Università Commerciale Luigi </a:t>
            </a:r>
            <a:r>
              <a:rPr lang="x-none" sz="1800" smtClean="0"/>
              <a:t>Bocconi</a:t>
            </a:r>
            <a:r>
              <a:rPr lang="en-US" sz="1800" dirty="0"/>
              <a:t> </a:t>
            </a:r>
            <a:endParaRPr lang="cs-CZ" sz="1800" dirty="0"/>
          </a:p>
          <a:p>
            <a:r>
              <a:rPr lang="x-none" sz="1800"/>
              <a:t>Copenhagen Business </a:t>
            </a:r>
            <a:r>
              <a:rPr lang="x-none" sz="1800" smtClean="0"/>
              <a:t>School</a:t>
            </a:r>
            <a:r>
              <a:rPr lang="de-DE" sz="1800" dirty="0"/>
              <a:t> </a:t>
            </a:r>
            <a:endParaRPr lang="cs-CZ" sz="1800" dirty="0"/>
          </a:p>
          <a:p>
            <a:r>
              <a:rPr lang="x-none" sz="1800"/>
              <a:t>Association Groupe ESSEC </a:t>
            </a:r>
            <a:r>
              <a:rPr lang="de-DE" sz="1800" dirty="0"/>
              <a:t> </a:t>
            </a:r>
            <a:endParaRPr lang="cs-CZ" sz="1800" dirty="0"/>
          </a:p>
          <a:p>
            <a:r>
              <a:rPr lang="x-none" sz="1800" b="1"/>
              <a:t>Masaryk </a:t>
            </a:r>
            <a:r>
              <a:rPr lang="x-none" sz="1800" b="1" smtClean="0"/>
              <a:t>University</a:t>
            </a:r>
            <a:r>
              <a:rPr lang="de-DE" sz="1800" dirty="0"/>
              <a:t> </a:t>
            </a:r>
            <a:endParaRPr lang="cs-CZ" sz="1800" dirty="0"/>
          </a:p>
          <a:p>
            <a:r>
              <a:rPr lang="x-none" sz="1800"/>
              <a:t>Fundación Universidad de A </a:t>
            </a:r>
            <a:r>
              <a:rPr lang="x-none" sz="1800" smtClean="0"/>
              <a:t>Coruña</a:t>
            </a:r>
            <a:r>
              <a:rPr lang="de-DE" sz="1800" dirty="0"/>
              <a:t> </a:t>
            </a:r>
            <a:endParaRPr lang="cs-CZ" sz="1800" dirty="0"/>
          </a:p>
          <a:p>
            <a:r>
              <a:rPr lang="x-none" sz="1800"/>
              <a:t>Ministerie van Volksgesondheid, Welzijn en Sport / Netherlands Institute for Social Research</a:t>
            </a:r>
            <a:endParaRPr lang="cs-CZ" sz="1800" dirty="0"/>
          </a:p>
          <a:p>
            <a:r>
              <a:rPr lang="de-DE" sz="1800" dirty="0"/>
              <a:t> </a:t>
            </a:r>
            <a:r>
              <a:rPr lang="x-none" sz="1800" smtClean="0"/>
              <a:t>Stiftelsen </a:t>
            </a:r>
            <a:r>
              <a:rPr lang="x-none" sz="1800"/>
              <a:t>Stockholm School of Economics (SSE) Institute for Research</a:t>
            </a:r>
            <a:endParaRPr lang="cs-CZ" sz="1800" dirty="0"/>
          </a:p>
          <a:p>
            <a:r>
              <a:rPr lang="de-DE" sz="1800" dirty="0"/>
              <a:t> </a:t>
            </a:r>
            <a:r>
              <a:rPr lang="en-GB" sz="1800" dirty="0" smtClean="0"/>
              <a:t>Universidad </a:t>
            </a:r>
            <a:r>
              <a:rPr lang="en-GB" sz="1800" dirty="0"/>
              <a:t>Oviedo</a:t>
            </a:r>
            <a:endParaRPr lang="cs-CZ" sz="1800" dirty="0"/>
          </a:p>
        </p:txBody>
      </p:sp>
    </p:spTree>
    <p:extLst>
      <p:ext uri="{BB962C8B-B14F-4D97-AF65-F5344CB8AC3E}">
        <p14:creationId xmlns="" xmlns:p14="http://schemas.microsoft.com/office/powerpoint/2010/main" val="181197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ITSSOIN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Koordinátor WP </a:t>
            </a:r>
            <a:r>
              <a:rPr lang="en-US" i="1" dirty="0"/>
              <a:t>Social Innovation in the field of Culture and </a:t>
            </a:r>
            <a:r>
              <a:rPr lang="en-US" i="1" dirty="0" smtClean="0"/>
              <a:t>Arts</a:t>
            </a:r>
            <a:endParaRPr lang="cs-CZ" i="1" dirty="0" smtClean="0"/>
          </a:p>
          <a:p>
            <a:r>
              <a:rPr lang="cs-CZ" dirty="0" smtClean="0"/>
              <a:t>Koordinátor WP </a:t>
            </a:r>
            <a:r>
              <a:rPr lang="en-US" i="1" dirty="0" smtClean="0"/>
              <a:t>Social </a:t>
            </a:r>
            <a:r>
              <a:rPr lang="en-US" i="1" dirty="0"/>
              <a:t>Innovation in the fields of Environmental Sustainability and </a:t>
            </a:r>
            <a:r>
              <a:rPr lang="en-US" b="1" i="1" dirty="0" smtClean="0"/>
              <a:t>Consumer</a:t>
            </a:r>
            <a:r>
              <a:rPr lang="cs-CZ" b="1" i="1" dirty="0" smtClean="0"/>
              <a:t> </a:t>
            </a:r>
            <a:r>
              <a:rPr lang="cs-CZ" b="1" i="1" dirty="0" err="1" smtClean="0"/>
              <a:t>Protection</a:t>
            </a:r>
            <a:r>
              <a:rPr lang="cs-CZ" b="1" i="1" dirty="0" smtClean="0"/>
              <a:t> </a:t>
            </a:r>
            <a:r>
              <a:rPr lang="cs-CZ" b="1" i="1" dirty="0"/>
              <a:t>in Finance</a:t>
            </a:r>
          </a:p>
        </p:txBody>
      </p:sp>
    </p:spTree>
    <p:extLst>
      <p:ext uri="{BB962C8B-B14F-4D97-AF65-F5344CB8AC3E}">
        <p14:creationId xmlns="" xmlns:p14="http://schemas.microsoft.com/office/powerpoint/2010/main" val="28896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CVNS – WU </a:t>
            </a:r>
            <a:r>
              <a:rPr lang="cs-CZ" dirty="0" err="1" smtClean="0"/>
              <a:t>Wien</a:t>
            </a:r>
            <a:r>
              <a:rPr lang="cs-CZ" dirty="0" smtClean="0"/>
              <a:t>, Heidelberg, Halle, </a:t>
            </a:r>
          </a:p>
          <a:p>
            <a:r>
              <a:rPr lang="cs-CZ" dirty="0" smtClean="0"/>
              <a:t>PEARL (FR, IT, SUI, FIN, ESP) výzkum i výuka (DD)</a:t>
            </a:r>
          </a:p>
          <a:p>
            <a:r>
              <a:rPr lang="cs-CZ" dirty="0" smtClean="0"/>
              <a:t>Asociace veřejné ekonomie – Seminář </a:t>
            </a:r>
            <a:r>
              <a:rPr lang="cs-CZ" dirty="0" err="1" smtClean="0"/>
              <a:t>Šlapanice</a:t>
            </a:r>
            <a:r>
              <a:rPr lang="cs-CZ" dirty="0" smtClean="0"/>
              <a:t> (ČR, SR)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na KVE (výběr)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EU</a:t>
            </a:r>
          </a:p>
          <a:p>
            <a:pPr lvl="1"/>
            <a:r>
              <a:rPr lang="cs-CZ" sz="2400" i="1" dirty="0" err="1" smtClean="0"/>
              <a:t>Social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Innovation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and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Civic</a:t>
            </a:r>
            <a:r>
              <a:rPr lang="cs-CZ" sz="2400" i="1" dirty="0" smtClean="0"/>
              <a:t> Engagement (Hyánek)</a:t>
            </a:r>
          </a:p>
          <a:p>
            <a:pPr lvl="1"/>
            <a:r>
              <a:rPr lang="en-US" sz="2400" i="1" dirty="0" smtClean="0"/>
              <a:t>Study on research-funding foundations in the </a:t>
            </a:r>
            <a:r>
              <a:rPr lang="en-US" sz="2400" i="1" dirty="0" err="1" smtClean="0"/>
              <a:t>EU:quantitative</a:t>
            </a:r>
            <a:r>
              <a:rPr lang="en-US" sz="2400" i="1" dirty="0" smtClean="0"/>
              <a:t> and qualitative assessment, comparative analysis, trends and potential</a:t>
            </a:r>
            <a:r>
              <a:rPr lang="cs-CZ" sz="2400" i="1" dirty="0" smtClean="0"/>
              <a:t> (Pospíšil, CVNS)</a:t>
            </a:r>
          </a:p>
          <a:p>
            <a:r>
              <a:rPr lang="cs-CZ" dirty="0" smtClean="0"/>
              <a:t>GAČR </a:t>
            </a:r>
          </a:p>
          <a:p>
            <a:pPr lvl="1"/>
            <a:r>
              <a:rPr lang="cs-CZ" sz="2400" i="1" dirty="0"/>
              <a:t>Identifikace a evaluace regionálně specifických faktorů úspěšnosti reforem </a:t>
            </a:r>
            <a:r>
              <a:rPr lang="cs-CZ" sz="2400" i="1" dirty="0" smtClean="0"/>
              <a:t>v duchu NPM – země CEE (Nemec) </a:t>
            </a:r>
          </a:p>
          <a:p>
            <a:pPr lvl="1"/>
            <a:r>
              <a:rPr lang="cs-CZ" sz="2400" i="1" dirty="0"/>
              <a:t>Vliv veřejných financí na strukturu zdrojů a produkci neziskových </a:t>
            </a:r>
            <a:r>
              <a:rPr lang="cs-CZ" sz="2400" i="1" dirty="0" smtClean="0"/>
              <a:t>institucí(Špalek)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na KVE (výběr)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zdroje</a:t>
            </a:r>
          </a:p>
          <a:p>
            <a:pPr lvl="1"/>
            <a:r>
              <a:rPr lang="cs-CZ" sz="2400" i="1" dirty="0"/>
              <a:t>Experimentální analýza rozhodování při opakované volbě: ekonomické a politologické přístupy (GAMU – Špalek)</a:t>
            </a:r>
          </a:p>
          <a:p>
            <a:pPr lvl="1"/>
            <a:r>
              <a:rPr lang="cs-CZ" sz="2400" i="1" dirty="0"/>
              <a:t> Identifikace a interpretace vzniku, podoby a proměny barokní kulturní krajiny </a:t>
            </a:r>
            <a:r>
              <a:rPr lang="cs-CZ" sz="2400" i="1" dirty="0" smtClean="0"/>
              <a:t>jihomoravského pohraničí (MK, Svoboda)</a:t>
            </a:r>
          </a:p>
          <a:p>
            <a:pPr lvl="1"/>
            <a:r>
              <a:rPr lang="cs-CZ" sz="2400" i="1" dirty="0" smtClean="0"/>
              <a:t>Povodňové centrum, MŽP (Soukopová); Krizové řízení, MF (Šelešovský, </a:t>
            </a:r>
            <a:r>
              <a:rPr lang="cs-CZ" sz="2400" i="1" dirty="0" err="1" smtClean="0"/>
              <a:t>Bakoš</a:t>
            </a:r>
            <a:r>
              <a:rPr lang="cs-CZ" sz="2400" i="1" dirty="0" smtClean="0"/>
              <a:t>), MPSV, VÚPSV (Jahoda) </a:t>
            </a:r>
            <a:endParaRPr lang="cs-CZ" sz="2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Experimentální a behaviorální přístupy k 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Dobrovolný mechanismus přispívání na veřejné statky (VCM) a jeho modifikace</a:t>
            </a:r>
          </a:p>
          <a:p>
            <a:r>
              <a:rPr lang="cs-CZ" dirty="0" smtClean="0"/>
              <a:t>Implikace pro </a:t>
            </a:r>
            <a:r>
              <a:rPr lang="cs-CZ" dirty="0" err="1" smtClean="0"/>
              <a:t>fundraising</a:t>
            </a:r>
            <a:r>
              <a:rPr lang="cs-CZ" dirty="0" smtClean="0"/>
              <a:t> (charitativní sbírky, </a:t>
            </a:r>
            <a:r>
              <a:rPr lang="cs-CZ" dirty="0" err="1" smtClean="0"/>
              <a:t>crowdfunding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Motivy chování subjektů veřejné volby, korupce</a:t>
            </a:r>
          </a:p>
          <a:p>
            <a:r>
              <a:rPr lang="cs-CZ" dirty="0" smtClean="0"/>
              <a:t>Behaviorální aspekty reforem veřejné politiky (</a:t>
            </a:r>
            <a:r>
              <a:rPr lang="cs-CZ" dirty="0" err="1" smtClean="0"/>
              <a:t>opt</a:t>
            </a:r>
            <a:r>
              <a:rPr lang="cs-CZ" dirty="0" smtClean="0"/>
              <a:t>-</a:t>
            </a:r>
            <a:r>
              <a:rPr lang="cs-CZ" dirty="0" err="1" smtClean="0"/>
              <a:t>out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Experimenty - </a:t>
            </a:r>
            <a:r>
              <a:rPr lang="cs-CZ" dirty="0" err="1" smtClean="0"/>
              <a:t>multioborovost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Vybudována laboratoř EE na ESF MU</a:t>
            </a:r>
          </a:p>
          <a:p>
            <a:r>
              <a:rPr lang="cs-CZ" dirty="0" smtClean="0"/>
              <a:t>Dlouhodobě nabízíme zázemí a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 pro aktivity jiných oborů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r>
              <a:rPr lang="cs-CZ" dirty="0" smtClean="0"/>
              <a:t>Marketing (KPH – Ďuriník)  </a:t>
            </a:r>
          </a:p>
          <a:p>
            <a:pPr lvl="1"/>
            <a:r>
              <a:rPr lang="cs-CZ" dirty="0" smtClean="0"/>
              <a:t>Finanční trhy, informační asymetrie (KF)</a:t>
            </a:r>
          </a:p>
          <a:p>
            <a:pPr lvl="1"/>
            <a:r>
              <a:rPr lang="cs-CZ" dirty="0" err="1" smtClean="0"/>
              <a:t>Agentové</a:t>
            </a:r>
            <a:r>
              <a:rPr lang="cs-CZ" dirty="0" smtClean="0"/>
              <a:t> modely (KE – Kvasnička, Kuna)</a:t>
            </a:r>
          </a:p>
          <a:p>
            <a:pPr lvl="1"/>
            <a:r>
              <a:rPr lang="cs-CZ" dirty="0" err="1" smtClean="0"/>
              <a:t>Mikro</a:t>
            </a:r>
            <a:r>
              <a:rPr lang="cs-CZ" dirty="0" smtClean="0"/>
              <a:t>/Makro obecně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644008" y="2780928"/>
            <a:ext cx="108012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Experimenty -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GAMU s FSS MU </a:t>
            </a:r>
            <a:br>
              <a:rPr lang="cs-CZ" dirty="0" smtClean="0"/>
            </a:br>
            <a:r>
              <a:rPr lang="cs-CZ" sz="2200" dirty="0" smtClean="0"/>
              <a:t>(</a:t>
            </a:r>
            <a:r>
              <a:rPr lang="cs-CZ" sz="2200" i="1" dirty="0" smtClean="0"/>
              <a:t>Experimentální analýza rozhodování při opakované volbě: ekonomické a politologické přístupy</a:t>
            </a:r>
            <a:r>
              <a:rPr lang="cs-CZ" sz="2200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Spolupráce s CEITEC (Norské fondy)</a:t>
            </a:r>
          </a:p>
          <a:p>
            <a:r>
              <a:rPr lang="cs-CZ" dirty="0" smtClean="0"/>
              <a:t>Popularizace vědy (Noc vědců, DOD)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Specifický výzkum na KVE 2014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284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780</Words>
  <Application>Microsoft Office PowerPoint</Application>
  <PresentationFormat>Předvádění na obrazovce (4:3)</PresentationFormat>
  <Paragraphs>135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Snímek 1</vt:lpstr>
      <vt:lpstr>Výzkumné oblasti KVE</vt:lpstr>
      <vt:lpstr>Mezinárodní spolupráce</vt:lpstr>
      <vt:lpstr>Projekty na KVE (výběr)</vt:lpstr>
      <vt:lpstr>Projekty na KVE (výběr) - 2</vt:lpstr>
      <vt:lpstr>Experimentální a behaviorální přístupy k rozhodování</vt:lpstr>
      <vt:lpstr>Experimenty - multioborovost</vt:lpstr>
      <vt:lpstr>Experimenty - aktivity</vt:lpstr>
      <vt:lpstr>Specifický výzkum na KVE 2014</vt:lpstr>
      <vt:lpstr>Cíle projektů</vt:lpstr>
      <vt:lpstr>Indikativní rozpočet SV</vt:lpstr>
      <vt:lpstr>Publikační aktivita</vt:lpstr>
      <vt:lpstr>Vybrané aspekty hodnocení efektivnosti a zásluhovosti veřejných politik</vt:lpstr>
      <vt:lpstr>Záměr projektu</vt:lpstr>
      <vt:lpstr>Cíle projektu – konkrétní miniprojekty</vt:lpstr>
      <vt:lpstr>Neziskové organizace</vt:lpstr>
      <vt:lpstr>Strategie výzkumu</vt:lpstr>
      <vt:lpstr>Ad V čem máme tradici a kvalitu</vt:lpstr>
      <vt:lpstr>Ad Diverzifikace aktivit/zdrojů</vt:lpstr>
      <vt:lpstr>FP7</vt:lpstr>
      <vt:lpstr>ITSSOIN</vt:lpstr>
      <vt:lpstr>ITSSOIN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spalek</dc:creator>
  <cp:lastModifiedBy>spalek</cp:lastModifiedBy>
  <cp:revision>25</cp:revision>
  <dcterms:created xsi:type="dcterms:W3CDTF">2014-01-29T20:37:27Z</dcterms:created>
  <dcterms:modified xsi:type="dcterms:W3CDTF">2014-01-30T09:46:39Z</dcterms:modified>
</cp:coreProperties>
</file>