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52"/>
  </p:notesMasterIdLst>
  <p:sldIdLst>
    <p:sldId id="256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319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32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307" r:id="rId51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8401" autoAdjust="0"/>
  </p:normalViewPr>
  <p:slideViewPr>
    <p:cSldViewPr>
      <p:cViewPr>
        <p:scale>
          <a:sx n="82" d="100"/>
          <a:sy n="82" d="100"/>
        </p:scale>
        <p:origin x="-816" y="-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815248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Calibri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Nadpis a svislý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Svislý nadpis a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small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ázek s titulkem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05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4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Technologická agentura ČR </a:t>
            </a:r>
            <a:br>
              <a:rPr lang="cs-CZ" sz="44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44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Program </a:t>
            </a:r>
            <a:r>
              <a:rPr lang="cs-CZ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EPSILON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070100" y="4813875"/>
            <a:ext cx="7003799" cy="1065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endParaRPr lang="cs-CZ" sz="3200" b="0" i="0" u="none" strike="noStrike" cap="none" baseline="0" dirty="0" smtClean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cs-CZ" sz="3200" b="0" i="0" u="none" strike="noStrike" cap="none" baseline="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informační </a:t>
            </a:r>
            <a:r>
              <a:rPr lang="cs-CZ" sz="3200" b="0" i="0" u="none" strike="noStrike" cap="none" baseline="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seminář</a:t>
            </a:r>
          </a:p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cs-CZ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cs-CZ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Font typeface="Calibri"/>
              <a:buNone/>
            </a:pPr>
            <a:endParaRPr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cs-CZ" sz="2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Oborové panely</a:t>
            </a:r>
          </a:p>
        </p:txBody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3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OP1 – stavebnictví, doprava,</a:t>
            </a:r>
          </a:p>
          <a:p>
            <a:pPr marL="457200" lvl="0" indent="-381000" rtl="0">
              <a:lnSpc>
                <a:spcPct val="115000"/>
              </a:lnSpc>
              <a:spcBef>
                <a:spcPts val="3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OP2 – zpracovatelský průmysl, strojírenství,</a:t>
            </a:r>
          </a:p>
          <a:p>
            <a:pPr marL="457200" lvl="0" indent="-381000" rtl="0">
              <a:lnSpc>
                <a:spcPct val="115000"/>
              </a:lnSpc>
              <a:spcBef>
                <a:spcPts val="3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OP3 – matematika, statistika, informatika, společenské vědy,</a:t>
            </a:r>
          </a:p>
          <a:p>
            <a:pPr marL="457200" lvl="0" indent="-381000" rtl="0">
              <a:lnSpc>
                <a:spcPct val="115000"/>
              </a:lnSpc>
              <a:spcBef>
                <a:spcPts val="3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OP4 – fyzika, chemie, materiály, </a:t>
            </a:r>
          </a:p>
          <a:p>
            <a:pPr marL="457200" lvl="0" indent="-381000" rtl="0">
              <a:lnSpc>
                <a:spcPct val="115000"/>
              </a:lnSpc>
              <a:spcBef>
                <a:spcPts val="3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OP5 – životní prostředí, zemědělství,</a:t>
            </a:r>
          </a:p>
          <a:p>
            <a:pPr marL="457200" lvl="0" indent="-381000" rtl="0">
              <a:lnSpc>
                <a:spcPct val="115000"/>
              </a:lnSpc>
              <a:spcBef>
                <a:spcPts val="3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OP6 – </a:t>
            </a:r>
            <a:r>
              <a:rPr lang="cs-CZ" sz="24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biovědy</a:t>
            </a:r>
            <a:r>
              <a:rPr lang="cs-CZ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lékařské vědy,</a:t>
            </a:r>
          </a:p>
          <a:p>
            <a:pPr marL="457200" lvl="0" indent="-381000" rtl="0">
              <a:lnSpc>
                <a:spcPct val="115000"/>
              </a:lnSpc>
              <a:spcBef>
                <a:spcPts val="3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OP7 – zpracovatelský průmysl, robotika, elektrotechnika,</a:t>
            </a:r>
          </a:p>
          <a:p>
            <a:pPr marL="457200" lvl="0" indent="-381000" rtl="0">
              <a:lnSpc>
                <a:spcPct val="115000"/>
              </a:lnSpc>
              <a:spcBef>
                <a:spcPts val="3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OP8 – energetika (jaderná i nejaderná).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50773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cs-CZ" sz="2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Program EPSILON</a:t>
            </a:r>
          </a:p>
        </p:txBody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467544" y="16288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cs-CZ" sz="24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Upozornění:</a:t>
            </a:r>
          </a:p>
          <a:p>
            <a:pPr marL="0" lvl="0" indent="0" rtl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Znalost současného stavu řešení, aktuálnost problematiky a částečně potřebnosti řešení by měla být, mimo jiného, doložena také </a:t>
            </a:r>
            <a:r>
              <a:rPr lang="cs-CZ" sz="2200" b="1" i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patentovou rešerší na stav techniky.</a:t>
            </a:r>
          </a:p>
          <a:p>
            <a:pPr marL="0" lvl="0" indent="0" rtl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Bez toho není možné udělit </a:t>
            </a:r>
            <a:r>
              <a:rPr lang="cs-CZ" sz="2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plný počet bodů </a:t>
            </a: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 hodnocení v kritériu „Aplikační a tržní potenciál předpokládaných výsledků výzkumu a vývoje“.</a:t>
            </a:r>
          </a:p>
          <a:p>
            <a:pPr>
              <a:spcBef>
                <a:spcPts val="0"/>
              </a:spcBef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3480869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059832" y="188640"/>
            <a:ext cx="5887136" cy="1222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26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1. veřejná </a:t>
            </a:r>
            <a:r>
              <a:rPr lang="cs-CZ" sz="26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soutěž </a:t>
            </a:r>
            <a:r>
              <a:rPr lang="cs-CZ" sz="26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programu</a:t>
            </a:r>
            <a:r>
              <a:rPr lang="cs-CZ" sz="2600" b="1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EPSILON </a:t>
            </a:r>
            <a:r>
              <a:rPr lang="cs-CZ" sz="26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je</a:t>
            </a:r>
            <a:r>
              <a:rPr lang="cs-CZ" sz="26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vyhlašována 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200700" y="1337300"/>
            <a:ext cx="8818500" cy="5021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30200" algn="just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Dle zákona </a:t>
            </a:r>
            <a:r>
              <a:rPr lang="cs-CZ" sz="2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č. 130/2002 Sb.</a:t>
            </a: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o podpoře výzkumu, experimentálního vývoje a inovací z veřejných prostředků a o změně některých souvisejících zákonů.</a:t>
            </a:r>
          </a:p>
          <a:p>
            <a:pPr marL="342900" marR="0" lvl="0" indent="-330200" algn="just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 souladu se zákonem </a:t>
            </a:r>
            <a:r>
              <a:rPr lang="cs-CZ" sz="2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č. 218/2000 Sb.</a:t>
            </a: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o rozpočtových pravidlech a o změně některých souvisejících zákonů (rozpočtová pravidla). </a:t>
            </a:r>
          </a:p>
          <a:p>
            <a:pPr marL="342900" marR="0" lvl="0" indent="-330200" algn="just" rtl="0">
              <a:lnSpc>
                <a:spcPct val="115000"/>
              </a:lnSpc>
              <a:spcBef>
                <a:spcPts val="48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cs-CZ" sz="22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souladu s </a:t>
            </a:r>
            <a:r>
              <a:rPr lang="cs-CZ" sz="22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Rámcem Společenství</a:t>
            </a:r>
            <a:r>
              <a:rPr lang="cs-CZ" sz="22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pro státní podporu výzkumu, vývoje a inovací</a:t>
            </a: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cs-CZ" sz="22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342900" marR="0" lvl="0" indent="-330200" algn="just" rtl="0">
              <a:lnSpc>
                <a:spcPct val="115000"/>
              </a:lnSpc>
              <a:spcBef>
                <a:spcPts val="48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cs-CZ" sz="22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 splnění podmínek </a:t>
            </a:r>
            <a:r>
              <a:rPr lang="cs-CZ" sz="22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Nařízení Komise (ES) č. 800/2008;</a:t>
            </a:r>
          </a:p>
          <a:p>
            <a:pPr marL="342900" marR="0" lvl="0" indent="-330200" algn="just" rtl="0">
              <a:lnSpc>
                <a:spcPct val="115000"/>
              </a:lnSpc>
              <a:spcBef>
                <a:spcPts val="48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2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Program bude realizován v souladu s </a:t>
            </a:r>
            <a:r>
              <a:rPr lang="cs-CZ" sz="22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Národními prioritami </a:t>
            </a:r>
            <a:r>
              <a:rPr lang="cs-CZ" sz="22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orientovaného výzkumu, experimentálního vývoje a inovací, které byly přijaty usnesením vlády </a:t>
            </a: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č. 552. </a:t>
            </a:r>
            <a:r>
              <a:rPr lang="cs-CZ" sz="22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ze dne 19. července 2012</a:t>
            </a: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619925" y="2281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2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Základní informace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55675" y="1177125"/>
            <a:ext cx="8431200" cy="492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30200" algn="l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Dne 18. prosince 2013 byl schválen Program EPSILON  včetně změn usnesením vlády č. 987. </a:t>
            </a:r>
          </a:p>
          <a:p>
            <a:pPr marL="342900" marR="0" lvl="0" indent="-330200" algn="l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0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Trvání programu: </a:t>
            </a:r>
            <a:r>
              <a:rPr lang="cs-CZ" sz="20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201</a:t>
            </a: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lang="cs-CZ" sz="20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– 20</a:t>
            </a: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25</a:t>
            </a:r>
            <a:r>
              <a:rPr lang="cs-CZ" sz="20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</a:p>
          <a:p>
            <a:pPr marL="342900" marR="0" lvl="0" indent="-330200" algn="l" rtl="0">
              <a:lnSpc>
                <a:spcPct val="150000"/>
              </a:lnSpc>
              <a:spcBef>
                <a:spcPts val="48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0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Veřejné soutěže v letech: </a:t>
            </a:r>
            <a:r>
              <a:rPr lang="cs-CZ" sz="20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201</a:t>
            </a: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cs-CZ" sz="20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201</a:t>
            </a: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cs-CZ" sz="20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201</a:t>
            </a: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6, 2017 a 2018</a:t>
            </a:r>
            <a:r>
              <a:rPr lang="cs-CZ" sz="20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</a:p>
          <a:p>
            <a:pPr marL="342900" marR="0" lvl="0" indent="-330200" algn="l" rtl="0">
              <a:lnSpc>
                <a:spcPct val="150000"/>
              </a:lnSpc>
              <a:spcBef>
                <a:spcPts val="48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0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Předpokládaný rozpočet: </a:t>
            </a: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16 150</a:t>
            </a:r>
            <a:r>
              <a:rPr lang="cs-CZ" sz="20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mil. Kč; </a:t>
            </a:r>
          </a:p>
          <a:p>
            <a:pPr marL="342900" marR="0" lvl="0" indent="-330200" algn="l" rtl="0">
              <a:lnSpc>
                <a:spcPct val="150000"/>
              </a:lnSpc>
              <a:spcBef>
                <a:spcPts val="48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0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 toho výdaje státního rozpočtu: </a:t>
            </a: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9 690</a:t>
            </a:r>
            <a:r>
              <a:rPr lang="cs-CZ" sz="20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mil. Kč;</a:t>
            </a:r>
          </a:p>
          <a:p>
            <a:pPr marL="342900" marR="0" lvl="0" indent="-330200" algn="l" rtl="0">
              <a:lnSpc>
                <a:spcPct val="150000"/>
              </a:lnSpc>
              <a:spcBef>
                <a:spcPts val="48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0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Maximální </a:t>
            </a:r>
            <a:r>
              <a:rPr lang="cs-CZ" sz="20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míra podpory n</a:t>
            </a:r>
            <a:r>
              <a:rPr lang="cs-CZ" sz="20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 projekt</a:t>
            </a:r>
            <a:r>
              <a:rPr lang="cs-CZ" sz="20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cs-CZ" sz="20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cs-CZ" sz="20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% (popř. 80 % u stanovených cílů NPOV u podprogramu 3); </a:t>
            </a:r>
          </a:p>
          <a:p>
            <a:pPr marL="342900" marR="0" lvl="0" indent="-330200" algn="l" rtl="0">
              <a:lnSpc>
                <a:spcPct val="150000"/>
              </a:lnSpc>
              <a:spcBef>
                <a:spcPts val="48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0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Cíle NPOV  pro 1. veřejnou soutěž  byly vybrány po dohodě s relevantními  resorty.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519175" y="235900"/>
            <a:ext cx="84465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cs-CZ" sz="2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Základní informace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2200000"/>
            <a:ext cx="8229600" cy="3926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330200" rtl="0">
              <a:lnSpc>
                <a:spcPct val="150000"/>
              </a:lnSpc>
              <a:spcBef>
                <a:spcPts val="48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Maximální finanční podpora na projekt: </a:t>
            </a: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 mil. €.</a:t>
            </a:r>
          </a:p>
          <a:p>
            <a:pPr marL="342900" lvl="0" indent="-330200" rtl="0">
              <a:lnSpc>
                <a:spcPct val="150000"/>
              </a:lnSpc>
              <a:spcBef>
                <a:spcPts val="48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Investice nejsou zahrnuty mezi způsobilé náklady.</a:t>
            </a:r>
          </a:p>
          <a:p>
            <a:pPr marL="914400" lvl="1" indent="-368300" algn="just" rtl="0">
              <a:lnSpc>
                <a:spcPct val="115000"/>
              </a:lnSpc>
              <a:spcBef>
                <a:spcPts val="440"/>
              </a:spcBef>
              <a:buClr>
                <a:schemeClr val="dk1"/>
              </a:buClr>
              <a:buSzPct val="110000"/>
              <a:buFont typeface="Arial"/>
              <a:buChar char="○"/>
            </a:pP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Náklady na odpisy investičního majetku bude možné uplatnit v nákladové položce “další provozní”.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689675" y="2823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2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Příjemci podpory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737325" y="2308475"/>
            <a:ext cx="7949400" cy="387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30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Výzkumné organizace </a:t>
            </a:r>
          </a:p>
          <a:p>
            <a:pPr marL="400050" marR="0" lvl="1" indent="-6350" algn="l" rtl="0">
              <a:spcBef>
                <a:spcPts val="48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2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dle Rámce Společenství pro státní podporu výzkumu, vývoje a</a:t>
            </a:r>
            <a:r>
              <a:rPr lang="cs-CZ" sz="2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cs-CZ" sz="2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inovací (2006/C 323/01). </a:t>
            </a: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None/>
            </a:pPr>
            <a:endParaRPr sz="22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0200" algn="l" rtl="0">
              <a:spcBef>
                <a:spcPts val="48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Podniky </a:t>
            </a:r>
          </a:p>
          <a:p>
            <a:pPr marL="400050" marR="0" lvl="1" indent="-6350" algn="l" rtl="0">
              <a:spcBef>
                <a:spcPts val="48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2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dle Nařízení Komise (ES) č. 800/2008.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718825" y="316925"/>
            <a:ext cx="5190000" cy="884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2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cs-CZ" sz="2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 veřejná soutěž programu </a:t>
            </a:r>
            <a:r>
              <a:rPr lang="cs-CZ" sz="2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EPSILON, soutěžní lhůta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1900" y="2068275"/>
            <a:ext cx="8499599" cy="33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30200" algn="l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2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Byla vyhlášena </a:t>
            </a: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cs-CZ" sz="22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cs-CZ" sz="22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 201</a:t>
            </a: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</a:p>
          <a:p>
            <a:pPr marL="342900" marR="0" lvl="0" indent="-330200" algn="l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Návrhy projektů je možné podat do 30. 6. 2014 do 16:30:00 h.</a:t>
            </a:r>
          </a:p>
          <a:p>
            <a:pPr marL="342900" marR="0" lvl="0" indent="-330200" algn="l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2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Ter</a:t>
            </a: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mín</a:t>
            </a:r>
            <a:r>
              <a:rPr lang="cs-CZ" sz="22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zahájení řešení projektu je nejdříve 1. </a:t>
            </a: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cs-CZ" sz="22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 201</a:t>
            </a: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cs-CZ" sz="22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</a:t>
            </a: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cs-CZ" sz="22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nejpozději do 1. </a:t>
            </a: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cs-CZ" sz="22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 2015.</a:t>
            </a:r>
          </a:p>
          <a:p>
            <a:pPr marL="342900" marR="0" lvl="0" indent="-330200" algn="l" rtl="0">
              <a:lnSpc>
                <a:spcPct val="150000"/>
              </a:lnSpc>
              <a:spcBef>
                <a:spcPts val="48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2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Nejzazší termín ukončení řešení projektu je 31. </a:t>
            </a: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cs-CZ" sz="22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 201</a:t>
            </a: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9.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728425" y="2358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2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Rozdělení finančních prostředků </a:t>
            </a:r>
          </a:p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2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 podprogramů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42350" y="1719550"/>
            <a:ext cx="7936800" cy="4495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1500"/>
              </a:spcBef>
              <a:spcAft>
                <a:spcPts val="100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cs-CZ" sz="2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Objem finančních prostředků ze státního rozpočtu: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 1. rok řešení je 500 mil. Kč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22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50000"/>
              <a:buFont typeface="Arial"/>
              <a:buNone/>
            </a:pPr>
            <a:r>
              <a:rPr lang="cs-CZ" sz="2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Podprogram 1 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55000"/>
              <a:buFont typeface="Arial"/>
              <a:buNone/>
            </a:pP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Znalostní ekonomika  </a:t>
            </a: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</a:t>
            </a:r>
            <a:r>
              <a:rPr lang="cs-CZ" sz="2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180 mil. Kč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22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50000"/>
              <a:buFont typeface="Arial"/>
              <a:buNone/>
            </a:pPr>
            <a:r>
              <a:rPr lang="cs-CZ" sz="2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Podprogram 2 </a:t>
            </a: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55000"/>
              <a:buFont typeface="Arial"/>
              <a:buNone/>
            </a:pP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Energetika a materiály   </a:t>
            </a: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</a:t>
            </a:r>
            <a:r>
              <a:rPr lang="cs-CZ" sz="2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160 mil. Kč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22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50000"/>
              <a:buFont typeface="Arial"/>
              <a:buNone/>
            </a:pPr>
            <a:r>
              <a:rPr lang="cs-CZ" sz="2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Podprogram 3</a:t>
            </a: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Životní prostředí   </a:t>
            </a: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</a:t>
            </a:r>
            <a:r>
              <a:rPr lang="cs-CZ" sz="2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160 mil. Kč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22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480"/>
              </a:spcBef>
              <a:buClr>
                <a:schemeClr val="dk1"/>
              </a:buClr>
              <a:buFont typeface="Calibri"/>
              <a:buNone/>
            </a:pPr>
            <a:endParaRPr sz="22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635425" y="274650"/>
            <a:ext cx="83829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2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Maximální míra podpory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200" y="1417650"/>
            <a:ext cx="8455799" cy="4868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Je stanovena na 60 %</a:t>
            </a: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Nevztahuje se na 4 cíle NPOV z podprogramu 3 (u těchto cílů je stanovena na 80 %):</a:t>
            </a:r>
          </a:p>
          <a:p>
            <a:pPr marL="742950" marR="0" lvl="1" indent="-23495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cs-CZ" sz="20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1.1.1 </a:t>
            </a: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Zvýšení dlouhodobé efektivity zvláštní územní ochrany přírody a krajiny směřující k podpoře </a:t>
            </a:r>
            <a:r>
              <a:rPr lang="cs-CZ" sz="20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metapopulací</a:t>
            </a: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ubývajících ohrožených druhů a druhů s těžištěm výskytu v biotopech člověkem vytvořených nebo silně ovlivněných;</a:t>
            </a:r>
          </a:p>
          <a:p>
            <a:pPr marL="742950" marR="0" lvl="1" indent="-23495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cs-CZ" sz="20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1.1.2</a:t>
            </a: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Vytvoření efektivních typů opatření k udržení přirozených společenstev a přirozených biotopů druhů;</a:t>
            </a:r>
          </a:p>
          <a:p>
            <a:pPr marL="742950" marR="0" lvl="1" indent="-23495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cs-CZ" sz="20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1.1.3</a:t>
            </a: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Zhodnocení impaktu rostlinných a živočišných invazí a vývoj nástrojů k jejich omezení;</a:t>
            </a:r>
          </a:p>
          <a:p>
            <a:pPr marL="742950" marR="0" lvl="1" indent="-23495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cs-CZ" sz="20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1.2.1</a:t>
            </a: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Snížení znečištění vod z bodových a nebodových zdrojů a udržitelné užívání vodních zdrojů). </a:t>
            </a:r>
          </a:p>
          <a:p>
            <a:pPr marL="1371600" marR="0" lvl="0" indent="0" algn="just" rtl="0">
              <a:lnSpc>
                <a:spcPct val="115000"/>
              </a:lnSpc>
              <a:spcBef>
                <a:spcPts val="0"/>
              </a:spcBef>
              <a:buNone/>
            </a:pPr>
            <a:endParaRPr sz="2000" b="0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5214400" y="189100"/>
            <a:ext cx="3820199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-CZ" sz="2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Bonifikace uchazeče v rámci hodnocení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457200" y="1332100"/>
            <a:ext cx="8229600" cy="493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Při hodnocení podaných návrhů projektů budou bonifikovány návrhy projektů, které vedle mimořádné odborné kvality splňují některé z následujících kritérií</a:t>
            </a:r>
            <a:r>
              <a:rPr lang="cs-CZ" sz="220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lang="cs-CZ" sz="2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139700" lvl="1" indent="-342900" algn="just" rtl="0">
              <a:lnSpc>
                <a:spcPct val="14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cs-CZ" sz="20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Návrh projektu je navázán</a:t>
            </a: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na výzkumné kapacity </a:t>
            </a:r>
            <a:r>
              <a:rPr lang="cs-CZ" sz="20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nově vzniklých center výzkumu a vývoje</a:t>
            </a: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vybudovaných s podporou evropských fondů v programovacím období 2007-2013 (max. 2 body);</a:t>
            </a:r>
          </a:p>
          <a:p>
            <a:pPr marL="914400" marR="139700" lvl="1" indent="-342900" algn="just" rtl="0">
              <a:lnSpc>
                <a:spcPct val="14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cs-CZ" sz="20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Hlavním uchazečem je podnik</a:t>
            </a: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(3 body);</a:t>
            </a:r>
          </a:p>
          <a:p>
            <a:pPr marL="914400" marR="139700" lvl="1" indent="-342900" algn="just" rtl="0">
              <a:lnSpc>
                <a:spcPct val="14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cs-CZ" sz="20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Hlavní uchazeč</a:t>
            </a: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projektu</a:t>
            </a:r>
            <a:r>
              <a:rPr lang="cs-CZ" sz="20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sídlí</a:t>
            </a: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v </a:t>
            </a:r>
            <a:r>
              <a:rPr lang="cs-CZ" sz="20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kraji s vysokou nezaměstnaností</a:t>
            </a: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- Moravskoslezský, Olomoucký, Zlínský a Ústecký (3 body).</a:t>
            </a:r>
          </a:p>
          <a:p>
            <a:pPr marL="1022350" lvl="2" indent="0" algn="just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endParaRPr sz="2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2307"/>
              <a:buFont typeface="Arial"/>
              <a:buNone/>
            </a:pPr>
            <a:r>
              <a:rPr lang="cs-CZ" sz="2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Program EPSILON</a:t>
            </a:r>
          </a:p>
        </p:txBody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cs-CZ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Cílem programu EPSILON je podpora projektů, jejichž výsledky mají vysoký potenciál pro rychlé uplatnění v nových produktech, výrobních postupech a službách.</a:t>
            </a:r>
          </a:p>
          <a:p>
            <a:pPr marL="0" lvl="0" indent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Font typeface="Arial"/>
              <a:buNone/>
            </a:pPr>
            <a:endParaRPr sz="24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Program EPSILON byl připraven na základě usnesení vlády č. </a:t>
            </a:r>
            <a:r>
              <a:rPr lang="cs-CZ" sz="240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936 </a:t>
            </a:r>
            <a:r>
              <a:rPr lang="cs-CZ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ze </a:t>
            </a:r>
            <a:r>
              <a:rPr lang="cs-CZ" sz="240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dne 20. </a:t>
            </a:r>
            <a:r>
              <a:rPr lang="cs-CZ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12. </a:t>
            </a:r>
            <a:r>
              <a:rPr lang="cs-CZ" sz="240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2012, </a:t>
            </a:r>
            <a:r>
              <a:rPr lang="cs-CZ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které uložilo připravit  program nahrazující program </a:t>
            </a:r>
            <a:r>
              <a:rPr lang="cs-CZ" sz="24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TIP</a:t>
            </a:r>
            <a:r>
              <a:rPr lang="cs-CZ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(MPO) a program </a:t>
            </a:r>
            <a:r>
              <a:rPr lang="cs-CZ" sz="24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ALFA </a:t>
            </a:r>
            <a:r>
              <a:rPr lang="cs-CZ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(TA ČR</a:t>
            </a:r>
            <a:r>
              <a:rPr lang="cs-CZ" sz="240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  <a:r>
              <a:rPr lang="cs-CZ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Schválen byl vládou v prosinci 2013 (viz dále).</a:t>
            </a:r>
          </a:p>
          <a:p>
            <a:pPr marL="0" indent="0">
              <a:spcBef>
                <a:spcPts val="0"/>
              </a:spcBef>
              <a:buNone/>
            </a:pPr>
            <a:endParaRPr lang="cs-CZ" sz="24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82105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687800" y="243650"/>
            <a:ext cx="53082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cs-CZ" sz="2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Prokázání způsobilosti uchazeče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57200" y="1417650"/>
            <a:ext cx="8229600" cy="4877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algn="just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 souladu se:</a:t>
            </a:r>
          </a:p>
          <a:p>
            <a:pPr marL="742950" lvl="1" indent="-234950" algn="just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○"/>
            </a:pP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SME </a:t>
            </a:r>
            <a:r>
              <a:rPr lang="cs-CZ" sz="200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- 06 Směrnice </a:t>
            </a: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 přijímání návrhů </a:t>
            </a:r>
            <a:r>
              <a:rPr lang="cs-CZ" sz="200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projektů </a:t>
            </a: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 veřejné soutěže;</a:t>
            </a:r>
          </a:p>
          <a:p>
            <a:pPr marL="742950" lvl="1" indent="-234950" algn="just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○"/>
            </a:pP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Zadávací dokumentací.</a:t>
            </a:r>
          </a:p>
          <a:p>
            <a:pPr marL="342900" lvl="0" indent="-342900" algn="just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Prostřednictvím datové schránky daného uchazeče</a:t>
            </a:r>
          </a:p>
          <a:p>
            <a:pPr marL="742950" lvl="1" indent="-247650" algn="just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Char char="○"/>
            </a:pP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 případě zahraničního uchazeče podepsané </a:t>
            </a:r>
            <a:r>
              <a:rPr lang="cs-CZ" sz="2000" dirty="0" err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listinně</a:t>
            </a: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lvl="0" indent="-342900" algn="just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 soutěžní </a:t>
            </a:r>
            <a:r>
              <a:rPr lang="cs-CZ" sz="2200" b="1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lhůtě: 6</a:t>
            </a:r>
            <a:r>
              <a:rPr lang="cs-CZ" sz="2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 5. 2014 </a:t>
            </a:r>
            <a:r>
              <a:rPr lang="cs-CZ" sz="2200" b="1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- 30</a:t>
            </a:r>
            <a:r>
              <a:rPr lang="cs-CZ" sz="2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 6. 2014 </a:t>
            </a:r>
            <a:r>
              <a:rPr lang="pl-PL" sz="2200" b="1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 </a:t>
            </a:r>
            <a:r>
              <a:rPr lang="pl-PL" sz="2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23:59:59 hod.</a:t>
            </a:r>
            <a:endParaRPr lang="cs-CZ" sz="22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Char char="●"/>
            </a:pPr>
            <a:r>
              <a:rPr lang="cs-CZ" sz="2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Změna:</a:t>
            </a:r>
          </a:p>
          <a:p>
            <a:pPr marL="742950" lvl="1" indent="-234950" algn="just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○"/>
            </a:pP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Uchazeč předkládá pouze jedno čestné prohlášení za statutární orgán, nikoliv za jednotlivé členy statutárního orgánu.</a:t>
            </a:r>
          </a:p>
          <a:p>
            <a:pPr marL="742950" lvl="1" indent="-234950" algn="just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○"/>
            </a:pP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Nedokládá se výpis z Obchodního rejstříku.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buNone/>
            </a:pPr>
            <a:endParaRPr sz="16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083375" y="274650"/>
            <a:ext cx="58971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cs-CZ" sz="2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Podávání návrhů projektů (IS VaVaI TA ČR, datová schránka)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68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Odeslání </a:t>
            </a:r>
            <a:r>
              <a:rPr lang="cs-CZ" sz="2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elektronického návrhu projektu </a:t>
            </a: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prostřednictvím IS </a:t>
            </a:r>
            <a:r>
              <a:rPr lang="cs-CZ" sz="22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VaVaI</a:t>
            </a: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TA </a:t>
            </a:r>
            <a:r>
              <a:rPr lang="cs-CZ" sz="220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ČR do </a:t>
            </a:r>
            <a:r>
              <a:rPr lang="cs-CZ" sz="2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16:30:00</a:t>
            </a: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hod. dne </a:t>
            </a:r>
            <a:r>
              <a:rPr lang="cs-CZ" sz="2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30. 6. 2014. 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Generování Potvrzení podání elektronického návrhu projektu do IS </a:t>
            </a:r>
            <a:r>
              <a:rPr lang="cs-CZ" sz="22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VaVaI</a:t>
            </a: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TA ČR. Potvrzení obsahuje jednoznačné identifikátory, které musí být shodné s jednoznačnými identifikátory v odeslaném návrhu projektu.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just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Odeslání </a:t>
            </a:r>
            <a:r>
              <a:rPr lang="cs-CZ" sz="2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potvrzení podání </a:t>
            </a: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elektronického návrhu projektu do IS </a:t>
            </a:r>
            <a:r>
              <a:rPr lang="cs-CZ" sz="22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VaVaI</a:t>
            </a: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TA ČR z datové schránky hlavního uchazeče  do konce soutěžní </a:t>
            </a:r>
            <a:r>
              <a:rPr lang="cs-CZ" sz="220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lhůty do </a:t>
            </a:r>
            <a:r>
              <a:rPr lang="cs-CZ" sz="2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23:59:59</a:t>
            </a: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hod. dne </a:t>
            </a:r>
            <a:r>
              <a:rPr lang="cs-CZ" sz="2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30. 6. </a:t>
            </a:r>
            <a:r>
              <a:rPr lang="cs-CZ" sz="2200" b="1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2014</a:t>
            </a:r>
            <a:endParaRPr lang="cs-CZ" sz="22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None/>
            </a:pPr>
            <a:endParaRPr sz="22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2843808" y="476672"/>
            <a:ext cx="6152699" cy="1003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cs-CZ" sz="26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Příloha prokazující potřebnost řešení a možnost uplatnění výsledků</a:t>
            </a:r>
          </a:p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25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511425" y="1200375"/>
            <a:ext cx="8229600" cy="5078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buNone/>
            </a:pPr>
            <a:endParaRPr sz="22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just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Forma:</a:t>
            </a:r>
          </a:p>
          <a:p>
            <a:pPr marL="914400" marR="0" lvl="1" indent="-355600" algn="just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○"/>
            </a:pP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průzkum trhu;</a:t>
            </a:r>
          </a:p>
          <a:p>
            <a:pPr marL="914400" marR="0" lvl="1" indent="-355600" algn="just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○"/>
            </a:pP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průzkumu budoucího uplatnění výsledků a jejich přínosů;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buNone/>
            </a:pPr>
            <a:endParaRPr sz="22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just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Součástí by měla být mimo jiné i </a:t>
            </a:r>
            <a:r>
              <a:rPr lang="cs-CZ" sz="2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patentová rešerše </a:t>
            </a: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 stav techniky (provádí jakýkoliv patentový úřad). Bez jejího doložení není možné v hodnocení udělit plný počet bodů v kritériu “Aplikační a tržní potenciál předpokládaných výsledků výzkumu a vývoje”.</a:t>
            </a:r>
          </a:p>
          <a:p>
            <a:pPr marL="914400" marR="0" lvl="0" indent="0" algn="just" rtl="0">
              <a:lnSpc>
                <a:spcPct val="115000"/>
              </a:lnSpc>
              <a:spcBef>
                <a:spcPts val="0"/>
              </a:spcBef>
              <a:buNone/>
            </a:pPr>
            <a:endParaRPr sz="16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buNone/>
            </a:pPr>
            <a:endParaRPr sz="1800" b="0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3393350" y="251100"/>
            <a:ext cx="5672399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cs-CZ" sz="2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Předpokládané přínosy pro uchazeče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457200" y="1394100"/>
            <a:ext cx="8229600" cy="4732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b="1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Nově nastavené přínosy</a:t>
            </a:r>
          </a:p>
          <a:p>
            <a:pPr marL="457200" marR="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909"/>
              <a:buFont typeface="Arial"/>
              <a:buChar char="●"/>
            </a:pPr>
            <a:r>
              <a:rPr lang="cs-CZ" sz="2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Uchazeč typu VO: </a:t>
            </a:r>
          </a:p>
          <a:p>
            <a:pPr marL="914400" marR="0" lvl="1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○"/>
            </a:pP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Zvýšení tržeb ze smluvního výzkumu; </a:t>
            </a:r>
          </a:p>
          <a:p>
            <a:pPr marL="914400" marR="0" lvl="1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○"/>
            </a:pP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Zvýšení tržeb za prodej licencí a licenčních poplatků;</a:t>
            </a: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909"/>
              <a:buFont typeface="Arial"/>
              <a:buChar char="●"/>
            </a:pPr>
            <a:r>
              <a:rPr lang="cs-CZ" sz="2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Uchazeč typu podnik (MP, SP, VP</a:t>
            </a:r>
            <a:r>
              <a:rPr lang="cs-CZ" sz="2200" b="1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):</a:t>
            </a:r>
            <a:r>
              <a:rPr lang="cs-CZ" sz="1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marL="914400" marR="0" lvl="1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○"/>
            </a:pP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Zvýšení tržeb z vlastních výrobků a služeb; </a:t>
            </a:r>
          </a:p>
          <a:p>
            <a:pPr marL="914400" marR="0" lvl="1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○"/>
            </a:pP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Zvýšení výdajů na výzkum;</a:t>
            </a:r>
          </a:p>
          <a:p>
            <a:pPr marL="914400" marR="0" lvl="1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○"/>
            </a:pP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Zvýšení zisku;</a:t>
            </a:r>
          </a:p>
          <a:p>
            <a:pPr marL="914400" marR="0" lvl="1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○"/>
            </a:pP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Zvýšení objemu exportu; </a:t>
            </a:r>
          </a:p>
          <a:p>
            <a:pPr marL="914400" marR="0" lvl="1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○"/>
            </a:pP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Zvýšení počtu zaměstnanců;</a:t>
            </a:r>
          </a:p>
          <a:p>
            <a:pPr marL="914400" marR="0" lvl="1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○"/>
            </a:pP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Zvýšení počtu zaměstnanců VaV;</a:t>
            </a:r>
          </a:p>
          <a:p>
            <a:pPr marL="457200" lvl="0" indent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58" name="Shape 15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880550" y="4114050"/>
            <a:ext cx="2899074" cy="1740449"/>
          </a:xfrm>
          <a:prstGeom prst="rect">
            <a:avLst/>
          </a:prstGeom>
        </p:spPr>
      </p:pic>
      <p:pic>
        <p:nvPicPr>
          <p:cNvPr id="159" name="Shape 15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077475" y="1646300"/>
            <a:ext cx="2756575" cy="9304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17475" y="1392450"/>
            <a:ext cx="8618776" cy="4547849"/>
          </a:xfrm>
          <a:prstGeom prst="rect">
            <a:avLst/>
          </a:prstGeom>
        </p:spPr>
      </p:pic>
      <p:sp>
        <p:nvSpPr>
          <p:cNvPr id="165" name="Shape 165"/>
          <p:cNvSpPr txBox="1"/>
          <p:nvPr/>
        </p:nvSpPr>
        <p:spPr>
          <a:xfrm>
            <a:off x="6303375" y="3732725"/>
            <a:ext cx="1382100" cy="42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 txBox="1"/>
          <p:nvPr/>
        </p:nvSpPr>
        <p:spPr>
          <a:xfrm>
            <a:off x="6285775" y="3611300"/>
            <a:ext cx="1241100" cy="233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-CZ" sz="800" b="1"/>
              <a:t>Otevření projektu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5849875" y="3046050"/>
            <a:ext cx="1382100" cy="17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-CZ" sz="800" b="1"/>
              <a:t>kontrola chyb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5849875" y="2465000"/>
            <a:ext cx="1972200" cy="17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-CZ" sz="800" b="1"/>
              <a:t>generace “Potvrzení podání elektronického návrhu projektu do IS VaVaI”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940950" y="150325"/>
            <a:ext cx="53709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-CZ" sz="2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Návrh projektu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619950" y="2281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cs-CZ" sz="2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Návrh projektu</a:t>
            </a:r>
          </a:p>
        </p:txBody>
      </p:sp>
      <p:pic>
        <p:nvPicPr>
          <p:cNvPr id="175" name="Shape 17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25475" y="1417649"/>
            <a:ext cx="8564248" cy="480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619675" y="202812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cs-CZ" sz="2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Návrh projektu - </a:t>
            </a:r>
          </a:p>
          <a:p>
            <a:pPr algn="r">
              <a:spcBef>
                <a:spcPts val="0"/>
              </a:spcBef>
              <a:buNone/>
            </a:pPr>
            <a:r>
              <a:rPr lang="cs-CZ" sz="2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představení projektu</a:t>
            </a:r>
          </a:p>
        </p:txBody>
      </p:sp>
      <p:pic>
        <p:nvPicPr>
          <p:cNvPr id="181" name="Shape 18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46450" y="1345825"/>
            <a:ext cx="8710848" cy="49878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Shape 182"/>
          <p:cNvCxnSpPr/>
          <p:nvPr/>
        </p:nvCxnSpPr>
        <p:spPr>
          <a:xfrm>
            <a:off x="695875" y="2956000"/>
            <a:ext cx="357900" cy="0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83" name="Shape 183"/>
          <p:cNvSpPr/>
          <p:nvPr/>
        </p:nvSpPr>
        <p:spPr>
          <a:xfrm>
            <a:off x="1615150" y="2865600"/>
            <a:ext cx="783899" cy="86999"/>
          </a:xfrm>
          <a:prstGeom prst="leftArrow">
            <a:avLst>
              <a:gd name="adj1" fmla="val 50000"/>
              <a:gd name="adj2" fmla="val 50000"/>
            </a:avLst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457200" y="3289200"/>
            <a:ext cx="523200" cy="477599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1745500" y="4609650"/>
            <a:ext cx="523200" cy="86999"/>
          </a:xfrm>
          <a:prstGeom prst="leftArrow">
            <a:avLst>
              <a:gd name="adj1" fmla="val 50000"/>
              <a:gd name="adj2" fmla="val 50000"/>
            </a:avLst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/>
          <p:nvPr/>
        </p:nvSpPr>
        <p:spPr>
          <a:xfrm>
            <a:off x="1745500" y="4400550"/>
            <a:ext cx="523200" cy="86999"/>
          </a:xfrm>
          <a:prstGeom prst="leftArrow">
            <a:avLst>
              <a:gd name="adj1" fmla="val 50000"/>
              <a:gd name="adj2" fmla="val 50000"/>
            </a:avLst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883400" y="313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26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Podporované druhy výsledků 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323528" y="1268760"/>
            <a:ext cx="8678999" cy="4914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30200" algn="l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- P</a:t>
            </a:r>
            <a:r>
              <a:rPr lang="cs-CZ" sz="22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atent</a:t>
            </a: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marL="342900" marR="0" lvl="0" indent="-330200" algn="l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 </a:t>
            </a: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cs-CZ" sz="2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Technicky realizované výsledky – prototyp, funkční vzorek; </a:t>
            </a:r>
          </a:p>
          <a:p>
            <a:pPr marL="342900" marR="0" lvl="0" indent="-330200" algn="l" rtl="0">
              <a:lnSpc>
                <a:spcPct val="115000"/>
              </a:lnSpc>
              <a:spcBef>
                <a:spcPts val="48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cs-CZ" sz="22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Poloprovoz, ověřená technologie; </a:t>
            </a:r>
          </a:p>
          <a:p>
            <a:pPr marL="342900" marR="0" lvl="0" indent="-330200" algn="l" rtl="0">
              <a:lnSpc>
                <a:spcPct val="115000"/>
              </a:lnSpc>
              <a:spcBef>
                <a:spcPts val="48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 </a:t>
            </a: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 Software;</a:t>
            </a:r>
          </a:p>
          <a:p>
            <a:pPr marL="342900" marR="0" lvl="0" indent="-330200" algn="l" rtl="0">
              <a:lnSpc>
                <a:spcPct val="115000"/>
              </a:lnSpc>
              <a:spcBef>
                <a:spcPts val="48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cs-CZ" sz="22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Výsledky s právní ochranou </a:t>
            </a: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cs-CZ" sz="22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průmyslový a užitný vzor; </a:t>
            </a:r>
          </a:p>
          <a:p>
            <a:pPr marL="342900" marR="0" lvl="0" indent="-330200" algn="l" rtl="0">
              <a:lnSpc>
                <a:spcPct val="115000"/>
              </a:lnSpc>
              <a:spcBef>
                <a:spcPts val="48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cs-CZ" sz="22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Certifikované metodiky</a:t>
            </a: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22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postupy a</a:t>
            </a: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2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specializované mapy s                            odborným obsahem</a:t>
            </a: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marL="342900" marR="0" lvl="0" indent="-330200" algn="l" rtl="0">
              <a:lnSpc>
                <a:spcPct val="115000"/>
              </a:lnSpc>
              <a:spcBef>
                <a:spcPts val="480"/>
              </a:spcBef>
              <a:buClr>
                <a:schemeClr val="dk2"/>
              </a:buClr>
              <a:buSzPct val="110000"/>
              <a:buFont typeface="Arial"/>
              <a:buChar char="●"/>
            </a:pPr>
            <a:r>
              <a:rPr lang="cs-CZ" sz="20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 - </a:t>
            </a: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Výsledky promítnuté do právních předpisů a norem a výsledky promítnuté do směrnic a předpisů nelegislativní pov</a:t>
            </a: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ahy</a:t>
            </a:r>
            <a:r>
              <a:rPr lang="cs-CZ" sz="200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marL="342900" marR="0" lvl="0" indent="-330200" algn="l" rtl="0">
              <a:lnSpc>
                <a:spcPct val="115000"/>
              </a:lnSpc>
              <a:spcBef>
                <a:spcPts val="480"/>
              </a:spcBef>
              <a:buClr>
                <a:schemeClr val="dk2"/>
              </a:buClr>
              <a:buSzPct val="110000"/>
              <a:buFont typeface="Arial"/>
              <a:buChar char="●"/>
            </a:pPr>
            <a:r>
              <a:rPr lang="cs-CZ" sz="2000" b="1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cs-CZ" sz="200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– Ostatní (není podporován programem EPSILON). </a:t>
            </a:r>
            <a:endParaRPr lang="cs-CZ" sz="2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480"/>
              </a:spcBef>
              <a:buNone/>
            </a:pPr>
            <a:r>
              <a:rPr lang="cs-CZ" sz="160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 </a:t>
            </a:r>
            <a:r>
              <a:rPr lang="cs-CZ" sz="16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Výsledky, které nebudou uznány poskytovatelem jako jediný výsledek v daném projektu, ale pouze v kombinaci s alespoň jedním dalším výsledkem uvedeným ve výčtu druhů výsledků výše.</a:t>
            </a:r>
          </a:p>
          <a:p>
            <a:pPr marL="342900" marR="0" lvl="0" indent="-139700" algn="l" rtl="0">
              <a:lnSpc>
                <a:spcPct val="115000"/>
              </a:lnSpc>
              <a:spcBef>
                <a:spcPts val="640"/>
              </a:spcBef>
              <a:buClr>
                <a:schemeClr val="dk1"/>
              </a:buClr>
              <a:buFont typeface="Calibri"/>
              <a:buNone/>
            </a:pPr>
            <a:endParaRPr sz="1800" b="0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727125" y="144212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cs-CZ" sz="26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Návrh projektu - výsledky/výstupy</a:t>
            </a:r>
          </a:p>
        </p:txBody>
      </p:sp>
      <p:pic>
        <p:nvPicPr>
          <p:cNvPr id="198" name="Shape 19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05522" y="1363425"/>
            <a:ext cx="8132952" cy="4593774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/>
          <p:nvPr/>
        </p:nvSpPr>
        <p:spPr>
          <a:xfrm>
            <a:off x="6829775" y="4318475"/>
            <a:ext cx="914400" cy="243899"/>
          </a:xfrm>
          <a:prstGeom prst="leftArrow">
            <a:avLst>
              <a:gd name="adj1" fmla="val 50000"/>
              <a:gd name="adj2" fmla="val 50000"/>
            </a:avLst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3620275" y="4966200"/>
            <a:ext cx="1971000" cy="243899"/>
          </a:xfrm>
          <a:prstGeom prst="roundRect">
            <a:avLst>
              <a:gd name="adj" fmla="val 16667"/>
            </a:avLst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3586500" y="5526900"/>
            <a:ext cx="1971000" cy="243899"/>
          </a:xfrm>
          <a:prstGeom prst="roundRect">
            <a:avLst>
              <a:gd name="adj" fmla="val 16667"/>
            </a:avLst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697425" y="20488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cs-CZ" sz="2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Návrh projektu - řízení projektu</a:t>
            </a:r>
          </a:p>
        </p:txBody>
      </p:sp>
      <p:pic>
        <p:nvPicPr>
          <p:cNvPr id="207" name="Shape 20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7925" y="1549075"/>
            <a:ext cx="8261898" cy="4695074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/>
          <p:nvPr/>
        </p:nvSpPr>
        <p:spPr>
          <a:xfrm>
            <a:off x="347925" y="3467950"/>
            <a:ext cx="1698300" cy="195900"/>
          </a:xfrm>
          <a:prstGeom prst="roundRect">
            <a:avLst>
              <a:gd name="adj" fmla="val 16667"/>
            </a:avLst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2307"/>
              <a:buFont typeface="Arial"/>
              <a:buNone/>
            </a:pPr>
            <a:r>
              <a:rPr lang="cs-CZ" sz="2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Program EPSILON</a:t>
            </a:r>
          </a:p>
        </p:txBody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24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cs-CZ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Program musí respektovat Národní priority orientovaného výzkumu, experimentálního vývoje a inovací (NPOV), které byly přijaty usnesením vlády č. 552 ze dne 19. 7. 2012.</a:t>
            </a:r>
          </a:p>
          <a:p>
            <a:pPr marL="0" lvl="0" indent="0" rtl="0">
              <a:lnSpc>
                <a:spcPct val="115000"/>
              </a:lnSpc>
              <a:spcBef>
                <a:spcPts val="24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cs-CZ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 ohledem na očekávané změny v oblasti evropského práva veřejné podpory od 31</a:t>
            </a:r>
            <a:r>
              <a:rPr lang="cs-CZ" sz="240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 7. 2014 </a:t>
            </a:r>
            <a:r>
              <a:rPr lang="cs-CZ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musí být první veřejná soutěž programu EPSILON ukončena do 31.12.2014.</a:t>
            </a:r>
          </a:p>
          <a:p>
            <a:pPr>
              <a:spcBef>
                <a:spcPts val="0"/>
              </a:spcBef>
              <a:buNone/>
            </a:pPr>
            <a:endParaRPr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64388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9424" y="260648"/>
            <a:ext cx="5184576" cy="1143000"/>
          </a:xfrm>
        </p:spPr>
        <p:txBody>
          <a:bodyPr/>
          <a:lstStyle/>
          <a:p>
            <a:r>
              <a:rPr lang="cs-CZ" sz="26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Návrh projektu </a:t>
            </a:r>
            <a:r>
              <a:rPr lang="cs-CZ" sz="2600" b="1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 AV/EV</a:t>
            </a:r>
            <a:endParaRPr lang="cs-CZ" sz="2600" b="1" dirty="0">
              <a:solidFill>
                <a:schemeClr val="dk2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8470761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466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605625" y="25138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cs-CZ" sz="2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Návrh projektu - </a:t>
            </a:r>
          </a:p>
          <a:p>
            <a:pPr algn="r">
              <a:spcBef>
                <a:spcPts val="0"/>
              </a:spcBef>
              <a:buNone/>
            </a:pPr>
            <a:r>
              <a:rPr lang="cs-CZ" sz="2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specifikace nákladových položek</a:t>
            </a:r>
          </a:p>
        </p:txBody>
      </p:sp>
      <p:pic>
        <p:nvPicPr>
          <p:cNvPr id="214" name="Shape 2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63475" y="1564750"/>
            <a:ext cx="8571748" cy="46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/>
          <p:nvPr/>
        </p:nvSpPr>
        <p:spPr>
          <a:xfrm>
            <a:off x="263475" y="4292275"/>
            <a:ext cx="1580100" cy="765899"/>
          </a:xfrm>
          <a:prstGeom prst="roundRect">
            <a:avLst>
              <a:gd name="adj" fmla="val 16667"/>
            </a:avLst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674175" y="2591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cs-CZ" sz="2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Návrh projektu - náklady</a:t>
            </a:r>
          </a:p>
        </p:txBody>
      </p:sp>
      <p:pic>
        <p:nvPicPr>
          <p:cNvPr id="221" name="Shape 2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59400" y="1551450"/>
            <a:ext cx="8189375" cy="429064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/>
          <p:nvPr/>
        </p:nvSpPr>
        <p:spPr>
          <a:xfrm>
            <a:off x="5318175" y="2606450"/>
            <a:ext cx="936299" cy="326700"/>
          </a:xfrm>
          <a:prstGeom prst="roundRect">
            <a:avLst>
              <a:gd name="adj" fmla="val 16667"/>
            </a:avLst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5237650" y="197175"/>
            <a:ext cx="3719399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cs-CZ" sz="2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Návrh projektu - přehled za uchazeče</a:t>
            </a:r>
          </a:p>
        </p:txBody>
      </p:sp>
      <p:pic>
        <p:nvPicPr>
          <p:cNvPr id="228" name="Shape 22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960125" y="1450300"/>
            <a:ext cx="6981974" cy="4934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/>
          <p:nvPr/>
        </p:nvSpPr>
        <p:spPr>
          <a:xfrm>
            <a:off x="2351250" y="2253650"/>
            <a:ext cx="4441499" cy="3769800"/>
          </a:xfrm>
          <a:prstGeom prst="roundRect">
            <a:avLst>
              <a:gd name="adj" fmla="val 16667"/>
            </a:avLst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/>
          <p:nvPr/>
        </p:nvSpPr>
        <p:spPr>
          <a:xfrm>
            <a:off x="2521725" y="4615300"/>
            <a:ext cx="338100" cy="147599"/>
          </a:xfrm>
          <a:prstGeom prst="leftArrow">
            <a:avLst>
              <a:gd name="adj1" fmla="val 50000"/>
              <a:gd name="adj2" fmla="val 50000"/>
            </a:avLst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5911800" y="158100"/>
            <a:ext cx="30453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cs-CZ" sz="2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Návrh projektu -</a:t>
            </a:r>
            <a:r>
              <a:rPr lang="cs-CZ" sz="2600"/>
              <a:t> </a:t>
            </a:r>
            <a:r>
              <a:rPr lang="cs-CZ" sz="2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přehled za projekt</a:t>
            </a:r>
          </a:p>
        </p:txBody>
      </p:sp>
      <p:sp>
        <p:nvSpPr>
          <p:cNvPr id="236" name="Shape 236"/>
          <p:cNvSpPr/>
          <p:nvPr/>
        </p:nvSpPr>
        <p:spPr>
          <a:xfrm>
            <a:off x="2739175" y="2189850"/>
            <a:ext cx="4333799" cy="2338500"/>
          </a:xfrm>
          <a:prstGeom prst="roundRect">
            <a:avLst>
              <a:gd name="adj" fmla="val 16667"/>
            </a:avLst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37" name="Shape 23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16650" y="1409850"/>
            <a:ext cx="8270150" cy="466255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/>
          <p:nvPr/>
        </p:nvSpPr>
        <p:spPr>
          <a:xfrm>
            <a:off x="2114700" y="4528350"/>
            <a:ext cx="488099" cy="116099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 txBox="1"/>
          <p:nvPr/>
        </p:nvSpPr>
        <p:spPr>
          <a:xfrm>
            <a:off x="-1790825" y="1301100"/>
            <a:ext cx="36576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2652850" y="2298150"/>
            <a:ext cx="4380000" cy="2433899"/>
          </a:xfrm>
          <a:prstGeom prst="roundRect">
            <a:avLst>
              <a:gd name="adj" fmla="val 16667"/>
            </a:avLst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6097800" y="274650"/>
            <a:ext cx="2913599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cs-CZ" sz="2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Návrh projektu - kontrola</a:t>
            </a:r>
          </a:p>
        </p:txBody>
      </p:sp>
      <p:pic>
        <p:nvPicPr>
          <p:cNvPr id="246" name="Shape 24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64900" y="1611375"/>
            <a:ext cx="8421897" cy="457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4253500" y="274650"/>
            <a:ext cx="4835399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cs-CZ" sz="26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Hodnoticí proces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457200" y="1169375"/>
            <a:ext cx="8229600" cy="495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lang="cs-CZ" sz="2200" b="1" dirty="0" smtClean="0">
              <a:solidFill>
                <a:schemeClr val="dk2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cs-CZ" sz="2200" b="1" dirty="0" smtClean="0">
                <a:solidFill>
                  <a:schemeClr val="dk2"/>
                </a:solidFill>
              </a:rPr>
              <a:t>Hodnocení </a:t>
            </a:r>
            <a:r>
              <a:rPr lang="cs-CZ" sz="2200" b="1" dirty="0">
                <a:solidFill>
                  <a:schemeClr val="dk2"/>
                </a:solidFill>
              </a:rPr>
              <a:t>návrhu projektu: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200" b="1" dirty="0">
              <a:solidFill>
                <a:schemeClr val="dk2"/>
              </a:solidFill>
            </a:endParaRPr>
          </a:p>
          <a:p>
            <a:pPr marL="914400" lvl="1" indent="-368300" rtl="0"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Char char="○"/>
            </a:pPr>
            <a:r>
              <a:rPr lang="cs-CZ" sz="2200" b="1" dirty="0">
                <a:solidFill>
                  <a:schemeClr val="dk2"/>
                </a:solidFill>
              </a:rPr>
              <a:t>3 oponenti</a:t>
            </a:r>
            <a:r>
              <a:rPr lang="cs-CZ" sz="2200" dirty="0">
                <a:solidFill>
                  <a:schemeClr val="dk2"/>
                </a:solidFill>
              </a:rPr>
              <a:t>  (posudek ve veřejné soutěži);</a:t>
            </a:r>
          </a:p>
          <a:p>
            <a:pPr marL="914400" lvl="1" indent="-368300" rtl="0"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Char char="○"/>
            </a:pPr>
            <a:r>
              <a:rPr lang="cs-CZ" sz="2200" b="1" dirty="0">
                <a:solidFill>
                  <a:schemeClr val="dk2"/>
                </a:solidFill>
              </a:rPr>
              <a:t>Zpravodaj</a:t>
            </a:r>
            <a:r>
              <a:rPr lang="cs-CZ" sz="2200" dirty="0">
                <a:solidFill>
                  <a:schemeClr val="dk2"/>
                </a:solidFill>
              </a:rPr>
              <a:t> z Oborového </a:t>
            </a:r>
            <a:r>
              <a:rPr lang="cs-CZ" sz="2200" dirty="0" smtClean="0">
                <a:solidFill>
                  <a:schemeClr val="dk2"/>
                </a:solidFill>
              </a:rPr>
              <a:t>panelu (</a:t>
            </a:r>
            <a:r>
              <a:rPr lang="cs-CZ" sz="2200" dirty="0">
                <a:solidFill>
                  <a:schemeClr val="dk2"/>
                </a:solidFill>
              </a:rPr>
              <a:t>souhrnná hodnoticí zpráva);</a:t>
            </a:r>
          </a:p>
          <a:p>
            <a:pPr marL="914400" lvl="1" indent="-368300" rtl="0"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Char char="○"/>
            </a:pPr>
            <a:r>
              <a:rPr lang="cs-CZ" sz="2200" dirty="0">
                <a:solidFill>
                  <a:schemeClr val="dk2"/>
                </a:solidFill>
              </a:rPr>
              <a:t>Hodnocení </a:t>
            </a:r>
            <a:r>
              <a:rPr lang="cs-CZ" sz="2200" b="1" dirty="0">
                <a:solidFill>
                  <a:schemeClr val="dk2"/>
                </a:solidFill>
              </a:rPr>
              <a:t>Oborovými panely</a:t>
            </a:r>
            <a:r>
              <a:rPr lang="cs-CZ" sz="2200" dirty="0">
                <a:solidFill>
                  <a:schemeClr val="dk2"/>
                </a:solidFill>
              </a:rPr>
              <a:t> </a:t>
            </a:r>
            <a:r>
              <a:rPr lang="cs-CZ" sz="2200" dirty="0" smtClean="0">
                <a:solidFill>
                  <a:schemeClr val="dk2"/>
                </a:solidFill>
              </a:rPr>
              <a:t>(celkem </a:t>
            </a:r>
            <a:r>
              <a:rPr lang="cs-CZ" sz="2200" dirty="0">
                <a:solidFill>
                  <a:schemeClr val="dk2"/>
                </a:solidFill>
              </a:rPr>
              <a:t>8 Oborových panelů);</a:t>
            </a:r>
          </a:p>
          <a:p>
            <a:pPr marL="914400" lvl="1" indent="-368300" rtl="0"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Char char="○"/>
            </a:pPr>
            <a:r>
              <a:rPr lang="cs-CZ" sz="2200" dirty="0">
                <a:solidFill>
                  <a:schemeClr val="dk2"/>
                </a:solidFill>
              </a:rPr>
              <a:t>Hodnocení </a:t>
            </a:r>
            <a:r>
              <a:rPr lang="cs-CZ" sz="2200" b="1" dirty="0">
                <a:solidFill>
                  <a:schemeClr val="dk2"/>
                </a:solidFill>
              </a:rPr>
              <a:t>Radou programu;</a:t>
            </a:r>
          </a:p>
          <a:p>
            <a:pPr marL="914400" lvl="1" indent="-368300" rtl="0"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Char char="○"/>
            </a:pPr>
            <a:r>
              <a:rPr lang="cs-CZ" sz="2200" b="1" dirty="0">
                <a:solidFill>
                  <a:schemeClr val="dk2"/>
                </a:solidFill>
              </a:rPr>
              <a:t>Přepočet pořadníku;</a:t>
            </a:r>
          </a:p>
          <a:p>
            <a:pPr marL="914400" lvl="1" indent="-368300" rtl="0"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Char char="○"/>
            </a:pPr>
            <a:r>
              <a:rPr lang="cs-CZ" sz="2200" b="1" dirty="0">
                <a:solidFill>
                  <a:schemeClr val="dk2"/>
                </a:solidFill>
              </a:rPr>
              <a:t>Hodnocení předsednictvem TA ČR.</a:t>
            </a:r>
          </a:p>
          <a:p>
            <a:pPr>
              <a:spcBef>
                <a:spcPts val="0"/>
              </a:spcBef>
              <a:buNone/>
            </a:pPr>
            <a:endParaRPr sz="1800" dirty="0"/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4834700" y="274650"/>
            <a:ext cx="41769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cs-CZ" sz="2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Přepočet pořadníku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457200" y="1293350"/>
            <a:ext cx="8229600" cy="505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0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Omezení</a:t>
            </a: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pro možnost návrhu projektu ocitnout se v pořadníku pro navržené projekty k podpoře má první </a:t>
            </a:r>
            <a:r>
              <a:rPr lang="cs-CZ" sz="20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1/3 návrhů projektů</a:t>
            </a: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v daném </a:t>
            </a:r>
            <a:r>
              <a:rPr lang="cs-CZ" sz="20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Oborovém panelu daného podprogramu.</a:t>
            </a:r>
          </a:p>
          <a:p>
            <a:pPr marL="457200" lvl="0" indent="-342900" algn="just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 </a:t>
            </a:r>
            <a:r>
              <a:rPr lang="cs-CZ" sz="20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prvních 8 místech</a:t>
            </a: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budou návrhy projektů, které se umístily v pořadnících </a:t>
            </a:r>
            <a:r>
              <a:rPr lang="cs-CZ" sz="20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 prvních místech v daných Oborových panelech </a:t>
            </a: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daného podprogramu.</a:t>
            </a:r>
          </a:p>
          <a:p>
            <a:pPr marL="457200" lvl="0" indent="-342900" algn="just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0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 9. až 16. místě</a:t>
            </a: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všechny návrhy projektů, které se umístily v pořadnicích na druhých místech v daných</a:t>
            </a:r>
            <a:r>
              <a:rPr lang="cs-CZ" sz="20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Oborových panelech a zároveň byly v první 1/3</a:t>
            </a: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projektů daného panelu.</a:t>
            </a:r>
          </a:p>
          <a:p>
            <a:pPr marL="457200" lvl="0" indent="-342900" algn="just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Obdobně pro 3., 4. a následující místa v Oborových panelech a to do výše disponibilních prostředků.</a:t>
            </a:r>
          </a:p>
          <a:p>
            <a:pPr marL="457200" lvl="0" indent="-342900" algn="just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0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Výstup přepočtu:</a:t>
            </a: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cs-CZ" sz="20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 pořadníky</a:t>
            </a: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tj. jeden pořadník pro každý podprogram, které budou </a:t>
            </a:r>
            <a:r>
              <a:rPr lang="cs-CZ" sz="20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předány předsednictvu TA ČR</a:t>
            </a: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 V</a:t>
            </a:r>
            <a:r>
              <a:rPr lang="cs-CZ" sz="20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každém pořadníku</a:t>
            </a: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budou zastoupeny návrhy projektů ze </a:t>
            </a:r>
            <a:r>
              <a:rPr lang="cs-CZ" sz="20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všech Oborových panelů</a:t>
            </a: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sz="26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Přepočet pořadníku</a:t>
            </a:r>
            <a:endParaRPr lang="cs-CZ" sz="26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96753"/>
            <a:ext cx="5887748" cy="519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1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cs-CZ" sz="2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Helpdesk</a:t>
            </a:r>
          </a:p>
        </p:txBody>
      </p:sp>
      <p:pic>
        <p:nvPicPr>
          <p:cNvPr id="264" name="Shape 26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56800" y="1202925"/>
            <a:ext cx="7714525" cy="517007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cs-CZ" sz="2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Program EPSILON</a:t>
            </a:r>
          </a:p>
        </p:txBody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cs-CZ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Jedná se o podporu </a:t>
            </a:r>
            <a:r>
              <a:rPr lang="cs-CZ" sz="24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kolaborativního</a:t>
            </a:r>
            <a:r>
              <a:rPr lang="cs-CZ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výzkumu, kdy se na společném řešení podílejí zejména výzkumné organizace (VO) a podniky.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347" name="Shape 34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64200" y="3518350"/>
            <a:ext cx="660082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975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-CZ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SMLOUVA O POSKYTNUTÍ PODPORY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5827500" y="290150"/>
            <a:ext cx="3316499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-CZ" sz="32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Smlouva o poskytnutí podpory</a:t>
            </a:r>
          </a:p>
        </p:txBody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216200" y="1433150"/>
            <a:ext cx="8748599" cy="494817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90909"/>
              <a:buFont typeface="Arial"/>
              <a:buChar char="●"/>
            </a:pP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Samotná Smlouva je krátká – většina podmínek ve Všeobecných podmínkách;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90909"/>
              <a:buFont typeface="Arial"/>
              <a:buChar char="●"/>
            </a:pP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Obsahuje pouze:</a:t>
            </a:r>
          </a:p>
          <a:p>
            <a:pPr marL="914400" marR="0" lvl="1" indent="-355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předmět Smlouvy – závazek poskytovatele poskytnout podporu a příjemce dosáhnout výsledků a cílů;</a:t>
            </a:r>
          </a:p>
          <a:p>
            <a:pPr marL="914400" marR="0" lvl="1" indent="-355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konkrétní výši podpory a uznaných nákladů;</a:t>
            </a:r>
          </a:p>
          <a:p>
            <a:pPr marL="914400" marR="0" lvl="1" indent="-355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přehled příloh – pouze Závazné parametry řešení projektu a Všeobecné podmínky + vztah mezi nimi;</a:t>
            </a:r>
          </a:p>
          <a:p>
            <a:pPr marL="914400" marR="0" lvl="1" indent="-355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Specifické podmínky – doplnění specifik dané veřejné soutěže nad rámec Všeobecných podmínek;</a:t>
            </a:r>
          </a:p>
          <a:p>
            <a:pPr marL="914400" marR="0" lvl="1" indent="-355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závěrečná ustanovení (zejména doba platnosti – době řešení + 3 rok.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90909"/>
              <a:buFont typeface="Arial"/>
              <a:buChar char="●"/>
            </a:pP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Obdobná ustanovení  v Rozhodnutí o poskytnutí podpory.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2200" dirty="0"/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3275856" y="274650"/>
            <a:ext cx="5410794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-CZ" sz="26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Základní ustanovení (čl. 1 a 2)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algn="just" rtl="0">
              <a:lnSpc>
                <a:spcPct val="115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Všeobecné podmínky jsou součástí Smlouvy i Rozhodnutí (zde se použijí přiměřeně).</a:t>
            </a:r>
          </a:p>
          <a:p>
            <a:pPr marL="0" lvl="0" indent="0" algn="just" rtl="0">
              <a:lnSpc>
                <a:spcPct val="115000"/>
              </a:lnSpc>
              <a:spcBef>
                <a:spcPts val="500"/>
              </a:spcBef>
              <a:buNone/>
            </a:pPr>
            <a:endParaRPr sz="22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just" rtl="0">
              <a:lnSpc>
                <a:spcPct val="115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Závaznost vnitřních předpisů pro příjemce (vždy v platné verzi, nedojde-li ke zhoršení postavení příjemce).</a:t>
            </a:r>
          </a:p>
          <a:p>
            <a:pPr marL="0" lvl="0" indent="0" algn="just" rtl="0">
              <a:lnSpc>
                <a:spcPct val="115000"/>
              </a:lnSpc>
              <a:spcBef>
                <a:spcPts val="500"/>
              </a:spcBef>
              <a:buNone/>
            </a:pPr>
            <a:endParaRPr sz="22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just" rtl="0">
              <a:lnSpc>
                <a:spcPct val="115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Výklad pojmů (čl. 2) - zejména příjemce x hlavní příjemce x další účastník.</a:t>
            </a:r>
          </a:p>
          <a:p>
            <a:pPr>
              <a:spcBef>
                <a:spcPts val="0"/>
              </a:spcBef>
              <a:buNone/>
            </a:pPr>
            <a:endParaRPr sz="22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3494075" y="274650"/>
            <a:ext cx="5563799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cs-CZ" sz="2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Práva a povinnosti, důsledky porušení – čl. 3 až 9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457200" y="1805100"/>
            <a:ext cx="8229600" cy="416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algn="just" rtl="0">
              <a:lnSpc>
                <a:spcPct val="115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Podmínky poskytnutí podpory (čl. 3) – lhůty pro poskytovatele, forma poskytnutí, možnosti odložení.</a:t>
            </a:r>
          </a:p>
          <a:p>
            <a:pPr marL="0" lvl="0" indent="0" algn="just" rtl="0">
              <a:lnSpc>
                <a:spcPct val="115000"/>
              </a:lnSpc>
              <a:spcBef>
                <a:spcPts val="500"/>
              </a:spcBef>
              <a:buNone/>
            </a:pPr>
            <a:endParaRPr sz="22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just" rtl="0">
              <a:lnSpc>
                <a:spcPct val="115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 čl. 4 VP je přehled všech povinností příjemce a to dvojího typu:</a:t>
            </a:r>
          </a:p>
          <a:p>
            <a:pPr marL="914400" lvl="1" indent="-355600" algn="just" rtl="0">
              <a:lnSpc>
                <a:spcPct val="115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○"/>
            </a:pP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jejichž porušení je považováno za porušení rozpočtové kázně;</a:t>
            </a:r>
          </a:p>
          <a:p>
            <a:pPr marL="914400" lvl="1" indent="-355600" algn="just" rtl="0">
              <a:lnSpc>
                <a:spcPct val="115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○"/>
            </a:pP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povinnosti na </a:t>
            </a:r>
            <a:r>
              <a:rPr lang="cs-CZ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základě </a:t>
            </a:r>
            <a:r>
              <a:rPr lang="cs-CZ" sz="200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soukromoprávního </a:t>
            </a: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vztahu.</a:t>
            </a:r>
          </a:p>
          <a:p>
            <a:pPr marL="0" lvl="0" indent="0" algn="just" rtl="0">
              <a:lnSpc>
                <a:spcPct val="115000"/>
              </a:lnSpc>
              <a:spcBef>
                <a:spcPts val="400"/>
              </a:spcBef>
              <a:buNone/>
            </a:pPr>
            <a:endParaRPr sz="2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400"/>
              </a:spcBef>
              <a:buNone/>
            </a:pPr>
            <a:endParaRPr sz="22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3494075" y="274650"/>
            <a:ext cx="5563799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cs-CZ" sz="2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Práva a povinnosti, důsledky porušení – čl. 3 až 9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457200" y="1417650"/>
            <a:ext cx="8229600" cy="489167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algn="just" rtl="0">
              <a:lnSpc>
                <a:spcPct val="115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Těmto povinnostem pak odpovídají důsledky porušení zákona (čl. 5) a to</a:t>
            </a:r>
          </a:p>
          <a:p>
            <a:pPr marL="914400" lvl="1" indent="-355600" algn="just" rtl="0">
              <a:lnSpc>
                <a:spcPct val="115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○"/>
            </a:pP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stanovené odvody pro účely vyměření finančním úřadem buď v přísnějším nebo zmírněném režimu;</a:t>
            </a:r>
          </a:p>
          <a:p>
            <a:pPr marL="914400" lvl="1" indent="-355600" algn="just" rtl="0">
              <a:lnSpc>
                <a:spcPct val="115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○"/>
            </a:pP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smluvní sankce stanovené buď procentuálně nebo paušálně.</a:t>
            </a:r>
          </a:p>
          <a:p>
            <a:pPr marL="457200" lvl="0" indent="0" algn="just" rtl="0">
              <a:lnSpc>
                <a:spcPct val="115000"/>
              </a:lnSpc>
              <a:spcBef>
                <a:spcPts val="400"/>
              </a:spcBef>
              <a:buNone/>
            </a:pPr>
            <a:endParaRPr sz="2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just" rtl="0">
              <a:lnSpc>
                <a:spcPct val="115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Hlavní příjemce nese odpovědnost za porušení povinností i dalšími účastníky.</a:t>
            </a:r>
          </a:p>
          <a:p>
            <a:pPr marL="0" lvl="0" indent="0" algn="just" rtl="0">
              <a:lnSpc>
                <a:spcPct val="115000"/>
              </a:lnSpc>
              <a:spcBef>
                <a:spcPts val="500"/>
              </a:spcBef>
              <a:buNone/>
            </a:pPr>
            <a:endParaRPr sz="22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just" rtl="0">
              <a:lnSpc>
                <a:spcPct val="115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Příjemci se doporučuje, aby vše řešil ještě před uplynutím lhůty pro poskytnutí podpory (buď režimem změnových řízení nebo oznámením).</a:t>
            </a:r>
          </a:p>
          <a:p>
            <a:pPr lvl="0" rtl="0">
              <a:spcBef>
                <a:spcPts val="0"/>
              </a:spcBef>
              <a:buNone/>
            </a:pPr>
            <a:endParaRPr sz="22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457200" y="1301100"/>
            <a:ext cx="8229600" cy="500822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algn="just" rtl="0">
              <a:lnSpc>
                <a:spcPct val="115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Smlouva o účasti na řešení projektu (čl. 6) – není přílohou ale její povinností je mít ji uzavřenou. Jsou stanoveny minimální obsahové požadavky </a:t>
            </a:r>
          </a:p>
          <a:p>
            <a:pPr marL="457200" lvl="0" indent="-368300" algn="just" rtl="0">
              <a:lnSpc>
                <a:spcPct val="115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Vymezeny důvody pro odstoupení (čl. 8) a pro výpověď (čl. 7).</a:t>
            </a:r>
          </a:p>
          <a:p>
            <a:pPr marL="457200" lvl="0" indent="-368300" algn="just" rtl="0">
              <a:lnSpc>
                <a:spcPct val="115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Institut příjmů z projektů (čl. 9)</a:t>
            </a:r>
          </a:p>
          <a:p>
            <a:pPr marL="914400" lvl="1" indent="-355600" algn="just" rtl="0">
              <a:lnSpc>
                <a:spcPct val="115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○"/>
            </a:pP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doprovodné příjmy generované během řešení;</a:t>
            </a:r>
          </a:p>
          <a:p>
            <a:pPr marL="914400" lvl="1" indent="-355600" algn="just" rtl="0">
              <a:lnSpc>
                <a:spcPct val="115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○"/>
            </a:pP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nutno postupovat jako řádný hospodář;</a:t>
            </a:r>
          </a:p>
          <a:p>
            <a:pPr marL="914400" lvl="1" indent="-355600" algn="just" rtl="0">
              <a:lnSpc>
                <a:spcPct val="115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○"/>
            </a:pP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úroky, příjmy z prototypů, sankce dodavatelům a příjmy z nepoužitelného majetku;</a:t>
            </a:r>
          </a:p>
          <a:p>
            <a:pPr marL="914400" lvl="1" indent="-355600" algn="just" rtl="0">
              <a:lnSpc>
                <a:spcPct val="115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○"/>
            </a:pP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příjmy z majetku potřebného k řešení nesmí vzniknout;</a:t>
            </a:r>
          </a:p>
          <a:p>
            <a:pPr marL="914400" lvl="1" indent="-355600" algn="just" rtl="0">
              <a:lnSpc>
                <a:spcPct val="115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○"/>
            </a:pP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možnost zřídit účet u ČNB a negenerovat tak úroky. </a:t>
            </a:r>
          </a:p>
          <a:p>
            <a:pPr>
              <a:spcBef>
                <a:spcPts val="0"/>
              </a:spcBef>
              <a:buNone/>
            </a:pPr>
            <a:endParaRPr sz="22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3676475" y="223125"/>
            <a:ext cx="5334900" cy="1193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cs-CZ" sz="2600" b="1">
                <a:solidFill>
                  <a:schemeClr val="dk2"/>
                </a:solidFill>
              </a:rPr>
              <a:t>Práva a povinnosti, důsledky porušení – čl. 3 až 9</a:t>
            </a:r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4757200" y="274650"/>
            <a:ext cx="4286099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cs-CZ" sz="2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Informace a mlčenlivost  (čl. 10 a 11)</a:t>
            </a:r>
          </a:p>
        </p:txBody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algn="just" rtl="0">
              <a:lnSpc>
                <a:spcPct val="115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Předkládání informací do IS </a:t>
            </a:r>
            <a:r>
              <a:rPr lang="cs-CZ" sz="22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VaVaI</a:t>
            </a: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– součinnost příjemce;</a:t>
            </a:r>
          </a:p>
          <a:p>
            <a:pPr marL="457200" lvl="0" indent="-368300" algn="just" rtl="0">
              <a:lnSpc>
                <a:spcPct val="115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Při informování veřejnosti nutno postupovat v souladu s Pravidly pro publicitu;</a:t>
            </a:r>
          </a:p>
          <a:p>
            <a:pPr marL="457200" lvl="0" indent="-368300" algn="just" rtl="0">
              <a:lnSpc>
                <a:spcPct val="115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Důvěrnost informací vztahujících se k řešení projektu;</a:t>
            </a:r>
          </a:p>
          <a:p>
            <a:pPr marL="457200" lvl="0" indent="-368300" algn="just" rtl="0">
              <a:lnSpc>
                <a:spcPct val="115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Předkládání zpráv (čl. 11) (v souladu s příslušným hodnoticím procesem)</a:t>
            </a:r>
          </a:p>
          <a:p>
            <a:pPr marL="914400" lvl="1" indent="-355600" algn="just" rtl="0">
              <a:lnSpc>
                <a:spcPct val="115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○"/>
            </a:pP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průběžná;</a:t>
            </a:r>
          </a:p>
          <a:p>
            <a:pPr marL="914400" lvl="1" indent="-355600" algn="just" rtl="0">
              <a:lnSpc>
                <a:spcPct val="115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○"/>
            </a:pP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mimořádná;</a:t>
            </a:r>
          </a:p>
          <a:p>
            <a:pPr marL="914400" lvl="1" indent="-355600" algn="just" rtl="0">
              <a:lnSpc>
                <a:spcPct val="115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○"/>
            </a:pP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závěrečná;</a:t>
            </a:r>
          </a:p>
          <a:p>
            <a:pPr marL="914400" lvl="1" indent="-355600" algn="just" rtl="0">
              <a:lnSpc>
                <a:spcPct val="115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○"/>
            </a:pP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zpráva o implementaci.</a:t>
            </a:r>
          </a:p>
          <a:p>
            <a:pPr marL="0" lvl="0" indent="0">
              <a:spcBef>
                <a:spcPts val="0"/>
              </a:spcBef>
              <a:buNone/>
            </a:pPr>
            <a:endParaRPr sz="22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4695200" y="251400"/>
            <a:ext cx="4393799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cs-CZ" sz="2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Vlastnická a užívací práva (čl. 12 až 15)</a:t>
            </a:r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457200" y="1324350"/>
            <a:ext cx="8229600" cy="4990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6830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Majetek potřebný k řešení (čl. 12) – hlavní příjemce a další účastníci;</a:t>
            </a:r>
          </a:p>
          <a:p>
            <a:pPr marL="457200" marR="0" lvl="0" indent="-36830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Implementační plán (čl. 13) – právo poskytovatele monitorovat využívání výsledků až po dobu 3 let;</a:t>
            </a:r>
          </a:p>
          <a:p>
            <a:pPr marL="457200" marR="0" lvl="0" indent="-36830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Smlouva o využití výsledků (čl. 13) – smlouvu o využití výsledků možno nahradit čestným prohlášením;</a:t>
            </a:r>
          </a:p>
          <a:p>
            <a:pPr marL="457200" marR="0" lvl="0" indent="-36830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Práva k výsledkům (čl. 14) – spoluvlastnictví příjemců </a:t>
            </a:r>
            <a:r>
              <a:rPr lang="cs-CZ" sz="20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za podmínky dodržení pravidel veřejné podpory!!!</a:t>
            </a:r>
          </a:p>
          <a:p>
            <a:pPr marL="457200" marR="0" lvl="0" indent="-36830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Využití a poskytování (čl. 15) – kombinace pravidel veřejné podpory a § 16 ZPVV:</a:t>
            </a:r>
          </a:p>
          <a:p>
            <a:pPr marL="914400" marR="0" lvl="1" indent="-35560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○"/>
            </a:pP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přednostní přístup vkladatele neveřejných prostředků;</a:t>
            </a:r>
          </a:p>
          <a:p>
            <a:pPr marL="914400" marR="0" lvl="1" indent="-35560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○"/>
            </a:pP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tržní cena, nejvyšší možná protihodnota nebo náklady + přiměřený zisk.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4765800" y="294475"/>
            <a:ext cx="43782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cs-CZ" sz="2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Náklady a kontroly  </a:t>
            </a:r>
          </a:p>
          <a:p>
            <a:pPr algn="r">
              <a:spcBef>
                <a:spcPts val="0"/>
              </a:spcBef>
              <a:buNone/>
            </a:pPr>
            <a:r>
              <a:rPr lang="cs-CZ" sz="2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(čl. 16 až 19)</a:t>
            </a:r>
          </a:p>
        </p:txBody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8112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6830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Pravidla pro uznané náklady projektu (čl. 16), zejména:</a:t>
            </a:r>
          </a:p>
          <a:p>
            <a:pPr marL="914400" marR="0" lvl="1" indent="-355600" algn="just" rtl="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○"/>
            </a:pP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zásady 3E, podloženy doklady a směřují pouze k řešení;</a:t>
            </a:r>
          </a:p>
          <a:p>
            <a:pPr marL="914400" marR="0" lvl="1" indent="-355600" algn="just" rtl="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○"/>
            </a:pP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zákaz plnění mezi příjemci navzájem;</a:t>
            </a:r>
          </a:p>
          <a:p>
            <a:pPr marL="914400" marR="0" lvl="1" indent="-355600" algn="just" rtl="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○"/>
            </a:pP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matematický výpočet pro náklady na konkrétní výsledek;</a:t>
            </a:r>
          </a:p>
          <a:p>
            <a:pPr marL="914400" marR="0" lvl="1" indent="-355600" algn="just" rtl="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○"/>
            </a:pP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povinnost postupovat dle ZVZ;</a:t>
            </a:r>
          </a:p>
          <a:p>
            <a:pPr marL="914400" marR="0" lvl="1" indent="-355600" algn="just" rtl="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○"/>
            </a:pP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každý náklad je rozdělen v příslušném poměru dle míry podpory.</a:t>
            </a:r>
          </a:p>
          <a:p>
            <a:pPr marL="457200" marR="0" lvl="0" indent="-36830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Jednotlivé kategorie (čl. 17) – rozvedení zákonné kategorizace;</a:t>
            </a:r>
          </a:p>
          <a:p>
            <a:pPr marL="457200" marR="0" lvl="0" indent="-36830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Možnosti změn (čl. 18) – odkaz na změnové řízení;</a:t>
            </a:r>
          </a:p>
          <a:p>
            <a:pPr marL="457200" marR="0" lvl="0" indent="-36830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Kontroly a hodnocení (čl. 19) – povinnosti dle § 13 ZPVV, odkazy na hodnoticí a kontrolní procesy.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4578975" y="274650"/>
            <a:ext cx="41079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cs-CZ" sz="2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Závěrečná ustanovení (čl. 20 až 22)</a:t>
            </a:r>
          </a:p>
        </p:txBody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457275" y="159245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algn="just" rtl="0">
              <a:lnSpc>
                <a:spcPct val="115000"/>
              </a:lnSpc>
              <a:spcBef>
                <a:spcPts val="6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Spory smluvních stran (čl. 20) – rozhodovány zpravidla soudem.</a:t>
            </a: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buNone/>
            </a:pPr>
            <a:endParaRPr sz="2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just" rtl="0">
              <a:lnSpc>
                <a:spcPct val="115000"/>
              </a:lnSpc>
              <a:spcBef>
                <a:spcPts val="6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Obecný odkaz na změnová řízení (čl. 21).</a:t>
            </a: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buNone/>
            </a:pPr>
            <a:endParaRPr sz="2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just" rtl="0">
              <a:lnSpc>
                <a:spcPct val="115000"/>
              </a:lnSpc>
              <a:spcBef>
                <a:spcPts val="6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cs-CZ" sz="2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Ukončení platnosti smlouvy (čl. 22) – 3 roky po ukončení řešení, odstoupení či výpovědí.</a:t>
            </a:r>
          </a:p>
          <a:p>
            <a:pPr>
              <a:spcBef>
                <a:spcPts val="0"/>
              </a:spcBef>
              <a:buNone/>
            </a:pPr>
            <a:endParaRPr sz="2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cs-CZ" sz="2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Program EPSILON</a:t>
            </a:r>
          </a:p>
        </p:txBody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700"/>
              </a:spcBef>
              <a:spcAft>
                <a:spcPts val="2400"/>
              </a:spcAft>
              <a:buNone/>
            </a:pPr>
            <a:r>
              <a:rPr lang="cs-CZ" sz="2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Program vychází z prioritních oblasti NPOV:</a:t>
            </a:r>
          </a:p>
          <a:p>
            <a:pPr marL="1371600" lvl="0" indent="-381000" rtl="0">
              <a:lnSpc>
                <a:spcPct val="150000"/>
              </a:lnSpc>
              <a:spcBef>
                <a:spcPts val="700"/>
              </a:spcBef>
              <a:spcAft>
                <a:spcPts val="240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cs-CZ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Konkurenceschopná ekonomika založená na znalostech.</a:t>
            </a:r>
          </a:p>
          <a:p>
            <a:pPr marL="1371600" lvl="0" indent="-381000" rtl="0">
              <a:lnSpc>
                <a:spcPct val="150000"/>
              </a:lnSpc>
              <a:spcBef>
                <a:spcPts val="700"/>
              </a:spcBef>
              <a:spcAft>
                <a:spcPts val="240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cs-CZ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Udržitelnost energetiky a materiálových zdrojů.</a:t>
            </a:r>
          </a:p>
          <a:p>
            <a:pPr marL="1371600" lvl="0" indent="-381000" rtl="0">
              <a:lnSpc>
                <a:spcPct val="150000"/>
              </a:lnSpc>
              <a:spcBef>
                <a:spcPts val="700"/>
              </a:spcBef>
              <a:spcAft>
                <a:spcPts val="240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cs-CZ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Prostředí pro kvalitní život.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341990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ctrTitle"/>
          </p:nvPr>
        </p:nvSpPr>
        <p:spPr>
          <a:xfrm>
            <a:off x="724525" y="2517875"/>
            <a:ext cx="7772400" cy="147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-CZ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Děkujeme za </a:t>
            </a:r>
            <a:r>
              <a:rPr lang="cs-CZ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pozornost</a:t>
            </a:r>
            <a:br>
              <a:rPr lang="cs-CZ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s-CZ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lang="cs-CZ" sz="26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cs-CZ" sz="2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Program EPSILON</a:t>
            </a:r>
          </a:p>
        </p:txBody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cs-CZ" sz="2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Podprogramy:</a:t>
            </a: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○"/>
            </a:pPr>
            <a:r>
              <a:rPr lang="cs-CZ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Podprogram 1 – Znalostní ekonomika</a:t>
            </a:r>
          </a:p>
          <a:p>
            <a:pPr marL="914400" marR="0" lvl="1" indent="-38100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○"/>
            </a:pPr>
            <a:r>
              <a:rPr lang="cs-CZ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Podprogram 2 – Energetika a materiály</a:t>
            </a:r>
          </a:p>
          <a:p>
            <a:pPr marL="914400" marR="0" lvl="1" indent="-38100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○"/>
            </a:pPr>
            <a:r>
              <a:rPr lang="cs-CZ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Podprogram 3 – Životní prostředí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48347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cs-CZ" sz="2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Program EPSILON</a:t>
            </a:r>
          </a:p>
        </p:txBody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1200"/>
              </a:spcBef>
              <a:buNone/>
            </a:pP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První tři priority NPOV zahrnují 77 cílů </a:t>
            </a:r>
            <a:r>
              <a:rPr lang="cs-CZ" sz="22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VaVaI</a:t>
            </a: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 Po jednáních s MPO, MD, MŽP, SÚJB, ČBÚ a technologickými platformami bylo vybráno pro první veřejnou soutěž 38 cílů </a:t>
            </a:r>
            <a:r>
              <a:rPr lang="cs-CZ" sz="22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VaVaI</a:t>
            </a: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lvl="0" indent="0" rtl="0">
              <a:lnSpc>
                <a:spcPct val="115000"/>
              </a:lnSpc>
              <a:spcBef>
                <a:spcPts val="1200"/>
              </a:spcBef>
              <a:buNone/>
            </a:pPr>
            <a:r>
              <a:rPr lang="cs-CZ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Zásady pro výběr:</a:t>
            </a:r>
          </a:p>
          <a:p>
            <a:pPr marL="914400" marR="0" lvl="1" indent="-36830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○"/>
            </a:pP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všechny vybrané cíle musí vycházet ze současných  rezortních strategií,</a:t>
            </a:r>
          </a:p>
          <a:p>
            <a:pPr marL="914400" marR="0" lvl="1" indent="-36830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○"/>
            </a:pPr>
            <a:r>
              <a:rPr lang="cs-CZ"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nelze nad nimi zahajovat širokou diskusi.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50019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title"/>
          </p:nvPr>
        </p:nvSpPr>
        <p:spPr>
          <a:xfrm>
            <a:off x="457200" y="2940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2307"/>
              <a:buFont typeface="Arial"/>
              <a:buNone/>
            </a:pPr>
            <a:r>
              <a:rPr lang="cs-CZ" sz="2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Podrobný popis cílů NPOV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2307"/>
              <a:buFont typeface="Arial"/>
              <a:buNone/>
            </a:pPr>
            <a:r>
              <a:rPr lang="cs-CZ" sz="2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jednotlivých rezortů</a:t>
            </a:r>
          </a:p>
        </p:txBody>
      </p:sp>
      <p:pic>
        <p:nvPicPr>
          <p:cNvPr id="371" name="Shape 37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39000" y="1804750"/>
            <a:ext cx="849630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0179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cs-CZ" sz="2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Program EPSILON</a:t>
            </a:r>
          </a:p>
        </p:txBody>
      </p:sp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cs-CZ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Priority NPOV definují hlavní cíle, kterých chce ČR v  budoucnu dosáhnout, a nejsou zaměřeny oborově. Návrhy projektů budou proto nejprve posuzovány osmi oborovými panely, které byly vybrány na základě dosavadních zkušeností s programem ALFA (jak dle rozložení, tak dle počtu projektů).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047662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2247</Words>
  <Application>Microsoft Office PowerPoint</Application>
  <PresentationFormat>Předvádění na obrazovce (4:3)</PresentationFormat>
  <Paragraphs>255</Paragraphs>
  <Slides>50</Slides>
  <Notes>48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1" baseType="lpstr">
      <vt:lpstr>Motiv systému Office</vt:lpstr>
      <vt:lpstr>Technologická agentura ČR  Program EPSILON</vt:lpstr>
      <vt:lpstr>Program EPSILON</vt:lpstr>
      <vt:lpstr>Program EPSILON</vt:lpstr>
      <vt:lpstr>Program EPSILON</vt:lpstr>
      <vt:lpstr>Program EPSILON</vt:lpstr>
      <vt:lpstr>Program EPSILON</vt:lpstr>
      <vt:lpstr>Program EPSILON</vt:lpstr>
      <vt:lpstr>Podrobný popis cílů NPOV  jednotlivých rezortů</vt:lpstr>
      <vt:lpstr>Program EPSILON</vt:lpstr>
      <vt:lpstr>Oborové panely</vt:lpstr>
      <vt:lpstr>Program EPSILON</vt:lpstr>
      <vt:lpstr>1. veřejná soutěž programu EPSILON je vyhlašována </vt:lpstr>
      <vt:lpstr>Základní informace</vt:lpstr>
      <vt:lpstr>Základní informace</vt:lpstr>
      <vt:lpstr>Příjemci podpory</vt:lpstr>
      <vt:lpstr>1. veřejná soutěž programu EPSILON, soutěžní lhůta</vt:lpstr>
      <vt:lpstr>Rozdělení finančních prostředků  do podprogramů</vt:lpstr>
      <vt:lpstr>Maximální míra podpory</vt:lpstr>
      <vt:lpstr>Bonifikace uchazeče v rámci hodnocení</vt:lpstr>
      <vt:lpstr>Prokázání způsobilosti uchazeče</vt:lpstr>
      <vt:lpstr>Podávání návrhů projektů (IS VaVaI TA ČR, datová schránka)</vt:lpstr>
      <vt:lpstr>Příloha prokazující potřebnost řešení a možnost uplatnění výsledků </vt:lpstr>
      <vt:lpstr>Předpokládané přínosy pro uchazeče</vt:lpstr>
      <vt:lpstr>Návrh projektu</vt:lpstr>
      <vt:lpstr>Návrh projektu</vt:lpstr>
      <vt:lpstr>Návrh projektu -  představení projektu</vt:lpstr>
      <vt:lpstr>Podporované druhy výsledků </vt:lpstr>
      <vt:lpstr>Návrh projektu - výsledky/výstupy</vt:lpstr>
      <vt:lpstr>Návrh projektu - řízení projektu</vt:lpstr>
      <vt:lpstr>Návrh projektu - AV/EV</vt:lpstr>
      <vt:lpstr>Návrh projektu -  specifikace nákladových položek</vt:lpstr>
      <vt:lpstr>Návrh projektu - náklady</vt:lpstr>
      <vt:lpstr>Návrh projektu - přehled za uchazeče</vt:lpstr>
      <vt:lpstr>Návrh projektu - přehled za projekt</vt:lpstr>
      <vt:lpstr>Návrh projektu - kontrola</vt:lpstr>
      <vt:lpstr>Hodnoticí proces</vt:lpstr>
      <vt:lpstr>Přepočet pořadníku</vt:lpstr>
      <vt:lpstr>Přepočet pořadníku</vt:lpstr>
      <vt:lpstr>Helpdesk</vt:lpstr>
      <vt:lpstr>SMLOUVA O POSKYTNUTÍ PODPORY</vt:lpstr>
      <vt:lpstr> Smlouva o poskytnutí podpory</vt:lpstr>
      <vt:lpstr>Základní ustanovení (čl. 1 a 2)</vt:lpstr>
      <vt:lpstr>Práva a povinnosti, důsledky porušení – čl. 3 až 9</vt:lpstr>
      <vt:lpstr>Práva a povinnosti, důsledky porušení – čl. 3 až 9</vt:lpstr>
      <vt:lpstr>Prezentace aplikace PowerPoint</vt:lpstr>
      <vt:lpstr>Informace a mlčenlivost  (čl. 10 a 11)</vt:lpstr>
      <vt:lpstr>Vlastnická a užívací práva (čl. 12 až 15)</vt:lpstr>
      <vt:lpstr>Náklady a kontroly   (čl. 16 až 19)</vt:lpstr>
      <vt:lpstr>Závěrečná ustanovení (čl. 20 až 22)</vt:lpstr>
      <vt:lpstr>Děkujeme za pozornost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Technologická agentura ČR  Program EPSILON</dc:title>
  <dc:creator>Lukáš Pavlík</dc:creator>
  <cp:lastModifiedBy>Marcollová Daniela</cp:lastModifiedBy>
  <cp:revision>17</cp:revision>
  <dcterms:modified xsi:type="dcterms:W3CDTF">2014-06-05T06:29:18Z</dcterms:modified>
</cp:coreProperties>
</file>