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notesMasterIdLst>
    <p:notesMasterId r:id="rId26"/>
  </p:notesMasterIdLst>
  <p:handoutMasterIdLst>
    <p:handoutMasterId r:id="rId27"/>
  </p:handoutMasterIdLst>
  <p:sldIdLst>
    <p:sldId id="322" r:id="rId3"/>
    <p:sldId id="323" r:id="rId4"/>
    <p:sldId id="282" r:id="rId5"/>
    <p:sldId id="324" r:id="rId6"/>
    <p:sldId id="316" r:id="rId7"/>
    <p:sldId id="314" r:id="rId8"/>
    <p:sldId id="319" r:id="rId9"/>
    <p:sldId id="286" r:id="rId10"/>
    <p:sldId id="318" r:id="rId11"/>
    <p:sldId id="310" r:id="rId12"/>
    <p:sldId id="279" r:id="rId13"/>
    <p:sldId id="312" r:id="rId14"/>
    <p:sldId id="311" r:id="rId15"/>
    <p:sldId id="296" r:id="rId16"/>
    <p:sldId id="304" r:id="rId17"/>
    <p:sldId id="297" r:id="rId18"/>
    <p:sldId id="301" r:id="rId19"/>
    <p:sldId id="289" r:id="rId20"/>
    <p:sldId id="306" r:id="rId21"/>
    <p:sldId id="299" r:id="rId22"/>
    <p:sldId id="321" r:id="rId23"/>
    <p:sldId id="325" r:id="rId24"/>
    <p:sldId id="327" r:id="rId25"/>
  </p:sldIdLst>
  <p:sldSz cx="9144000" cy="6858000" type="screen4x3"/>
  <p:notesSz cx="6797675" cy="9928225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902E"/>
    <a:srgbClr val="EFECB3"/>
    <a:srgbClr val="639729"/>
    <a:srgbClr val="FF5050"/>
    <a:srgbClr val="91F3C7"/>
    <a:srgbClr val="FCBE42"/>
    <a:srgbClr val="CC99FF"/>
    <a:srgbClr val="33CCFF"/>
    <a:srgbClr val="F995EB"/>
    <a:srgbClr val="FCB8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řední styl 2 – zvýraznění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72" autoAdjust="0"/>
    <p:restoredTop sz="94660"/>
  </p:normalViewPr>
  <p:slideViewPr>
    <p:cSldViewPr>
      <p:cViewPr>
        <p:scale>
          <a:sx n="80" d="100"/>
          <a:sy n="80" d="100"/>
        </p:scale>
        <p:origin x="-1128" y="3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862" cy="495872"/>
          </a:xfrm>
          <a:prstGeom prst="rect">
            <a:avLst/>
          </a:prstGeom>
        </p:spPr>
        <p:txBody>
          <a:bodyPr vert="horz" lIns="88230" tIns="44115" rIns="88230" bIns="44115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294" y="1"/>
            <a:ext cx="2945862" cy="495872"/>
          </a:xfrm>
          <a:prstGeom prst="rect">
            <a:avLst/>
          </a:prstGeom>
        </p:spPr>
        <p:txBody>
          <a:bodyPr vert="horz" lIns="88230" tIns="44115" rIns="88230" bIns="44115" rtlCol="0"/>
          <a:lstStyle>
            <a:lvl1pPr algn="r">
              <a:defRPr sz="1200"/>
            </a:lvl1pPr>
          </a:lstStyle>
          <a:p>
            <a:fld id="{7FD66E06-1F18-420B-8D99-FC8764B3EC09}" type="datetimeFigureOut">
              <a:rPr lang="cs-CZ" smtClean="0"/>
              <a:t>29.3.2014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30813"/>
            <a:ext cx="2945862" cy="495872"/>
          </a:xfrm>
          <a:prstGeom prst="rect">
            <a:avLst/>
          </a:prstGeom>
        </p:spPr>
        <p:txBody>
          <a:bodyPr vert="horz" lIns="88230" tIns="44115" rIns="88230" bIns="44115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294" y="9430813"/>
            <a:ext cx="2945862" cy="495872"/>
          </a:xfrm>
          <a:prstGeom prst="rect">
            <a:avLst/>
          </a:prstGeom>
        </p:spPr>
        <p:txBody>
          <a:bodyPr vert="horz" lIns="88230" tIns="44115" rIns="88230" bIns="44115" rtlCol="0" anchor="b"/>
          <a:lstStyle>
            <a:lvl1pPr algn="r">
              <a:defRPr sz="1200"/>
            </a:lvl1pPr>
          </a:lstStyle>
          <a:p>
            <a:fld id="{302E878B-E7FC-4FA4-853F-8620E74200C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60290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862" cy="495872"/>
          </a:xfrm>
          <a:prstGeom prst="rect">
            <a:avLst/>
          </a:prstGeom>
        </p:spPr>
        <p:txBody>
          <a:bodyPr vert="horz" lIns="88230" tIns="44115" rIns="88230" bIns="44115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294" y="1"/>
            <a:ext cx="2945862" cy="495872"/>
          </a:xfrm>
          <a:prstGeom prst="rect">
            <a:avLst/>
          </a:prstGeom>
        </p:spPr>
        <p:txBody>
          <a:bodyPr vert="horz" lIns="88230" tIns="44115" rIns="88230" bIns="44115" rtlCol="0"/>
          <a:lstStyle>
            <a:lvl1pPr algn="r">
              <a:defRPr sz="1200"/>
            </a:lvl1pPr>
          </a:lstStyle>
          <a:p>
            <a:fld id="{9B762327-AEB7-4E1E-B897-728D5E23794B}" type="datetimeFigureOut">
              <a:rPr lang="cs-CZ" smtClean="0"/>
              <a:t>29.3.2014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59350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8230" tIns="44115" rIns="88230" bIns="44115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464" y="4715406"/>
            <a:ext cx="5438748" cy="4467471"/>
          </a:xfrm>
          <a:prstGeom prst="rect">
            <a:avLst/>
          </a:prstGeom>
        </p:spPr>
        <p:txBody>
          <a:bodyPr vert="horz" lIns="88230" tIns="44115" rIns="88230" bIns="44115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30813"/>
            <a:ext cx="2945862" cy="495872"/>
          </a:xfrm>
          <a:prstGeom prst="rect">
            <a:avLst/>
          </a:prstGeom>
        </p:spPr>
        <p:txBody>
          <a:bodyPr vert="horz" lIns="88230" tIns="44115" rIns="88230" bIns="44115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294" y="9430813"/>
            <a:ext cx="2945862" cy="495872"/>
          </a:xfrm>
          <a:prstGeom prst="rect">
            <a:avLst/>
          </a:prstGeom>
        </p:spPr>
        <p:txBody>
          <a:bodyPr vert="horz" lIns="88230" tIns="44115" rIns="88230" bIns="44115" rtlCol="0" anchor="b"/>
          <a:lstStyle>
            <a:lvl1pPr algn="r">
              <a:defRPr sz="1200"/>
            </a:lvl1pPr>
          </a:lstStyle>
          <a:p>
            <a:fld id="{35635C42-4A62-4CB8-9C29-29DD2A98B86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041396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smtClean="0">
              <a:ea typeface="ＭＳ Ｐゴシック" pitchFamily="34" charset="-128"/>
            </a:endParaRPr>
          </a:p>
        </p:txBody>
      </p:sp>
      <p:sp>
        <p:nvSpPr>
          <p:cNvPr id="1946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76516" indent="-298660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94641" indent="-238929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72497" indent="-238929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150353" indent="-238929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628209" indent="-238929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106065" indent="-238929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583921" indent="-238929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4061777" indent="-238929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F68FED47-F6B0-43A1-89A2-0203E1715657}" type="slidenum">
              <a:rPr lang="en-US" sz="1300">
                <a:solidFill>
                  <a:prstClr val="black"/>
                </a:solidFill>
              </a:rPr>
              <a:pPr eaLnBrk="1" hangingPunct="1"/>
              <a:t>1</a:t>
            </a:fld>
            <a:endParaRPr lang="en-US" sz="13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ALFA 4: platí</a:t>
            </a:r>
            <a:r>
              <a:rPr lang="cs-CZ" baseline="0" dirty="0" smtClean="0"/>
              <a:t> </a:t>
            </a:r>
            <a:r>
              <a:rPr lang="cs-CZ" baseline="0" dirty="0" smtClean="0"/>
              <a:t>NPOV; zohlednění Center OP </a:t>
            </a:r>
            <a:r>
              <a:rPr lang="cs-CZ" baseline="0" dirty="0" err="1" smtClean="0"/>
              <a:t>VaVaI</a:t>
            </a:r>
            <a:r>
              <a:rPr lang="cs-CZ" baseline="0" dirty="0" smtClean="0"/>
              <a:t>, regionální rozložení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635C42-4A62-4CB8-9C29-29DD2A98B860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09272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Hledáme lepší nasměrování aplikovaného</a:t>
            </a:r>
            <a:r>
              <a:rPr lang="cs-CZ" baseline="0" dirty="0" smtClean="0"/>
              <a:t> výzkumu v oblasti společenského výzkumu (4 kulaté stoly)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635C42-4A62-4CB8-9C29-29DD2A98B860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91539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CK 2 orientována</a:t>
            </a:r>
            <a:r>
              <a:rPr lang="cs-CZ" baseline="0" dirty="0" smtClean="0"/>
              <a:t> mj. na podporu regionů, center z OP </a:t>
            </a:r>
            <a:r>
              <a:rPr lang="cs-CZ" baseline="0" dirty="0" err="1" smtClean="0"/>
              <a:t>VaVaI</a:t>
            </a:r>
            <a:endParaRPr lang="cs-CZ" baseline="0" dirty="0" smtClean="0"/>
          </a:p>
          <a:p>
            <a:r>
              <a:rPr lang="cs-CZ" baseline="0" dirty="0" smtClean="0"/>
              <a:t>Nově tutoři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635C42-4A62-4CB8-9C29-29DD2A98B860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387329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PP1 – finalizace hodnotícího procesu, výzva končí …</a:t>
            </a:r>
          </a:p>
          <a:p>
            <a:r>
              <a:rPr lang="cs-CZ" dirty="0" smtClean="0"/>
              <a:t>PP2 odložen</a:t>
            </a:r>
            <a:r>
              <a:rPr lang="cs-CZ" baseline="0" dirty="0" smtClean="0"/>
              <a:t> z časových důvodů na 2. pololetí, bude tedy muset respektovat novelu zákonů o veřejné podpoře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635C42-4A62-4CB8-9C29-29DD2A98B860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089354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Proveden průzkum zájmu firem:</a:t>
            </a:r>
            <a:r>
              <a:rPr lang="cs-CZ" baseline="0" dirty="0" smtClean="0"/>
              <a:t> 6000 oslovených, odpověď od 110 firem, zájem zejména o evropské země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635C42-4A62-4CB8-9C29-29DD2A98B860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588548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Specifikace témat ukončená</a:t>
            </a:r>
          </a:p>
          <a:p>
            <a:r>
              <a:rPr lang="cs-CZ" dirty="0" smtClean="0"/>
              <a:t>Týká se priorit Konkurenceschopná ekonomika, Energetika, </a:t>
            </a:r>
            <a:r>
              <a:rPr lang="cs-CZ" dirty="0" smtClean="0">
                <a:solidFill>
                  <a:srgbClr val="FF0000"/>
                </a:solidFill>
              </a:rPr>
              <a:t>…</a:t>
            </a:r>
          </a:p>
          <a:p>
            <a:r>
              <a:rPr lang="cs-CZ" dirty="0" smtClean="0">
                <a:solidFill>
                  <a:srgbClr val="FF0000"/>
                </a:solidFill>
              </a:rPr>
              <a:t>Plánované </a:t>
            </a:r>
            <a:r>
              <a:rPr lang="cs-CZ" dirty="0" err="1" smtClean="0">
                <a:solidFill>
                  <a:srgbClr val="FF0000"/>
                </a:solidFill>
              </a:rPr>
              <a:t>níáklady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635C42-4A62-4CB8-9C29-29DD2A98B860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11969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E79BCF-C0C3-4CFE-8F3E-AE918335164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595358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378D4A-49A4-4D9A-8F63-3A8B2D45C77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29295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7724D2-F3BC-4510-9765-8B099121B68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747541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E4FB96-AC73-4CA0-B0FB-7209CAF5F4B1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52011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85FAF0-A346-4DA0-9BC0-19F784E0677C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18541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E0AC91-56A7-4442-B066-0A6DAC48C5AE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68669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55422D-C2A5-48E2-B4D5-082A9EADF233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82316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B9D5AE-C2FC-4007-923D-746CCE029D3C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15371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85DCAC-AA56-44AF-950B-B542CBC9E104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81724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7467A4-D60F-4580-A1F0-852617B53BC3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61036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1E14D6-8336-46D6-ADBA-9C9184EF077B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01136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844D9C-7500-404B-81F5-C1D51E49105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811587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E093A3-9D2E-4220-9551-E2AFBCDBAD23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8835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E3DB17-9250-4975-988D-44C337BBEC3F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40157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4293DD-236F-44E3-AE2D-A40CAAE79D0F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57278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2FABC3-14FF-4F78-97FF-8B3C50C3ECA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40842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2A048C-5CD2-42C9-8F49-A4F5B545C6A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19570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9B0C21-74C1-4746-AC7F-B4BFD761BFF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288270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91FA3F-CD87-43B1-9F8C-616CCBCEEBF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93079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BE900C-DAFC-490B-BF31-562B372C7E3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5431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B139CB-A0E5-47D4-9C07-65688FB2591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715381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smtClean="0"/>
              <a:t>Kliknutím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1F3B82-3190-4F29-BA62-4A1ED2E0F91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8158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6C27214B-911B-4FF2-86D8-9A6468D0E6B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121400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121400"/>
            <a:ext cx="2895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121400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3E7E2626-B3BF-44C4-8C6F-D664D95C6024}" type="slidenum">
              <a:rPr lang="cs-CZ">
                <a:solidFill>
                  <a:srgbClr val="000000"/>
                </a:solidFill>
                <a:cs typeface="Arial" charset="0"/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650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2800" dirty="0" smtClean="0">
                <a:solidFill>
                  <a:srgbClr val="376092"/>
                </a:solidFill>
                <a:ea typeface="ＭＳ Ｐゴシック" pitchFamily="34" charset="-128"/>
              </a:rPr>
              <a:t> 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123728" y="4149080"/>
            <a:ext cx="5486400" cy="2022475"/>
          </a:xfrm>
        </p:spPr>
        <p:txBody>
          <a:bodyPr/>
          <a:lstStyle/>
          <a:p>
            <a:pPr algn="ctr">
              <a:defRPr/>
            </a:pPr>
            <a:r>
              <a:rPr lang="cs-CZ" sz="3200" b="1" dirty="0" smtClean="0">
                <a:solidFill>
                  <a:srgbClr val="376092"/>
                </a:solidFill>
                <a:ea typeface="ＭＳ Ｐゴシック" pitchFamily="34" charset="-128"/>
              </a:rPr>
              <a:t>… od myšlenek k aplikacím</a:t>
            </a:r>
            <a:endParaRPr lang="cs-CZ" sz="3200" dirty="0">
              <a:ea typeface="ＭＳ Ｐゴシック" pitchFamily="34" charset="-128"/>
            </a:endParaRPr>
          </a:p>
          <a:p>
            <a:pPr algn="ctr">
              <a:defRPr/>
            </a:pPr>
            <a:endParaRPr lang="cs-CZ" sz="3200" dirty="0" smtClean="0">
              <a:solidFill>
                <a:srgbClr val="002060"/>
              </a:solidFill>
              <a:ea typeface="ＭＳ Ｐゴシック" pitchFamily="34" charset="-128"/>
            </a:endParaRPr>
          </a:p>
          <a:p>
            <a:pPr algn="ctr">
              <a:defRPr/>
            </a:pPr>
            <a:r>
              <a:rPr lang="cs-CZ" sz="2400" dirty="0" smtClean="0">
                <a:solidFill>
                  <a:srgbClr val="002060"/>
                </a:solidFill>
                <a:ea typeface="ＭＳ Ｐゴシック" pitchFamily="34" charset="-128"/>
              </a:rPr>
              <a:t>Miroslav Janeček</a:t>
            </a:r>
          </a:p>
          <a:p>
            <a:pPr algn="ctr">
              <a:defRPr/>
            </a:pPr>
            <a:r>
              <a:rPr lang="cs-CZ" sz="2000" dirty="0" smtClean="0">
                <a:solidFill>
                  <a:srgbClr val="002060"/>
                </a:solidFill>
                <a:ea typeface="ＭＳ Ｐゴシック" pitchFamily="34" charset="-128"/>
              </a:rPr>
              <a:t>člen předsednictva</a:t>
            </a:r>
            <a:endParaRPr lang="cs-CZ" sz="2000" dirty="0" smtClean="0">
              <a:ea typeface="ＭＳ Ｐゴシック" pitchFamily="34" charset="-128"/>
            </a:endParaRPr>
          </a:p>
        </p:txBody>
      </p:sp>
      <p:pic>
        <p:nvPicPr>
          <p:cNvPr id="205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188" y="1700213"/>
            <a:ext cx="6697662" cy="194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4404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7584" y="260648"/>
            <a:ext cx="7920880" cy="1143000"/>
          </a:xfrm>
        </p:spPr>
        <p:txBody>
          <a:bodyPr/>
          <a:lstStyle/>
          <a:p>
            <a:pPr algn="r"/>
            <a:r>
              <a:rPr lang="cs-CZ" sz="3600" b="1" dirty="0" smtClean="0">
                <a:solidFill>
                  <a:srgbClr val="002060"/>
                </a:solidFill>
                <a:cs typeface="Calibri"/>
              </a:rPr>
              <a:t>Současné programy</a:t>
            </a:r>
            <a:endParaRPr lang="cs-CZ" sz="3600" b="1" dirty="0">
              <a:solidFill>
                <a:srgbClr val="002060"/>
              </a:solidFill>
              <a:cs typeface="Calibri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776"/>
            <a:ext cx="8219256" cy="4896544"/>
          </a:xfrm>
        </p:spPr>
        <p:txBody>
          <a:bodyPr/>
          <a:lstStyle/>
          <a:p>
            <a:pPr marL="0" indent="0">
              <a:buNone/>
            </a:pPr>
            <a:r>
              <a:rPr lang="cs-CZ" sz="2400" dirty="0" smtClean="0">
                <a:solidFill>
                  <a:srgbClr val="002060"/>
                </a:solidFill>
              </a:rPr>
              <a:t>     </a:t>
            </a:r>
            <a:r>
              <a:rPr lang="cs-CZ" sz="2400" b="1" dirty="0" smtClean="0">
                <a:solidFill>
                  <a:srgbClr val="002060"/>
                </a:solidFill>
              </a:rPr>
              <a:t>ALFA</a:t>
            </a:r>
            <a:endParaRPr lang="cs-CZ" sz="2400" b="1" dirty="0">
              <a:solidFill>
                <a:srgbClr val="002060"/>
              </a:solidFill>
            </a:endParaRPr>
          </a:p>
          <a:p>
            <a:pPr lvl="1"/>
            <a:r>
              <a:rPr lang="cs-CZ" sz="2000" dirty="0" smtClean="0">
                <a:solidFill>
                  <a:srgbClr val="002060"/>
                </a:solidFill>
              </a:rPr>
              <a:t>hledání </a:t>
            </a:r>
            <a:r>
              <a:rPr lang="cs-CZ" sz="2000" dirty="0">
                <a:solidFill>
                  <a:srgbClr val="002060"/>
                </a:solidFill>
              </a:rPr>
              <a:t>„chytrých řešení“ v oblasti progresivních </a:t>
            </a:r>
            <a:r>
              <a:rPr lang="cs-CZ" sz="2000" dirty="0" smtClean="0">
                <a:solidFill>
                  <a:srgbClr val="002060"/>
                </a:solidFill>
              </a:rPr>
              <a:t>technologií       a materiálů, </a:t>
            </a:r>
            <a:r>
              <a:rPr lang="cs-CZ" sz="2000" dirty="0">
                <a:solidFill>
                  <a:srgbClr val="002060"/>
                </a:solidFill>
              </a:rPr>
              <a:t>udržitelnosti dopravy a ochrany životního </a:t>
            </a:r>
            <a:r>
              <a:rPr lang="cs-CZ" sz="2000" dirty="0" smtClean="0">
                <a:solidFill>
                  <a:srgbClr val="002060"/>
                </a:solidFill>
              </a:rPr>
              <a:t>prostředí</a:t>
            </a:r>
          </a:p>
          <a:p>
            <a:pPr lvl="1"/>
            <a:r>
              <a:rPr lang="cs-CZ" sz="2000" dirty="0" smtClean="0">
                <a:solidFill>
                  <a:srgbClr val="002060"/>
                </a:solidFill>
              </a:rPr>
              <a:t>celkem podpořeno 672 projektů, z nichž již bylo 138 ukončeno (stav k 31. 12. 2013)</a:t>
            </a:r>
          </a:p>
          <a:p>
            <a:pPr lvl="1"/>
            <a:r>
              <a:rPr lang="cs-CZ" sz="2000" dirty="0" smtClean="0">
                <a:solidFill>
                  <a:srgbClr val="002060"/>
                </a:solidFill>
              </a:rPr>
              <a:t>s</a:t>
            </a:r>
            <a:r>
              <a:rPr lang="cs-CZ" sz="2000" dirty="0">
                <a:solidFill>
                  <a:srgbClr val="002060"/>
                </a:solidFill>
              </a:rPr>
              <a:t> největším zájmem se </a:t>
            </a:r>
            <a:r>
              <a:rPr lang="cs-CZ" sz="2000" dirty="0" smtClean="0">
                <a:solidFill>
                  <a:srgbClr val="002060"/>
                </a:solidFill>
              </a:rPr>
              <a:t>setkaly 3. a 4. veřejná soutěž (každá cca 1 000 návrhů projektů)</a:t>
            </a:r>
            <a:endParaRPr lang="cs-CZ" sz="2000" dirty="0">
              <a:solidFill>
                <a:srgbClr val="002060"/>
              </a:solidFill>
            </a:endParaRPr>
          </a:p>
          <a:p>
            <a:pPr lvl="1"/>
            <a:r>
              <a:rPr lang="cs-CZ" sz="2000" dirty="0" smtClean="0">
                <a:solidFill>
                  <a:srgbClr val="002060"/>
                </a:solidFill>
              </a:rPr>
              <a:t>mezi </a:t>
            </a:r>
            <a:r>
              <a:rPr lang="cs-CZ" sz="2000" dirty="0">
                <a:solidFill>
                  <a:srgbClr val="002060"/>
                </a:solidFill>
              </a:rPr>
              <a:t>nejúspěšnější organizace z hlediska počtu podpořených projektů </a:t>
            </a:r>
            <a:r>
              <a:rPr lang="cs-CZ" sz="2000" dirty="0" smtClean="0">
                <a:solidFill>
                  <a:srgbClr val="002060"/>
                </a:solidFill>
              </a:rPr>
              <a:t>jsou</a:t>
            </a:r>
            <a:r>
              <a:rPr lang="cs-CZ" sz="2000" dirty="0">
                <a:solidFill>
                  <a:srgbClr val="002060"/>
                </a:solidFill>
              </a:rPr>
              <a:t> veřejné vysoké školy, </a:t>
            </a:r>
            <a:r>
              <a:rPr lang="cs-CZ" sz="2000" dirty="0" smtClean="0">
                <a:solidFill>
                  <a:srgbClr val="002060"/>
                </a:solidFill>
              </a:rPr>
              <a:t>zejména </a:t>
            </a:r>
            <a:r>
              <a:rPr lang="cs-CZ" sz="2000" dirty="0">
                <a:solidFill>
                  <a:srgbClr val="002060"/>
                </a:solidFill>
              </a:rPr>
              <a:t>ČVUT v Praze </a:t>
            </a:r>
            <a:r>
              <a:rPr lang="cs-CZ" sz="2000" dirty="0" smtClean="0">
                <a:solidFill>
                  <a:srgbClr val="002060"/>
                </a:solidFill>
              </a:rPr>
              <a:t>       a </a:t>
            </a:r>
            <a:r>
              <a:rPr lang="cs-CZ" sz="2000" dirty="0">
                <a:solidFill>
                  <a:srgbClr val="002060"/>
                </a:solidFill>
              </a:rPr>
              <a:t>VUT v </a:t>
            </a:r>
            <a:r>
              <a:rPr lang="cs-CZ" sz="2000" dirty="0" smtClean="0">
                <a:solidFill>
                  <a:srgbClr val="002060"/>
                </a:solidFill>
              </a:rPr>
              <a:t>Brně</a:t>
            </a:r>
          </a:p>
          <a:p>
            <a:pPr lvl="1"/>
            <a:r>
              <a:rPr lang="cs-CZ" sz="2000" dirty="0" smtClean="0">
                <a:solidFill>
                  <a:srgbClr val="002060"/>
                </a:solidFill>
              </a:rPr>
              <a:t>více </a:t>
            </a:r>
            <a:r>
              <a:rPr lang="cs-CZ" sz="2000" dirty="0">
                <a:solidFill>
                  <a:srgbClr val="002060"/>
                </a:solidFill>
              </a:rPr>
              <a:t>než polovina financí směřuje k projektům ve skupině oborů </a:t>
            </a:r>
            <a:r>
              <a:rPr lang="cs-CZ" sz="2000" dirty="0" smtClean="0">
                <a:solidFill>
                  <a:srgbClr val="002060"/>
                </a:solidFill>
              </a:rPr>
              <a:t>Průmysl</a:t>
            </a:r>
          </a:p>
          <a:p>
            <a:pPr lvl="1"/>
            <a:r>
              <a:rPr lang="cs-CZ" sz="2000" dirty="0" smtClean="0">
                <a:solidFill>
                  <a:srgbClr val="002060"/>
                </a:solidFill>
              </a:rPr>
              <a:t>na konci prosince 2013 byla ukončena soutěžní lhůta 4. veřejné soutěže, v současnosti probíhá hodnocení projektů</a:t>
            </a:r>
            <a:endParaRPr lang="cs-CZ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8725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7584" y="260648"/>
            <a:ext cx="7920880" cy="1143000"/>
          </a:xfrm>
        </p:spPr>
        <p:txBody>
          <a:bodyPr/>
          <a:lstStyle/>
          <a:p>
            <a:pPr algn="r"/>
            <a:r>
              <a:rPr lang="cs-CZ" sz="3600" b="1" dirty="0">
                <a:solidFill>
                  <a:srgbClr val="002060"/>
                </a:solidFill>
                <a:cs typeface="Calibri"/>
              </a:rPr>
              <a:t>Současné programy</a:t>
            </a:r>
            <a:endParaRPr lang="cs-CZ" sz="3600" b="1" dirty="0">
              <a:solidFill>
                <a:srgbClr val="002060"/>
              </a:solidFill>
              <a:latin typeface="Calibri"/>
              <a:cs typeface="Calibri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2400" dirty="0">
                <a:solidFill>
                  <a:srgbClr val="002060"/>
                </a:solidFill>
              </a:rPr>
              <a:t> </a:t>
            </a:r>
            <a:r>
              <a:rPr lang="cs-CZ" sz="2400" dirty="0" smtClean="0">
                <a:solidFill>
                  <a:srgbClr val="002060"/>
                </a:solidFill>
              </a:rPr>
              <a:t>    </a:t>
            </a:r>
            <a:r>
              <a:rPr lang="cs-CZ" sz="2400" b="1" dirty="0" smtClean="0">
                <a:solidFill>
                  <a:srgbClr val="002060"/>
                </a:solidFill>
              </a:rPr>
              <a:t>BETA</a:t>
            </a:r>
          </a:p>
          <a:p>
            <a:pPr lvl="1"/>
            <a:r>
              <a:rPr lang="cs-CZ" sz="2000" dirty="0" smtClean="0">
                <a:solidFill>
                  <a:srgbClr val="002060"/>
                </a:solidFill>
              </a:rPr>
              <a:t>program veřejných zakázek pro potřeby státní správy – od roku 2010</a:t>
            </a:r>
          </a:p>
          <a:p>
            <a:pPr lvl="1"/>
            <a:r>
              <a:rPr lang="cs-CZ" sz="2000" dirty="0" smtClean="0">
                <a:solidFill>
                  <a:srgbClr val="002060"/>
                </a:solidFill>
              </a:rPr>
              <a:t>první </a:t>
            </a:r>
            <a:r>
              <a:rPr lang="cs-CZ" sz="2000" dirty="0">
                <a:solidFill>
                  <a:srgbClr val="002060"/>
                </a:solidFill>
              </a:rPr>
              <a:t>zjednodušení programu schválila vláda usnesením č. 75 </a:t>
            </a:r>
            <a:r>
              <a:rPr lang="cs-CZ" sz="2000" dirty="0" smtClean="0">
                <a:solidFill>
                  <a:srgbClr val="002060"/>
                </a:solidFill>
              </a:rPr>
              <a:t> ze </a:t>
            </a:r>
            <a:r>
              <a:rPr lang="cs-CZ" sz="2000" dirty="0">
                <a:solidFill>
                  <a:srgbClr val="002060"/>
                </a:solidFill>
              </a:rPr>
              <a:t>dne 30. 1. </a:t>
            </a:r>
            <a:r>
              <a:rPr lang="cs-CZ" sz="2000" dirty="0" smtClean="0">
                <a:solidFill>
                  <a:srgbClr val="002060"/>
                </a:solidFill>
              </a:rPr>
              <a:t>2013</a:t>
            </a:r>
          </a:p>
          <a:p>
            <a:pPr lvl="2"/>
            <a:r>
              <a:rPr lang="cs-CZ" sz="1800" dirty="0" smtClean="0">
                <a:solidFill>
                  <a:srgbClr val="002060"/>
                </a:solidFill>
              </a:rPr>
              <a:t>rozšíření seznamu </a:t>
            </a:r>
            <a:r>
              <a:rPr lang="cs-CZ" sz="1800" dirty="0">
                <a:solidFill>
                  <a:srgbClr val="002060"/>
                </a:solidFill>
              </a:rPr>
              <a:t>orgánů státní správy, které mohou v rámci programu BETA podávat veřejné </a:t>
            </a:r>
            <a:r>
              <a:rPr lang="cs-CZ" sz="1800" dirty="0" smtClean="0">
                <a:solidFill>
                  <a:srgbClr val="002060"/>
                </a:solidFill>
              </a:rPr>
              <a:t>potřeby</a:t>
            </a:r>
          </a:p>
          <a:p>
            <a:pPr lvl="1"/>
            <a:r>
              <a:rPr lang="cs-CZ" sz="2000" dirty="0">
                <a:solidFill>
                  <a:srgbClr val="002060"/>
                </a:solidFill>
              </a:rPr>
              <a:t>n</a:t>
            </a:r>
            <a:r>
              <a:rPr lang="cs-CZ" sz="2000" dirty="0" smtClean="0">
                <a:solidFill>
                  <a:srgbClr val="002060"/>
                </a:solidFill>
              </a:rPr>
              <a:t>ejvětší program tohoto typu v ČR</a:t>
            </a:r>
          </a:p>
          <a:p>
            <a:pPr lvl="1"/>
            <a:r>
              <a:rPr lang="cs-CZ" sz="2000" dirty="0" smtClean="0">
                <a:solidFill>
                  <a:srgbClr val="002060"/>
                </a:solidFill>
              </a:rPr>
              <a:t>problém: vztah zákona 130/2002 Sb., o podpoře </a:t>
            </a:r>
            <a:r>
              <a:rPr lang="cs-CZ" sz="2000" dirty="0" err="1" smtClean="0">
                <a:solidFill>
                  <a:srgbClr val="002060"/>
                </a:solidFill>
              </a:rPr>
              <a:t>VaVaI</a:t>
            </a:r>
            <a:r>
              <a:rPr lang="cs-CZ" sz="2000" dirty="0" smtClean="0">
                <a:solidFill>
                  <a:srgbClr val="002060"/>
                </a:solidFill>
              </a:rPr>
              <a:t> a zákona o zadávání veřejných zakázek</a:t>
            </a:r>
          </a:p>
          <a:p>
            <a:pPr lvl="1"/>
            <a:r>
              <a:rPr lang="cs-CZ" sz="2000" dirty="0">
                <a:solidFill>
                  <a:srgbClr val="002060"/>
                </a:solidFill>
              </a:rPr>
              <a:t>n</a:t>
            </a:r>
            <a:r>
              <a:rPr lang="cs-CZ" sz="2000" dirty="0" smtClean="0">
                <a:solidFill>
                  <a:srgbClr val="002060"/>
                </a:solidFill>
              </a:rPr>
              <a:t>ezbytná úprava na typ PCP/SBIR (v EU podporována a chápána jako podpora malého a středního podnikání)</a:t>
            </a:r>
          </a:p>
          <a:p>
            <a:pPr lvl="1"/>
            <a:endParaRPr lang="cs-CZ" sz="2000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0270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7584" y="260648"/>
            <a:ext cx="7920880" cy="1143000"/>
          </a:xfrm>
        </p:spPr>
        <p:txBody>
          <a:bodyPr/>
          <a:lstStyle/>
          <a:p>
            <a:pPr algn="r"/>
            <a:r>
              <a:rPr lang="cs-CZ" sz="3600" b="1" dirty="0">
                <a:solidFill>
                  <a:srgbClr val="002060"/>
                </a:solidFill>
                <a:cs typeface="Calibri"/>
              </a:rPr>
              <a:t>Současné programy</a:t>
            </a:r>
            <a:endParaRPr lang="cs-CZ" sz="3600" b="1" dirty="0">
              <a:solidFill>
                <a:srgbClr val="002060"/>
              </a:solidFill>
              <a:latin typeface="Calibri"/>
              <a:cs typeface="Calibri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2400" dirty="0" smtClean="0">
                <a:solidFill>
                  <a:srgbClr val="002060"/>
                </a:solidFill>
              </a:rPr>
              <a:t>     </a:t>
            </a:r>
          </a:p>
          <a:p>
            <a:pPr marL="0" indent="0">
              <a:buNone/>
            </a:pPr>
            <a:r>
              <a:rPr lang="cs-CZ" sz="2400" b="1" dirty="0" smtClean="0">
                <a:solidFill>
                  <a:srgbClr val="002060"/>
                </a:solidFill>
              </a:rPr>
              <a:t>     OMEGA</a:t>
            </a:r>
            <a:endParaRPr lang="cs-CZ" sz="2400" b="1" dirty="0">
              <a:solidFill>
                <a:srgbClr val="002060"/>
              </a:solidFill>
            </a:endParaRPr>
          </a:p>
          <a:p>
            <a:pPr lvl="1">
              <a:spcBef>
                <a:spcPts val="800"/>
              </a:spcBef>
            </a:pPr>
            <a:r>
              <a:rPr lang="cs-CZ" sz="2000" dirty="0" smtClean="0">
                <a:solidFill>
                  <a:srgbClr val="002060"/>
                </a:solidFill>
              </a:rPr>
              <a:t>hledání </a:t>
            </a:r>
            <a:r>
              <a:rPr lang="cs-CZ" sz="2000" dirty="0">
                <a:solidFill>
                  <a:srgbClr val="002060"/>
                </a:solidFill>
              </a:rPr>
              <a:t>„chytrých řešení“ v oblasti společenských </a:t>
            </a:r>
            <a:r>
              <a:rPr lang="cs-CZ" sz="2000" dirty="0" smtClean="0">
                <a:solidFill>
                  <a:srgbClr val="002060"/>
                </a:solidFill>
              </a:rPr>
              <a:t>věd </a:t>
            </a:r>
            <a:br>
              <a:rPr lang="cs-CZ" sz="2000" dirty="0" smtClean="0">
                <a:solidFill>
                  <a:srgbClr val="002060"/>
                </a:solidFill>
              </a:rPr>
            </a:br>
            <a:r>
              <a:rPr lang="cs-CZ" sz="2000" dirty="0" smtClean="0">
                <a:solidFill>
                  <a:srgbClr val="002060"/>
                </a:solidFill>
              </a:rPr>
              <a:t>(vše kromě kulturního dědictví, zejména regionální rozvoj, sociální záležitosti, statistika, matematické a jiné modelování, zahraniční vztahy)</a:t>
            </a:r>
          </a:p>
          <a:p>
            <a:pPr lvl="1">
              <a:spcBef>
                <a:spcPts val="800"/>
              </a:spcBef>
            </a:pPr>
            <a:r>
              <a:rPr lang="cs-CZ" sz="2000" dirty="0" smtClean="0">
                <a:solidFill>
                  <a:srgbClr val="002060"/>
                </a:solidFill>
              </a:rPr>
              <a:t>v rámci 1. veřejné soutěže bylo podpořeno 46 projektů</a:t>
            </a:r>
          </a:p>
          <a:p>
            <a:pPr lvl="1">
              <a:spcBef>
                <a:spcPts val="800"/>
              </a:spcBef>
            </a:pPr>
            <a:r>
              <a:rPr lang="cs-CZ" sz="2000" dirty="0" smtClean="0">
                <a:solidFill>
                  <a:srgbClr val="002060"/>
                </a:solidFill>
              </a:rPr>
              <a:t>2. veřejná soutěž – k </a:t>
            </a:r>
            <a:r>
              <a:rPr lang="cs-CZ" sz="2000" dirty="0">
                <a:solidFill>
                  <a:srgbClr val="002060"/>
                </a:solidFill>
              </a:rPr>
              <a:t>podpoře bylo doporučeno </a:t>
            </a:r>
            <a:r>
              <a:rPr lang="cs-CZ" sz="2000" dirty="0" smtClean="0">
                <a:solidFill>
                  <a:srgbClr val="002060"/>
                </a:solidFill>
              </a:rPr>
              <a:t>82</a:t>
            </a:r>
            <a:r>
              <a:rPr lang="cs-CZ" sz="2000" dirty="0">
                <a:solidFill>
                  <a:srgbClr val="002060"/>
                </a:solidFill>
              </a:rPr>
              <a:t> návrhů projektů z celkového počtu 220 přijatých </a:t>
            </a:r>
            <a:r>
              <a:rPr lang="cs-CZ" sz="2000" dirty="0" smtClean="0">
                <a:solidFill>
                  <a:srgbClr val="002060"/>
                </a:solidFill>
              </a:rPr>
              <a:t>projektů, </a:t>
            </a:r>
            <a:br>
              <a:rPr lang="cs-CZ" sz="2000" dirty="0" smtClean="0">
                <a:solidFill>
                  <a:srgbClr val="002060"/>
                </a:solidFill>
              </a:rPr>
            </a:br>
            <a:r>
              <a:rPr lang="cs-CZ" sz="2000" dirty="0" smtClean="0">
                <a:solidFill>
                  <a:srgbClr val="002060"/>
                </a:solidFill>
              </a:rPr>
              <a:t>začátek řešení k 1. lednu 2014</a:t>
            </a:r>
            <a:endParaRPr lang="cs-CZ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3585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7584" y="260648"/>
            <a:ext cx="7920880" cy="1143000"/>
          </a:xfrm>
        </p:spPr>
        <p:txBody>
          <a:bodyPr/>
          <a:lstStyle/>
          <a:p>
            <a:pPr algn="r"/>
            <a:r>
              <a:rPr lang="cs-CZ" sz="3600" b="1" dirty="0">
                <a:solidFill>
                  <a:srgbClr val="002060"/>
                </a:solidFill>
                <a:cs typeface="Calibri"/>
              </a:rPr>
              <a:t>Současné programy</a:t>
            </a:r>
            <a:endParaRPr lang="cs-CZ" sz="3600" b="1" dirty="0">
              <a:solidFill>
                <a:srgbClr val="002060"/>
              </a:solidFill>
              <a:latin typeface="Calibri"/>
              <a:cs typeface="Calibri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2400" dirty="0" smtClean="0">
                <a:solidFill>
                  <a:srgbClr val="002060"/>
                </a:solidFill>
              </a:rPr>
              <a:t>     </a:t>
            </a:r>
          </a:p>
          <a:p>
            <a:pPr marL="0" indent="0">
              <a:buNone/>
            </a:pPr>
            <a:r>
              <a:rPr lang="cs-CZ" sz="2400" b="1" dirty="0">
                <a:solidFill>
                  <a:srgbClr val="002060"/>
                </a:solidFill>
              </a:rPr>
              <a:t> </a:t>
            </a:r>
            <a:r>
              <a:rPr lang="cs-CZ" sz="2400" b="1" dirty="0" smtClean="0">
                <a:solidFill>
                  <a:srgbClr val="002060"/>
                </a:solidFill>
              </a:rPr>
              <a:t>    Centra </a:t>
            </a:r>
            <a:r>
              <a:rPr lang="cs-CZ" sz="2400" b="1" dirty="0">
                <a:solidFill>
                  <a:srgbClr val="002060"/>
                </a:solidFill>
              </a:rPr>
              <a:t>kompetence</a:t>
            </a:r>
          </a:p>
          <a:p>
            <a:pPr lvl="1"/>
            <a:r>
              <a:rPr lang="cs-CZ" sz="2000" dirty="0" smtClean="0">
                <a:solidFill>
                  <a:srgbClr val="002060"/>
                </a:solidFill>
              </a:rPr>
              <a:t>podpora dlouhodobé spolupráce </a:t>
            </a:r>
            <a:r>
              <a:rPr lang="cs-CZ" sz="2000" dirty="0">
                <a:solidFill>
                  <a:srgbClr val="002060"/>
                </a:solidFill>
              </a:rPr>
              <a:t>mezi </a:t>
            </a:r>
            <a:r>
              <a:rPr lang="cs-CZ" sz="2000" dirty="0" smtClean="0">
                <a:solidFill>
                  <a:srgbClr val="002060"/>
                </a:solidFill>
              </a:rPr>
              <a:t>výzkumnými organizacemi a firmami (6–8 let, v průměru spolupracuje 8 subjektů)</a:t>
            </a:r>
          </a:p>
          <a:p>
            <a:pPr lvl="1"/>
            <a:r>
              <a:rPr lang="cs-CZ" sz="2000" dirty="0" smtClean="0">
                <a:solidFill>
                  <a:srgbClr val="002060"/>
                </a:solidFill>
              </a:rPr>
              <a:t>úpravu </a:t>
            </a:r>
            <a:r>
              <a:rPr lang="cs-CZ" sz="2000" dirty="0">
                <a:solidFill>
                  <a:srgbClr val="002060"/>
                </a:solidFill>
              </a:rPr>
              <a:t>programu </a:t>
            </a:r>
            <a:r>
              <a:rPr lang="cs-CZ" sz="2000" dirty="0" smtClean="0">
                <a:solidFill>
                  <a:srgbClr val="002060"/>
                </a:solidFill>
              </a:rPr>
              <a:t>schválila </a:t>
            </a:r>
            <a:r>
              <a:rPr lang="cs-CZ" sz="2000" dirty="0">
                <a:solidFill>
                  <a:srgbClr val="002060"/>
                </a:solidFill>
              </a:rPr>
              <a:t>vláda usnesením č. 146 </a:t>
            </a:r>
            <a:r>
              <a:rPr lang="cs-CZ" sz="2000" dirty="0" smtClean="0">
                <a:solidFill>
                  <a:srgbClr val="002060"/>
                </a:solidFill>
              </a:rPr>
              <a:t/>
            </a:r>
            <a:br>
              <a:rPr lang="cs-CZ" sz="2000" dirty="0" smtClean="0">
                <a:solidFill>
                  <a:srgbClr val="002060"/>
                </a:solidFill>
              </a:rPr>
            </a:br>
            <a:r>
              <a:rPr lang="cs-CZ" sz="2000" dirty="0" smtClean="0">
                <a:solidFill>
                  <a:srgbClr val="002060"/>
                </a:solidFill>
              </a:rPr>
              <a:t>ze dne 27</a:t>
            </a:r>
            <a:r>
              <a:rPr lang="cs-CZ" sz="2000" dirty="0">
                <a:solidFill>
                  <a:srgbClr val="002060"/>
                </a:solidFill>
              </a:rPr>
              <a:t>. února </a:t>
            </a:r>
            <a:r>
              <a:rPr lang="cs-CZ" sz="2000" dirty="0" smtClean="0">
                <a:solidFill>
                  <a:srgbClr val="002060"/>
                </a:solidFill>
              </a:rPr>
              <a:t>2013</a:t>
            </a:r>
          </a:p>
          <a:p>
            <a:pPr lvl="1"/>
            <a:r>
              <a:rPr lang="cs-CZ" sz="2000" dirty="0" smtClean="0">
                <a:solidFill>
                  <a:srgbClr val="002060"/>
                </a:solidFill>
              </a:rPr>
              <a:t>v rámci 1. veřejné soutěže bylo podpořeno 22 projektů</a:t>
            </a:r>
          </a:p>
          <a:p>
            <a:pPr lvl="1"/>
            <a:r>
              <a:rPr lang="cs-CZ" sz="2000" dirty="0" smtClean="0">
                <a:solidFill>
                  <a:srgbClr val="002060"/>
                </a:solidFill>
              </a:rPr>
              <a:t>výsledky 2. </a:t>
            </a:r>
            <a:r>
              <a:rPr lang="cs-CZ" sz="2000" dirty="0">
                <a:solidFill>
                  <a:srgbClr val="002060"/>
                </a:solidFill>
              </a:rPr>
              <a:t>veřejné </a:t>
            </a:r>
            <a:r>
              <a:rPr lang="cs-CZ" sz="2000" dirty="0" smtClean="0">
                <a:solidFill>
                  <a:srgbClr val="002060"/>
                </a:solidFill>
              </a:rPr>
              <a:t>soutěže byly zveřejněny v listopadu 2013,     k podpoře je vybráno celkem 11 center; probíhají negociace (poměr AV/EV, doložení vlastnické struktury žadatelů)</a:t>
            </a:r>
          </a:p>
        </p:txBody>
      </p:sp>
    </p:spTree>
    <p:extLst>
      <p:ext uri="{BB962C8B-B14F-4D97-AF65-F5344CB8AC3E}">
        <p14:creationId xmlns:p14="http://schemas.microsoft.com/office/powerpoint/2010/main" val="3216082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7" name="Nadpis 1"/>
          <p:cNvSpPr>
            <a:spLocks noGrp="1"/>
          </p:cNvSpPr>
          <p:nvPr>
            <p:ph type="title" idx="4294967295"/>
          </p:nvPr>
        </p:nvSpPr>
        <p:spPr>
          <a:xfrm>
            <a:off x="996950" y="0"/>
            <a:ext cx="7607300" cy="1439863"/>
          </a:xfrm>
        </p:spPr>
        <p:txBody>
          <a:bodyPr/>
          <a:lstStyle/>
          <a:p>
            <a:pPr algn="r" eaLnBrk="1" hangingPunct="1"/>
            <a:r>
              <a:rPr lang="cs-CZ" altLang="cs-CZ" sz="3600" b="1" dirty="0" smtClean="0">
                <a:solidFill>
                  <a:srgbClr val="002060"/>
                </a:solidFill>
                <a:cs typeface="Calibri"/>
              </a:rPr>
              <a:t>Nové programy – GAMA</a:t>
            </a:r>
          </a:p>
        </p:txBody>
      </p:sp>
      <p:sp>
        <p:nvSpPr>
          <p:cNvPr id="149508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412776"/>
            <a:ext cx="8424936" cy="4752553"/>
          </a:xfrm>
        </p:spPr>
        <p:txBody>
          <a:bodyPr/>
          <a:lstStyle/>
          <a:p>
            <a:pPr marL="57150" indent="0" eaLnBrk="1" hangingPunct="1">
              <a:spcBef>
                <a:spcPts val="300"/>
              </a:spcBef>
              <a:buFontTx/>
              <a:buNone/>
            </a:pPr>
            <a:r>
              <a:rPr lang="cs-CZ" altLang="cs-CZ" sz="2000" b="1" dirty="0" smtClean="0">
                <a:solidFill>
                  <a:srgbClr val="002060"/>
                </a:solidFill>
              </a:rPr>
              <a:t>Zaměření </a:t>
            </a:r>
          </a:p>
          <a:p>
            <a:pPr lvl="2" eaLnBrk="1" hangingPunct="1">
              <a:spcBef>
                <a:spcPts val="300"/>
              </a:spcBef>
            </a:pPr>
            <a:r>
              <a:rPr lang="cs-CZ" altLang="cs-CZ" sz="2000" dirty="0" smtClean="0">
                <a:solidFill>
                  <a:srgbClr val="002060"/>
                </a:solidFill>
              </a:rPr>
              <a:t>podpora ověření využitelnosti výsledků VaV </a:t>
            </a:r>
            <a:br>
              <a:rPr lang="cs-CZ" altLang="cs-CZ" sz="2000" dirty="0" smtClean="0">
                <a:solidFill>
                  <a:srgbClr val="002060"/>
                </a:solidFill>
              </a:rPr>
            </a:br>
            <a:r>
              <a:rPr lang="cs-CZ" altLang="cs-CZ" sz="2000" dirty="0" smtClean="0">
                <a:solidFill>
                  <a:srgbClr val="002060"/>
                </a:solidFill>
              </a:rPr>
              <a:t>v praxi</a:t>
            </a:r>
          </a:p>
          <a:p>
            <a:pPr lvl="2" eaLnBrk="1" hangingPunct="1">
              <a:spcBef>
                <a:spcPts val="300"/>
              </a:spcBef>
            </a:pPr>
            <a:r>
              <a:rPr lang="cs-CZ" altLang="cs-CZ" sz="2000" dirty="0" smtClean="0">
                <a:solidFill>
                  <a:srgbClr val="002060"/>
                </a:solidFill>
              </a:rPr>
              <a:t>příprava jejich následného komerčního využití</a:t>
            </a:r>
          </a:p>
          <a:p>
            <a:pPr lvl="2" eaLnBrk="1" hangingPunct="1">
              <a:spcBef>
                <a:spcPts val="300"/>
              </a:spcBef>
            </a:pPr>
            <a:r>
              <a:rPr lang="cs-CZ" altLang="cs-CZ" sz="2000" dirty="0" smtClean="0">
                <a:solidFill>
                  <a:srgbClr val="002060"/>
                </a:solidFill>
              </a:rPr>
              <a:t>2 podprogramy</a:t>
            </a:r>
          </a:p>
          <a:p>
            <a:pPr lvl="3">
              <a:spcBef>
                <a:spcPts val="300"/>
              </a:spcBef>
            </a:pPr>
            <a:r>
              <a:rPr lang="cs-CZ" altLang="cs-CZ" dirty="0" smtClean="0">
                <a:solidFill>
                  <a:srgbClr val="002060"/>
                </a:solidFill>
              </a:rPr>
              <a:t>pro výzkumné organizace – zde je vyhlášena 1. veřejná soutěž (termín na podávání projektů do 19.3.)</a:t>
            </a:r>
          </a:p>
          <a:p>
            <a:pPr lvl="3">
              <a:spcBef>
                <a:spcPts val="300"/>
              </a:spcBef>
            </a:pPr>
            <a:r>
              <a:rPr lang="cs-CZ" altLang="cs-CZ" dirty="0" smtClean="0">
                <a:solidFill>
                  <a:srgbClr val="002060"/>
                </a:solidFill>
              </a:rPr>
              <a:t>pro podniky, pro spolupráci VO a podniků</a:t>
            </a:r>
          </a:p>
          <a:p>
            <a:pPr marL="57150" indent="0" eaLnBrk="1" hangingPunct="1">
              <a:spcBef>
                <a:spcPts val="600"/>
              </a:spcBef>
              <a:buFontTx/>
              <a:buNone/>
            </a:pPr>
            <a:r>
              <a:rPr lang="cs-CZ" altLang="cs-CZ" sz="2000" b="1" dirty="0" smtClean="0">
                <a:solidFill>
                  <a:srgbClr val="002060"/>
                </a:solidFill>
              </a:rPr>
              <a:t>Cíle</a:t>
            </a:r>
          </a:p>
          <a:p>
            <a:pPr lvl="2" eaLnBrk="1" hangingPunct="1">
              <a:spcBef>
                <a:spcPts val="300"/>
              </a:spcBef>
            </a:pPr>
            <a:r>
              <a:rPr lang="cs-CZ" altLang="cs-CZ" sz="2000" dirty="0" smtClean="0">
                <a:solidFill>
                  <a:srgbClr val="002060"/>
                </a:solidFill>
              </a:rPr>
              <a:t>podpořit a zefektivnit přenos výsledků </a:t>
            </a:r>
            <a:r>
              <a:rPr lang="cs-CZ" altLang="cs-CZ" sz="2000" dirty="0" err="1" smtClean="0">
                <a:solidFill>
                  <a:srgbClr val="002060"/>
                </a:solidFill>
              </a:rPr>
              <a:t>VaV</a:t>
            </a:r>
            <a:r>
              <a:rPr lang="cs-CZ" altLang="cs-CZ" sz="2000" dirty="0" smtClean="0">
                <a:solidFill>
                  <a:srgbClr val="002060"/>
                </a:solidFill>
              </a:rPr>
              <a:t> do praxe</a:t>
            </a:r>
          </a:p>
          <a:p>
            <a:pPr lvl="2" eaLnBrk="1" hangingPunct="1">
              <a:spcBef>
                <a:spcPts val="300"/>
              </a:spcBef>
            </a:pPr>
            <a:r>
              <a:rPr lang="cs-CZ" altLang="cs-CZ" sz="2000" dirty="0" smtClean="0">
                <a:solidFill>
                  <a:srgbClr val="002060"/>
                </a:solidFill>
              </a:rPr>
              <a:t>usnadnit následné komerční využití</a:t>
            </a:r>
          </a:p>
          <a:p>
            <a:pPr marL="57150" indent="0">
              <a:spcBef>
                <a:spcPts val="1200"/>
              </a:spcBef>
              <a:buNone/>
            </a:pPr>
            <a:r>
              <a:rPr lang="cs-CZ" altLang="cs-CZ" sz="2000" b="1" dirty="0" smtClean="0">
                <a:solidFill>
                  <a:srgbClr val="002060"/>
                </a:solidFill>
              </a:rPr>
              <a:t>Trvání programu</a:t>
            </a:r>
          </a:p>
          <a:p>
            <a:pPr marL="1200150" lvl="2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cs-CZ" altLang="cs-CZ" sz="2000" dirty="0" smtClean="0">
                <a:solidFill>
                  <a:srgbClr val="002060"/>
                </a:solidFill>
              </a:rPr>
              <a:t>2014–2019</a:t>
            </a:r>
          </a:p>
          <a:p>
            <a:pPr marL="1200150" lvl="2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cs-CZ" altLang="cs-CZ" sz="2000" dirty="0" smtClean="0">
                <a:solidFill>
                  <a:srgbClr val="002060"/>
                </a:solidFill>
              </a:rPr>
              <a:t>veřejné </a:t>
            </a:r>
            <a:r>
              <a:rPr lang="cs-CZ" altLang="cs-CZ" sz="2000" dirty="0">
                <a:solidFill>
                  <a:srgbClr val="002060"/>
                </a:solidFill>
              </a:rPr>
              <a:t>soutěže budou </a:t>
            </a:r>
            <a:r>
              <a:rPr lang="cs-CZ" altLang="cs-CZ" sz="2000" dirty="0" smtClean="0">
                <a:solidFill>
                  <a:srgbClr val="002060"/>
                </a:solidFill>
              </a:rPr>
              <a:t>vyhlašovány každoročně 2014–2017</a:t>
            </a:r>
            <a:endParaRPr lang="cs-CZ" altLang="cs-CZ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9271525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Obdélník 37"/>
          <p:cNvSpPr/>
          <p:nvPr/>
        </p:nvSpPr>
        <p:spPr>
          <a:xfrm>
            <a:off x="3636000" y="1692000"/>
            <a:ext cx="1908000" cy="1620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31" name="TextovéPole 30"/>
          <p:cNvSpPr txBox="1"/>
          <p:nvPr/>
        </p:nvSpPr>
        <p:spPr>
          <a:xfrm>
            <a:off x="3636000" y="1690353"/>
            <a:ext cx="1908000" cy="1620000"/>
          </a:xfrm>
          <a:prstGeom prst="rect">
            <a:avLst/>
          </a:prstGeom>
          <a:noFill/>
          <a:ln w="158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cs-CZ" sz="1600" dirty="0" smtClean="0">
                <a:solidFill>
                  <a:srgbClr val="002060"/>
                </a:solidFill>
                <a:latin typeface="Arial"/>
              </a:rPr>
              <a:t>TA ČR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cs-CZ" sz="2400" dirty="0" smtClean="0">
                <a:solidFill>
                  <a:srgbClr val="002060"/>
                </a:solidFill>
                <a:latin typeface="Arial"/>
              </a:rPr>
              <a:t>GAMA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cs-CZ" dirty="0" smtClean="0">
              <a:solidFill>
                <a:srgbClr val="002060"/>
              </a:solidFill>
              <a:latin typeface="Arial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cs-CZ" sz="1600" dirty="0" smtClean="0">
              <a:solidFill>
                <a:srgbClr val="002060"/>
              </a:solidFill>
              <a:latin typeface="Arial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cs-CZ" sz="2400" dirty="0">
              <a:solidFill>
                <a:srgbClr val="002060"/>
              </a:solidFill>
              <a:latin typeface="Arial"/>
            </a:endParaRPr>
          </a:p>
        </p:txBody>
      </p:sp>
      <p:sp>
        <p:nvSpPr>
          <p:cNvPr id="39" name="Obdélník 38"/>
          <p:cNvSpPr/>
          <p:nvPr/>
        </p:nvSpPr>
        <p:spPr>
          <a:xfrm>
            <a:off x="5553941" y="1690352"/>
            <a:ext cx="2772000" cy="1620000"/>
          </a:xfrm>
          <a:prstGeom prst="rect">
            <a:avLst/>
          </a:prstGeom>
          <a:solidFill>
            <a:srgbClr val="FDFDCF"/>
          </a:solidFill>
          <a:ln>
            <a:solidFill>
              <a:srgbClr val="FDFD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37" name="Obdélník 36"/>
          <p:cNvSpPr/>
          <p:nvPr/>
        </p:nvSpPr>
        <p:spPr>
          <a:xfrm>
            <a:off x="828000" y="1690352"/>
            <a:ext cx="2808000" cy="1620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987824" y="188640"/>
            <a:ext cx="5904656" cy="989294"/>
          </a:xfrm>
        </p:spPr>
        <p:txBody>
          <a:bodyPr/>
          <a:lstStyle/>
          <a:p>
            <a:pPr algn="r"/>
            <a:r>
              <a:rPr lang="cs-CZ" sz="2800" b="1" dirty="0" smtClean="0">
                <a:solidFill>
                  <a:srgbClr val="002060"/>
                </a:solidFill>
                <a:cs typeface="Calibri"/>
              </a:rPr>
              <a:t>GAMA doplňuje fondy založené      z prostředků EU na MPO a MŠMT</a:t>
            </a:r>
            <a:endParaRPr lang="cs-CZ" sz="2800" b="1" dirty="0">
              <a:solidFill>
                <a:srgbClr val="002060"/>
              </a:solidFill>
              <a:cs typeface="Calibri"/>
            </a:endParaRPr>
          </a:p>
        </p:txBody>
      </p:sp>
      <p:sp>
        <p:nvSpPr>
          <p:cNvPr id="5" name="Šipka doprava 4"/>
          <p:cNvSpPr/>
          <p:nvPr/>
        </p:nvSpPr>
        <p:spPr>
          <a:xfrm>
            <a:off x="395536" y="5949280"/>
            <a:ext cx="8496944" cy="360040"/>
          </a:xfrm>
          <a:prstGeom prst="rightArrow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cs-CZ">
              <a:solidFill>
                <a:srgbClr val="FFFFFF"/>
              </a:solidFill>
            </a:endParaRPr>
          </a:p>
        </p:txBody>
      </p:sp>
      <p:cxnSp>
        <p:nvCxnSpPr>
          <p:cNvPr id="7" name="Přímá spojnice 6"/>
          <p:cNvCxnSpPr/>
          <p:nvPr/>
        </p:nvCxnSpPr>
        <p:spPr>
          <a:xfrm>
            <a:off x="1259632" y="6037453"/>
            <a:ext cx="0" cy="178610"/>
          </a:xfrm>
          <a:prstGeom prst="line">
            <a:avLst/>
          </a:prstGeom>
          <a:ln w="317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14"/>
          <p:cNvCxnSpPr/>
          <p:nvPr/>
        </p:nvCxnSpPr>
        <p:spPr>
          <a:xfrm>
            <a:off x="6444208" y="6039995"/>
            <a:ext cx="0" cy="178610"/>
          </a:xfrm>
          <a:prstGeom prst="line">
            <a:avLst/>
          </a:prstGeom>
          <a:ln w="317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nice 15"/>
          <p:cNvCxnSpPr/>
          <p:nvPr/>
        </p:nvCxnSpPr>
        <p:spPr>
          <a:xfrm>
            <a:off x="3923928" y="6037453"/>
            <a:ext cx="0" cy="178610"/>
          </a:xfrm>
          <a:prstGeom prst="line">
            <a:avLst/>
          </a:prstGeom>
          <a:ln w="317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16"/>
          <p:cNvCxnSpPr/>
          <p:nvPr/>
        </p:nvCxnSpPr>
        <p:spPr>
          <a:xfrm>
            <a:off x="4788024" y="6039995"/>
            <a:ext cx="0" cy="178610"/>
          </a:xfrm>
          <a:prstGeom prst="line">
            <a:avLst/>
          </a:prstGeom>
          <a:ln w="317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nice 17"/>
          <p:cNvCxnSpPr/>
          <p:nvPr/>
        </p:nvCxnSpPr>
        <p:spPr>
          <a:xfrm>
            <a:off x="5652120" y="6031817"/>
            <a:ext cx="0" cy="178610"/>
          </a:xfrm>
          <a:prstGeom prst="line">
            <a:avLst/>
          </a:prstGeom>
          <a:ln w="317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nice 18"/>
          <p:cNvCxnSpPr/>
          <p:nvPr/>
        </p:nvCxnSpPr>
        <p:spPr>
          <a:xfrm>
            <a:off x="2123728" y="6049827"/>
            <a:ext cx="0" cy="178610"/>
          </a:xfrm>
          <a:prstGeom prst="line">
            <a:avLst/>
          </a:prstGeom>
          <a:ln w="317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nice 19"/>
          <p:cNvCxnSpPr/>
          <p:nvPr/>
        </p:nvCxnSpPr>
        <p:spPr>
          <a:xfrm>
            <a:off x="2987824" y="6039995"/>
            <a:ext cx="0" cy="178610"/>
          </a:xfrm>
          <a:prstGeom prst="line">
            <a:avLst/>
          </a:prstGeom>
          <a:ln w="317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ovéPole 20"/>
          <p:cNvSpPr txBox="1"/>
          <p:nvPr/>
        </p:nvSpPr>
        <p:spPr>
          <a:xfrm>
            <a:off x="611560" y="6011342"/>
            <a:ext cx="72008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cs-CZ" sz="900" b="1" dirty="0" smtClean="0">
                <a:solidFill>
                  <a:srgbClr val="002060"/>
                </a:solidFill>
                <a:latin typeface="Arial"/>
              </a:rPr>
              <a:t>2012</a:t>
            </a:r>
            <a:endParaRPr lang="cs-CZ" sz="900" b="1" dirty="0">
              <a:solidFill>
                <a:srgbClr val="002060"/>
              </a:solidFill>
              <a:latin typeface="Arial"/>
            </a:endParaRPr>
          </a:p>
        </p:txBody>
      </p:sp>
      <p:sp>
        <p:nvSpPr>
          <p:cNvPr id="22" name="TextovéPole 21"/>
          <p:cNvSpPr txBox="1"/>
          <p:nvPr/>
        </p:nvSpPr>
        <p:spPr>
          <a:xfrm>
            <a:off x="1465215" y="6020886"/>
            <a:ext cx="72008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cs-CZ" sz="900" b="1" dirty="0" smtClean="0">
                <a:solidFill>
                  <a:srgbClr val="002060"/>
                </a:solidFill>
                <a:latin typeface="Arial"/>
              </a:rPr>
              <a:t>2013</a:t>
            </a:r>
            <a:endParaRPr lang="cs-CZ" sz="900" b="1" dirty="0">
              <a:solidFill>
                <a:srgbClr val="002060"/>
              </a:solidFill>
              <a:latin typeface="Arial"/>
            </a:endParaRPr>
          </a:p>
        </p:txBody>
      </p:sp>
      <p:sp>
        <p:nvSpPr>
          <p:cNvPr id="23" name="TextovéPole 22"/>
          <p:cNvSpPr txBox="1"/>
          <p:nvPr/>
        </p:nvSpPr>
        <p:spPr>
          <a:xfrm>
            <a:off x="2339752" y="6013884"/>
            <a:ext cx="72008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cs-CZ" sz="900" b="1" dirty="0" smtClean="0">
                <a:solidFill>
                  <a:srgbClr val="002060"/>
                </a:solidFill>
                <a:latin typeface="Arial"/>
              </a:rPr>
              <a:t>2014</a:t>
            </a:r>
            <a:endParaRPr lang="cs-CZ" sz="900" b="1" dirty="0">
              <a:solidFill>
                <a:srgbClr val="002060"/>
              </a:solidFill>
              <a:latin typeface="Arial"/>
            </a:endParaRPr>
          </a:p>
        </p:txBody>
      </p:sp>
      <p:sp>
        <p:nvSpPr>
          <p:cNvPr id="24" name="TextovéPole 23"/>
          <p:cNvSpPr txBox="1"/>
          <p:nvPr/>
        </p:nvSpPr>
        <p:spPr>
          <a:xfrm>
            <a:off x="3257921" y="6020886"/>
            <a:ext cx="72008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cs-CZ" sz="900" b="1" dirty="0" smtClean="0">
                <a:solidFill>
                  <a:srgbClr val="002060"/>
                </a:solidFill>
                <a:latin typeface="Arial"/>
              </a:rPr>
              <a:t>2015</a:t>
            </a:r>
            <a:endParaRPr lang="cs-CZ" sz="900" b="1" dirty="0">
              <a:solidFill>
                <a:srgbClr val="002060"/>
              </a:solidFill>
              <a:latin typeface="Arial"/>
            </a:endParaRPr>
          </a:p>
        </p:txBody>
      </p:sp>
      <p:sp>
        <p:nvSpPr>
          <p:cNvPr id="25" name="TextovéPole 24"/>
          <p:cNvSpPr txBox="1"/>
          <p:nvPr/>
        </p:nvSpPr>
        <p:spPr>
          <a:xfrm>
            <a:off x="4145012" y="6017491"/>
            <a:ext cx="72008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cs-CZ" sz="900" b="1" dirty="0" smtClean="0">
                <a:solidFill>
                  <a:srgbClr val="002060"/>
                </a:solidFill>
                <a:latin typeface="Arial"/>
              </a:rPr>
              <a:t>2016</a:t>
            </a:r>
            <a:endParaRPr lang="cs-CZ" sz="900" b="1" dirty="0">
              <a:solidFill>
                <a:srgbClr val="002060"/>
              </a:solidFill>
              <a:latin typeface="Arial"/>
            </a:endParaRPr>
          </a:p>
        </p:txBody>
      </p:sp>
      <p:sp>
        <p:nvSpPr>
          <p:cNvPr id="26" name="TextovéPole 25"/>
          <p:cNvSpPr txBox="1"/>
          <p:nvPr/>
        </p:nvSpPr>
        <p:spPr>
          <a:xfrm>
            <a:off x="4986333" y="6017491"/>
            <a:ext cx="72008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cs-CZ" sz="900" b="1" dirty="0" smtClean="0">
                <a:solidFill>
                  <a:srgbClr val="002060"/>
                </a:solidFill>
                <a:latin typeface="Arial"/>
              </a:rPr>
              <a:t>2017</a:t>
            </a:r>
            <a:endParaRPr lang="cs-CZ" sz="900" b="1" dirty="0">
              <a:solidFill>
                <a:srgbClr val="002060"/>
              </a:solidFill>
              <a:latin typeface="Arial"/>
            </a:endParaRPr>
          </a:p>
        </p:txBody>
      </p:sp>
      <p:sp>
        <p:nvSpPr>
          <p:cNvPr id="27" name="TextovéPole 26"/>
          <p:cNvSpPr txBox="1"/>
          <p:nvPr/>
        </p:nvSpPr>
        <p:spPr>
          <a:xfrm>
            <a:off x="5804430" y="6017491"/>
            <a:ext cx="72008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cs-CZ" sz="900" b="1" dirty="0" smtClean="0">
                <a:solidFill>
                  <a:srgbClr val="002060"/>
                </a:solidFill>
                <a:latin typeface="Arial"/>
              </a:rPr>
              <a:t>2018</a:t>
            </a:r>
            <a:endParaRPr lang="cs-CZ" sz="900" b="1" dirty="0">
              <a:solidFill>
                <a:srgbClr val="002060"/>
              </a:solidFill>
              <a:latin typeface="Arial"/>
            </a:endParaRPr>
          </a:p>
        </p:txBody>
      </p:sp>
      <p:sp>
        <p:nvSpPr>
          <p:cNvPr id="28" name="TextovéPole 27"/>
          <p:cNvSpPr txBox="1"/>
          <p:nvPr/>
        </p:nvSpPr>
        <p:spPr>
          <a:xfrm>
            <a:off x="6639949" y="5997605"/>
            <a:ext cx="72008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cs-CZ" sz="900" b="1" dirty="0" smtClean="0">
                <a:solidFill>
                  <a:srgbClr val="002060"/>
                </a:solidFill>
                <a:latin typeface="Arial"/>
              </a:rPr>
              <a:t>2019</a:t>
            </a:r>
            <a:endParaRPr lang="cs-CZ" sz="900" b="1" dirty="0">
              <a:solidFill>
                <a:srgbClr val="002060"/>
              </a:solidFill>
              <a:latin typeface="Arial"/>
            </a:endParaRPr>
          </a:p>
        </p:txBody>
      </p:sp>
      <p:sp>
        <p:nvSpPr>
          <p:cNvPr id="29" name="TextovéPole 28"/>
          <p:cNvSpPr txBox="1"/>
          <p:nvPr/>
        </p:nvSpPr>
        <p:spPr>
          <a:xfrm>
            <a:off x="828000" y="1692000"/>
            <a:ext cx="2808000" cy="1620000"/>
          </a:xfrm>
          <a:prstGeom prst="rect">
            <a:avLst/>
          </a:prstGeom>
          <a:noFill/>
          <a:ln w="158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cs-CZ" sz="1600" dirty="0" smtClean="0">
                <a:solidFill>
                  <a:srgbClr val="002060"/>
                </a:solidFill>
                <a:latin typeface="Arial"/>
              </a:rPr>
              <a:t>MŠMT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cs-CZ" sz="2400" dirty="0" smtClean="0">
                <a:solidFill>
                  <a:srgbClr val="002060"/>
                </a:solidFill>
                <a:latin typeface="Arial"/>
              </a:rPr>
              <a:t>„</a:t>
            </a:r>
            <a:r>
              <a:rPr lang="cs-CZ" sz="2400" dirty="0" err="1" smtClean="0">
                <a:solidFill>
                  <a:srgbClr val="002060"/>
                </a:solidFill>
                <a:latin typeface="Arial"/>
              </a:rPr>
              <a:t>pre-seed</a:t>
            </a:r>
            <a:r>
              <a:rPr lang="cs-CZ" sz="2400" dirty="0" smtClean="0">
                <a:solidFill>
                  <a:srgbClr val="002060"/>
                </a:solidFill>
                <a:latin typeface="Arial"/>
              </a:rPr>
              <a:t>“ fond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cs-CZ" sz="2400" dirty="0" smtClean="0">
              <a:solidFill>
                <a:srgbClr val="002060"/>
              </a:solidFill>
              <a:latin typeface="Arial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cs-CZ" sz="2400" dirty="0">
              <a:solidFill>
                <a:srgbClr val="002060"/>
              </a:solidFill>
              <a:latin typeface="Arial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cs-CZ" sz="1200" dirty="0" smtClean="0">
              <a:solidFill>
                <a:srgbClr val="002060"/>
              </a:solidFill>
              <a:latin typeface="Arial"/>
            </a:endParaRPr>
          </a:p>
        </p:txBody>
      </p:sp>
      <p:sp>
        <p:nvSpPr>
          <p:cNvPr id="30" name="TextovéPole 29"/>
          <p:cNvSpPr txBox="1"/>
          <p:nvPr/>
        </p:nvSpPr>
        <p:spPr>
          <a:xfrm>
            <a:off x="5553941" y="1692000"/>
            <a:ext cx="2771582" cy="1620000"/>
          </a:xfrm>
          <a:prstGeom prst="rect">
            <a:avLst/>
          </a:prstGeom>
          <a:noFill/>
          <a:ln w="158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cs-CZ" sz="1600" dirty="0" smtClean="0">
                <a:solidFill>
                  <a:srgbClr val="002060"/>
                </a:solidFill>
                <a:latin typeface="Arial"/>
              </a:rPr>
              <a:t>MPO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cs-CZ" sz="2400" dirty="0" smtClean="0">
                <a:solidFill>
                  <a:srgbClr val="002060"/>
                </a:solidFill>
                <a:latin typeface="Arial"/>
              </a:rPr>
              <a:t>„</a:t>
            </a:r>
            <a:r>
              <a:rPr lang="cs-CZ" sz="2400" dirty="0" err="1" smtClean="0">
                <a:solidFill>
                  <a:srgbClr val="002060"/>
                </a:solidFill>
                <a:latin typeface="Arial"/>
              </a:rPr>
              <a:t>seed</a:t>
            </a:r>
            <a:r>
              <a:rPr lang="cs-CZ" sz="2400" dirty="0" smtClean="0">
                <a:solidFill>
                  <a:srgbClr val="002060"/>
                </a:solidFill>
                <a:latin typeface="Arial"/>
              </a:rPr>
              <a:t>“ fond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cs-CZ" sz="2400" dirty="0">
              <a:solidFill>
                <a:srgbClr val="002060"/>
              </a:solidFill>
              <a:latin typeface="Arial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cs-CZ" sz="700" dirty="0" smtClean="0">
              <a:solidFill>
                <a:srgbClr val="002060"/>
              </a:solidFill>
              <a:latin typeface="Arial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cs-CZ" sz="2400" dirty="0">
              <a:solidFill>
                <a:srgbClr val="002060"/>
              </a:solidFill>
              <a:latin typeface="Arial"/>
            </a:endParaRPr>
          </a:p>
        </p:txBody>
      </p:sp>
      <p:sp>
        <p:nvSpPr>
          <p:cNvPr id="33" name="TextovéPole 32"/>
          <p:cNvSpPr txBox="1"/>
          <p:nvPr/>
        </p:nvSpPr>
        <p:spPr>
          <a:xfrm>
            <a:off x="930616" y="2395900"/>
            <a:ext cx="25612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cs-CZ" sz="1200" dirty="0" smtClean="0">
                <a:solidFill>
                  <a:srgbClr val="002060"/>
                </a:solidFill>
                <a:latin typeface="Arial"/>
              </a:rPr>
              <a:t>poslední výzva 2012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cs-CZ" sz="1200" dirty="0">
                <a:solidFill>
                  <a:srgbClr val="002060"/>
                </a:solidFill>
                <a:latin typeface="Arial"/>
              </a:rPr>
              <a:t>p</a:t>
            </a:r>
            <a:r>
              <a:rPr lang="cs-CZ" sz="1200" dirty="0" smtClean="0">
                <a:solidFill>
                  <a:srgbClr val="002060"/>
                </a:solidFill>
                <a:latin typeface="Arial"/>
              </a:rPr>
              <a:t>růměrná výše podpory 20 mil. Kč/projekt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cs-CZ" sz="1200" dirty="0" smtClean="0">
                <a:solidFill>
                  <a:srgbClr val="002060"/>
                </a:solidFill>
                <a:latin typeface="Arial"/>
              </a:rPr>
              <a:t>Pro výzkumné organizace</a:t>
            </a:r>
            <a:endParaRPr lang="cs-CZ" sz="1200" dirty="0">
              <a:solidFill>
                <a:srgbClr val="002060"/>
              </a:solidFill>
              <a:latin typeface="Arial"/>
            </a:endParaRPr>
          </a:p>
        </p:txBody>
      </p:sp>
      <p:sp>
        <p:nvSpPr>
          <p:cNvPr id="34" name="TextovéPole 33"/>
          <p:cNvSpPr txBox="1"/>
          <p:nvPr/>
        </p:nvSpPr>
        <p:spPr>
          <a:xfrm>
            <a:off x="3701598" y="2275128"/>
            <a:ext cx="18703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cs-CZ" sz="1200" dirty="0" smtClean="0">
                <a:solidFill>
                  <a:srgbClr val="002060"/>
                </a:solidFill>
                <a:latin typeface="Arial"/>
              </a:rPr>
              <a:t>1. VS 2014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cs-CZ" sz="1200" dirty="0" smtClean="0">
                <a:solidFill>
                  <a:srgbClr val="002060"/>
                </a:solidFill>
                <a:latin typeface="Arial"/>
              </a:rPr>
              <a:t>průměrná výše podpory 4 mil. Kč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cs-CZ" sz="1200" dirty="0" smtClean="0">
                <a:solidFill>
                  <a:srgbClr val="002060"/>
                </a:solidFill>
                <a:latin typeface="Arial"/>
              </a:rPr>
              <a:t>PP1 – VO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cs-CZ" sz="1200" dirty="0" smtClean="0">
                <a:solidFill>
                  <a:srgbClr val="002060"/>
                </a:solidFill>
                <a:latin typeface="Arial"/>
              </a:rPr>
              <a:t>PP2 – podnik + VO</a:t>
            </a:r>
            <a:endParaRPr lang="cs-CZ" sz="1200" dirty="0">
              <a:solidFill>
                <a:srgbClr val="002060"/>
              </a:solidFill>
              <a:latin typeface="Arial"/>
            </a:endParaRPr>
          </a:p>
        </p:txBody>
      </p:sp>
      <p:sp>
        <p:nvSpPr>
          <p:cNvPr id="35" name="TextovéPole 34"/>
          <p:cNvSpPr txBox="1"/>
          <p:nvPr/>
        </p:nvSpPr>
        <p:spPr>
          <a:xfrm>
            <a:off x="5619312" y="2765232"/>
            <a:ext cx="27066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cs-CZ" sz="1200" dirty="0" smtClean="0">
                <a:solidFill>
                  <a:srgbClr val="002060"/>
                </a:solidFill>
                <a:latin typeface="Arial"/>
              </a:rPr>
              <a:t>„</a:t>
            </a:r>
            <a:r>
              <a:rPr lang="cs-CZ" sz="1200" dirty="0" err="1" smtClean="0">
                <a:solidFill>
                  <a:srgbClr val="002060"/>
                </a:solidFill>
                <a:latin typeface="Arial"/>
              </a:rPr>
              <a:t>seed</a:t>
            </a:r>
            <a:r>
              <a:rPr lang="cs-CZ" sz="1200" dirty="0" smtClean="0">
                <a:solidFill>
                  <a:srgbClr val="002060"/>
                </a:solidFill>
                <a:latin typeface="Arial"/>
              </a:rPr>
              <a:t>“ fond na založení firmy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cs-CZ" sz="1200" dirty="0" smtClean="0">
                <a:solidFill>
                  <a:srgbClr val="002060"/>
                </a:solidFill>
                <a:latin typeface="Arial"/>
              </a:rPr>
              <a:t>„</a:t>
            </a:r>
            <a:r>
              <a:rPr lang="cs-CZ" sz="1200" dirty="0" err="1" smtClean="0">
                <a:solidFill>
                  <a:srgbClr val="002060"/>
                </a:solidFill>
                <a:latin typeface="Arial"/>
              </a:rPr>
              <a:t>seed</a:t>
            </a:r>
            <a:r>
              <a:rPr lang="cs-CZ" sz="1200" dirty="0" smtClean="0">
                <a:solidFill>
                  <a:srgbClr val="002060"/>
                </a:solidFill>
                <a:latin typeface="Arial"/>
              </a:rPr>
              <a:t>“ fond na další rozvoj firmy</a:t>
            </a:r>
          </a:p>
        </p:txBody>
      </p:sp>
      <p:sp>
        <p:nvSpPr>
          <p:cNvPr id="40" name="Obdélník 39"/>
          <p:cNvSpPr/>
          <p:nvPr/>
        </p:nvSpPr>
        <p:spPr>
          <a:xfrm>
            <a:off x="2104405" y="5117766"/>
            <a:ext cx="4987875" cy="369333"/>
          </a:xfrm>
          <a:prstGeom prst="rect">
            <a:avLst/>
          </a:prstGeom>
          <a:solidFill>
            <a:schemeClr val="accent5">
              <a:lumMod val="75000"/>
            </a:schemeClr>
          </a:solidFill>
          <a:ln w="158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42" name="Obdélník 41"/>
          <p:cNvSpPr/>
          <p:nvPr/>
        </p:nvSpPr>
        <p:spPr>
          <a:xfrm>
            <a:off x="431299" y="5579722"/>
            <a:ext cx="3452237" cy="39023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58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43" name="TextovéPole 42"/>
          <p:cNvSpPr txBox="1"/>
          <p:nvPr/>
        </p:nvSpPr>
        <p:spPr>
          <a:xfrm>
            <a:off x="700301" y="5579722"/>
            <a:ext cx="31683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cs-CZ" sz="1600" b="1" dirty="0" smtClean="0">
                <a:solidFill>
                  <a:srgbClr val="002060"/>
                </a:solidFill>
                <a:latin typeface="Arial"/>
              </a:rPr>
              <a:t>MŠMT „PRE-SEED“ FOND</a:t>
            </a:r>
            <a:endParaRPr lang="cs-CZ" sz="1600" b="1" dirty="0">
              <a:solidFill>
                <a:srgbClr val="002060"/>
              </a:solidFill>
              <a:latin typeface="Arial"/>
            </a:endParaRPr>
          </a:p>
        </p:txBody>
      </p:sp>
      <p:sp>
        <p:nvSpPr>
          <p:cNvPr id="44" name="Obdélník 43"/>
          <p:cNvSpPr/>
          <p:nvPr/>
        </p:nvSpPr>
        <p:spPr>
          <a:xfrm>
            <a:off x="1872736" y="4581709"/>
            <a:ext cx="5830575" cy="432047"/>
          </a:xfrm>
          <a:prstGeom prst="rect">
            <a:avLst/>
          </a:prstGeom>
          <a:solidFill>
            <a:srgbClr val="FDFDCF"/>
          </a:solidFill>
          <a:ln w="158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45" name="TextovéPole 44"/>
          <p:cNvSpPr txBox="1"/>
          <p:nvPr/>
        </p:nvSpPr>
        <p:spPr>
          <a:xfrm>
            <a:off x="3402157" y="4628455"/>
            <a:ext cx="31683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cs-CZ" sz="1600" b="1" dirty="0" smtClean="0">
                <a:solidFill>
                  <a:srgbClr val="002060"/>
                </a:solidFill>
                <a:latin typeface="Arial"/>
              </a:rPr>
              <a:t>MPO „SEED“ FOND</a:t>
            </a:r>
            <a:endParaRPr lang="cs-CZ" sz="1600" b="1" dirty="0">
              <a:solidFill>
                <a:srgbClr val="002060"/>
              </a:solidFill>
              <a:latin typeface="Arial"/>
            </a:endParaRPr>
          </a:p>
        </p:txBody>
      </p:sp>
      <p:cxnSp>
        <p:nvCxnSpPr>
          <p:cNvPr id="47" name="Přímá spojnice 46"/>
          <p:cNvCxnSpPr/>
          <p:nvPr/>
        </p:nvCxnSpPr>
        <p:spPr>
          <a:xfrm>
            <a:off x="-8923" y="4293096"/>
            <a:ext cx="9144000" cy="1"/>
          </a:xfrm>
          <a:prstGeom prst="line">
            <a:avLst/>
          </a:prstGeom>
          <a:ln w="254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ovéPole 50"/>
          <p:cNvSpPr txBox="1"/>
          <p:nvPr/>
        </p:nvSpPr>
        <p:spPr>
          <a:xfrm>
            <a:off x="88809" y="4474566"/>
            <a:ext cx="16472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cs-CZ" sz="1400" b="1" dirty="0" smtClean="0">
                <a:solidFill>
                  <a:srgbClr val="002060"/>
                </a:solidFill>
                <a:latin typeface="Arial"/>
              </a:rPr>
              <a:t>Harmonogram</a:t>
            </a:r>
            <a:endParaRPr lang="cs-CZ" sz="1400" b="1" dirty="0">
              <a:solidFill>
                <a:srgbClr val="002060"/>
              </a:solidFill>
              <a:latin typeface="Arial"/>
            </a:endParaRPr>
          </a:p>
        </p:txBody>
      </p:sp>
      <p:sp>
        <p:nvSpPr>
          <p:cNvPr id="46" name="Obdélník 45"/>
          <p:cNvSpPr/>
          <p:nvPr/>
        </p:nvSpPr>
        <p:spPr>
          <a:xfrm>
            <a:off x="3638023" y="5137479"/>
            <a:ext cx="3452237" cy="32990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41" name="TextovéPole 40"/>
          <p:cNvSpPr txBox="1"/>
          <p:nvPr/>
        </p:nvSpPr>
        <p:spPr>
          <a:xfrm>
            <a:off x="2284476" y="5117766"/>
            <a:ext cx="17323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cs-CZ" b="1" dirty="0" smtClean="0">
                <a:solidFill>
                  <a:srgbClr val="002060"/>
                </a:solidFill>
                <a:latin typeface="Arial"/>
              </a:rPr>
              <a:t>TA ČR GAMA</a:t>
            </a:r>
            <a:endParaRPr lang="cs-CZ" b="1" dirty="0">
              <a:solidFill>
                <a:srgbClr val="00206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81087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3" name="Nadpis 1"/>
          <p:cNvSpPr>
            <a:spLocks noGrp="1"/>
          </p:cNvSpPr>
          <p:nvPr>
            <p:ph type="title" idx="4294967295"/>
          </p:nvPr>
        </p:nvSpPr>
        <p:spPr>
          <a:xfrm>
            <a:off x="996950" y="0"/>
            <a:ext cx="7607300" cy="1439863"/>
          </a:xfrm>
        </p:spPr>
        <p:txBody>
          <a:bodyPr/>
          <a:lstStyle/>
          <a:p>
            <a:pPr algn="r" eaLnBrk="1" hangingPunct="1"/>
            <a:r>
              <a:rPr lang="cs-CZ" altLang="cs-CZ" sz="2800" b="1" dirty="0" smtClean="0">
                <a:solidFill>
                  <a:srgbClr val="002060"/>
                </a:solidFill>
                <a:latin typeface="Calibri"/>
                <a:cs typeface="Calibri"/>
              </a:rPr>
              <a:t/>
            </a:r>
            <a:br>
              <a:rPr lang="cs-CZ" altLang="cs-CZ" sz="2800" b="1" dirty="0" smtClean="0">
                <a:solidFill>
                  <a:srgbClr val="002060"/>
                </a:solidFill>
                <a:latin typeface="Calibri"/>
                <a:cs typeface="Calibri"/>
              </a:rPr>
            </a:br>
            <a:r>
              <a:rPr lang="cs-CZ" altLang="cs-CZ" sz="3600" b="1" dirty="0" smtClean="0">
                <a:solidFill>
                  <a:srgbClr val="002060"/>
                </a:solidFill>
                <a:cs typeface="Calibri"/>
              </a:rPr>
              <a:t>Nové programy – DELTA</a:t>
            </a:r>
          </a:p>
        </p:txBody>
      </p:sp>
      <p:sp>
        <p:nvSpPr>
          <p:cNvPr id="153604" name="Zástupný symbol pro obsah 2"/>
          <p:cNvSpPr>
            <a:spLocks noGrp="1"/>
          </p:cNvSpPr>
          <p:nvPr>
            <p:ph idx="4294967295"/>
          </p:nvPr>
        </p:nvSpPr>
        <p:spPr>
          <a:xfrm>
            <a:off x="468313" y="1352550"/>
            <a:ext cx="8208962" cy="48133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endParaRPr lang="cs-CZ" altLang="cs-CZ" sz="2000" b="1" dirty="0" smtClean="0">
              <a:solidFill>
                <a:srgbClr val="002060"/>
              </a:solidFill>
            </a:endParaRPr>
          </a:p>
          <a:p>
            <a:pPr marL="0" indent="0" eaLnBrk="1" hangingPunct="1">
              <a:buFontTx/>
              <a:buNone/>
            </a:pPr>
            <a:r>
              <a:rPr lang="cs-CZ" altLang="cs-CZ" sz="2000" b="1" dirty="0" smtClean="0">
                <a:solidFill>
                  <a:srgbClr val="002060"/>
                </a:solidFill>
              </a:rPr>
              <a:t>Zaměření</a:t>
            </a:r>
            <a:r>
              <a:rPr lang="cs-CZ" altLang="cs-CZ" sz="2000" dirty="0" smtClean="0">
                <a:solidFill>
                  <a:srgbClr val="002060"/>
                </a:solidFill>
              </a:rPr>
              <a:t> </a:t>
            </a:r>
          </a:p>
          <a:p>
            <a:pPr lvl="1" eaLnBrk="1" hangingPunct="1">
              <a:buFont typeface="Arial" charset="0"/>
              <a:buChar char="•"/>
            </a:pPr>
            <a:r>
              <a:rPr lang="cs-CZ" altLang="cs-CZ" sz="2000" dirty="0" smtClean="0">
                <a:solidFill>
                  <a:srgbClr val="002060"/>
                </a:solidFill>
              </a:rPr>
              <a:t>podpora mezinárodní/bilaterální spolupráce ve VaV prostřednictvím společných projektů výzkumných organizací       a firem</a:t>
            </a:r>
          </a:p>
          <a:p>
            <a:pPr marL="0" indent="0" eaLnBrk="1" hangingPunct="1">
              <a:buFontTx/>
              <a:buNone/>
            </a:pPr>
            <a:r>
              <a:rPr lang="cs-CZ" altLang="cs-CZ" sz="2000" b="1" dirty="0" smtClean="0">
                <a:solidFill>
                  <a:srgbClr val="002060"/>
                </a:solidFill>
              </a:rPr>
              <a:t>Cíle</a:t>
            </a:r>
            <a:r>
              <a:rPr lang="cs-CZ" altLang="cs-CZ" sz="2000" dirty="0" smtClean="0">
                <a:solidFill>
                  <a:srgbClr val="002060"/>
                </a:solidFill>
              </a:rPr>
              <a:t> </a:t>
            </a:r>
          </a:p>
          <a:p>
            <a:pPr lvl="1" eaLnBrk="1" hangingPunct="1">
              <a:buFont typeface="Arial" charset="0"/>
              <a:buChar char="•"/>
            </a:pPr>
            <a:r>
              <a:rPr lang="cs-CZ" altLang="cs-CZ" sz="2000" dirty="0" smtClean="0">
                <a:solidFill>
                  <a:srgbClr val="002060"/>
                </a:solidFill>
              </a:rPr>
              <a:t>zvýšit množství kvalitních a konkurenceschopných výsledků aplikovaného VaV podporou mezinárodní spolupráce</a:t>
            </a:r>
          </a:p>
          <a:p>
            <a:pPr marL="0" indent="0" eaLnBrk="1" hangingPunct="1">
              <a:buFontTx/>
              <a:buNone/>
            </a:pPr>
            <a:endParaRPr lang="cs-CZ" altLang="cs-CZ" sz="2000" b="1" dirty="0" smtClean="0">
              <a:solidFill>
                <a:srgbClr val="002060"/>
              </a:solidFill>
            </a:endParaRPr>
          </a:p>
          <a:p>
            <a:pPr marL="0" indent="0" eaLnBrk="1" hangingPunct="1">
              <a:buFontTx/>
              <a:buNone/>
            </a:pPr>
            <a:r>
              <a:rPr lang="cs-CZ" altLang="cs-CZ" sz="2000" b="1" dirty="0" smtClean="0">
                <a:solidFill>
                  <a:srgbClr val="002060"/>
                </a:solidFill>
              </a:rPr>
              <a:t>Partneři a vyhlášení</a:t>
            </a:r>
            <a:r>
              <a:rPr lang="cs-CZ" altLang="cs-CZ" sz="2000" dirty="0" smtClean="0">
                <a:solidFill>
                  <a:srgbClr val="002060"/>
                </a:solidFill>
              </a:rPr>
              <a:t> </a:t>
            </a:r>
          </a:p>
          <a:p>
            <a:pPr lvl="1" eaLnBrk="1" hangingPunct="1">
              <a:buFontTx/>
              <a:buChar char="•"/>
            </a:pPr>
            <a:r>
              <a:rPr lang="cs-CZ" altLang="cs-CZ" sz="2000" dirty="0" smtClean="0">
                <a:solidFill>
                  <a:srgbClr val="002060"/>
                </a:solidFill>
              </a:rPr>
              <a:t>především země mimo EU (Jižní Korea, USA, </a:t>
            </a:r>
            <a:r>
              <a:rPr lang="cs-CZ" altLang="cs-CZ" sz="2000" dirty="0" err="1" smtClean="0">
                <a:solidFill>
                  <a:srgbClr val="002060"/>
                </a:solidFill>
              </a:rPr>
              <a:t>Taiwan</a:t>
            </a:r>
            <a:r>
              <a:rPr lang="cs-CZ" altLang="cs-CZ" sz="2000" dirty="0" smtClean="0">
                <a:solidFill>
                  <a:srgbClr val="002060"/>
                </a:solidFill>
              </a:rPr>
              <a:t>, Japonsko, Vietnam, Čína)</a:t>
            </a:r>
          </a:p>
          <a:p>
            <a:pPr lvl="1" eaLnBrk="1" hangingPunct="1">
              <a:buFontTx/>
              <a:buChar char="•"/>
            </a:pPr>
            <a:r>
              <a:rPr lang="cs-CZ" altLang="cs-CZ" sz="2000" dirty="0" smtClean="0">
                <a:solidFill>
                  <a:srgbClr val="002060"/>
                </a:solidFill>
              </a:rPr>
              <a:t>v průběhu druhého pololetí 2014</a:t>
            </a:r>
          </a:p>
        </p:txBody>
      </p:sp>
    </p:spTree>
    <p:extLst>
      <p:ext uri="{BB962C8B-B14F-4D97-AF65-F5344CB8AC3E}">
        <p14:creationId xmlns:p14="http://schemas.microsoft.com/office/powerpoint/2010/main" val="503068617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3" name="Nadpis 1"/>
          <p:cNvSpPr>
            <a:spLocks noGrp="1"/>
          </p:cNvSpPr>
          <p:nvPr>
            <p:ph type="title" idx="4294967295"/>
          </p:nvPr>
        </p:nvSpPr>
        <p:spPr>
          <a:xfrm>
            <a:off x="996950" y="0"/>
            <a:ext cx="7607300" cy="1439863"/>
          </a:xfrm>
        </p:spPr>
        <p:txBody>
          <a:bodyPr/>
          <a:lstStyle/>
          <a:p>
            <a:pPr algn="r" eaLnBrk="1" hangingPunct="1"/>
            <a:r>
              <a:rPr lang="cs-CZ" altLang="cs-CZ" sz="2800" b="1" dirty="0" smtClean="0">
                <a:solidFill>
                  <a:srgbClr val="002060"/>
                </a:solidFill>
                <a:cs typeface="Calibri"/>
              </a:rPr>
              <a:t>Nové programy – EPSILON</a:t>
            </a:r>
          </a:p>
        </p:txBody>
      </p:sp>
      <p:sp>
        <p:nvSpPr>
          <p:cNvPr id="153604" name="Zástupný symbol pro obsah 2"/>
          <p:cNvSpPr>
            <a:spLocks noGrp="1"/>
          </p:cNvSpPr>
          <p:nvPr>
            <p:ph idx="4294967295"/>
          </p:nvPr>
        </p:nvSpPr>
        <p:spPr>
          <a:xfrm>
            <a:off x="468313" y="1352550"/>
            <a:ext cx="8208962" cy="5028778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cs-CZ" altLang="cs-CZ" sz="2000" b="1" dirty="0" smtClean="0">
                <a:solidFill>
                  <a:srgbClr val="002060"/>
                </a:solidFill>
              </a:rPr>
              <a:t>Zaměření</a:t>
            </a:r>
            <a:r>
              <a:rPr lang="cs-CZ" altLang="cs-CZ" sz="2000" dirty="0" smtClean="0">
                <a:solidFill>
                  <a:srgbClr val="002060"/>
                </a:solidFill>
              </a:rPr>
              <a:t> </a:t>
            </a:r>
          </a:p>
          <a:p>
            <a:pPr lvl="1">
              <a:buFont typeface="Arial" charset="0"/>
              <a:buChar char="•"/>
            </a:pPr>
            <a:r>
              <a:rPr lang="cs-CZ" sz="2000" dirty="0" smtClean="0">
                <a:solidFill>
                  <a:srgbClr val="002060"/>
                </a:solidFill>
              </a:rPr>
              <a:t>podpora </a:t>
            </a:r>
            <a:r>
              <a:rPr lang="cs-CZ" sz="2000" dirty="0">
                <a:solidFill>
                  <a:srgbClr val="002060"/>
                </a:solidFill>
              </a:rPr>
              <a:t>zejména průmyslových aplikací při využití nových technologií a nových </a:t>
            </a:r>
            <a:r>
              <a:rPr lang="cs-CZ" sz="2000" dirty="0" smtClean="0">
                <a:solidFill>
                  <a:srgbClr val="002060"/>
                </a:solidFill>
              </a:rPr>
              <a:t>materiálů v průmyslu, </a:t>
            </a:r>
            <a:r>
              <a:rPr lang="cs-CZ" sz="2000" dirty="0">
                <a:solidFill>
                  <a:srgbClr val="002060"/>
                </a:solidFill>
              </a:rPr>
              <a:t>energetice, životním prostředí a dopravě</a:t>
            </a:r>
            <a:endParaRPr lang="cs-CZ" altLang="cs-CZ" sz="2000" dirty="0">
              <a:solidFill>
                <a:srgbClr val="002060"/>
              </a:solidFill>
            </a:endParaRPr>
          </a:p>
          <a:p>
            <a:pPr marL="0" indent="0" eaLnBrk="1" hangingPunct="1">
              <a:spcBef>
                <a:spcPts val="600"/>
              </a:spcBef>
              <a:buFontTx/>
              <a:buNone/>
            </a:pPr>
            <a:r>
              <a:rPr lang="cs-CZ" altLang="cs-CZ" sz="2000" b="1" dirty="0" smtClean="0">
                <a:solidFill>
                  <a:srgbClr val="002060"/>
                </a:solidFill>
              </a:rPr>
              <a:t>Cíle</a:t>
            </a:r>
            <a:r>
              <a:rPr lang="cs-CZ" altLang="cs-CZ" sz="2000" dirty="0" smtClean="0">
                <a:solidFill>
                  <a:srgbClr val="002060"/>
                </a:solidFill>
              </a:rPr>
              <a:t> </a:t>
            </a:r>
          </a:p>
          <a:p>
            <a:pPr lvl="1">
              <a:buFont typeface="Arial" charset="0"/>
              <a:buChar char="•"/>
            </a:pPr>
            <a:r>
              <a:rPr lang="cs-CZ" altLang="cs-CZ" sz="2000" dirty="0">
                <a:solidFill>
                  <a:srgbClr val="002060"/>
                </a:solidFill>
              </a:rPr>
              <a:t>podpora projektů aplikovaného výzkumu a experimentálního vývoje s vysokým potenciálem rychlého uplatnění výsledků </a:t>
            </a:r>
            <a:r>
              <a:rPr lang="cs-CZ" altLang="cs-CZ" sz="2000" dirty="0" smtClean="0">
                <a:solidFill>
                  <a:srgbClr val="002060"/>
                </a:solidFill>
              </a:rPr>
              <a:t>v nových </a:t>
            </a:r>
            <a:r>
              <a:rPr lang="cs-CZ" altLang="cs-CZ" sz="2000" dirty="0">
                <a:solidFill>
                  <a:srgbClr val="002060"/>
                </a:solidFill>
              </a:rPr>
              <a:t>produktech, výrobních postupech a </a:t>
            </a:r>
            <a:r>
              <a:rPr lang="cs-CZ" altLang="cs-CZ" sz="2000" dirty="0" smtClean="0">
                <a:solidFill>
                  <a:srgbClr val="002060"/>
                </a:solidFill>
              </a:rPr>
              <a:t>službách</a:t>
            </a:r>
          </a:p>
          <a:p>
            <a:pPr marL="457200" lvl="1" indent="-457200">
              <a:spcBef>
                <a:spcPts val="1200"/>
              </a:spcBef>
              <a:buNone/>
            </a:pPr>
            <a:r>
              <a:rPr lang="cs-CZ" altLang="cs-CZ" sz="2000" b="1" dirty="0" smtClean="0">
                <a:solidFill>
                  <a:srgbClr val="002060"/>
                </a:solidFill>
                <a:ea typeface="+mn-ea"/>
                <a:cs typeface="+mn-cs"/>
              </a:rPr>
              <a:t>Doba </a:t>
            </a:r>
            <a:r>
              <a:rPr lang="cs-CZ" altLang="cs-CZ" sz="2000" b="1" dirty="0">
                <a:solidFill>
                  <a:srgbClr val="002060"/>
                </a:solidFill>
                <a:ea typeface="+mn-ea"/>
                <a:cs typeface="+mn-cs"/>
              </a:rPr>
              <a:t>trvání</a:t>
            </a:r>
          </a:p>
          <a:p>
            <a:pPr lvl="1" eaLnBrk="1" hangingPunct="1">
              <a:buFontTx/>
              <a:buChar char="•"/>
            </a:pPr>
            <a:r>
              <a:rPr lang="cs-CZ" altLang="cs-CZ" sz="2000" dirty="0">
                <a:solidFill>
                  <a:srgbClr val="002060"/>
                </a:solidFill>
              </a:rPr>
              <a:t>d</a:t>
            </a:r>
            <a:r>
              <a:rPr lang="cs-CZ" altLang="cs-CZ" sz="2000" dirty="0" smtClean="0">
                <a:solidFill>
                  <a:srgbClr val="002060"/>
                </a:solidFill>
              </a:rPr>
              <a:t>oba řešení projektů 2015–2025</a:t>
            </a:r>
          </a:p>
          <a:p>
            <a:pPr lvl="1" eaLnBrk="1" hangingPunct="1">
              <a:buFontTx/>
              <a:buChar char="•"/>
            </a:pPr>
            <a:r>
              <a:rPr lang="cs-CZ" altLang="cs-CZ" sz="2000" dirty="0" smtClean="0">
                <a:solidFill>
                  <a:srgbClr val="002060"/>
                </a:solidFill>
              </a:rPr>
              <a:t>vyhlášení 1. veřejné soutěže na přelomu dubna a května 2014</a:t>
            </a:r>
          </a:p>
          <a:p>
            <a:pPr lvl="1" eaLnBrk="1" hangingPunct="1">
              <a:buFontTx/>
              <a:buChar char="•"/>
            </a:pPr>
            <a:r>
              <a:rPr lang="cs-CZ" altLang="cs-CZ" sz="2000" dirty="0">
                <a:solidFill>
                  <a:srgbClr val="002060"/>
                </a:solidFill>
              </a:rPr>
              <a:t>p</a:t>
            </a:r>
            <a:r>
              <a:rPr lang="cs-CZ" altLang="cs-CZ" sz="2000" dirty="0" smtClean="0">
                <a:solidFill>
                  <a:srgbClr val="002060"/>
                </a:solidFill>
              </a:rPr>
              <a:t>oprvé také hodnocení dopadů projektů</a:t>
            </a:r>
          </a:p>
          <a:p>
            <a:pPr lvl="1" eaLnBrk="1" hangingPunct="1">
              <a:buFontTx/>
              <a:buChar char="•"/>
            </a:pPr>
            <a:r>
              <a:rPr lang="cs-CZ" altLang="cs-CZ" sz="2000" dirty="0">
                <a:solidFill>
                  <a:srgbClr val="002060"/>
                </a:solidFill>
              </a:rPr>
              <a:t>n</a:t>
            </a:r>
            <a:r>
              <a:rPr lang="cs-CZ" altLang="cs-CZ" sz="2000" dirty="0" smtClean="0">
                <a:solidFill>
                  <a:srgbClr val="002060"/>
                </a:solidFill>
              </a:rPr>
              <a:t>áhrada programu ALFA a TIP (MPO)</a:t>
            </a:r>
          </a:p>
        </p:txBody>
      </p:sp>
    </p:spTree>
    <p:extLst>
      <p:ext uri="{BB962C8B-B14F-4D97-AF65-F5344CB8AC3E}">
        <p14:creationId xmlns:p14="http://schemas.microsoft.com/office/powerpoint/2010/main" val="260047822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cs-CZ" sz="2800" b="1" dirty="0" smtClean="0">
                <a:solidFill>
                  <a:srgbClr val="002060"/>
                </a:solidFill>
                <a:ea typeface="ＭＳ Ｐゴシック" pitchFamily="34" charset="-128"/>
                <a:cs typeface="ＭＳ Ｐゴシック" charset="0"/>
              </a:rPr>
              <a:t/>
            </a:r>
            <a:br>
              <a:rPr lang="cs-CZ" sz="2800" b="1" dirty="0" smtClean="0">
                <a:solidFill>
                  <a:srgbClr val="002060"/>
                </a:solidFill>
                <a:ea typeface="ＭＳ Ｐゴシック" pitchFamily="34" charset="-128"/>
                <a:cs typeface="ＭＳ Ｐゴシック" charset="0"/>
              </a:rPr>
            </a:br>
            <a:r>
              <a:rPr lang="cs-CZ" sz="3600" b="1" dirty="0" smtClean="0">
                <a:solidFill>
                  <a:srgbClr val="002060"/>
                </a:solidFill>
                <a:ea typeface="ＭＳ Ｐゴシック" pitchFamily="34" charset="-128"/>
                <a:cs typeface="Calibri"/>
              </a:rPr>
              <a:t>Příprava nových programů</a:t>
            </a:r>
            <a:r>
              <a:rPr lang="cs-CZ" sz="2800" b="1" dirty="0">
                <a:solidFill>
                  <a:srgbClr val="002060"/>
                </a:solidFill>
                <a:ea typeface="ＭＳ Ｐゴシック" pitchFamily="34" charset="-128"/>
                <a:cs typeface="Calibri"/>
              </a:rPr>
              <a:t/>
            </a:r>
            <a:br>
              <a:rPr lang="cs-CZ" sz="2800" b="1" dirty="0">
                <a:solidFill>
                  <a:srgbClr val="002060"/>
                </a:solidFill>
                <a:ea typeface="ＭＳ Ｐゴシック" pitchFamily="34" charset="-128"/>
                <a:cs typeface="Calibri"/>
              </a:rPr>
            </a:br>
            <a:endParaRPr lang="cs-CZ" sz="2800" b="1" dirty="0">
              <a:solidFill>
                <a:srgbClr val="002060"/>
              </a:solidFill>
              <a:ea typeface="ＭＳ Ｐゴシック" pitchFamily="34" charset="-128"/>
              <a:cs typeface="Calibri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11560" y="1772816"/>
            <a:ext cx="8219256" cy="3600400"/>
          </a:xfrm>
        </p:spPr>
        <p:txBody>
          <a:bodyPr/>
          <a:lstStyle/>
          <a:p>
            <a:pPr marL="0" indent="0">
              <a:buNone/>
            </a:pPr>
            <a:endParaRPr lang="cs-CZ" sz="24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cs-CZ" sz="2400" dirty="0" smtClean="0">
                <a:solidFill>
                  <a:srgbClr val="002060"/>
                </a:solidFill>
              </a:rPr>
              <a:t>Spolupráce </a:t>
            </a:r>
            <a:r>
              <a:rPr lang="cs-CZ" sz="2400" dirty="0">
                <a:solidFill>
                  <a:srgbClr val="002060"/>
                </a:solidFill>
              </a:rPr>
              <a:t>na přípravě nového programového </a:t>
            </a:r>
            <a:r>
              <a:rPr lang="cs-CZ" sz="2400" dirty="0" smtClean="0">
                <a:solidFill>
                  <a:srgbClr val="002060"/>
                </a:solidFill>
              </a:rPr>
              <a:t>období ESIF 2014–2020 (TA ČR je spolugestorem programů a předpokládanou implementační agenturou):</a:t>
            </a:r>
          </a:p>
          <a:p>
            <a:pPr lvl="1">
              <a:spcBef>
                <a:spcPts val="1800"/>
              </a:spcBef>
            </a:pPr>
            <a:r>
              <a:rPr lang="cs-CZ" sz="2000" dirty="0" smtClean="0">
                <a:solidFill>
                  <a:srgbClr val="002060"/>
                </a:solidFill>
              </a:rPr>
              <a:t>MPO</a:t>
            </a:r>
            <a:r>
              <a:rPr lang="cs-CZ" sz="2000" dirty="0">
                <a:solidFill>
                  <a:srgbClr val="002060"/>
                </a:solidFill>
              </a:rPr>
              <a:t>: </a:t>
            </a:r>
            <a:r>
              <a:rPr lang="cs-CZ" sz="2000" dirty="0" smtClean="0">
                <a:solidFill>
                  <a:srgbClr val="002060"/>
                </a:solidFill>
              </a:rPr>
              <a:t>OP </a:t>
            </a:r>
            <a:r>
              <a:rPr lang="cs-CZ" sz="2000" dirty="0">
                <a:solidFill>
                  <a:srgbClr val="002060"/>
                </a:solidFill>
              </a:rPr>
              <a:t>Podnikání a inovace pro </a:t>
            </a:r>
            <a:r>
              <a:rPr lang="cs-CZ" sz="2000" dirty="0" smtClean="0">
                <a:solidFill>
                  <a:srgbClr val="002060"/>
                </a:solidFill>
              </a:rPr>
              <a:t>konkurenceschopnost</a:t>
            </a:r>
          </a:p>
          <a:p>
            <a:pPr lvl="1">
              <a:spcBef>
                <a:spcPts val="1800"/>
              </a:spcBef>
            </a:pPr>
            <a:r>
              <a:rPr lang="cs-CZ" sz="2000" dirty="0" smtClean="0">
                <a:solidFill>
                  <a:srgbClr val="002060"/>
                </a:solidFill>
              </a:rPr>
              <a:t>MŠMT</a:t>
            </a:r>
            <a:r>
              <a:rPr lang="cs-CZ" sz="2000" dirty="0">
                <a:solidFill>
                  <a:srgbClr val="002060"/>
                </a:solidFill>
              </a:rPr>
              <a:t>: OP Výzkum, </a:t>
            </a:r>
            <a:r>
              <a:rPr lang="cs-CZ" sz="2000" dirty="0" smtClean="0">
                <a:solidFill>
                  <a:srgbClr val="002060"/>
                </a:solidFill>
              </a:rPr>
              <a:t>vývoj </a:t>
            </a:r>
            <a:r>
              <a:rPr lang="cs-CZ" sz="2000" dirty="0">
                <a:solidFill>
                  <a:srgbClr val="002060"/>
                </a:solidFill>
              </a:rPr>
              <a:t>a </a:t>
            </a:r>
            <a:r>
              <a:rPr lang="cs-CZ" sz="2000" dirty="0" smtClean="0">
                <a:solidFill>
                  <a:srgbClr val="002060"/>
                </a:solidFill>
              </a:rPr>
              <a:t>vzdělání</a:t>
            </a:r>
          </a:p>
          <a:p>
            <a:pPr lvl="1">
              <a:spcBef>
                <a:spcPts val="1800"/>
              </a:spcBef>
            </a:pPr>
            <a:r>
              <a:rPr lang="cs-CZ" sz="2000" dirty="0" smtClean="0">
                <a:solidFill>
                  <a:srgbClr val="002060"/>
                </a:solidFill>
              </a:rPr>
              <a:t>MPSV: OP Zaměstnanost (odpovědnost za sociální inovace)</a:t>
            </a:r>
            <a:endParaRPr lang="cs-CZ" sz="2400" dirty="0" smtClean="0">
              <a:solidFill>
                <a:srgbClr val="002060"/>
              </a:solidFill>
            </a:endParaRPr>
          </a:p>
          <a:p>
            <a:pPr lvl="1"/>
            <a:endParaRPr lang="cs-CZ" sz="2400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0418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55576" y="188640"/>
            <a:ext cx="7848872" cy="1152128"/>
          </a:xfrm>
        </p:spPr>
        <p:txBody>
          <a:bodyPr/>
          <a:lstStyle/>
          <a:p>
            <a:pPr algn="r"/>
            <a:r>
              <a:rPr lang="cs-CZ" sz="2800" b="1" dirty="0" smtClean="0">
                <a:solidFill>
                  <a:srgbClr val="002060"/>
                </a:solidFill>
                <a:cs typeface="Calibri"/>
              </a:rPr>
              <a:t/>
            </a:r>
            <a:br>
              <a:rPr lang="cs-CZ" sz="2800" b="1" dirty="0" smtClean="0">
                <a:solidFill>
                  <a:srgbClr val="002060"/>
                </a:solidFill>
                <a:cs typeface="Calibri"/>
              </a:rPr>
            </a:br>
            <a:r>
              <a:rPr lang="cs-CZ" sz="2800" b="1" dirty="0" smtClean="0">
                <a:solidFill>
                  <a:srgbClr val="002060"/>
                </a:solidFill>
                <a:cs typeface="Calibri"/>
              </a:rPr>
              <a:t>Projekty TA ČR </a:t>
            </a:r>
            <a:r>
              <a:rPr lang="cs-CZ" sz="2800" b="1" dirty="0">
                <a:solidFill>
                  <a:srgbClr val="002060"/>
                </a:solidFill>
                <a:cs typeface="Calibri"/>
              </a:rPr>
              <a:t>–</a:t>
            </a:r>
            <a:r>
              <a:rPr lang="cs-CZ" sz="2800" b="1" dirty="0" smtClean="0">
                <a:solidFill>
                  <a:srgbClr val="002060"/>
                </a:solidFill>
                <a:cs typeface="Calibri"/>
              </a:rPr>
              <a:t> INKA</a:t>
            </a:r>
            <a:endParaRPr lang="cs-CZ" sz="2800" b="1" dirty="0">
              <a:solidFill>
                <a:srgbClr val="002060"/>
              </a:solidFill>
              <a:cs typeface="Calibri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484785"/>
            <a:ext cx="8229600" cy="1656184"/>
          </a:xfrm>
        </p:spPr>
        <p:txBody>
          <a:bodyPr/>
          <a:lstStyle/>
          <a:p>
            <a:pPr marL="0" indent="0">
              <a:buNone/>
            </a:pPr>
            <a:r>
              <a:rPr lang="cs-CZ" sz="2800" dirty="0" smtClean="0">
                <a:solidFill>
                  <a:srgbClr val="002060"/>
                </a:solidFill>
              </a:rPr>
              <a:t>     Mapování inovační kapacity</a:t>
            </a:r>
          </a:p>
          <a:p>
            <a:pPr lvl="1"/>
            <a:r>
              <a:rPr lang="cs-CZ" sz="1800" dirty="0" smtClean="0">
                <a:solidFill>
                  <a:srgbClr val="002060"/>
                </a:solidFill>
              </a:rPr>
              <a:t>Zjištění potenciálu nových vazeb mezi výzkumnými organizacemi a podniky</a:t>
            </a:r>
          </a:p>
          <a:p>
            <a:pPr lvl="1"/>
            <a:r>
              <a:rPr lang="cs-CZ" sz="1800" dirty="0" smtClean="0">
                <a:solidFill>
                  <a:srgbClr val="002060"/>
                </a:solidFill>
              </a:rPr>
              <a:t>Podklad pro S3 strategii</a:t>
            </a:r>
            <a:endParaRPr lang="cs-CZ" sz="1800" dirty="0">
              <a:solidFill>
                <a:srgbClr val="00206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959943"/>
            <a:ext cx="5449920" cy="3205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202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Nadpis 4"/>
          <p:cNvSpPr>
            <a:spLocks noGrp="1"/>
          </p:cNvSpPr>
          <p:nvPr>
            <p:ph type="ctrTitle"/>
          </p:nvPr>
        </p:nvSpPr>
        <p:spPr>
          <a:xfrm>
            <a:off x="645139" y="1268760"/>
            <a:ext cx="7772400" cy="3672408"/>
          </a:xfrm>
        </p:spPr>
        <p:txBody>
          <a:bodyPr/>
          <a:lstStyle/>
          <a:p>
            <a:r>
              <a:rPr lang="cs-CZ" sz="2800" b="1" dirty="0" smtClean="0">
                <a:solidFill>
                  <a:srgbClr val="002060"/>
                </a:solidFill>
                <a:ea typeface="ＭＳ Ｐゴシック" pitchFamily="34" charset="-128"/>
                <a:cs typeface="ＭＳ Ｐゴシック" charset="0"/>
              </a:rPr>
              <a:t/>
            </a:r>
            <a:br>
              <a:rPr lang="cs-CZ" sz="2800" b="1" dirty="0" smtClean="0">
                <a:solidFill>
                  <a:srgbClr val="002060"/>
                </a:solidFill>
                <a:ea typeface="ＭＳ Ｐゴシック" pitchFamily="34" charset="-128"/>
                <a:cs typeface="ＭＳ Ｐゴシック" charset="0"/>
              </a:rPr>
            </a:br>
            <a:r>
              <a:rPr lang="cs-CZ" sz="3200" b="1" dirty="0" smtClean="0">
                <a:solidFill>
                  <a:srgbClr val="002060"/>
                </a:solidFill>
              </a:rPr>
              <a:t/>
            </a:r>
            <a:br>
              <a:rPr lang="cs-CZ" sz="3200" b="1" dirty="0" smtClean="0">
                <a:solidFill>
                  <a:srgbClr val="002060"/>
                </a:solidFill>
              </a:rPr>
            </a:br>
            <a:r>
              <a:rPr lang="cs-CZ" sz="4000" b="1" smtClean="0">
                <a:solidFill>
                  <a:srgbClr val="002060"/>
                </a:solidFill>
              </a:rPr>
              <a:t>Současné aktivity Technologické </a:t>
            </a:r>
            <a:r>
              <a:rPr lang="cs-CZ" sz="4000" b="1" dirty="0" smtClean="0">
                <a:solidFill>
                  <a:srgbClr val="002060"/>
                </a:solidFill>
              </a:rPr>
              <a:t>agentury ČR</a:t>
            </a:r>
            <a:r>
              <a:rPr lang="cs-CZ" sz="4000" b="1" dirty="0" smtClean="0">
                <a:solidFill>
                  <a:srgbClr val="002060"/>
                </a:solidFill>
                <a:ea typeface="ＭＳ Ｐゴシック" pitchFamily="34" charset="-128"/>
                <a:cs typeface="ＭＳ Ｐゴシック" charset="0"/>
              </a:rPr>
              <a:t/>
            </a:r>
            <a:br>
              <a:rPr lang="cs-CZ" sz="4000" b="1" dirty="0" smtClean="0">
                <a:solidFill>
                  <a:srgbClr val="002060"/>
                </a:solidFill>
                <a:ea typeface="ＭＳ Ｐゴシック" pitchFamily="34" charset="-128"/>
                <a:cs typeface="ＭＳ Ｐゴシック" charset="0"/>
              </a:rPr>
            </a:br>
            <a:r>
              <a:rPr lang="cs-CZ" sz="3600" b="1" dirty="0">
                <a:solidFill>
                  <a:srgbClr val="002060"/>
                </a:solidFill>
                <a:ea typeface="ＭＳ Ｐゴシック" pitchFamily="34" charset="-128"/>
                <a:cs typeface="ＭＳ Ｐゴシック" charset="0"/>
              </a:rPr>
              <a:t/>
            </a:r>
            <a:br>
              <a:rPr lang="cs-CZ" sz="3600" b="1" dirty="0">
                <a:solidFill>
                  <a:srgbClr val="002060"/>
                </a:solidFill>
                <a:ea typeface="ＭＳ Ｐゴシック" pitchFamily="34" charset="-128"/>
                <a:cs typeface="ＭＳ Ｐゴシック" charset="0"/>
              </a:rPr>
            </a:br>
            <a:endParaRPr lang="cs-CZ" sz="1800" b="1" dirty="0">
              <a:solidFill>
                <a:srgbClr val="002060"/>
              </a:solidFill>
              <a:ea typeface="ＭＳ Ｐゴシック" pitchFamily="34" charset="-128"/>
              <a:cs typeface="ＭＳ Ｐゴシック" charset="0"/>
            </a:endParaRPr>
          </a:p>
        </p:txBody>
      </p:sp>
      <p:sp>
        <p:nvSpPr>
          <p:cNvPr id="3" name="Nadpis 4"/>
          <p:cNvSpPr txBox="1">
            <a:spLocks/>
          </p:cNvSpPr>
          <p:nvPr/>
        </p:nvSpPr>
        <p:spPr bwMode="auto">
          <a:xfrm>
            <a:off x="827584" y="4941168"/>
            <a:ext cx="7772400" cy="1181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cs-CZ" sz="2000" b="1" kern="0" dirty="0" smtClean="0">
                <a:solidFill>
                  <a:srgbClr val="002060"/>
                </a:solidFill>
                <a:ea typeface="ＭＳ Ｐゴシック" pitchFamily="34" charset="-128"/>
                <a:cs typeface="ＭＳ Ｐゴシック" charset="0"/>
              </a:rPr>
              <a:t>3. </a:t>
            </a:r>
            <a:r>
              <a:rPr lang="cs-CZ" sz="2000" b="1" kern="0">
                <a:solidFill>
                  <a:srgbClr val="002060"/>
                </a:solidFill>
                <a:ea typeface="ＭＳ Ｐゴシック" pitchFamily="34" charset="-128"/>
                <a:cs typeface="ＭＳ Ｐゴシック" charset="0"/>
              </a:rPr>
              <a:t>d</a:t>
            </a:r>
            <a:r>
              <a:rPr lang="cs-CZ" sz="2000" b="1" kern="0" smtClean="0">
                <a:solidFill>
                  <a:srgbClr val="002060"/>
                </a:solidFill>
                <a:ea typeface="ＭＳ Ｐゴシック" pitchFamily="34" charset="-128"/>
                <a:cs typeface="ＭＳ Ｐゴシック" charset="0"/>
              </a:rPr>
              <a:t>ubna </a:t>
            </a:r>
            <a:r>
              <a:rPr lang="cs-CZ" sz="2000" b="1" kern="0" dirty="0" smtClean="0">
                <a:solidFill>
                  <a:srgbClr val="002060"/>
                </a:solidFill>
                <a:ea typeface="ＭＳ Ｐゴシック" pitchFamily="34" charset="-128"/>
                <a:cs typeface="ＭＳ Ｐゴシック" charset="0"/>
              </a:rPr>
              <a:t>2014 </a:t>
            </a:r>
            <a:endParaRPr lang="cs-CZ" sz="2000" b="1" kern="0" dirty="0">
              <a:solidFill>
                <a:srgbClr val="002060"/>
              </a:solidFill>
              <a:ea typeface="ＭＳ Ｐゴシック" pitchFamily="34" charset="-128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1873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268760"/>
          </a:xfrm>
        </p:spPr>
        <p:txBody>
          <a:bodyPr/>
          <a:lstStyle/>
          <a:p>
            <a:pPr algn="r"/>
            <a:r>
              <a:rPr lang="cs-CZ" sz="2800" b="1" dirty="0" smtClean="0">
                <a:solidFill>
                  <a:srgbClr val="002060"/>
                </a:solidFill>
                <a:ea typeface="ＭＳ Ｐゴシック" pitchFamily="34" charset="-128"/>
                <a:cs typeface="ＭＳ Ｐゴシック" charset="0"/>
              </a:rPr>
              <a:t/>
            </a:r>
            <a:br>
              <a:rPr lang="cs-CZ" sz="2800" b="1" dirty="0" smtClean="0">
                <a:solidFill>
                  <a:srgbClr val="002060"/>
                </a:solidFill>
                <a:ea typeface="ＭＳ Ｐゴシック" pitchFamily="34" charset="-128"/>
                <a:cs typeface="ＭＳ Ｐゴシック" charset="0"/>
              </a:rPr>
            </a:br>
            <a:r>
              <a:rPr lang="cs-CZ" sz="2800" b="1" dirty="0" smtClean="0">
                <a:solidFill>
                  <a:srgbClr val="002060"/>
                </a:solidFill>
                <a:ea typeface="ＭＳ Ｐゴシック" pitchFamily="34" charset="-128"/>
                <a:cs typeface="ＭＳ Ｐゴシック" charset="0"/>
              </a:rPr>
              <a:t> </a:t>
            </a:r>
            <a:br>
              <a:rPr lang="cs-CZ" sz="2800" b="1" dirty="0" smtClean="0">
                <a:solidFill>
                  <a:srgbClr val="002060"/>
                </a:solidFill>
                <a:ea typeface="ＭＳ Ｐゴシック" pitchFamily="34" charset="-128"/>
                <a:cs typeface="ＭＳ Ｐゴシック" charset="0"/>
              </a:rPr>
            </a:br>
            <a:r>
              <a:rPr lang="cs-CZ" sz="2800" b="1" dirty="0" smtClean="0">
                <a:solidFill>
                  <a:srgbClr val="002060"/>
                </a:solidFill>
                <a:ea typeface="ＭＳ Ｐゴシック" pitchFamily="34" charset="-128"/>
                <a:cs typeface="Calibri"/>
              </a:rPr>
              <a:t>Výsledky podpořených projektů</a:t>
            </a:r>
            <a:r>
              <a:rPr lang="cs-CZ" sz="2800" b="1" dirty="0">
                <a:solidFill>
                  <a:srgbClr val="002060"/>
                </a:solidFill>
                <a:ea typeface="ＭＳ Ｐゴシック" pitchFamily="34" charset="-128"/>
                <a:cs typeface="ＭＳ Ｐゴシック" charset="0"/>
              </a:rPr>
              <a:t/>
            </a:r>
            <a:br>
              <a:rPr lang="cs-CZ" sz="2800" b="1" dirty="0">
                <a:solidFill>
                  <a:srgbClr val="002060"/>
                </a:solidFill>
                <a:ea typeface="ＭＳ Ｐゴシック" pitchFamily="34" charset="-128"/>
                <a:cs typeface="ＭＳ Ｐゴシック" charset="0"/>
              </a:rPr>
            </a:br>
            <a:endParaRPr lang="cs-CZ" sz="2800" b="1" dirty="0">
              <a:solidFill>
                <a:srgbClr val="002060"/>
              </a:solidFill>
              <a:ea typeface="ＭＳ Ｐゴシック" pitchFamily="34" charset="-128"/>
              <a:cs typeface="ＭＳ Ｐゴシック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340768"/>
            <a:ext cx="8579296" cy="3456384"/>
          </a:xfrm>
        </p:spPr>
        <p:txBody>
          <a:bodyPr/>
          <a:lstStyle/>
          <a:p>
            <a:pPr marL="457200" lvl="1" indent="-361950" algn="just">
              <a:buNone/>
            </a:pPr>
            <a:r>
              <a:rPr lang="cs-CZ" sz="2400" b="1" dirty="0" smtClean="0">
                <a:solidFill>
                  <a:srgbClr val="002060"/>
                </a:solidFill>
              </a:rPr>
              <a:t>CENA TA ČR </a:t>
            </a:r>
            <a:r>
              <a:rPr lang="cs-CZ" sz="2400" b="1" dirty="0">
                <a:solidFill>
                  <a:srgbClr val="002060"/>
                </a:solidFill>
              </a:rPr>
              <a:t>–</a:t>
            </a:r>
            <a:r>
              <a:rPr lang="cs-CZ" sz="2400" b="1" dirty="0" smtClean="0">
                <a:solidFill>
                  <a:srgbClr val="002060"/>
                </a:solidFill>
              </a:rPr>
              <a:t> </a:t>
            </a:r>
            <a:r>
              <a:rPr lang="cs-CZ" sz="2400" dirty="0" smtClean="0">
                <a:solidFill>
                  <a:srgbClr val="002060"/>
                </a:solidFill>
              </a:rPr>
              <a:t>1. ročník udílení cen 4. prosince 2013</a:t>
            </a:r>
          </a:p>
          <a:p>
            <a:pPr marL="95250" lvl="1" indent="0" algn="just">
              <a:buNone/>
            </a:pPr>
            <a:r>
              <a:rPr lang="cs-CZ" sz="2000" dirty="0" smtClean="0">
                <a:solidFill>
                  <a:srgbClr val="002060"/>
                </a:solidFill>
              </a:rPr>
              <a:t>3 kategorie:</a:t>
            </a:r>
          </a:p>
          <a:p>
            <a:pPr marL="857250" lvl="2" indent="-361950">
              <a:buFont typeface="Arial" panose="020B0604020202020204" pitchFamily="34" charset="0"/>
              <a:buChar char="•"/>
            </a:pPr>
            <a:r>
              <a:rPr lang="cs-CZ" sz="1500" b="1" dirty="0">
                <a:solidFill>
                  <a:srgbClr val="002060"/>
                </a:solidFill>
              </a:rPr>
              <a:t>Originalita </a:t>
            </a:r>
            <a:r>
              <a:rPr lang="cs-CZ" sz="1500" b="1" dirty="0" smtClean="0">
                <a:solidFill>
                  <a:srgbClr val="002060"/>
                </a:solidFill>
              </a:rPr>
              <a:t>řešení</a:t>
            </a:r>
            <a:r>
              <a:rPr lang="cs-CZ" sz="1500" dirty="0" smtClean="0">
                <a:solidFill>
                  <a:srgbClr val="002060"/>
                </a:solidFill>
              </a:rPr>
              <a:t> – projekt Optický </a:t>
            </a:r>
            <a:r>
              <a:rPr lang="cs-CZ" sz="1500" dirty="0">
                <a:solidFill>
                  <a:srgbClr val="002060"/>
                </a:solidFill>
              </a:rPr>
              <a:t>paketový </a:t>
            </a:r>
            <a:r>
              <a:rPr lang="cs-CZ" sz="1500" dirty="0" smtClean="0">
                <a:solidFill>
                  <a:srgbClr val="002060"/>
                </a:solidFill>
              </a:rPr>
              <a:t>přepínač (SQS Vláknová optika, a.s., Ústav fotoniky a elektroniky AV ČR, ČVUT) – 1000x rychlejší přenos dat na „spojích“ optických sítí</a:t>
            </a:r>
          </a:p>
          <a:p>
            <a:pPr marL="838200" lvl="2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1500" b="1" dirty="0" smtClean="0">
                <a:solidFill>
                  <a:srgbClr val="002060"/>
                </a:solidFill>
              </a:rPr>
              <a:t>Řešení </a:t>
            </a:r>
            <a:r>
              <a:rPr lang="cs-CZ" sz="1500" b="1" dirty="0">
                <a:solidFill>
                  <a:srgbClr val="002060"/>
                </a:solidFill>
              </a:rPr>
              <a:t>pro kvalitu </a:t>
            </a:r>
            <a:r>
              <a:rPr lang="cs-CZ" sz="1500" b="1" dirty="0" smtClean="0">
                <a:solidFill>
                  <a:srgbClr val="002060"/>
                </a:solidFill>
              </a:rPr>
              <a:t>života </a:t>
            </a:r>
            <a:r>
              <a:rPr lang="cs-CZ" sz="1500" dirty="0" smtClean="0">
                <a:solidFill>
                  <a:srgbClr val="002060"/>
                </a:solidFill>
              </a:rPr>
              <a:t>– projekt Výzkum </a:t>
            </a:r>
            <a:r>
              <a:rPr lang="cs-CZ" sz="1500" dirty="0">
                <a:solidFill>
                  <a:srgbClr val="002060"/>
                </a:solidFill>
              </a:rPr>
              <a:t>a vývoj nových </a:t>
            </a:r>
            <a:r>
              <a:rPr lang="cs-CZ" sz="1500" dirty="0" smtClean="0">
                <a:solidFill>
                  <a:srgbClr val="002060"/>
                </a:solidFill>
              </a:rPr>
              <a:t>receptur a </a:t>
            </a:r>
            <a:r>
              <a:rPr lang="cs-CZ" sz="1500" dirty="0">
                <a:solidFill>
                  <a:srgbClr val="002060"/>
                </a:solidFill>
              </a:rPr>
              <a:t>technologie potraviny pro zvláštní lékařské </a:t>
            </a:r>
            <a:r>
              <a:rPr lang="cs-CZ" sz="1500" dirty="0" smtClean="0">
                <a:solidFill>
                  <a:srgbClr val="002060"/>
                </a:solidFill>
              </a:rPr>
              <a:t>účely  (Bohušovická mlékárna, a.s., Univerzita Karlova a Výzkumný ústav mlékárenský, s.r.o.) – nový mléčný produkt pro staré a těžkou nemocí oslabené pacienty</a:t>
            </a:r>
          </a:p>
          <a:p>
            <a:pPr marL="838200" lvl="2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1500" b="1" dirty="0" smtClean="0">
                <a:solidFill>
                  <a:srgbClr val="002060"/>
                </a:solidFill>
              </a:rPr>
              <a:t>Užitečnost řešení</a:t>
            </a:r>
            <a:r>
              <a:rPr lang="cs-CZ" sz="1500" dirty="0" smtClean="0">
                <a:solidFill>
                  <a:srgbClr val="002060"/>
                </a:solidFill>
              </a:rPr>
              <a:t> – projekt Výzkum </a:t>
            </a:r>
            <a:r>
              <a:rPr lang="cs-CZ" sz="1500" dirty="0">
                <a:solidFill>
                  <a:srgbClr val="002060"/>
                </a:solidFill>
              </a:rPr>
              <a:t>a vývoj </a:t>
            </a:r>
            <a:r>
              <a:rPr lang="cs-CZ" sz="1500" dirty="0" err="1" smtClean="0">
                <a:solidFill>
                  <a:srgbClr val="002060"/>
                </a:solidFill>
              </a:rPr>
              <a:t>turbopřevodovky</a:t>
            </a:r>
            <a:r>
              <a:rPr lang="cs-CZ" sz="1500" dirty="0" smtClean="0">
                <a:solidFill>
                  <a:srgbClr val="002060"/>
                </a:solidFill>
              </a:rPr>
              <a:t> </a:t>
            </a:r>
            <a:r>
              <a:rPr lang="cs-CZ" sz="1500" dirty="0">
                <a:solidFill>
                  <a:srgbClr val="002060"/>
                </a:solidFill>
              </a:rPr>
              <a:t>s novým typem segmentových </a:t>
            </a:r>
            <a:r>
              <a:rPr lang="cs-CZ" sz="1500" dirty="0" smtClean="0">
                <a:solidFill>
                  <a:srgbClr val="002060"/>
                </a:solidFill>
              </a:rPr>
              <a:t>ložisek (Wikov Gear, s.r.o., GTW Bearings, s.r.o., VZÚ Plzeň, Západočeská univerzita) </a:t>
            </a:r>
            <a:br>
              <a:rPr lang="cs-CZ" sz="1500" dirty="0" smtClean="0">
                <a:solidFill>
                  <a:srgbClr val="002060"/>
                </a:solidFill>
              </a:rPr>
            </a:br>
            <a:r>
              <a:rPr lang="cs-CZ" sz="1500" dirty="0" smtClean="0">
                <a:solidFill>
                  <a:srgbClr val="002060"/>
                </a:solidFill>
              </a:rPr>
              <a:t>– převodovka využitelná pro stlačování velkého objemu plynu nebo čerpání vody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18057"/>
            <a:ext cx="2771800" cy="1842488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5168945"/>
            <a:ext cx="1656184" cy="1696579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3680" y="5237820"/>
            <a:ext cx="2880320" cy="1620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550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7584" y="260648"/>
            <a:ext cx="7920880" cy="1143000"/>
          </a:xfrm>
        </p:spPr>
        <p:txBody>
          <a:bodyPr/>
          <a:lstStyle/>
          <a:p>
            <a:pPr algn="r"/>
            <a:r>
              <a:rPr lang="cs-CZ" sz="3600" b="1" dirty="0" smtClean="0">
                <a:solidFill>
                  <a:srgbClr val="002060"/>
                </a:solidFill>
                <a:cs typeface="Calibri"/>
              </a:rPr>
              <a:t>Spolupráce</a:t>
            </a:r>
            <a:endParaRPr lang="cs-CZ" sz="3600" b="1" dirty="0">
              <a:solidFill>
                <a:srgbClr val="002060"/>
              </a:solidFill>
              <a:cs typeface="Calibri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340768"/>
            <a:ext cx="8229600" cy="452596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sz="1800" dirty="0" smtClean="0">
                <a:solidFill>
                  <a:srgbClr val="002060"/>
                </a:solidFill>
              </a:rPr>
              <a:t>Do konce roku byla podepsána nebo připravena k podpisu memoranda        o spolupráci s následujícími organizacemi:</a:t>
            </a:r>
          </a:p>
          <a:p>
            <a:pPr lv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1600" dirty="0" smtClean="0">
                <a:solidFill>
                  <a:srgbClr val="002060"/>
                </a:solidFill>
              </a:rPr>
              <a:t>Ministerstvo průmyslu a obchodu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600" dirty="0" smtClean="0">
                <a:solidFill>
                  <a:srgbClr val="002060"/>
                </a:solidFill>
              </a:rPr>
              <a:t>Ministerstvo zahraničních věcí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600" dirty="0" smtClean="0">
                <a:solidFill>
                  <a:srgbClr val="002060"/>
                </a:solidFill>
              </a:rPr>
              <a:t>Hospodářská komora ČR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600" dirty="0" smtClean="0">
                <a:solidFill>
                  <a:srgbClr val="002060"/>
                </a:solidFill>
              </a:rPr>
              <a:t>Svaz průmyslu a dopravy ČR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600" dirty="0" smtClean="0">
                <a:solidFill>
                  <a:srgbClr val="002060"/>
                </a:solidFill>
              </a:rPr>
              <a:t>Úřad </a:t>
            </a:r>
            <a:r>
              <a:rPr lang="cs-CZ" sz="1600" dirty="0">
                <a:solidFill>
                  <a:srgbClr val="002060"/>
                </a:solidFill>
              </a:rPr>
              <a:t>průmyslového </a:t>
            </a:r>
            <a:r>
              <a:rPr lang="cs-CZ" sz="1600" dirty="0" smtClean="0">
                <a:solidFill>
                  <a:srgbClr val="002060"/>
                </a:solidFill>
              </a:rPr>
              <a:t>vlastnictví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600" dirty="0" smtClean="0">
                <a:solidFill>
                  <a:srgbClr val="002060"/>
                </a:solidFill>
              </a:rPr>
              <a:t>Akademie </a:t>
            </a:r>
            <a:r>
              <a:rPr lang="cs-CZ" sz="1600" dirty="0">
                <a:solidFill>
                  <a:srgbClr val="002060"/>
                </a:solidFill>
              </a:rPr>
              <a:t>věd ČR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600" dirty="0" smtClean="0">
                <a:solidFill>
                  <a:srgbClr val="002060"/>
                </a:solidFill>
              </a:rPr>
              <a:t>Český statistický úřad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600" dirty="0" err="1" smtClean="0">
                <a:solidFill>
                  <a:srgbClr val="002060"/>
                </a:solidFill>
              </a:rPr>
              <a:t>CzechInvest</a:t>
            </a:r>
            <a:endParaRPr lang="cs-CZ" sz="1600" dirty="0" smtClean="0">
              <a:solidFill>
                <a:srgbClr val="002060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600" dirty="0" smtClean="0">
                <a:solidFill>
                  <a:srgbClr val="002060"/>
                </a:solidFill>
              </a:rPr>
              <a:t>Asociace výzkumných organizací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600" dirty="0" smtClean="0">
                <a:solidFill>
                  <a:srgbClr val="002060"/>
                </a:solidFill>
              </a:rPr>
              <a:t>Asociace malého a středního podnikání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600" dirty="0" smtClean="0">
                <a:solidFill>
                  <a:srgbClr val="002060"/>
                </a:solidFill>
              </a:rPr>
              <a:t>Komora pro styky se zeměmi SNS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600" dirty="0" smtClean="0">
                <a:solidFill>
                  <a:srgbClr val="002060"/>
                </a:solidFill>
              </a:rPr>
              <a:t>Asociace akreditovaných </a:t>
            </a:r>
            <a:r>
              <a:rPr lang="cs-CZ" sz="1600" dirty="0">
                <a:solidFill>
                  <a:srgbClr val="002060"/>
                </a:solidFill>
              </a:rPr>
              <a:t>a </a:t>
            </a:r>
            <a:r>
              <a:rPr lang="cs-CZ" sz="1600" dirty="0" smtClean="0">
                <a:solidFill>
                  <a:srgbClr val="002060"/>
                </a:solidFill>
              </a:rPr>
              <a:t>autorizovaných organizací</a:t>
            </a:r>
          </a:p>
          <a:p>
            <a:pPr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cs-CZ" sz="1800" dirty="0" smtClean="0">
                <a:solidFill>
                  <a:srgbClr val="002060"/>
                </a:solidFill>
              </a:rPr>
              <a:t>TA ČR dále spolupracuje s dílčími technologickými platformami  </a:t>
            </a:r>
          </a:p>
          <a:p>
            <a:pPr lvl="1">
              <a:buFont typeface="Arial" panose="020B0604020202020204" pitchFamily="34" charset="0"/>
              <a:buChar char="•"/>
            </a:pPr>
            <a:endParaRPr lang="cs-CZ" sz="1400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1094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cs-CZ" sz="3600" b="1" dirty="0" smtClean="0">
                <a:solidFill>
                  <a:srgbClr val="002060"/>
                </a:solidFill>
              </a:rPr>
              <a:t>Novinky/problémy</a:t>
            </a:r>
            <a:endParaRPr lang="cs-CZ" sz="3600" b="1" dirty="0">
              <a:solidFill>
                <a:srgbClr val="00206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AutoNum type="alphaLcParenR"/>
            </a:pPr>
            <a:r>
              <a:rPr lang="cs-CZ" sz="2400" dirty="0" smtClean="0">
                <a:solidFill>
                  <a:srgbClr val="002060"/>
                </a:solidFill>
              </a:rPr>
              <a:t>Nová evropská legislativa pro oblast veřejné </a:t>
            </a:r>
            <a:r>
              <a:rPr lang="cs-CZ" sz="2400" dirty="0" smtClean="0">
                <a:solidFill>
                  <a:srgbClr val="002060"/>
                </a:solidFill>
              </a:rPr>
              <a:t>podpory (zpoždění </a:t>
            </a:r>
            <a:r>
              <a:rPr lang="cs-CZ" sz="2400" dirty="0" smtClean="0">
                <a:solidFill>
                  <a:srgbClr val="002060"/>
                </a:solidFill>
              </a:rPr>
              <a:t>přípravy národních </a:t>
            </a:r>
            <a:r>
              <a:rPr lang="cs-CZ" sz="2400" dirty="0" smtClean="0">
                <a:solidFill>
                  <a:srgbClr val="002060"/>
                </a:solidFill>
              </a:rPr>
              <a:t>programů)</a:t>
            </a:r>
          </a:p>
          <a:p>
            <a:pPr marL="457200" indent="-457200">
              <a:buAutoNum type="alphaLcParenR"/>
            </a:pPr>
            <a:endParaRPr lang="cs-CZ" sz="2400" dirty="0" smtClean="0">
              <a:solidFill>
                <a:srgbClr val="002060"/>
              </a:solidFill>
            </a:endParaRPr>
          </a:p>
          <a:p>
            <a:pPr marL="457200" indent="-457200">
              <a:buAutoNum type="alphaLcParenR"/>
            </a:pPr>
            <a:r>
              <a:rPr lang="cs-CZ" sz="2400" dirty="0" smtClean="0">
                <a:solidFill>
                  <a:srgbClr val="002060"/>
                </a:solidFill>
              </a:rPr>
              <a:t>Novela </a:t>
            </a:r>
            <a:r>
              <a:rPr lang="cs-CZ" sz="2400" dirty="0" smtClean="0">
                <a:solidFill>
                  <a:srgbClr val="002060"/>
                </a:solidFill>
              </a:rPr>
              <a:t>zákona 218 (vyžaduje se průhledná vlastnická </a:t>
            </a:r>
            <a:r>
              <a:rPr lang="cs-CZ" sz="2400" dirty="0" smtClean="0">
                <a:solidFill>
                  <a:srgbClr val="002060"/>
                </a:solidFill>
              </a:rPr>
              <a:t>  struktura </a:t>
            </a:r>
            <a:r>
              <a:rPr lang="cs-CZ" sz="2400" dirty="0" smtClean="0">
                <a:solidFill>
                  <a:srgbClr val="002060"/>
                </a:solidFill>
              </a:rPr>
              <a:t>příjemců podpory) – zatím nejasný </a:t>
            </a:r>
            <a:r>
              <a:rPr lang="cs-CZ" sz="2400" dirty="0" smtClean="0">
                <a:solidFill>
                  <a:srgbClr val="002060"/>
                </a:solidFill>
              </a:rPr>
              <a:t>výklad</a:t>
            </a:r>
          </a:p>
          <a:p>
            <a:pPr marL="457200" indent="-457200">
              <a:buAutoNum type="alphaLcParenR"/>
            </a:pPr>
            <a:endParaRPr lang="cs-CZ" sz="2400" dirty="0" smtClean="0">
              <a:solidFill>
                <a:srgbClr val="002060"/>
              </a:solidFill>
            </a:endParaRPr>
          </a:p>
          <a:p>
            <a:pPr marL="457200" indent="-457200">
              <a:buAutoNum type="alphaLcParenR"/>
            </a:pPr>
            <a:r>
              <a:rPr lang="cs-CZ" sz="2400" dirty="0" smtClean="0">
                <a:solidFill>
                  <a:srgbClr val="002060"/>
                </a:solidFill>
              </a:rPr>
              <a:t>Novela </a:t>
            </a:r>
            <a:r>
              <a:rPr lang="cs-CZ" sz="2400" dirty="0" smtClean="0">
                <a:solidFill>
                  <a:srgbClr val="002060"/>
                </a:solidFill>
              </a:rPr>
              <a:t>zákona 130/2002 – je potřebná mj. kvůli zavedení nových forem financování </a:t>
            </a:r>
            <a:r>
              <a:rPr lang="cs-CZ" sz="2400" dirty="0" err="1" smtClean="0">
                <a:solidFill>
                  <a:srgbClr val="002060"/>
                </a:solidFill>
              </a:rPr>
              <a:t>VaV</a:t>
            </a:r>
            <a:r>
              <a:rPr lang="cs-CZ" sz="2400" dirty="0" smtClean="0">
                <a:solidFill>
                  <a:srgbClr val="002060"/>
                </a:solidFill>
              </a:rPr>
              <a:t> (dále vedení seznamu VO …). Argumentace změnou ad a) je lichá (v evropské normy mají vždy přednost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398788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2060"/>
                </a:solidFill>
              </a:rPr>
              <a:t>Děkuji za pozornost</a:t>
            </a:r>
            <a:endParaRPr lang="cs-CZ" dirty="0">
              <a:solidFill>
                <a:srgbClr val="002060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018792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cs-CZ" sz="2800" b="1" dirty="0" smtClean="0">
                <a:solidFill>
                  <a:srgbClr val="002060"/>
                </a:solidFill>
                <a:ea typeface="ＭＳ Ｐゴシック" pitchFamily="34" charset="-128"/>
                <a:cs typeface="ＭＳ Ｐゴシック" charset="0"/>
              </a:rPr>
              <a:t>Systém podpory </a:t>
            </a:r>
            <a:r>
              <a:rPr lang="cs-CZ" sz="2800" b="1" dirty="0" err="1" smtClean="0">
                <a:solidFill>
                  <a:srgbClr val="002060"/>
                </a:solidFill>
                <a:ea typeface="ＭＳ Ｐゴシック" pitchFamily="34" charset="-128"/>
                <a:cs typeface="ＭＳ Ｐゴシック" charset="0"/>
              </a:rPr>
              <a:t>VaVaI</a:t>
            </a:r>
            <a:r>
              <a:rPr lang="cs-CZ" sz="2800" b="1" dirty="0">
                <a:solidFill>
                  <a:srgbClr val="002060"/>
                </a:solidFill>
                <a:ea typeface="ＭＳ Ｐゴシック" pitchFamily="34" charset="-128"/>
                <a:cs typeface="ＭＳ Ｐゴシック" charset="0"/>
              </a:rPr>
              <a:t> </a:t>
            </a:r>
            <a:r>
              <a:rPr lang="cs-CZ" sz="2800" b="1" dirty="0" smtClean="0">
                <a:solidFill>
                  <a:srgbClr val="002060"/>
                </a:solidFill>
                <a:ea typeface="ＭＳ Ｐゴシック" pitchFamily="34" charset="-128"/>
                <a:cs typeface="ＭＳ Ｐゴシック" charset="0"/>
              </a:rPr>
              <a:t>v ČR</a:t>
            </a:r>
            <a:endParaRPr lang="cs-CZ" sz="2800" b="1" dirty="0">
              <a:solidFill>
                <a:srgbClr val="002060"/>
              </a:solidFill>
              <a:ea typeface="ＭＳ Ｐゴシック" pitchFamily="34" charset="-128"/>
              <a:cs typeface="ＭＳ Ｐゴシック" charset="0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507016"/>
            <a:ext cx="7200800" cy="4299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384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500506" y="188640"/>
            <a:ext cx="8229600" cy="1143000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r">
              <a:buSzPct val="25000"/>
            </a:pPr>
            <a:endParaRPr lang="cs-CZ" sz="2800" b="1" kern="0" dirty="0" smtClean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59832" y="404664"/>
            <a:ext cx="5616624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2800" b="1" kern="0" dirty="0" smtClean="0">
                <a:solidFill>
                  <a:srgbClr val="002060"/>
                </a:solidFill>
                <a:latin typeface="Arial"/>
              </a:rPr>
              <a:t>Organizační struktura TA ČR   od 1. </a:t>
            </a:r>
            <a:r>
              <a:rPr lang="cs-CZ" sz="2800" b="1" kern="0" smtClean="0">
                <a:solidFill>
                  <a:srgbClr val="002060"/>
                </a:solidFill>
                <a:latin typeface="Arial"/>
              </a:rPr>
              <a:t>3. 2014</a:t>
            </a:r>
            <a:endParaRPr lang="cs-CZ" sz="2800" b="1" kern="0" dirty="0">
              <a:solidFill>
                <a:srgbClr val="002060"/>
              </a:solidFill>
              <a:latin typeface="Arial"/>
            </a:endParaRPr>
          </a:p>
          <a:p>
            <a:endParaRPr lang="en-US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317773"/>
            <a:ext cx="7511404" cy="5069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129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>
              <a:defRPr/>
            </a:pPr>
            <a:r>
              <a:rPr lang="cs-CZ" sz="3600" b="1" dirty="0" smtClean="0">
                <a:solidFill>
                  <a:srgbClr val="002060"/>
                </a:solidFill>
                <a:latin typeface="+mn-lt"/>
                <a:cs typeface="Calibri"/>
              </a:rPr>
              <a:t>Rozpočet TA ČR</a:t>
            </a:r>
            <a:endParaRPr lang="cs-CZ" sz="3600" b="1" dirty="0">
              <a:solidFill>
                <a:srgbClr val="002060"/>
              </a:solidFill>
              <a:latin typeface="+mn-lt"/>
              <a:cs typeface="Calibri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cs-CZ" sz="2800" dirty="0">
              <a:latin typeface="Arial" pitchFamily="34" charset="0"/>
              <a:cs typeface="Arial" pitchFamily="34" charset="0"/>
            </a:endParaRPr>
          </a:p>
          <a:p>
            <a:pPr marL="0" indent="0" eaLnBrk="1" hangingPunct="1">
              <a:buFontTx/>
              <a:buNone/>
              <a:defRPr/>
            </a:pPr>
            <a:endParaRPr lang="cs-CZ" sz="2800" dirty="0" smtClean="0">
              <a:ea typeface="ＭＳ Ｐゴシック" pitchFamily="34" charset="-128"/>
            </a:endParaRPr>
          </a:p>
        </p:txBody>
      </p:sp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2525346"/>
              </p:ext>
            </p:extLst>
          </p:nvPr>
        </p:nvGraphicFramePr>
        <p:xfrm>
          <a:off x="611560" y="1556792"/>
          <a:ext cx="7884000" cy="450845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024000"/>
                <a:gridCol w="1620000"/>
                <a:gridCol w="1620000"/>
                <a:gridCol w="1620000"/>
              </a:tblGrid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latin typeface="+mn-lt"/>
                        </a:rPr>
                        <a:t>Podpora</a:t>
                      </a:r>
                      <a:endParaRPr lang="cs-CZ" sz="2000" dirty="0">
                        <a:latin typeface="+mn-lt"/>
                      </a:endParaRPr>
                    </a:p>
                  </a:txBody>
                  <a:tcPr marL="91442" marR="91442" marT="45721" marB="4572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latin typeface="+mn-lt"/>
                        </a:rPr>
                        <a:t>2014</a:t>
                      </a:r>
                      <a:endParaRPr lang="cs-CZ" sz="2000" dirty="0">
                        <a:latin typeface="+mn-lt"/>
                      </a:endParaRPr>
                    </a:p>
                  </a:txBody>
                  <a:tcPr marL="91442" marR="91442" marT="45721" marB="4572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latin typeface="+mn-lt"/>
                        </a:rPr>
                        <a:t>2015</a:t>
                      </a:r>
                      <a:endParaRPr lang="cs-CZ" sz="2000" dirty="0">
                        <a:latin typeface="+mn-lt"/>
                      </a:endParaRPr>
                    </a:p>
                  </a:txBody>
                  <a:tcPr marL="91442" marR="91442" marT="45721" marB="4572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latin typeface="+mn-lt"/>
                        </a:rPr>
                        <a:t>2016</a:t>
                      </a:r>
                      <a:endParaRPr lang="cs-CZ" sz="2000" dirty="0">
                        <a:latin typeface="+mn-lt"/>
                      </a:endParaRPr>
                    </a:p>
                  </a:txBody>
                  <a:tcPr marL="91442" marR="91442" marT="45721" marB="45721" anchor="ctr"/>
                </a:tc>
              </a:tr>
              <a:tr h="360000">
                <a:tc>
                  <a:txBody>
                    <a:bodyPr/>
                    <a:lstStyle/>
                    <a:p>
                      <a:pPr marL="180000" algn="l" fontAlgn="b">
                        <a:spcBef>
                          <a:spcPts val="600"/>
                        </a:spcBef>
                      </a:pPr>
                      <a:r>
                        <a:rPr lang="cs-CZ" sz="2000" b="1" i="0" u="none" strike="noStrike" dirty="0" smtClean="0">
                          <a:solidFill>
                            <a:srgbClr val="232D4B"/>
                          </a:solidFill>
                          <a:effectLst/>
                          <a:latin typeface="+mn-lt"/>
                        </a:rPr>
                        <a:t>Účelová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>
                        <a:spcAft>
                          <a:spcPts val="600"/>
                        </a:spcAft>
                      </a:pPr>
                      <a:r>
                        <a:rPr lang="cs-CZ" sz="20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2 864 414</a:t>
                      </a:r>
                    </a:p>
                  </a:txBody>
                  <a:tcPr marL="10800" marR="252000" marT="10800" marB="0" anchor="ctr"/>
                </a:tc>
                <a:tc>
                  <a:txBody>
                    <a:bodyPr/>
                    <a:lstStyle/>
                    <a:p>
                      <a:pPr algn="r" fontAlgn="b">
                        <a:spcAft>
                          <a:spcPts val="600"/>
                        </a:spcAft>
                      </a:pPr>
                      <a:r>
                        <a:rPr lang="cs-CZ" sz="20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2 774 511</a:t>
                      </a:r>
                      <a:endParaRPr lang="cs-CZ" sz="20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0800" marR="252000" marT="1080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2 774 511</a:t>
                      </a:r>
                    </a:p>
                  </a:txBody>
                  <a:tcPr marL="10800" marR="252000" marT="10800" marB="0" anchor="ctr"/>
                </a:tc>
              </a:tr>
              <a:tr h="360000">
                <a:tc>
                  <a:txBody>
                    <a:bodyPr/>
                    <a:lstStyle/>
                    <a:p>
                      <a:pPr marL="180000" algn="l" fontAlgn="b"/>
                      <a:r>
                        <a:rPr lang="cs-CZ" sz="2000" b="0" i="0" u="none" strike="noStrike" dirty="0" smtClean="0">
                          <a:solidFill>
                            <a:srgbClr val="232D4B"/>
                          </a:solidFill>
                          <a:effectLst/>
                          <a:latin typeface="+mn-lt"/>
                        </a:rPr>
                        <a:t>z toho: ALFA</a:t>
                      </a:r>
                      <a:endParaRPr lang="cs-CZ" sz="2000" b="0" i="0" u="none" strike="noStrike" dirty="0">
                        <a:solidFill>
                          <a:srgbClr val="232D4B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1 850 000</a:t>
                      </a:r>
                      <a:endParaRPr lang="cs-CZ" sz="20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0800" marR="252000" marT="1080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 </a:t>
                      </a:r>
                      <a:r>
                        <a:rPr lang="cs-CZ" sz="20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332 </a:t>
                      </a:r>
                      <a:r>
                        <a:rPr lang="cs-CZ" sz="20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511</a:t>
                      </a:r>
                      <a:endParaRPr lang="cs-CZ" sz="20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0800" marR="252000" marT="1080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 </a:t>
                      </a:r>
                      <a:r>
                        <a:rPr lang="cs-CZ" sz="20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100 000</a:t>
                      </a:r>
                      <a:endParaRPr lang="cs-CZ" sz="20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0800" marR="252000" marT="10800" marB="0" anchor="ctr"/>
                </a:tc>
              </a:tr>
              <a:tr h="360000">
                <a:tc>
                  <a:txBody>
                    <a:bodyPr/>
                    <a:lstStyle/>
                    <a:p>
                      <a:pPr marL="180000" algn="l" fontAlgn="b"/>
                      <a:r>
                        <a:rPr lang="cs-CZ" sz="2000" b="0" i="0" u="none" strike="noStrike" dirty="0" smtClean="0">
                          <a:solidFill>
                            <a:srgbClr val="232D4B"/>
                          </a:solidFill>
                          <a:effectLst/>
                          <a:latin typeface="+mn-lt"/>
                        </a:rPr>
                        <a:t>BETA</a:t>
                      </a:r>
                      <a:endParaRPr lang="cs-CZ" sz="2000" b="0" i="0" u="none" strike="noStrike" dirty="0">
                        <a:solidFill>
                          <a:srgbClr val="232D4B"/>
                        </a:solidFill>
                        <a:effectLst/>
                        <a:latin typeface="+mn-lt"/>
                      </a:endParaRPr>
                    </a:p>
                  </a:txBody>
                  <a:tcPr marL="756000" marR="10800" marT="1080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80 000</a:t>
                      </a:r>
                      <a:endParaRPr lang="cs-CZ" sz="20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0800" marR="252000" marT="1080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75</a:t>
                      </a:r>
                      <a:r>
                        <a:rPr lang="cs-CZ" sz="200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000</a:t>
                      </a:r>
                      <a:endParaRPr lang="cs-CZ" sz="20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0800" marR="252000" marT="1080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70 000</a:t>
                      </a:r>
                      <a:endParaRPr lang="cs-CZ" sz="20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0800" marR="252000" marT="10800" marB="0" anchor="ctr"/>
                </a:tc>
              </a:tr>
              <a:tr h="360000">
                <a:tc>
                  <a:txBody>
                    <a:bodyPr/>
                    <a:lstStyle/>
                    <a:p>
                      <a:pPr marL="180000" algn="l" fontAlgn="b"/>
                      <a:r>
                        <a:rPr lang="cs-CZ" sz="2000" b="0" i="0" u="none" strike="noStrike" dirty="0" smtClean="0">
                          <a:solidFill>
                            <a:srgbClr val="232D4B"/>
                          </a:solidFill>
                          <a:effectLst/>
                          <a:latin typeface="+mn-lt"/>
                        </a:rPr>
                        <a:t>OMEGA</a:t>
                      </a:r>
                      <a:endParaRPr lang="cs-CZ" sz="2000" b="0" i="0" u="none" strike="noStrike" dirty="0">
                        <a:solidFill>
                          <a:srgbClr val="232D4B"/>
                        </a:solidFill>
                        <a:effectLst/>
                        <a:latin typeface="+mn-lt"/>
                      </a:endParaRPr>
                    </a:p>
                  </a:txBody>
                  <a:tcPr marL="756000" marR="10800" marT="1080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51 500</a:t>
                      </a:r>
                      <a:endParaRPr lang="cs-CZ" sz="20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0800" marR="252000" marT="1080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35 000</a:t>
                      </a:r>
                      <a:endParaRPr lang="cs-CZ" sz="20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0800" marR="252000" marT="1080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35 000</a:t>
                      </a:r>
                      <a:endParaRPr lang="cs-CZ" sz="20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0800" marR="252000" marT="10800" marB="0" anchor="ctr"/>
                </a:tc>
              </a:tr>
              <a:tr h="360000">
                <a:tc>
                  <a:txBody>
                    <a:bodyPr/>
                    <a:lstStyle/>
                    <a:p>
                      <a:pPr marL="180000" algn="l" fontAlgn="b"/>
                      <a:r>
                        <a:rPr lang="cs-CZ" sz="2000" b="0" i="0" u="none" strike="noStrike" dirty="0" smtClean="0">
                          <a:solidFill>
                            <a:srgbClr val="232D4B"/>
                          </a:solidFill>
                          <a:effectLst/>
                          <a:latin typeface="+mn-lt"/>
                        </a:rPr>
                        <a:t>Centra</a:t>
                      </a:r>
                      <a:r>
                        <a:rPr lang="cs-CZ" sz="2000" b="0" i="0" u="none" strike="noStrike" baseline="0" dirty="0" smtClean="0">
                          <a:solidFill>
                            <a:srgbClr val="232D4B"/>
                          </a:solidFill>
                          <a:effectLst/>
                          <a:latin typeface="+mn-lt"/>
                        </a:rPr>
                        <a:t> kompetence</a:t>
                      </a:r>
                      <a:endParaRPr lang="cs-CZ" sz="2000" b="0" i="0" u="none" strike="noStrike" dirty="0">
                        <a:solidFill>
                          <a:srgbClr val="232D4B"/>
                        </a:solidFill>
                        <a:effectLst/>
                        <a:latin typeface="+mn-lt"/>
                      </a:endParaRPr>
                    </a:p>
                  </a:txBody>
                  <a:tcPr marL="756000" marR="10800" marT="1080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812 414</a:t>
                      </a:r>
                      <a:endParaRPr lang="cs-CZ" sz="20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0800" marR="252000" marT="1080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740 </a:t>
                      </a:r>
                      <a:r>
                        <a:rPr lang="cs-CZ" sz="20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000</a:t>
                      </a:r>
                      <a:endParaRPr lang="cs-CZ" sz="20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0800" marR="252000" marT="1080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730 000</a:t>
                      </a:r>
                      <a:endParaRPr lang="cs-CZ" sz="20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0800" marR="252000" marT="10800" marB="0" anchor="ctr"/>
                </a:tc>
              </a:tr>
              <a:tr h="360000">
                <a:tc>
                  <a:txBody>
                    <a:bodyPr/>
                    <a:lstStyle/>
                    <a:p>
                      <a:pPr marL="180000" algn="l" fontAlgn="b"/>
                      <a:r>
                        <a:rPr lang="cs-CZ" sz="2000" b="0" i="0" u="none" strike="noStrike" dirty="0" smtClean="0">
                          <a:solidFill>
                            <a:srgbClr val="232D4B"/>
                          </a:solidFill>
                          <a:effectLst/>
                          <a:latin typeface="+mn-lt"/>
                        </a:rPr>
                        <a:t>EPSILON</a:t>
                      </a:r>
                      <a:endParaRPr lang="cs-CZ" sz="2000" b="0" i="0" u="none" strike="noStrike" dirty="0">
                        <a:solidFill>
                          <a:srgbClr val="232D4B"/>
                        </a:solidFill>
                        <a:effectLst/>
                        <a:latin typeface="+mn-lt"/>
                      </a:endParaRPr>
                    </a:p>
                  </a:txBody>
                  <a:tcPr marL="756000" marR="10800" marT="1080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0</a:t>
                      </a:r>
                      <a:endParaRPr lang="cs-CZ" sz="20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10800" marR="252000" marT="1080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 500 000</a:t>
                      </a:r>
                      <a:endParaRPr lang="cs-CZ" sz="20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10800" marR="252000" marT="1080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719 511</a:t>
                      </a:r>
                      <a:endParaRPr lang="cs-CZ" sz="20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10800" marR="252000" marT="10800" marB="0" anchor="ctr"/>
                </a:tc>
              </a:tr>
              <a:tr h="360000">
                <a:tc>
                  <a:txBody>
                    <a:bodyPr/>
                    <a:lstStyle/>
                    <a:p>
                      <a:pPr marL="180000" algn="l" fontAlgn="b"/>
                      <a:r>
                        <a:rPr lang="cs-CZ" sz="2000" b="0" i="0" u="none" strike="noStrike" dirty="0" smtClean="0">
                          <a:solidFill>
                            <a:srgbClr val="232D4B"/>
                          </a:solidFill>
                          <a:effectLst/>
                          <a:latin typeface="+mn-lt"/>
                        </a:rPr>
                        <a:t>GAMA</a:t>
                      </a:r>
                      <a:endParaRPr lang="cs-CZ" sz="2000" b="0" i="0" u="none" strike="noStrike" dirty="0">
                        <a:solidFill>
                          <a:srgbClr val="232D4B"/>
                        </a:solidFill>
                        <a:effectLst/>
                        <a:latin typeface="+mn-lt"/>
                      </a:endParaRPr>
                    </a:p>
                  </a:txBody>
                  <a:tcPr marL="756000" marR="10800" marT="1080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44 500</a:t>
                      </a:r>
                      <a:endParaRPr lang="cs-CZ" sz="20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0800" marR="252000" marT="1080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  65 </a:t>
                      </a:r>
                      <a:r>
                        <a:rPr lang="cs-CZ" sz="20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000</a:t>
                      </a:r>
                      <a:endParaRPr lang="cs-CZ" sz="20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0800" marR="252000" marT="1080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90 000</a:t>
                      </a:r>
                      <a:endParaRPr lang="cs-CZ" sz="20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0800" marR="252000" marT="10800" marB="0" anchor="ctr"/>
                </a:tc>
              </a:tr>
              <a:tr h="360000">
                <a:tc>
                  <a:txBody>
                    <a:bodyPr/>
                    <a:lstStyle/>
                    <a:p>
                      <a:pPr marL="180000" algn="l" fontAlgn="b"/>
                      <a:r>
                        <a:rPr lang="cs-CZ" sz="2000" b="0" i="0" u="none" strike="noStrike" dirty="0" smtClean="0">
                          <a:solidFill>
                            <a:srgbClr val="232D4B"/>
                          </a:solidFill>
                          <a:effectLst/>
                          <a:latin typeface="+mn-lt"/>
                        </a:rPr>
                        <a:t>DELTA</a:t>
                      </a:r>
                      <a:endParaRPr lang="cs-CZ" sz="2000" b="0" i="0" u="none" strike="noStrike" dirty="0">
                        <a:solidFill>
                          <a:srgbClr val="232D4B"/>
                        </a:solidFill>
                        <a:effectLst/>
                        <a:latin typeface="+mn-lt"/>
                      </a:endParaRPr>
                    </a:p>
                  </a:txBody>
                  <a:tcPr marL="756000" marR="10800" marT="1080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26 000</a:t>
                      </a:r>
                      <a:endParaRPr lang="cs-CZ" sz="20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0800" marR="252000" marT="1080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 27 </a:t>
                      </a:r>
                      <a:r>
                        <a:rPr lang="cs-CZ" sz="20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000</a:t>
                      </a:r>
                      <a:endParaRPr lang="cs-CZ" sz="20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0800" marR="252000" marT="1080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30 000</a:t>
                      </a:r>
                      <a:endParaRPr lang="cs-CZ" sz="20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0800" marR="252000" marT="10800" marB="0" anchor="ctr"/>
                </a:tc>
              </a:tr>
              <a:tr h="360000">
                <a:tc>
                  <a:txBody>
                    <a:bodyPr/>
                    <a:lstStyle/>
                    <a:p>
                      <a:pPr marL="180000" algn="l" fontAlgn="b"/>
                      <a:r>
                        <a:rPr lang="cs-CZ" sz="2000" b="1" i="0" u="none" strike="noStrike" dirty="0" smtClean="0">
                          <a:solidFill>
                            <a:srgbClr val="232D4B"/>
                          </a:solidFill>
                          <a:effectLst/>
                          <a:latin typeface="+mn-lt"/>
                        </a:rPr>
                        <a:t>Institucionální</a:t>
                      </a:r>
                      <a:endParaRPr lang="cs-CZ" sz="2000" b="1" i="0" u="none" strike="noStrike" dirty="0">
                        <a:solidFill>
                          <a:srgbClr val="232D4B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98 078</a:t>
                      </a:r>
                      <a:endParaRPr lang="cs-CZ" sz="20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0800" marR="252000" marT="1080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102 001</a:t>
                      </a:r>
                      <a:endParaRPr lang="cs-CZ" sz="20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0800" marR="252000" marT="1080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102 001</a:t>
                      </a:r>
                      <a:endParaRPr lang="cs-CZ" sz="20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0800" marR="252000" marT="10800" marB="0" anchor="ctr"/>
                </a:tc>
              </a:tr>
              <a:tr h="504000">
                <a:tc>
                  <a:txBody>
                    <a:bodyPr/>
                    <a:lstStyle/>
                    <a:p>
                      <a:pPr marL="180000" algn="l" fontAlgn="b"/>
                      <a:r>
                        <a:rPr lang="cs-CZ" sz="2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Celkem</a:t>
                      </a: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2 962 492</a:t>
                      </a:r>
                    </a:p>
                  </a:txBody>
                  <a:tcPr marL="10800" marR="252000" marT="1080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2 876 512</a:t>
                      </a:r>
                    </a:p>
                  </a:txBody>
                  <a:tcPr marL="10800" marR="252000" marT="1080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2 876 512</a:t>
                      </a:r>
                    </a:p>
                  </a:txBody>
                  <a:tcPr marL="10800" marR="252000" marT="10800" marB="0" anchor="ctr"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0080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>
              <a:defRPr/>
            </a:pPr>
            <a:r>
              <a:rPr lang="cs-CZ" sz="2800" b="1" dirty="0" smtClean="0">
                <a:solidFill>
                  <a:srgbClr val="002060"/>
                </a:solidFill>
                <a:cs typeface="Calibri"/>
              </a:rPr>
              <a:t>Účastníci podpořených</a:t>
            </a:r>
            <a:br>
              <a:rPr lang="cs-CZ" sz="2800" b="1" dirty="0" smtClean="0">
                <a:solidFill>
                  <a:srgbClr val="002060"/>
                </a:solidFill>
                <a:cs typeface="Calibri"/>
              </a:rPr>
            </a:br>
            <a:r>
              <a:rPr lang="cs-CZ" sz="2800" b="1" dirty="0" smtClean="0">
                <a:solidFill>
                  <a:srgbClr val="002060"/>
                </a:solidFill>
                <a:cs typeface="Calibri"/>
              </a:rPr>
              <a:t>projektů TA ČR (k 31. 10. 2013)</a:t>
            </a:r>
            <a:endParaRPr lang="cs-CZ" sz="2800" b="1" dirty="0">
              <a:solidFill>
                <a:srgbClr val="002060"/>
              </a:solidFill>
              <a:cs typeface="Calibri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cs-CZ" sz="2800" dirty="0">
              <a:latin typeface="Arial" pitchFamily="34" charset="0"/>
              <a:cs typeface="Arial" pitchFamily="34" charset="0"/>
            </a:endParaRPr>
          </a:p>
          <a:p>
            <a:pPr marL="0" indent="0" eaLnBrk="1" hangingPunct="1">
              <a:buFontTx/>
              <a:buNone/>
              <a:defRPr/>
            </a:pPr>
            <a:endParaRPr lang="cs-CZ" sz="2800" dirty="0" smtClean="0">
              <a:ea typeface="ＭＳ Ｐゴシック" pitchFamily="34" charset="-128"/>
            </a:endParaRPr>
          </a:p>
        </p:txBody>
      </p:sp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2957966"/>
              </p:ext>
            </p:extLst>
          </p:nvPr>
        </p:nvGraphicFramePr>
        <p:xfrm>
          <a:off x="755650" y="1700213"/>
          <a:ext cx="7581900" cy="430115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646529"/>
                <a:gridCol w="2673877"/>
                <a:gridCol w="1584176"/>
                <a:gridCol w="1677318"/>
              </a:tblGrid>
              <a:tr h="640100"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latin typeface="+mn-lt"/>
                        </a:rPr>
                        <a:t>Typ organizace</a:t>
                      </a:r>
                      <a:endParaRPr lang="cs-CZ" sz="2000" dirty="0">
                        <a:latin typeface="+mn-lt"/>
                      </a:endParaRPr>
                    </a:p>
                  </a:txBody>
                  <a:tcPr marL="91442" marR="91442"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latin typeface="+mn-lt"/>
                        </a:rPr>
                        <a:t>Velikost/druh </a:t>
                      </a:r>
                    </a:p>
                    <a:p>
                      <a:pPr algn="ctr"/>
                      <a:r>
                        <a:rPr lang="cs-CZ" sz="2000" dirty="0" smtClean="0">
                          <a:latin typeface="+mn-lt"/>
                        </a:rPr>
                        <a:t>organizace</a:t>
                      </a:r>
                      <a:endParaRPr lang="cs-CZ" sz="2000" dirty="0">
                        <a:latin typeface="+mn-lt"/>
                      </a:endParaRPr>
                    </a:p>
                  </a:txBody>
                  <a:tcPr marL="91442" marR="91442"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latin typeface="+mn-lt"/>
                        </a:rPr>
                        <a:t>Počet organizací</a:t>
                      </a:r>
                      <a:endParaRPr lang="cs-CZ" sz="2000" dirty="0">
                        <a:latin typeface="+mn-lt"/>
                      </a:endParaRPr>
                    </a:p>
                  </a:txBody>
                  <a:tcPr marL="91442" marR="91442" marT="45721" marB="4572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latin typeface="+mn-lt"/>
                        </a:rPr>
                        <a:t>Dotace</a:t>
                      </a:r>
                    </a:p>
                    <a:p>
                      <a:pPr algn="ctr"/>
                      <a:r>
                        <a:rPr lang="cs-CZ" sz="2000" dirty="0" smtClean="0">
                          <a:latin typeface="+mn-lt"/>
                        </a:rPr>
                        <a:t>(v tis. Kč)</a:t>
                      </a:r>
                      <a:endParaRPr lang="cs-CZ" sz="2000" dirty="0">
                        <a:latin typeface="+mn-lt"/>
                      </a:endParaRPr>
                    </a:p>
                  </a:txBody>
                  <a:tcPr marL="91442" marR="91442" marT="45721" marB="45721"/>
                </a:tc>
              </a:tr>
              <a:tr h="360011">
                <a:tc>
                  <a:txBody>
                    <a:bodyPr/>
                    <a:lstStyle/>
                    <a:p>
                      <a:pPr marL="180000" algn="l" fontAlgn="b"/>
                      <a:r>
                        <a:rPr lang="cs-CZ" sz="2000" b="1" i="0" u="none" strike="noStrike" dirty="0" smtClean="0">
                          <a:solidFill>
                            <a:srgbClr val="232D4B"/>
                          </a:solidFill>
                          <a:effectLst/>
                          <a:latin typeface="+mn-lt"/>
                        </a:rPr>
                        <a:t>Podniky</a:t>
                      </a:r>
                      <a:endParaRPr lang="cs-CZ" sz="2000" b="1" i="0" u="none" strike="noStrike" dirty="0">
                        <a:solidFill>
                          <a:srgbClr val="232D4B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180000" algn="l" fontAlgn="b"/>
                      <a:r>
                        <a:rPr lang="cs-CZ" sz="2000" b="1" i="0" u="none" strike="noStrike" kern="1200" dirty="0" smtClean="0">
                          <a:solidFill>
                            <a:srgbClr val="232D4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celkem</a:t>
                      </a:r>
                      <a:endParaRPr lang="cs-CZ" sz="2000" b="1" i="0" u="none" strike="noStrike" kern="1200" dirty="0">
                        <a:solidFill>
                          <a:srgbClr val="232D4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b="1" i="0" u="none" strike="noStrike" kern="1200" dirty="0">
                          <a:solidFill>
                            <a:srgbClr val="232D4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1 043</a:t>
                      </a:r>
                    </a:p>
                  </a:txBody>
                  <a:tcPr marL="10800" marR="324000" marT="1080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b="1" i="0" u="none" strike="noStrike" kern="1200" dirty="0">
                          <a:solidFill>
                            <a:srgbClr val="232D4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5 137 846</a:t>
                      </a:r>
                    </a:p>
                  </a:txBody>
                  <a:tcPr marL="10800" marR="252000" marT="10800" marB="0" anchor="ctr"/>
                </a:tc>
              </a:tr>
              <a:tr h="360011">
                <a:tc>
                  <a:txBody>
                    <a:bodyPr/>
                    <a:lstStyle/>
                    <a:p>
                      <a:pPr marL="180000" algn="l" fontAlgn="b"/>
                      <a:endParaRPr lang="cs-CZ" sz="2000" b="0" i="0" u="none" strike="noStrike" dirty="0">
                        <a:solidFill>
                          <a:srgbClr val="232D4B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180000" algn="l" fontAlgn="b"/>
                      <a:r>
                        <a:rPr lang="cs-CZ" sz="2000" b="0" i="0" u="none" strike="noStrike" kern="1200" dirty="0" smtClean="0">
                          <a:solidFill>
                            <a:srgbClr val="232D4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malé podniky</a:t>
                      </a:r>
                      <a:endParaRPr lang="cs-CZ" sz="2000" b="0" i="0" u="none" strike="noStrike" kern="1200" dirty="0">
                        <a:solidFill>
                          <a:srgbClr val="232D4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b="0" i="0" u="none" strike="noStrike" kern="1200" dirty="0">
                          <a:solidFill>
                            <a:srgbClr val="232D4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428</a:t>
                      </a:r>
                    </a:p>
                  </a:txBody>
                  <a:tcPr marL="10800" marR="324000" marT="1080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b="0" i="0" u="none" strike="noStrike" kern="1200" dirty="0">
                          <a:solidFill>
                            <a:srgbClr val="232D4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1 581 357</a:t>
                      </a:r>
                    </a:p>
                  </a:txBody>
                  <a:tcPr marL="10800" marR="252000" marT="10800" marB="0" anchor="ctr"/>
                </a:tc>
              </a:tr>
              <a:tr h="360011">
                <a:tc>
                  <a:txBody>
                    <a:bodyPr/>
                    <a:lstStyle/>
                    <a:p>
                      <a:pPr marL="180000" algn="l" fontAlgn="b"/>
                      <a:endParaRPr lang="cs-CZ" sz="2000" b="0" i="0" u="none" strike="noStrike" dirty="0">
                        <a:solidFill>
                          <a:srgbClr val="232D4B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180000" indent="0" algn="l" fontAlgn="b"/>
                      <a:r>
                        <a:rPr lang="cs-CZ" sz="2000" b="0" i="0" u="none" strike="noStrike" kern="1200" dirty="0" smtClean="0">
                          <a:solidFill>
                            <a:srgbClr val="232D4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střední podniky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b="0" i="0" u="none" strike="noStrike" kern="1200" dirty="0">
                          <a:solidFill>
                            <a:srgbClr val="232D4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248</a:t>
                      </a:r>
                    </a:p>
                  </a:txBody>
                  <a:tcPr marL="10800" marR="324000" marT="1080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b="0" i="0" u="none" strike="noStrike" kern="1200" dirty="0">
                          <a:solidFill>
                            <a:srgbClr val="232D4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1 417 121</a:t>
                      </a:r>
                    </a:p>
                  </a:txBody>
                  <a:tcPr marL="10800" marR="252000" marT="10800" marB="0" anchor="ctr"/>
                </a:tc>
              </a:tr>
              <a:tr h="360011">
                <a:tc>
                  <a:txBody>
                    <a:bodyPr/>
                    <a:lstStyle/>
                    <a:p>
                      <a:pPr marL="180000" algn="l" fontAlgn="b"/>
                      <a:endParaRPr lang="cs-CZ" sz="2000" b="0" i="0" u="none" strike="noStrike" dirty="0">
                        <a:solidFill>
                          <a:srgbClr val="232D4B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180000" algn="l" fontAlgn="b"/>
                      <a:r>
                        <a:rPr lang="cs-CZ" sz="2000" b="0" i="0" u="none" strike="noStrike" kern="1200" dirty="0" smtClean="0">
                          <a:solidFill>
                            <a:srgbClr val="232D4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velké podniky</a:t>
                      </a:r>
                      <a:endParaRPr lang="cs-CZ" sz="2000" b="0" i="0" u="none" strike="noStrike" kern="1200" dirty="0">
                        <a:solidFill>
                          <a:srgbClr val="232D4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b="0" i="0" u="none" strike="noStrike" kern="1200" dirty="0">
                          <a:solidFill>
                            <a:srgbClr val="232D4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367</a:t>
                      </a:r>
                    </a:p>
                  </a:txBody>
                  <a:tcPr marL="10800" marR="324000" marT="1080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b="0" i="0" u="none" strike="noStrike" kern="1200" dirty="0">
                          <a:solidFill>
                            <a:srgbClr val="232D4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2 139 368</a:t>
                      </a:r>
                    </a:p>
                  </a:txBody>
                  <a:tcPr marL="10800" marR="252000" marT="10800" marB="0" anchor="ctr"/>
                </a:tc>
              </a:tr>
              <a:tr h="360011">
                <a:tc>
                  <a:txBody>
                    <a:bodyPr/>
                    <a:lstStyle/>
                    <a:p>
                      <a:pPr marL="180000" algn="l" fontAlgn="b"/>
                      <a:r>
                        <a:rPr lang="cs-CZ" sz="2000" b="1" i="0" u="none" strike="noStrike" dirty="0" smtClean="0">
                          <a:solidFill>
                            <a:srgbClr val="232D4B"/>
                          </a:solidFill>
                          <a:effectLst/>
                          <a:latin typeface="+mn-lt"/>
                        </a:rPr>
                        <a:t>Výzkumné</a:t>
                      </a:r>
                      <a:endParaRPr lang="cs-CZ" sz="2000" b="1" i="0" u="none" strike="noStrike" dirty="0">
                        <a:solidFill>
                          <a:srgbClr val="232D4B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180000" algn="l" fontAlgn="b"/>
                      <a:r>
                        <a:rPr lang="cs-CZ" sz="2000" b="1" i="0" u="none" strike="noStrike" kern="1200" dirty="0" smtClean="0">
                          <a:solidFill>
                            <a:srgbClr val="232D4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celkem</a:t>
                      </a:r>
                      <a:endParaRPr lang="cs-CZ" sz="2000" b="1" i="0" u="none" strike="noStrike" kern="1200" dirty="0">
                        <a:solidFill>
                          <a:srgbClr val="232D4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b="1" i="0" u="none" strike="noStrike" kern="1200" dirty="0">
                          <a:solidFill>
                            <a:srgbClr val="232D4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960</a:t>
                      </a:r>
                    </a:p>
                  </a:txBody>
                  <a:tcPr marL="10800" marR="324000" marT="1080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b="1" i="0" u="none" strike="noStrike" kern="1200" dirty="0">
                          <a:solidFill>
                            <a:srgbClr val="232D4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5 860 885</a:t>
                      </a:r>
                    </a:p>
                  </a:txBody>
                  <a:tcPr marL="10800" marR="252000" marT="10800" marB="0" anchor="ctr"/>
                </a:tc>
              </a:tr>
              <a:tr h="360011">
                <a:tc>
                  <a:txBody>
                    <a:bodyPr/>
                    <a:lstStyle/>
                    <a:p>
                      <a:pPr marL="180000" algn="l" fontAlgn="b"/>
                      <a:r>
                        <a:rPr lang="cs-CZ" sz="2000" b="1" i="0" u="none" strike="noStrike" dirty="0" smtClean="0">
                          <a:solidFill>
                            <a:srgbClr val="232D4B"/>
                          </a:solidFill>
                          <a:effectLst/>
                          <a:latin typeface="+mn-lt"/>
                        </a:rPr>
                        <a:t>organizace</a:t>
                      </a:r>
                      <a:endParaRPr lang="cs-CZ" sz="2000" b="1" i="0" u="none" strike="noStrike" dirty="0">
                        <a:solidFill>
                          <a:srgbClr val="232D4B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180000" indent="0" algn="l" fontAlgn="b"/>
                      <a:r>
                        <a:rPr lang="cs-CZ" sz="2000" b="0" i="0" u="none" strike="noStrike" kern="1200" dirty="0" smtClean="0">
                          <a:solidFill>
                            <a:srgbClr val="232D4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veřejné</a:t>
                      </a:r>
                      <a:r>
                        <a:rPr lang="cs-CZ" sz="2000" b="0" i="0" u="none" strike="noStrike" kern="1200" baseline="0" dirty="0" smtClean="0">
                          <a:solidFill>
                            <a:srgbClr val="232D4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vysoké školy</a:t>
                      </a:r>
                      <a:endParaRPr lang="cs-CZ" sz="2000" b="0" i="0" u="none" strike="noStrike" kern="1200" dirty="0">
                        <a:solidFill>
                          <a:srgbClr val="232D4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b="0" i="0" u="none" strike="noStrike" kern="1200" dirty="0">
                          <a:solidFill>
                            <a:srgbClr val="232D4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597</a:t>
                      </a:r>
                    </a:p>
                  </a:txBody>
                  <a:tcPr marL="10800" marR="324000" marT="1080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b="0" i="0" u="none" strike="noStrike" kern="1200" dirty="0">
                          <a:solidFill>
                            <a:srgbClr val="232D4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4 000 620</a:t>
                      </a:r>
                    </a:p>
                  </a:txBody>
                  <a:tcPr marL="10800" marR="252000" marT="10800" marB="0" anchor="ctr"/>
                </a:tc>
              </a:tr>
              <a:tr h="360011">
                <a:tc>
                  <a:txBody>
                    <a:bodyPr/>
                    <a:lstStyle/>
                    <a:p>
                      <a:pPr marL="180000" algn="l" fontAlgn="b"/>
                      <a:endParaRPr lang="cs-CZ" sz="2000" b="0" i="0" u="none" strike="noStrike" dirty="0">
                        <a:solidFill>
                          <a:srgbClr val="232D4B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180000" indent="0" algn="l" fontAlgn="b"/>
                      <a:r>
                        <a:rPr lang="cs-CZ" sz="2000" b="0" i="0" u="none" strike="noStrike" kern="1200" dirty="0" smtClean="0">
                          <a:solidFill>
                            <a:srgbClr val="232D4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AV ČR</a:t>
                      </a:r>
                      <a:endParaRPr lang="cs-CZ" sz="2000" b="0" i="0" u="none" strike="noStrike" kern="1200" dirty="0">
                        <a:solidFill>
                          <a:srgbClr val="232D4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b="0" i="0" u="none" strike="noStrike" kern="1200" dirty="0">
                          <a:solidFill>
                            <a:srgbClr val="232D4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130</a:t>
                      </a:r>
                    </a:p>
                  </a:txBody>
                  <a:tcPr marL="10800" marR="324000" marT="1080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b="0" i="0" u="none" strike="noStrike" kern="1200" dirty="0">
                          <a:solidFill>
                            <a:srgbClr val="232D4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858 772</a:t>
                      </a:r>
                    </a:p>
                  </a:txBody>
                  <a:tcPr marL="10800" marR="252000" marT="10800" marB="0" anchor="ctr"/>
                </a:tc>
              </a:tr>
              <a:tr h="360011">
                <a:tc>
                  <a:txBody>
                    <a:bodyPr/>
                    <a:lstStyle/>
                    <a:p>
                      <a:pPr marL="180000" algn="l" fontAlgn="b"/>
                      <a:endParaRPr lang="cs-CZ" sz="2000" b="0" i="0" u="none" strike="noStrike" dirty="0">
                        <a:solidFill>
                          <a:srgbClr val="232D4B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180000" indent="0" algn="l" fontAlgn="b"/>
                      <a:r>
                        <a:rPr lang="cs-CZ" sz="2000" b="0" i="0" u="none" strike="noStrike" kern="1200" dirty="0" smtClean="0">
                          <a:solidFill>
                            <a:srgbClr val="232D4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ostatní VVI</a:t>
                      </a:r>
                      <a:endParaRPr lang="cs-CZ" sz="2000" b="0" i="0" u="none" strike="noStrike" kern="1200" dirty="0">
                        <a:solidFill>
                          <a:srgbClr val="232D4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b="0" i="0" u="none" strike="noStrike" kern="1200" dirty="0">
                          <a:solidFill>
                            <a:srgbClr val="232D4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121</a:t>
                      </a:r>
                    </a:p>
                  </a:txBody>
                  <a:tcPr marL="10800" marR="324000" marT="1080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b="0" i="0" u="none" strike="noStrike" kern="1200" dirty="0">
                          <a:solidFill>
                            <a:srgbClr val="232D4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441 740</a:t>
                      </a:r>
                    </a:p>
                  </a:txBody>
                  <a:tcPr marL="10800" marR="252000" marT="10800" marB="0" anchor="ctr"/>
                </a:tc>
              </a:tr>
              <a:tr h="360011">
                <a:tc>
                  <a:txBody>
                    <a:bodyPr/>
                    <a:lstStyle/>
                    <a:p>
                      <a:pPr marL="180000" algn="l" fontAlgn="b"/>
                      <a:endParaRPr lang="cs-CZ" sz="2000" b="0" i="0" u="none" strike="noStrike" dirty="0">
                        <a:solidFill>
                          <a:srgbClr val="232D4B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180000" indent="0" algn="l" fontAlgn="b"/>
                      <a:r>
                        <a:rPr lang="cs-CZ" sz="2000" b="0" i="0" u="none" strike="noStrike" kern="1200" dirty="0" smtClean="0">
                          <a:solidFill>
                            <a:srgbClr val="232D4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ostatní VO</a:t>
                      </a:r>
                      <a:endParaRPr lang="cs-CZ" sz="2000" b="0" i="0" u="none" strike="noStrike" kern="1200" dirty="0">
                        <a:solidFill>
                          <a:srgbClr val="232D4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b="0" i="0" u="none" strike="noStrike" kern="1200" dirty="0">
                          <a:solidFill>
                            <a:srgbClr val="232D4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112</a:t>
                      </a:r>
                    </a:p>
                  </a:txBody>
                  <a:tcPr marL="10800" marR="324000" marT="1080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b="0" i="0" u="none" strike="noStrike" kern="1200" dirty="0">
                          <a:solidFill>
                            <a:srgbClr val="232D4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559 753</a:t>
                      </a:r>
                    </a:p>
                  </a:txBody>
                  <a:tcPr marL="10800" marR="252000" marT="10800" marB="0" anchor="ctr"/>
                </a:tc>
              </a:tr>
              <a:tr h="360011">
                <a:tc>
                  <a:txBody>
                    <a:bodyPr/>
                    <a:lstStyle/>
                    <a:p>
                      <a:pPr marL="180000" algn="l" fontAlgn="b"/>
                      <a:r>
                        <a:rPr lang="cs-CZ" sz="2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Celkem</a:t>
                      </a:r>
                      <a:endParaRPr lang="cs-CZ" sz="2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/>
                      <a:endParaRPr lang="cs-CZ" sz="2000" b="1" i="0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2 003</a:t>
                      </a:r>
                    </a:p>
                  </a:txBody>
                  <a:tcPr marL="10800" marR="324000" marT="1080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10 998 731</a:t>
                      </a:r>
                    </a:p>
                  </a:txBody>
                  <a:tcPr marL="10800" marR="252000" marT="10800" marB="0" anchor="ctr"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9056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>
              <a:defRPr/>
            </a:pPr>
            <a:r>
              <a:rPr lang="cs-CZ" sz="2800" b="1" dirty="0">
                <a:solidFill>
                  <a:srgbClr val="002060"/>
                </a:solidFill>
                <a:cs typeface="Calibri"/>
              </a:rPr>
              <a:t>Očekávané výsledky </a:t>
            </a:r>
            <a:r>
              <a:rPr lang="cs-CZ" sz="2800" b="1" dirty="0" smtClean="0">
                <a:solidFill>
                  <a:srgbClr val="002060"/>
                </a:solidFill>
                <a:cs typeface="Calibri"/>
              </a:rPr>
              <a:t/>
            </a:r>
            <a:br>
              <a:rPr lang="cs-CZ" sz="2800" b="1" dirty="0" smtClean="0">
                <a:solidFill>
                  <a:srgbClr val="002060"/>
                </a:solidFill>
                <a:cs typeface="Calibri"/>
              </a:rPr>
            </a:br>
            <a:r>
              <a:rPr lang="cs-CZ" sz="2800" b="1" dirty="0" smtClean="0">
                <a:solidFill>
                  <a:srgbClr val="002060"/>
                </a:solidFill>
                <a:cs typeface="Calibri"/>
              </a:rPr>
              <a:t>(</a:t>
            </a:r>
            <a:r>
              <a:rPr lang="cs-CZ" sz="2800" b="1" dirty="0">
                <a:solidFill>
                  <a:srgbClr val="002060"/>
                </a:solidFill>
                <a:cs typeface="Calibri"/>
              </a:rPr>
              <a:t>k 31</a:t>
            </a:r>
            <a:r>
              <a:rPr lang="cs-CZ" sz="2800" b="1" dirty="0" smtClean="0">
                <a:solidFill>
                  <a:srgbClr val="002060"/>
                </a:solidFill>
                <a:cs typeface="Calibri"/>
              </a:rPr>
              <a:t>. 10. 2013</a:t>
            </a:r>
            <a:r>
              <a:rPr lang="cs-CZ" sz="2800" b="1" dirty="0">
                <a:solidFill>
                  <a:srgbClr val="002060"/>
                </a:solidFill>
                <a:cs typeface="Calibri"/>
              </a:rPr>
              <a:t>)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cs-CZ" sz="2800" dirty="0">
              <a:latin typeface="Arial" pitchFamily="34" charset="0"/>
              <a:cs typeface="Arial" pitchFamily="34" charset="0"/>
            </a:endParaRPr>
          </a:p>
          <a:p>
            <a:pPr marL="0" indent="0" eaLnBrk="1" hangingPunct="1">
              <a:buFontTx/>
              <a:buNone/>
              <a:defRPr/>
            </a:pPr>
            <a:endParaRPr lang="cs-CZ" sz="2800" dirty="0" smtClean="0">
              <a:ea typeface="ＭＳ Ｐゴシック" pitchFamily="34" charset="-128"/>
            </a:endParaRPr>
          </a:p>
        </p:txBody>
      </p:sp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4084092"/>
              </p:ext>
            </p:extLst>
          </p:nvPr>
        </p:nvGraphicFramePr>
        <p:xfrm>
          <a:off x="539552" y="1772816"/>
          <a:ext cx="7884000" cy="372504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024000"/>
                <a:gridCol w="1512504"/>
                <a:gridCol w="1512168"/>
                <a:gridCol w="1835328"/>
              </a:tblGrid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latin typeface="+mn-lt"/>
                        </a:rPr>
                        <a:t>Typ výsledku</a:t>
                      </a:r>
                      <a:endParaRPr lang="cs-CZ" sz="2000" dirty="0">
                        <a:latin typeface="+mn-lt"/>
                      </a:endParaRPr>
                    </a:p>
                  </a:txBody>
                  <a:tcPr marL="91442" marR="91442" marT="45721" marB="4572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latin typeface="+mn-lt"/>
                        </a:rPr>
                        <a:t>Celkem</a:t>
                      </a:r>
                      <a:endParaRPr lang="cs-CZ" sz="2000" dirty="0">
                        <a:latin typeface="+mn-lt"/>
                      </a:endParaRPr>
                    </a:p>
                  </a:txBody>
                  <a:tcPr marL="91442" marR="91442" marT="45721" marB="4572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latin typeface="+mn-lt"/>
                        </a:rPr>
                        <a:t>v tom:</a:t>
                      </a:r>
                    </a:p>
                    <a:p>
                      <a:pPr algn="ctr"/>
                      <a:r>
                        <a:rPr lang="cs-CZ" sz="2000" dirty="0" smtClean="0">
                          <a:latin typeface="+mn-lt"/>
                        </a:rPr>
                        <a:t>Alfa</a:t>
                      </a:r>
                      <a:endParaRPr lang="cs-CZ" sz="2000" dirty="0">
                        <a:latin typeface="+mn-lt"/>
                      </a:endParaRPr>
                    </a:p>
                  </a:txBody>
                  <a:tcPr marL="91442" marR="91442" marT="45721" marB="4572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latin typeface="+mn-lt"/>
                        </a:rPr>
                        <a:t>Centra kompetence</a:t>
                      </a:r>
                      <a:endParaRPr lang="cs-CZ" sz="2000" dirty="0">
                        <a:latin typeface="+mn-lt"/>
                      </a:endParaRPr>
                    </a:p>
                  </a:txBody>
                  <a:tcPr marL="91442" marR="91442" marT="45721" marB="45721" anchor="ctr"/>
                </a:tc>
              </a:tr>
              <a:tr h="360000">
                <a:tc>
                  <a:txBody>
                    <a:bodyPr/>
                    <a:lstStyle/>
                    <a:p>
                      <a:pPr marL="180000" algn="l" fontAlgn="b"/>
                      <a:r>
                        <a:rPr lang="cs-CZ" sz="2000" b="0" i="0" u="none" strike="noStrike" kern="1200" dirty="0" smtClean="0">
                          <a:solidFill>
                            <a:srgbClr val="232D4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Patent</a:t>
                      </a:r>
                      <a:endParaRPr lang="cs-CZ" sz="2000" b="0" i="0" u="none" strike="noStrike" kern="1200" dirty="0">
                        <a:solidFill>
                          <a:srgbClr val="232D4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>
                        <a:spcAft>
                          <a:spcPts val="600"/>
                        </a:spcAft>
                      </a:pPr>
                      <a:r>
                        <a:rPr lang="cs-CZ" sz="20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267</a:t>
                      </a:r>
                    </a:p>
                  </a:txBody>
                  <a:tcPr marL="10800" marR="504000" marT="1080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191</a:t>
                      </a:r>
                    </a:p>
                  </a:txBody>
                  <a:tcPr marL="10800" marR="504000" marT="10800" marB="0" anchor="ctr"/>
                </a:tc>
                <a:tc>
                  <a:txBody>
                    <a:bodyPr/>
                    <a:lstStyle/>
                    <a:p>
                      <a:pPr algn="r" fontAlgn="b">
                        <a:spcAft>
                          <a:spcPts val="600"/>
                        </a:spcAft>
                      </a:pPr>
                      <a:r>
                        <a:rPr lang="cs-CZ" sz="20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76</a:t>
                      </a:r>
                      <a:endParaRPr lang="cs-CZ" sz="20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0800" marR="504000" marT="10800" marB="0" anchor="ctr"/>
                </a:tc>
              </a:tr>
              <a:tr h="360000">
                <a:tc>
                  <a:txBody>
                    <a:bodyPr/>
                    <a:lstStyle/>
                    <a:p>
                      <a:pPr marL="180000" algn="l" fontAlgn="b"/>
                      <a:r>
                        <a:rPr lang="cs-CZ" sz="2000" b="0" i="0" u="none" strike="noStrike" kern="1200" dirty="0" smtClean="0">
                          <a:solidFill>
                            <a:srgbClr val="232D4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Poloprovoz</a:t>
                      </a:r>
                      <a:endParaRPr lang="cs-CZ" sz="2000" b="0" i="0" u="none" strike="noStrike" kern="1200" dirty="0">
                        <a:solidFill>
                          <a:srgbClr val="232D4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738</a:t>
                      </a:r>
                      <a:endParaRPr lang="cs-CZ" sz="20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0800" marR="504000" marT="1080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625</a:t>
                      </a:r>
                      <a:endParaRPr lang="cs-CZ" sz="20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0800" marR="504000" marT="1080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113</a:t>
                      </a:r>
                      <a:endParaRPr lang="cs-CZ" sz="20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0800" marR="504000" marT="10800" marB="0" anchor="ctr"/>
                </a:tc>
              </a:tr>
              <a:tr h="360000">
                <a:tc>
                  <a:txBody>
                    <a:bodyPr/>
                    <a:lstStyle/>
                    <a:p>
                      <a:pPr marL="180000" algn="l" fontAlgn="b"/>
                      <a:r>
                        <a:rPr lang="cs-CZ" sz="2000" b="0" i="0" u="none" strike="noStrike" kern="1200" dirty="0" smtClean="0">
                          <a:solidFill>
                            <a:srgbClr val="232D4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Užitný vzor</a:t>
                      </a:r>
                      <a:endParaRPr lang="cs-CZ" sz="2000" b="0" i="0" u="none" strike="noStrike" kern="1200" dirty="0">
                        <a:solidFill>
                          <a:srgbClr val="232D4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675</a:t>
                      </a:r>
                      <a:endParaRPr lang="cs-CZ" sz="20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0800" marR="504000" marT="1080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577</a:t>
                      </a:r>
                      <a:endParaRPr lang="cs-CZ" sz="20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0800" marR="504000" marT="1080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98</a:t>
                      </a:r>
                      <a:endParaRPr lang="cs-CZ" sz="20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0800" marR="504000" marT="10800" marB="0" anchor="ctr"/>
                </a:tc>
              </a:tr>
              <a:tr h="360000">
                <a:tc>
                  <a:txBody>
                    <a:bodyPr/>
                    <a:lstStyle/>
                    <a:p>
                      <a:pPr marL="180000" algn="l" fontAlgn="b"/>
                      <a:r>
                        <a:rPr lang="cs-CZ" sz="2000" b="0" i="0" u="none" strike="noStrike" kern="1200" dirty="0" smtClean="0">
                          <a:solidFill>
                            <a:srgbClr val="232D4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Prototyp</a:t>
                      </a:r>
                      <a:endParaRPr lang="cs-CZ" sz="2000" b="0" i="0" u="none" strike="noStrike" kern="1200" dirty="0">
                        <a:solidFill>
                          <a:srgbClr val="232D4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1 801</a:t>
                      </a:r>
                      <a:endParaRPr lang="cs-CZ" sz="20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0800" marR="504000" marT="1080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1 435</a:t>
                      </a:r>
                    </a:p>
                  </a:txBody>
                  <a:tcPr marL="10800" marR="504000" marT="1080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0" i="0" u="none" strike="noStrike" kern="1200" dirty="0" smtClean="0">
                          <a:solidFill>
                            <a:srgbClr val="232D4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366</a:t>
                      </a:r>
                      <a:endParaRPr lang="en-US" sz="2000" b="0" i="0" u="none" strike="noStrike" kern="1200" dirty="0">
                        <a:solidFill>
                          <a:srgbClr val="232D4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800" marR="504000" marT="10800" marB="0" anchor="ctr"/>
                </a:tc>
              </a:tr>
              <a:tr h="360000">
                <a:tc>
                  <a:txBody>
                    <a:bodyPr/>
                    <a:lstStyle/>
                    <a:p>
                      <a:pPr marL="180000" algn="l" fontAlgn="b"/>
                      <a:r>
                        <a:rPr lang="cs-CZ" sz="2000" b="0" i="0" u="none" strike="noStrike" kern="1200" dirty="0" smtClean="0">
                          <a:solidFill>
                            <a:srgbClr val="232D4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Certifikované metodiky</a:t>
                      </a:r>
                      <a:endParaRPr lang="cs-CZ" sz="2000" b="0" i="0" u="none" strike="noStrike" kern="1200" dirty="0">
                        <a:solidFill>
                          <a:srgbClr val="232D4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605</a:t>
                      </a:r>
                      <a:endParaRPr lang="cs-CZ" sz="20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0800" marR="504000" marT="1080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476</a:t>
                      </a:r>
                      <a:endParaRPr lang="cs-CZ" sz="20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0800" marR="504000" marT="1080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54</a:t>
                      </a:r>
                      <a:endParaRPr lang="cs-CZ" sz="20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0800" marR="504000" marT="10800" marB="0" anchor="ctr"/>
                </a:tc>
              </a:tr>
              <a:tr h="360000">
                <a:tc>
                  <a:txBody>
                    <a:bodyPr/>
                    <a:lstStyle/>
                    <a:p>
                      <a:pPr marL="180000" algn="l" fontAlgn="b"/>
                      <a:r>
                        <a:rPr lang="cs-CZ" sz="2000" b="0" i="0" u="none" strike="noStrike" kern="1200" dirty="0" smtClean="0">
                          <a:solidFill>
                            <a:srgbClr val="232D4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Software</a:t>
                      </a:r>
                      <a:endParaRPr lang="cs-CZ" sz="2000" b="0" i="0" u="none" strike="noStrike" kern="1200" dirty="0">
                        <a:solidFill>
                          <a:srgbClr val="232D4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712</a:t>
                      </a:r>
                      <a:endParaRPr lang="cs-CZ" sz="20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10800" marR="504000" marT="1080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507</a:t>
                      </a:r>
                      <a:endParaRPr lang="cs-CZ" sz="20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10800" marR="504000" marT="1080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185</a:t>
                      </a:r>
                      <a:endParaRPr lang="cs-CZ" sz="20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10800" marR="504000" marT="10800" marB="0" anchor="ctr"/>
                </a:tc>
              </a:tr>
              <a:tr h="360000">
                <a:tc>
                  <a:txBody>
                    <a:bodyPr/>
                    <a:lstStyle/>
                    <a:p>
                      <a:pPr marL="180000" algn="l" fontAlgn="b"/>
                      <a:r>
                        <a:rPr lang="cs-CZ" sz="2000" b="0" i="0" u="none" strike="noStrike" kern="1200" dirty="0" smtClean="0">
                          <a:solidFill>
                            <a:srgbClr val="232D4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Jiné</a:t>
                      </a:r>
                      <a:endParaRPr lang="cs-CZ" sz="2000" b="0" i="0" u="none" strike="noStrike" kern="1200" dirty="0">
                        <a:solidFill>
                          <a:srgbClr val="232D4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2 284</a:t>
                      </a:r>
                      <a:endParaRPr lang="cs-CZ" sz="20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0800" marR="504000" marT="1080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1 692</a:t>
                      </a:r>
                      <a:endParaRPr lang="cs-CZ" sz="20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0800" marR="504000" marT="1080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512</a:t>
                      </a:r>
                      <a:endParaRPr lang="cs-CZ" sz="20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0800" marR="504000" marT="10800" marB="0" anchor="ctr"/>
                </a:tc>
              </a:tr>
              <a:tr h="504000">
                <a:tc>
                  <a:txBody>
                    <a:bodyPr/>
                    <a:lstStyle/>
                    <a:p>
                      <a:pPr marL="180000" algn="l" fontAlgn="b"/>
                      <a:r>
                        <a:rPr lang="cs-CZ" sz="2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Celkem</a:t>
                      </a: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7 127</a:t>
                      </a:r>
                    </a:p>
                  </a:txBody>
                  <a:tcPr marL="10800" marR="504000" marT="1080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5 503</a:t>
                      </a:r>
                    </a:p>
                  </a:txBody>
                  <a:tcPr marL="10800" marR="504000" marT="1080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1 404</a:t>
                      </a:r>
                    </a:p>
                  </a:txBody>
                  <a:tcPr marL="10800" marR="504000" marT="10800" marB="0" anchor="ctr"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45591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7584" y="260648"/>
            <a:ext cx="7920880" cy="1143000"/>
          </a:xfrm>
        </p:spPr>
        <p:txBody>
          <a:bodyPr/>
          <a:lstStyle/>
          <a:p>
            <a:pPr algn="r"/>
            <a:r>
              <a:rPr lang="cs-CZ" sz="3600" b="1" dirty="0" smtClean="0">
                <a:solidFill>
                  <a:srgbClr val="002060"/>
                </a:solidFill>
                <a:cs typeface="Calibri"/>
              </a:rPr>
              <a:t>Současné programy</a:t>
            </a:r>
            <a:endParaRPr lang="cs-CZ" sz="3600" b="1" dirty="0">
              <a:solidFill>
                <a:srgbClr val="002060"/>
              </a:solidFill>
              <a:cs typeface="Calibri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sz="2400" dirty="0" smtClean="0">
                <a:solidFill>
                  <a:srgbClr val="002060"/>
                </a:solidFill>
              </a:rPr>
              <a:t>V současnosti jsou podpořeny projekty z následujících programů:</a:t>
            </a:r>
          </a:p>
          <a:p>
            <a:pPr marL="800100" lvl="2" indent="0">
              <a:buNone/>
            </a:pPr>
            <a:r>
              <a:rPr lang="cs-CZ" sz="1800" dirty="0" smtClean="0">
                <a:solidFill>
                  <a:srgbClr val="002060"/>
                </a:solidFill>
              </a:rPr>
              <a:t>ALFA </a:t>
            </a:r>
          </a:p>
          <a:p>
            <a:pPr marL="800100" lvl="2" indent="0">
              <a:buNone/>
            </a:pPr>
            <a:r>
              <a:rPr lang="cs-CZ" sz="1800" dirty="0" smtClean="0">
                <a:solidFill>
                  <a:srgbClr val="002060"/>
                </a:solidFill>
              </a:rPr>
              <a:t>BETA</a:t>
            </a:r>
          </a:p>
          <a:p>
            <a:pPr marL="800100" lvl="2" indent="0">
              <a:buNone/>
            </a:pPr>
            <a:r>
              <a:rPr lang="cs-CZ" sz="1800" dirty="0" smtClean="0">
                <a:solidFill>
                  <a:srgbClr val="002060"/>
                </a:solidFill>
              </a:rPr>
              <a:t>OMEGA</a:t>
            </a:r>
          </a:p>
          <a:p>
            <a:pPr marL="800100" lvl="2" indent="0">
              <a:buNone/>
            </a:pPr>
            <a:r>
              <a:rPr lang="cs-CZ" sz="1800" dirty="0" smtClean="0">
                <a:solidFill>
                  <a:srgbClr val="002060"/>
                </a:solidFill>
              </a:rPr>
              <a:t>Centra kompetence</a:t>
            </a:r>
          </a:p>
          <a:p>
            <a:pPr marL="800100" lvl="2" indent="0">
              <a:buNone/>
            </a:pPr>
            <a:endParaRPr lang="cs-CZ" sz="1800" dirty="0" smtClean="0">
              <a:solidFill>
                <a:srgbClr val="00206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sz="2400" dirty="0" smtClean="0">
                <a:solidFill>
                  <a:srgbClr val="002060"/>
                </a:solidFill>
              </a:rPr>
              <a:t>V průběhu roku 2014 budou vyhlášeny 1. veřejné soutěže u programů:</a:t>
            </a:r>
          </a:p>
          <a:p>
            <a:pPr marL="800100" lvl="2" indent="0">
              <a:buNone/>
            </a:pPr>
            <a:r>
              <a:rPr lang="cs-CZ" sz="1800" dirty="0" smtClean="0">
                <a:solidFill>
                  <a:srgbClr val="002060"/>
                </a:solidFill>
              </a:rPr>
              <a:t>GAMA</a:t>
            </a:r>
          </a:p>
          <a:p>
            <a:pPr marL="800100" lvl="2" indent="0">
              <a:buNone/>
            </a:pPr>
            <a:r>
              <a:rPr lang="cs-CZ" sz="1800" dirty="0" smtClean="0">
                <a:solidFill>
                  <a:srgbClr val="002060"/>
                </a:solidFill>
              </a:rPr>
              <a:t>DELTA</a:t>
            </a:r>
          </a:p>
          <a:p>
            <a:pPr marL="800100" lvl="2" indent="0">
              <a:buNone/>
            </a:pPr>
            <a:r>
              <a:rPr lang="cs-CZ" sz="1800" dirty="0" smtClean="0">
                <a:solidFill>
                  <a:srgbClr val="002060"/>
                </a:solidFill>
              </a:rPr>
              <a:t>EPSILON</a:t>
            </a:r>
          </a:p>
        </p:txBody>
      </p:sp>
    </p:spTree>
    <p:extLst>
      <p:ext uri="{BB962C8B-B14F-4D97-AF65-F5344CB8AC3E}">
        <p14:creationId xmlns:p14="http://schemas.microsoft.com/office/powerpoint/2010/main" val="2377560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cs-CZ" sz="2800" b="1" dirty="0">
                <a:solidFill>
                  <a:srgbClr val="002060"/>
                </a:solidFill>
                <a:latin typeface="+mn-lt"/>
                <a:cs typeface="Calibri"/>
              </a:rPr>
              <a:t>Současné </a:t>
            </a:r>
            <a:r>
              <a:rPr lang="cs-CZ" sz="2800" b="1" dirty="0" smtClean="0">
                <a:solidFill>
                  <a:srgbClr val="002060"/>
                </a:solidFill>
                <a:latin typeface="+mn-lt"/>
                <a:cs typeface="Calibri"/>
              </a:rPr>
              <a:t>programy</a:t>
            </a:r>
            <a:br>
              <a:rPr lang="cs-CZ" sz="2800" b="1" dirty="0" smtClean="0">
                <a:solidFill>
                  <a:srgbClr val="002060"/>
                </a:solidFill>
                <a:latin typeface="+mn-lt"/>
                <a:cs typeface="Calibri"/>
              </a:rPr>
            </a:br>
            <a:r>
              <a:rPr lang="cs-CZ" sz="2800" b="1" dirty="0" smtClean="0">
                <a:solidFill>
                  <a:srgbClr val="002060"/>
                </a:solidFill>
                <a:latin typeface="+mn-lt"/>
                <a:cs typeface="Calibri"/>
              </a:rPr>
              <a:t>(stav k 30. 10. 2013)</a:t>
            </a:r>
            <a:endParaRPr lang="cs-CZ" dirty="0">
              <a:latin typeface="+mn-lt"/>
            </a:endParaRPr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56269318"/>
              </p:ext>
            </p:extLst>
          </p:nvPr>
        </p:nvGraphicFramePr>
        <p:xfrm>
          <a:off x="457200" y="1600200"/>
          <a:ext cx="8100000" cy="44500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908000"/>
                <a:gridCol w="1702744"/>
                <a:gridCol w="1512168"/>
                <a:gridCol w="1429088"/>
                <a:gridCol w="1548000"/>
              </a:tblGrid>
              <a:tr h="370840">
                <a:tc>
                  <a:txBody>
                    <a:bodyPr/>
                    <a:lstStyle/>
                    <a:p>
                      <a:endParaRPr lang="cs-CZ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latin typeface="+mn-lt"/>
                        </a:rPr>
                        <a:t>ALFA</a:t>
                      </a:r>
                      <a:endParaRPr lang="cs-CZ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latin typeface="+mn-lt"/>
                        </a:rPr>
                        <a:t>BETA</a:t>
                      </a:r>
                      <a:endParaRPr lang="cs-CZ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latin typeface="+mn-lt"/>
                        </a:rPr>
                        <a:t>OMEGA</a:t>
                      </a:r>
                      <a:endParaRPr lang="cs-CZ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latin typeface="+mn-lt"/>
                        </a:rPr>
                        <a:t>Centra</a:t>
                      </a:r>
                      <a:r>
                        <a:rPr lang="cs-CZ" baseline="0" dirty="0" smtClean="0">
                          <a:latin typeface="+mn-lt"/>
                        </a:rPr>
                        <a:t> kompetence</a:t>
                      </a:r>
                      <a:endParaRPr lang="cs-CZ" dirty="0">
                        <a:latin typeface="+mn-lt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180000" algn="l" defTabSz="914400" rtl="0" eaLnBrk="1" fontAlgn="b" latinLnBrk="0" hangingPunct="1"/>
                      <a:r>
                        <a:rPr lang="cs-CZ" sz="2000" b="0" i="0" u="none" strike="noStrike" kern="1200" dirty="0" smtClean="0">
                          <a:solidFill>
                            <a:srgbClr val="232D4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Náklady celkem </a:t>
                      </a:r>
                      <a:br>
                        <a:rPr lang="cs-CZ" sz="2000" b="0" i="0" u="none" strike="noStrike" kern="1200" dirty="0" smtClean="0">
                          <a:solidFill>
                            <a:srgbClr val="232D4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cs-CZ" sz="1500" b="0" i="0" u="none" strike="noStrike" kern="1200" dirty="0" smtClean="0">
                          <a:solidFill>
                            <a:srgbClr val="232D4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(v tis. Kč)</a:t>
                      </a:r>
                      <a:endParaRPr lang="cs-CZ" sz="1500" b="0" i="0" u="none" strike="noStrike" kern="1200" dirty="0">
                        <a:solidFill>
                          <a:srgbClr val="232D4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80000" algn="r" defTabSz="914400" rtl="0" eaLnBrk="1" fontAlgn="b" latinLnBrk="0" hangingPunct="1"/>
                      <a:r>
                        <a:rPr lang="cs-CZ" sz="2000" b="0" i="0" u="none" strike="noStrike" kern="1200" dirty="0">
                          <a:solidFill>
                            <a:srgbClr val="232D4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10 270 806</a:t>
                      </a:r>
                    </a:p>
                  </a:txBody>
                  <a:tcPr marL="10800" marR="198000" marT="10800" marB="10800" anchor="ctr"/>
                </a:tc>
                <a:tc>
                  <a:txBody>
                    <a:bodyPr/>
                    <a:lstStyle/>
                    <a:p>
                      <a:pPr marL="180000" algn="r" defTabSz="914400" rtl="0" eaLnBrk="1" fontAlgn="b" latinLnBrk="0" hangingPunct="1"/>
                      <a:r>
                        <a:rPr lang="cs-CZ" sz="2000" b="0" i="0" u="none" strike="noStrike" kern="1200" dirty="0" smtClean="0">
                          <a:solidFill>
                            <a:srgbClr val="232D4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116 030</a:t>
                      </a:r>
                    </a:p>
                  </a:txBody>
                  <a:tcPr marL="10800" marR="198000" marT="10800" marB="10800" anchor="ctr"/>
                </a:tc>
                <a:tc>
                  <a:txBody>
                    <a:bodyPr/>
                    <a:lstStyle/>
                    <a:p>
                      <a:pPr marL="180000" algn="r" defTabSz="914400" rtl="0" eaLnBrk="1" fontAlgn="b" latinLnBrk="0" hangingPunct="1"/>
                      <a:r>
                        <a:rPr lang="cs-CZ" sz="2000" b="0" i="0" u="none" strike="noStrike" kern="1200" dirty="0">
                          <a:solidFill>
                            <a:srgbClr val="232D4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301 586</a:t>
                      </a:r>
                    </a:p>
                  </a:txBody>
                  <a:tcPr marL="10800" marR="198000" marT="10800" marB="10800" anchor="ctr"/>
                </a:tc>
                <a:tc>
                  <a:txBody>
                    <a:bodyPr/>
                    <a:lstStyle/>
                    <a:p>
                      <a:pPr marL="180000" algn="r" defTabSz="914400" rtl="0" eaLnBrk="1" fontAlgn="b" latinLnBrk="0" hangingPunct="1"/>
                      <a:r>
                        <a:rPr lang="cs-CZ" sz="2000" b="0" i="0" u="none" strike="noStrike" kern="1200">
                          <a:solidFill>
                            <a:srgbClr val="232D4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8 794 745</a:t>
                      </a:r>
                    </a:p>
                  </a:txBody>
                  <a:tcPr marL="10800" marR="198000" marT="10800" marB="10800" anchor="ctr"/>
                </a:tc>
              </a:tr>
              <a:tr h="370840">
                <a:tc>
                  <a:txBody>
                    <a:bodyPr/>
                    <a:lstStyle/>
                    <a:p>
                      <a:pPr marL="18000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="0" i="0" u="none" strike="noStrike" kern="1200" dirty="0" smtClean="0">
                          <a:solidFill>
                            <a:srgbClr val="232D4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Podpora celkem </a:t>
                      </a:r>
                      <a:br>
                        <a:rPr lang="cs-CZ" sz="2000" b="0" i="0" u="none" strike="noStrike" kern="1200" dirty="0" smtClean="0">
                          <a:solidFill>
                            <a:srgbClr val="232D4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cs-CZ" sz="1500" b="0" i="0" u="none" strike="noStrike" kern="1200" dirty="0" smtClean="0">
                          <a:solidFill>
                            <a:srgbClr val="232D4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(v tis. Kč)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80000" algn="r" defTabSz="914400" rtl="0" eaLnBrk="1" fontAlgn="b" latinLnBrk="0" hangingPunct="1"/>
                      <a:r>
                        <a:rPr lang="cs-CZ" sz="2000" b="0" i="0" u="none" strike="noStrike" kern="1200" dirty="0">
                          <a:solidFill>
                            <a:srgbClr val="232D4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6 655 125</a:t>
                      </a:r>
                    </a:p>
                  </a:txBody>
                  <a:tcPr marL="10800" marR="198000" marT="10800" marB="10800" anchor="ctr"/>
                </a:tc>
                <a:tc>
                  <a:txBody>
                    <a:bodyPr/>
                    <a:lstStyle/>
                    <a:p>
                      <a:pPr marL="180000" algn="r" defTabSz="914400" rtl="0" eaLnBrk="1" fontAlgn="b" latinLnBrk="0" hangingPunct="1"/>
                      <a:r>
                        <a:rPr lang="cs-CZ" sz="2000" b="0" i="0" u="none" strike="noStrike" kern="1200" dirty="0" smtClean="0">
                          <a:solidFill>
                            <a:srgbClr val="232D4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116 030</a:t>
                      </a:r>
                      <a:endParaRPr lang="cs-CZ" sz="2000" b="0" i="0" u="none" strike="noStrike" kern="1200" dirty="0">
                        <a:solidFill>
                          <a:srgbClr val="232D4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800" marR="198000" marT="10800" marB="10800" anchor="ctr"/>
                </a:tc>
                <a:tc>
                  <a:txBody>
                    <a:bodyPr/>
                    <a:lstStyle/>
                    <a:p>
                      <a:pPr marL="180000" algn="r" defTabSz="914400" rtl="0" eaLnBrk="1" fontAlgn="b" latinLnBrk="0" hangingPunct="1"/>
                      <a:r>
                        <a:rPr lang="cs-CZ" sz="2000" b="0" i="0" u="none" strike="noStrike" kern="1200" dirty="0">
                          <a:solidFill>
                            <a:srgbClr val="232D4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235 928</a:t>
                      </a:r>
                    </a:p>
                  </a:txBody>
                  <a:tcPr marL="10800" marR="198000" marT="10800" marB="10800" anchor="ctr"/>
                </a:tc>
                <a:tc>
                  <a:txBody>
                    <a:bodyPr/>
                    <a:lstStyle/>
                    <a:p>
                      <a:pPr marL="180000" algn="r" defTabSz="914400" rtl="0" eaLnBrk="1" fontAlgn="b" latinLnBrk="0" hangingPunct="1"/>
                      <a:r>
                        <a:rPr lang="cs-CZ" sz="2000" b="0" i="0" u="none" strike="noStrike" kern="1200" dirty="0">
                          <a:solidFill>
                            <a:srgbClr val="232D4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6 011 224</a:t>
                      </a:r>
                    </a:p>
                  </a:txBody>
                  <a:tcPr marL="10800" marR="198000" marT="10800" marB="10800" anchor="ctr"/>
                </a:tc>
              </a:tr>
              <a:tr h="370840">
                <a:tc>
                  <a:txBody>
                    <a:bodyPr/>
                    <a:lstStyle/>
                    <a:p>
                      <a:pPr marL="18000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="0" i="0" u="none" strike="noStrike" kern="1200" dirty="0" smtClean="0">
                          <a:solidFill>
                            <a:srgbClr val="232D4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Míra podpory </a:t>
                      </a:r>
                    </a:p>
                    <a:p>
                      <a:pPr marL="18000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500" b="0" i="0" u="none" strike="noStrike" kern="1200" dirty="0" smtClean="0">
                          <a:solidFill>
                            <a:srgbClr val="232D4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(v 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80000" algn="r" defTabSz="914400" rtl="0" eaLnBrk="1" fontAlgn="b" latinLnBrk="0" hangingPunct="1"/>
                      <a:r>
                        <a:rPr lang="cs-CZ" sz="2000" b="0" i="0" u="none" strike="noStrike" kern="1200" dirty="0">
                          <a:solidFill>
                            <a:srgbClr val="232D4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64,8</a:t>
                      </a:r>
                    </a:p>
                  </a:txBody>
                  <a:tcPr marL="10800" marR="180000" marT="10800" marB="10800" anchor="ctr"/>
                </a:tc>
                <a:tc>
                  <a:txBody>
                    <a:bodyPr/>
                    <a:lstStyle/>
                    <a:p>
                      <a:pPr marL="180000" algn="r" defTabSz="914400" rtl="0" eaLnBrk="1" fontAlgn="b" latinLnBrk="0" hangingPunct="1"/>
                      <a:r>
                        <a:rPr lang="cs-CZ" sz="2000" b="0" i="0" u="none" strike="noStrike" kern="1200" dirty="0" smtClean="0">
                          <a:solidFill>
                            <a:srgbClr val="232D4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100,0</a:t>
                      </a:r>
                      <a:endParaRPr lang="cs-CZ" sz="2000" b="0" i="0" u="none" strike="noStrike" kern="1200" dirty="0">
                        <a:solidFill>
                          <a:srgbClr val="232D4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800" marR="180000" marT="10800" marB="10800" anchor="ctr"/>
                </a:tc>
                <a:tc>
                  <a:txBody>
                    <a:bodyPr/>
                    <a:lstStyle/>
                    <a:p>
                      <a:pPr marL="180000" algn="r" defTabSz="914400" rtl="0" eaLnBrk="1" fontAlgn="b" latinLnBrk="0" hangingPunct="1"/>
                      <a:r>
                        <a:rPr lang="cs-CZ" sz="2000" b="0" i="0" u="none" strike="noStrike" kern="1200" dirty="0">
                          <a:solidFill>
                            <a:srgbClr val="232D4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78,2</a:t>
                      </a:r>
                    </a:p>
                  </a:txBody>
                  <a:tcPr marL="10800" marR="180000" marT="10800" marB="10800" anchor="ctr"/>
                </a:tc>
                <a:tc>
                  <a:txBody>
                    <a:bodyPr/>
                    <a:lstStyle/>
                    <a:p>
                      <a:pPr marL="180000" algn="r" defTabSz="914400" rtl="0" eaLnBrk="1" fontAlgn="b" latinLnBrk="0" hangingPunct="1"/>
                      <a:r>
                        <a:rPr lang="cs-CZ" sz="2000" b="0" i="0" u="none" strike="noStrike" kern="1200" dirty="0">
                          <a:solidFill>
                            <a:srgbClr val="232D4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68,4</a:t>
                      </a:r>
                    </a:p>
                  </a:txBody>
                  <a:tcPr marL="10800" marR="180000" marT="10800" marB="10800" anchor="ctr"/>
                </a:tc>
              </a:tr>
              <a:tr h="370840">
                <a:tc>
                  <a:txBody>
                    <a:bodyPr/>
                    <a:lstStyle/>
                    <a:p>
                      <a:pPr marL="180000" algn="l" defTabSz="914400" rtl="0" eaLnBrk="1" fontAlgn="b" latinLnBrk="0" hangingPunct="1"/>
                      <a:r>
                        <a:rPr lang="cs-CZ" sz="2000" b="0" i="0" u="none" strike="noStrike" kern="1200" dirty="0" smtClean="0">
                          <a:solidFill>
                            <a:srgbClr val="232D4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Délka programu</a:t>
                      </a:r>
                    </a:p>
                    <a:p>
                      <a:pPr marL="18000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500" b="0" i="0" u="none" strike="noStrike" kern="1200" dirty="0" smtClean="0">
                          <a:solidFill>
                            <a:srgbClr val="232D4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(v letech)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80000" algn="r" defTabSz="914400" rtl="0" eaLnBrk="1" fontAlgn="b" latinLnBrk="0" hangingPunct="1"/>
                      <a:r>
                        <a:rPr lang="cs-CZ" sz="2000" b="0" i="0" u="none" strike="noStrike" kern="1200" dirty="0" smtClean="0">
                          <a:solidFill>
                            <a:srgbClr val="232D4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  <a:endParaRPr lang="cs-CZ" sz="2000" b="0" i="0" u="none" strike="noStrike" kern="1200" dirty="0">
                        <a:solidFill>
                          <a:srgbClr val="232D4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800" marR="180000" marT="10800" marB="10800" anchor="ctr"/>
                </a:tc>
                <a:tc>
                  <a:txBody>
                    <a:bodyPr/>
                    <a:lstStyle/>
                    <a:p>
                      <a:pPr marL="180000" algn="r" defTabSz="914400" rtl="0" eaLnBrk="1" fontAlgn="b" latinLnBrk="0" hangingPunct="1"/>
                      <a:r>
                        <a:rPr lang="cs-CZ" sz="2000" b="0" i="0" u="none" strike="noStrike" kern="1200" dirty="0" smtClean="0">
                          <a:solidFill>
                            <a:srgbClr val="232D4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cs-CZ" sz="2000" b="0" i="0" u="none" strike="noStrike" kern="1200" dirty="0">
                        <a:solidFill>
                          <a:srgbClr val="232D4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800" marR="180000" marT="10800" marB="10800" anchor="ctr"/>
                </a:tc>
                <a:tc>
                  <a:txBody>
                    <a:bodyPr/>
                    <a:lstStyle/>
                    <a:p>
                      <a:pPr marL="180000" algn="r" defTabSz="914400" rtl="0" eaLnBrk="1" fontAlgn="b" latinLnBrk="0" hangingPunct="1"/>
                      <a:r>
                        <a:rPr lang="cs-CZ" sz="2000" b="0" i="0" u="none" strike="noStrike" kern="1200" dirty="0" smtClean="0">
                          <a:solidFill>
                            <a:srgbClr val="232D4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endParaRPr lang="cs-CZ" sz="2000" b="0" i="0" u="none" strike="noStrike" kern="1200" dirty="0">
                        <a:solidFill>
                          <a:srgbClr val="232D4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800" marR="180000" marT="10800" marB="10800" anchor="ctr"/>
                </a:tc>
                <a:tc>
                  <a:txBody>
                    <a:bodyPr/>
                    <a:lstStyle/>
                    <a:p>
                      <a:pPr marL="180000" algn="r" defTabSz="914400" rtl="0" eaLnBrk="1" fontAlgn="b" latinLnBrk="0" hangingPunct="1"/>
                      <a:r>
                        <a:rPr lang="cs-CZ" sz="2000" b="0" i="0" u="none" strike="noStrike" kern="1200" dirty="0" smtClean="0">
                          <a:solidFill>
                            <a:srgbClr val="232D4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endParaRPr lang="cs-CZ" sz="2000" b="0" i="0" u="none" strike="noStrike" kern="1200" dirty="0">
                        <a:solidFill>
                          <a:srgbClr val="232D4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800" marR="180000" marT="10800" marB="10800" anchor="ctr"/>
                </a:tc>
              </a:tr>
              <a:tr h="370840">
                <a:tc>
                  <a:txBody>
                    <a:bodyPr/>
                    <a:lstStyle/>
                    <a:p>
                      <a:pPr marL="180000" algn="l" defTabSz="914400" rtl="0" eaLnBrk="1" fontAlgn="b" latinLnBrk="0" hangingPunct="1"/>
                      <a:r>
                        <a:rPr lang="cs-CZ" sz="2000" b="0" i="0" u="none" strike="noStrike" kern="1200" smtClean="0">
                          <a:solidFill>
                            <a:srgbClr val="232D4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Doba </a:t>
                      </a:r>
                      <a:r>
                        <a:rPr lang="cs-CZ" sz="2000" b="0" i="0" u="none" strike="noStrike" kern="1200" dirty="0" smtClean="0">
                          <a:solidFill>
                            <a:srgbClr val="232D4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trvání</a:t>
                      </a:r>
                      <a:endParaRPr lang="cs-CZ" sz="2000" b="0" i="0" u="none" strike="noStrike" kern="1200" dirty="0">
                        <a:solidFill>
                          <a:srgbClr val="232D4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80000" algn="r" defTabSz="914400" rtl="0" eaLnBrk="1" fontAlgn="b" latinLnBrk="0" hangingPunct="1"/>
                      <a:r>
                        <a:rPr lang="cs-CZ" sz="2000" b="0" i="0" u="none" strike="noStrike" kern="1200" dirty="0" smtClean="0">
                          <a:solidFill>
                            <a:srgbClr val="232D4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2011–19</a:t>
                      </a:r>
                      <a:endParaRPr lang="cs-CZ" sz="2000" b="0" i="0" u="none" strike="noStrike" kern="1200" dirty="0">
                        <a:solidFill>
                          <a:srgbClr val="232D4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800" marR="180000" marT="10800" marB="10800" anchor="ctr"/>
                </a:tc>
                <a:tc>
                  <a:txBody>
                    <a:bodyPr/>
                    <a:lstStyle/>
                    <a:p>
                      <a:pPr marL="180000" algn="r" defTabSz="914400" rtl="0" eaLnBrk="1" fontAlgn="b" latinLnBrk="0" hangingPunct="1"/>
                      <a:r>
                        <a:rPr lang="cs-CZ" sz="2000" b="0" i="0" u="none" strike="noStrike" kern="1200" dirty="0" smtClean="0">
                          <a:solidFill>
                            <a:srgbClr val="232D4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2012–16</a:t>
                      </a:r>
                      <a:endParaRPr lang="cs-CZ" sz="2000" b="0" i="0" u="none" strike="noStrike" kern="1200" dirty="0">
                        <a:solidFill>
                          <a:srgbClr val="232D4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800" marR="180000" marT="10800" marB="10800" anchor="ctr"/>
                </a:tc>
                <a:tc>
                  <a:txBody>
                    <a:bodyPr/>
                    <a:lstStyle/>
                    <a:p>
                      <a:pPr marL="180000" algn="r" defTabSz="914400" rtl="0" eaLnBrk="1" fontAlgn="b" latinLnBrk="0" hangingPunct="1"/>
                      <a:r>
                        <a:rPr lang="cs-CZ" sz="2000" b="0" i="0" u="none" strike="noStrike" kern="1200" dirty="0" smtClean="0">
                          <a:solidFill>
                            <a:srgbClr val="232D4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2012–17</a:t>
                      </a:r>
                      <a:endParaRPr lang="cs-CZ" sz="2000" b="0" i="0" u="none" strike="noStrike" kern="1200" dirty="0">
                        <a:solidFill>
                          <a:srgbClr val="232D4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800" marR="180000" marT="10800" marB="10800" anchor="ctr"/>
                </a:tc>
                <a:tc>
                  <a:txBody>
                    <a:bodyPr/>
                    <a:lstStyle/>
                    <a:p>
                      <a:pPr marL="18000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="0" i="0" u="none" strike="noStrike" kern="1200" dirty="0" smtClean="0">
                          <a:solidFill>
                            <a:srgbClr val="232D4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2012–19</a:t>
                      </a:r>
                    </a:p>
                  </a:txBody>
                  <a:tcPr marL="10800" marR="180000" marT="10800" marB="1080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11303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pt-cz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šablona prezentace">
  <a:themeElements>
    <a:clrScheme name="1_šablona prezenta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šablona prezenta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1_šablona prezenta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šablona prezenta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šablona prezenta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šablona prezenta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šablona prezenta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šablona prezenta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šablona prezenta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šablona prezenta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šablona prezenta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šablona prezenta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šablona prezenta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šablona prezenta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ppt-cz</Template>
  <TotalTime>3222</TotalTime>
  <Words>1045</Words>
  <Application>Microsoft Office PowerPoint</Application>
  <PresentationFormat>Předvádění na obrazovce (4:3)</PresentationFormat>
  <Paragraphs>323</Paragraphs>
  <Slides>23</Slides>
  <Notes>7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23</vt:i4>
      </vt:variant>
    </vt:vector>
  </HeadingPairs>
  <TitlesOfParts>
    <vt:vector size="25" baseType="lpstr">
      <vt:lpstr>ppt-cz</vt:lpstr>
      <vt:lpstr>2_šablona prezentace</vt:lpstr>
      <vt:lpstr> </vt:lpstr>
      <vt:lpstr>  Současné aktivity Technologické agentury ČR  </vt:lpstr>
      <vt:lpstr>Systém podpory VaVaI v ČR</vt:lpstr>
      <vt:lpstr>Prezentace aplikace PowerPoint</vt:lpstr>
      <vt:lpstr>Rozpočet TA ČR</vt:lpstr>
      <vt:lpstr>Účastníci podpořených projektů TA ČR (k 31. 10. 2013)</vt:lpstr>
      <vt:lpstr>Očekávané výsledky  (k 31. 10. 2013)</vt:lpstr>
      <vt:lpstr>Současné programy</vt:lpstr>
      <vt:lpstr>Současné programy (stav k 30. 10. 2013)</vt:lpstr>
      <vt:lpstr>Současné programy</vt:lpstr>
      <vt:lpstr>Současné programy</vt:lpstr>
      <vt:lpstr>Současné programy</vt:lpstr>
      <vt:lpstr>Současné programy</vt:lpstr>
      <vt:lpstr>Nové programy – GAMA</vt:lpstr>
      <vt:lpstr>GAMA doplňuje fondy založené      z prostředků EU na MPO a MŠMT</vt:lpstr>
      <vt:lpstr> Nové programy – DELTA</vt:lpstr>
      <vt:lpstr>Nové programy – EPSILON</vt:lpstr>
      <vt:lpstr> Příprava nových programů </vt:lpstr>
      <vt:lpstr> Projekty TA ČR – INKA</vt:lpstr>
      <vt:lpstr>   Výsledky podpořených projektů </vt:lpstr>
      <vt:lpstr>Spolupráce</vt:lpstr>
      <vt:lpstr>Novinky/problémy</vt:lpstr>
      <vt:lpstr>Děkuji za pozornost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SMART CITIES</dc:title>
  <dc:creator>Stehlíková Marie</dc:creator>
  <cp:lastModifiedBy>Miroslav</cp:lastModifiedBy>
  <cp:revision>176</cp:revision>
  <cp:lastPrinted>2014-01-07T12:53:22Z</cp:lastPrinted>
  <dcterms:created xsi:type="dcterms:W3CDTF">2013-01-08T16:37:32Z</dcterms:created>
  <dcterms:modified xsi:type="dcterms:W3CDTF">2014-03-29T07:16:34Z</dcterms:modified>
</cp:coreProperties>
</file>