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0" r:id="rId2"/>
    <p:sldId id="311" r:id="rId3"/>
    <p:sldId id="312" r:id="rId4"/>
    <p:sldId id="302" r:id="rId5"/>
    <p:sldId id="301" r:id="rId6"/>
    <p:sldId id="303" r:id="rId7"/>
    <p:sldId id="304" r:id="rId8"/>
    <p:sldId id="305" r:id="rId9"/>
    <p:sldId id="306" r:id="rId10"/>
    <p:sldId id="307" r:id="rId11"/>
    <p:sldId id="31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037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>
        <p:scale>
          <a:sx n="70" d="100"/>
          <a:sy n="70" d="100"/>
        </p:scale>
        <p:origin x="-1152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0BF33-9D4B-4558-8973-A2EE33CE998B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08FF-A244-49E2-AAFB-8975CA22D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8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2FE3-DC78-4ED0-8E60-15BDEC73F7D1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4F018-F138-4E8B-87F4-8274E124F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8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F018-F138-4E8B-87F4-8274E124F78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58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>
              <a:latin typeface="Calibri" charset="0"/>
            </a:endParaRP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C9A952-904B-2B49-AC2C-C456A2ADA560}" type="slidenum">
              <a:rPr lang="cs-CZ" sz="1200">
                <a:solidFill>
                  <a:prstClr val="black"/>
                </a:solidFill>
              </a:rPr>
              <a:pPr eaLnBrk="1" hangingPunct="1"/>
              <a:t>3</a:t>
            </a:fld>
            <a:endParaRPr lang="cs-CZ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28CA-50FF-4068-B729-12FF8F6B0CA5}" type="datetime1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7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8962-DC1B-4072-A1D7-94CBE3C4A5A3}" type="datetime1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13"/>
            <a:ext cx="1270664" cy="125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7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64F-56A6-4644-B677-BAC49DB18542}" type="datetime1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13"/>
            <a:ext cx="1270664" cy="125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9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3AE8-A042-4296-A4D2-BD30968EA95E}" type="datetime1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" y="404664"/>
            <a:ext cx="101846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35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E919-8E03-45AB-B2F2-51563FCED01B}" type="datetime1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15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0678-86A3-410B-ADAB-3EF67291EAD2}" type="datetime1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7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B635-BF9B-45EA-9A76-6D537D2B19B8}" type="datetime1">
              <a:rPr lang="cs-CZ" smtClean="0"/>
              <a:t>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31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6B97-084A-4E8E-B97B-7E038696552F}" type="datetime1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13"/>
            <a:ext cx="1270664" cy="125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9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6233-4469-4CE3-AA45-FA4FA6C4C7EF}" type="datetime1">
              <a:rPr lang="cs-CZ" smtClean="0"/>
              <a:t>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" y="404664"/>
            <a:ext cx="101846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75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CD68-31FD-4FAA-B4E0-1854C28D0DAC}" type="datetime1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13"/>
            <a:ext cx="1270664" cy="125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296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6ED8-F19B-4D90-8611-B4D81A8AF011}" type="datetime1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13"/>
            <a:ext cx="1270664" cy="125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588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711E-7B05-48C2-B41F-A662CB1A32BA}" type="datetime1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063E-6802-4696-9C74-7CFB5774F1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8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facebook.com/tacr.cz" TargetMode="External"/><Relationship Id="rId7" Type="http://schemas.openxmlformats.org/officeDocument/2006/relationships/hyperlink" Target="http://plus.google.com/u/0/b/105572200316564197586/105572200316564197586/posts" TargetMode="External"/><Relationship Id="rId2" Type="http://schemas.openxmlformats.org/officeDocument/2006/relationships/hyperlink" Target="http://www.ta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1arGrQjwIKbQGDrpIB-n0A" TargetMode="External"/><Relationship Id="rId5" Type="http://schemas.openxmlformats.org/officeDocument/2006/relationships/hyperlink" Target="http://twitter.com/TACR_cz" TargetMode="External"/><Relationship Id="rId4" Type="http://schemas.openxmlformats.org/officeDocument/2006/relationships/hyperlink" Target="http://www.linkedin.com/company/technologick-agentura-esk-republik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952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063E-6802-4696-9C74-7CFB5774F15F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dirty="0">
                <a:solidFill>
                  <a:srgbClr val="CC0000"/>
                </a:solidFill>
                <a:latin typeface="Cambria"/>
              </a:rPr>
              <a:t>Interní projekty TA ČR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Cambria" pitchFamily="18" charset="0"/>
              </a:rPr>
              <a:t>Projekt INKA </a:t>
            </a:r>
            <a:r>
              <a:rPr lang="cs-CZ" sz="2400" dirty="0" smtClean="0">
                <a:latin typeface="Cambria" pitchFamily="18" charset="0"/>
              </a:rPr>
              <a:t>– mapování inovačních kapacit</a:t>
            </a:r>
          </a:p>
          <a:p>
            <a:pPr marL="0" indent="0">
              <a:buNone/>
            </a:pPr>
            <a:r>
              <a:rPr lang="cs-CZ" sz="2400" dirty="0" smtClean="0">
                <a:latin typeface="Cambria" pitchFamily="18" charset="0"/>
              </a:rPr>
              <a:t>Hlavní cíl: metodika, umožňující opakované hodnocení</a:t>
            </a:r>
          </a:p>
          <a:p>
            <a:pPr marL="0" indent="0">
              <a:buNone/>
            </a:pPr>
            <a:r>
              <a:rPr lang="cs-CZ" sz="2400" dirty="0" smtClean="0">
                <a:latin typeface="Cambria" pitchFamily="18" charset="0"/>
              </a:rPr>
              <a:t>Typické otázky v šetření:</a:t>
            </a:r>
          </a:p>
          <a:p>
            <a:pPr>
              <a:spcBef>
                <a:spcPts val="0"/>
              </a:spcBef>
              <a:buSzPct val="80000"/>
              <a:defRPr/>
            </a:pPr>
            <a:r>
              <a:rPr lang="cs-CZ" sz="2000" dirty="0">
                <a:latin typeface="Cambria" pitchFamily="18" charset="0"/>
                <a:cs typeface="Cambria"/>
                <a:sym typeface="Arial"/>
              </a:rPr>
              <a:t>Jak se vyvíjejí </a:t>
            </a:r>
            <a:r>
              <a:rPr lang="cs-CZ" sz="2000" dirty="0" smtClean="0">
                <a:latin typeface="Cambria" pitchFamily="18" charset="0"/>
                <a:cs typeface="Cambria"/>
                <a:sym typeface="Arial"/>
              </a:rPr>
              <a:t>odvětví, </a:t>
            </a:r>
            <a:r>
              <a:rPr lang="cs-CZ" sz="2000" dirty="0">
                <a:latin typeface="Cambria" pitchFamily="18" charset="0"/>
                <a:cs typeface="Cambria"/>
                <a:sym typeface="Arial"/>
              </a:rPr>
              <a:t>významná pro konkurenceschopnost? </a:t>
            </a:r>
          </a:p>
          <a:p>
            <a:pPr>
              <a:spcBef>
                <a:spcPts val="0"/>
              </a:spcBef>
              <a:buSzPct val="80000"/>
              <a:defRPr/>
            </a:pPr>
            <a:r>
              <a:rPr lang="cs-CZ" sz="2000" dirty="0">
                <a:latin typeface="Cambria" pitchFamily="18" charset="0"/>
                <a:cs typeface="Cambria"/>
                <a:sym typeface="Arial"/>
              </a:rPr>
              <a:t>Jaký je vnitřní charakter těchto odvětví z hlediska významu v ekonomice, znalostní intenzity a konkurenceschopnosti? </a:t>
            </a:r>
            <a:endParaRPr lang="cs-CZ" sz="2000" dirty="0" smtClean="0">
              <a:latin typeface="Cambria" pitchFamily="18" charset="0"/>
              <a:cs typeface="Cambria"/>
              <a:sym typeface="Arial"/>
            </a:endParaRPr>
          </a:p>
          <a:p>
            <a:pPr>
              <a:spcBef>
                <a:spcPts val="0"/>
              </a:spcBef>
              <a:buSzPct val="80000"/>
              <a:defRPr/>
            </a:pPr>
            <a:r>
              <a:rPr lang="cs-CZ" sz="2000" dirty="0" smtClean="0">
                <a:latin typeface="Cambria" pitchFamily="18" charset="0"/>
                <a:cs typeface="Cambria"/>
                <a:sym typeface="Arial"/>
              </a:rPr>
              <a:t>Jaký je význam inovací pro konkurenceschopnost ČR?</a:t>
            </a:r>
          </a:p>
          <a:p>
            <a:pPr>
              <a:spcBef>
                <a:spcPts val="0"/>
              </a:spcBef>
              <a:buSzPct val="80000"/>
              <a:defRPr/>
            </a:pPr>
            <a:r>
              <a:rPr lang="cs-CZ" sz="2000" dirty="0" smtClean="0">
                <a:latin typeface="Cambria" pitchFamily="18" charset="0"/>
                <a:cs typeface="Cambria"/>
                <a:sym typeface="Arial"/>
              </a:rPr>
              <a:t>Co podporovat z veřejných zdrojů</a:t>
            </a:r>
          </a:p>
          <a:p>
            <a:pPr>
              <a:spcBef>
                <a:spcPts val="0"/>
              </a:spcBef>
              <a:buSzPct val="80000"/>
              <a:defRPr/>
            </a:pPr>
            <a:r>
              <a:rPr lang="cs-CZ" sz="2000" dirty="0">
                <a:latin typeface="Cambria" pitchFamily="18" charset="0"/>
              </a:rPr>
              <a:t>Které skupiny firem jsou významné pro konkurenceschopnost ČR? </a:t>
            </a:r>
          </a:p>
          <a:p>
            <a:pPr>
              <a:spcBef>
                <a:spcPts val="0"/>
              </a:spcBef>
              <a:buSzPct val="80000"/>
              <a:defRPr/>
            </a:pPr>
            <a:r>
              <a:rPr lang="cs-CZ" sz="2000" dirty="0" smtClean="0">
                <a:latin typeface="Cambria" pitchFamily="18" charset="0"/>
                <a:cs typeface="Cambria"/>
                <a:sym typeface="Arial"/>
              </a:rPr>
              <a:t>A které staví svoji strategii na inovacích?</a:t>
            </a:r>
            <a:endParaRPr lang="cs-CZ" sz="2000" dirty="0">
              <a:latin typeface="Cambria" pitchFamily="18" charset="0"/>
              <a:cs typeface="Cambria"/>
              <a:sym typeface="Arial"/>
            </a:endParaRPr>
          </a:p>
          <a:p>
            <a:pPr marL="0" indent="0">
              <a:buNone/>
            </a:pP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86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4347" y="404664"/>
            <a:ext cx="9144000" cy="108012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Děkuji za pozornost!</a:t>
            </a:r>
            <a:endParaRPr lang="cs-CZ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970" y="4653136"/>
            <a:ext cx="9144000" cy="21328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1400" b="1" dirty="0" smtClean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cs-CZ" sz="1400" b="1" dirty="0" smtClean="0">
                <a:latin typeface="Cambria" pitchFamily="18" charset="0"/>
              </a:rPr>
              <a:t>Web: </a:t>
            </a:r>
            <a:r>
              <a:rPr lang="cs-CZ" sz="1400" b="1" dirty="0" smtClean="0">
                <a:solidFill>
                  <a:srgbClr val="CC0000"/>
                </a:solidFill>
                <a:latin typeface="Cambria" panose="02040503050406030204" pitchFamily="18" charset="0"/>
                <a:hlinkClick r:id="rId2"/>
              </a:rPr>
              <a:t>www.tacr.cz</a:t>
            </a:r>
            <a:endParaRPr lang="cs-CZ" sz="1400" b="1" dirty="0">
              <a:solidFill>
                <a:srgbClr val="CC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sv-SE" sz="1400" b="1" dirty="0" smtClean="0">
                <a:latin typeface="Cambria" pitchFamily="18" charset="0"/>
              </a:rPr>
              <a:t>Facebook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3"/>
              </a:rPr>
              <a:t>http://</a:t>
            </a:r>
            <a:r>
              <a:rPr lang="sv-SE" sz="1400" b="1" dirty="0" smtClean="0">
                <a:latin typeface="Cambria" pitchFamily="18" charset="0"/>
                <a:hlinkClick r:id="rId3"/>
              </a:rPr>
              <a:t>www.facebook.com/tacr.cz</a:t>
            </a:r>
            <a:endParaRPr lang="cs-CZ" sz="14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sv-SE" sz="1400" b="1" dirty="0" smtClean="0">
                <a:latin typeface="Cambria" pitchFamily="18" charset="0"/>
              </a:rPr>
              <a:t>LinkedIN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4"/>
              </a:rPr>
              <a:t>http://www.linkedin.com/company/technologick-agentura-esk-republiky</a:t>
            </a:r>
            <a:r>
              <a:rPr lang="sv-SE" sz="1400" b="1" dirty="0">
                <a:latin typeface="Cambria" pitchFamily="18" charset="0"/>
              </a:rPr>
              <a:t/>
            </a:r>
            <a:br>
              <a:rPr lang="sv-SE" sz="1400" b="1" dirty="0">
                <a:latin typeface="Cambria" pitchFamily="18" charset="0"/>
              </a:rPr>
            </a:br>
            <a:r>
              <a:rPr lang="sv-SE" sz="1400" b="1" dirty="0" smtClean="0">
                <a:latin typeface="Cambria" pitchFamily="18" charset="0"/>
              </a:rPr>
              <a:t>Twitter TA</a:t>
            </a:r>
            <a:r>
              <a:rPr lang="cs-CZ" sz="1400" b="1" dirty="0" smtClean="0">
                <a:latin typeface="Cambria" pitchFamily="18" charset="0"/>
              </a:rPr>
              <a:t> </a:t>
            </a:r>
            <a:r>
              <a:rPr lang="sv-SE" sz="1400" b="1" dirty="0" smtClean="0">
                <a:latin typeface="Cambria" pitchFamily="18" charset="0"/>
              </a:rPr>
              <a:t>ČR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5"/>
              </a:rPr>
              <a:t>http://twitter.com/</a:t>
            </a:r>
            <a:r>
              <a:rPr lang="sv-SE" sz="1400" b="1" dirty="0" smtClean="0">
                <a:latin typeface="Cambria" pitchFamily="18" charset="0"/>
                <a:hlinkClick r:id="rId5"/>
              </a:rPr>
              <a:t>TACR_cz</a:t>
            </a:r>
            <a:endParaRPr lang="sv-SE" sz="14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sv-SE" sz="1400" b="1" dirty="0" err="1" smtClean="0">
                <a:latin typeface="Cambria" pitchFamily="18" charset="0"/>
              </a:rPr>
              <a:t>YouTube</a:t>
            </a:r>
            <a:r>
              <a:rPr lang="sv-SE" sz="1400" b="1" dirty="0">
                <a:latin typeface="Cambria" pitchFamily="18" charset="0"/>
              </a:rPr>
              <a:t>: </a:t>
            </a:r>
            <a:r>
              <a:rPr lang="sv-SE" sz="1400" b="1" dirty="0">
                <a:latin typeface="Cambria" pitchFamily="18" charset="0"/>
                <a:hlinkClick r:id="rId6"/>
              </a:rPr>
              <a:t>https://</a:t>
            </a:r>
            <a:r>
              <a:rPr lang="sv-SE" sz="1400" b="1" dirty="0" smtClean="0">
                <a:latin typeface="Cambria" pitchFamily="18" charset="0"/>
                <a:hlinkClick r:id="rId6"/>
              </a:rPr>
              <a:t>www.youtube.com/channel/UC1arGrQjwIKbQGDrpIB-n0A</a:t>
            </a:r>
            <a:endParaRPr lang="sv-SE" sz="14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sv-SE" sz="1400" b="1" dirty="0">
                <a:latin typeface="Cambria" pitchFamily="18" charset="0"/>
              </a:rPr>
              <a:t>Google+: </a:t>
            </a:r>
            <a:r>
              <a:rPr lang="sv-SE" sz="1400" b="1" dirty="0">
                <a:latin typeface="Cambria" pitchFamily="18" charset="0"/>
                <a:hlinkClick r:id="rId7"/>
              </a:rPr>
              <a:t>http://plus.google.com/u/0/b/105572200316564197586/105572200316564197586/posts</a:t>
            </a:r>
            <a:endParaRPr lang="sv-SE" sz="1400" b="1" dirty="0">
              <a:latin typeface="Cambria" pitchFamily="18" charset="0"/>
            </a:endParaRPr>
          </a:p>
          <a:p>
            <a:pPr marL="0" indent="0" algn="ctr">
              <a:buNone/>
            </a:pPr>
            <a:endParaRPr lang="cs-CZ" sz="1100" b="1" dirty="0" smtClean="0">
              <a:solidFill>
                <a:srgbClr val="CC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cs-CZ" sz="1100" b="1" dirty="0">
              <a:solidFill>
                <a:srgbClr val="CC000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00808"/>
            <a:ext cx="379957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2520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400" b="1" dirty="0" smtClean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400" b="1" dirty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400" b="1" dirty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b="1" dirty="0" smtClean="0">
                <a:solidFill>
                  <a:srgbClr val="CC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Současnost a budoucnost podpory VaVaI</a:t>
            </a:r>
            <a:endParaRPr lang="cs-CZ" sz="2800" b="1" dirty="0">
              <a:solidFill>
                <a:srgbClr val="CC0000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3429000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800" b="1" dirty="0" smtClean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800" b="1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Miroslav Janeček</a:t>
            </a:r>
          </a:p>
          <a:p>
            <a:r>
              <a:rPr lang="cs-CZ" sz="24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č</a:t>
            </a:r>
            <a:r>
              <a:rPr lang="cs-CZ" sz="24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len předsednictva</a:t>
            </a:r>
            <a:endParaRPr lang="cs-CZ" sz="24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5589240"/>
            <a:ext cx="91440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1800" b="1" i="1" dirty="0" smtClean="0">
                <a:solidFill>
                  <a:srgbClr val="CC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Praha</a:t>
            </a:r>
          </a:p>
          <a:p>
            <a:pPr>
              <a:lnSpc>
                <a:spcPct val="150000"/>
              </a:lnSpc>
            </a:pPr>
            <a:r>
              <a:rPr lang="cs-CZ" sz="1800" dirty="0" smtClean="0">
                <a:solidFill>
                  <a:srgbClr val="CC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dubna 2015</a:t>
            </a:r>
            <a:endParaRPr lang="cs-CZ" sz="1800" dirty="0">
              <a:solidFill>
                <a:srgbClr val="CC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sz="2800" b="1" dirty="0" smtClean="0">
                <a:solidFill>
                  <a:srgbClr val="CC0000"/>
                </a:solidFill>
                <a:latin typeface="Cambria"/>
                <a:ea typeface="+mj-ea"/>
                <a:cs typeface="Cambria"/>
              </a:rPr>
              <a:t>Projekty v programech TA ČR*</a:t>
            </a:r>
            <a:endParaRPr lang="cs-CZ" sz="2800" b="1" dirty="0">
              <a:solidFill>
                <a:srgbClr val="CC0000"/>
              </a:solidFill>
              <a:latin typeface="Cambria"/>
              <a:ea typeface="+mj-ea"/>
              <a:cs typeface="Cambri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5733256"/>
            <a:ext cx="8362950" cy="533078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cs-CZ" sz="1600" b="1" i="1" dirty="0" smtClean="0">
                <a:latin typeface="Cambria" panose="02040503050406030204" pitchFamily="18" charset="0"/>
                <a:ea typeface="ＭＳ Ｐゴシック" pitchFamily="34" charset="-128"/>
              </a:rPr>
              <a:t>*</a:t>
            </a:r>
            <a:r>
              <a:rPr lang="cs-CZ" sz="1600" b="1" i="1" dirty="0" smtClean="0">
                <a:latin typeface="Cambria" panose="02040503050406030204" pitchFamily="18" charset="0"/>
                <a:ea typeface="+mj-ea"/>
                <a:cs typeface="Calibri"/>
              </a:rPr>
              <a:t>4. VS ALFA, 2. VS Centra kompetence, 1. VS EPSILON a 1. VS DELTA – předpokládané hodnoty</a:t>
            </a:r>
            <a:endParaRPr lang="cs-CZ" sz="1600" b="1" i="1" dirty="0">
              <a:latin typeface="Cambria" panose="02040503050406030204" pitchFamily="18" charset="0"/>
              <a:ea typeface="+mj-ea"/>
              <a:cs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10852"/>
              </p:ext>
            </p:extLst>
          </p:nvPr>
        </p:nvGraphicFramePr>
        <p:xfrm>
          <a:off x="467545" y="1668531"/>
          <a:ext cx="8208911" cy="4088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4272"/>
                <a:gridCol w="968805"/>
                <a:gridCol w="968805"/>
                <a:gridCol w="938597"/>
                <a:gridCol w="1080120"/>
                <a:gridCol w="1008112"/>
                <a:gridCol w="792088"/>
                <a:gridCol w="1008112"/>
              </a:tblGrid>
              <a:tr h="549889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Program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ALFA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GAMA</a:t>
                      </a: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DELTA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0" spc="-10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EPSILON</a:t>
                      </a: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OMEGA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CK</a:t>
                      </a:r>
                      <a:endParaRPr lang="cs-CZ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Celkem</a:t>
                      </a:r>
                      <a:endParaRPr lang="cs-CZ" sz="18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91437" marR="91437" marT="45714" marB="45714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pPr marL="179388" indent="-96838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podáno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3 501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31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27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725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351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210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4 845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podpořeno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963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10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4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91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128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34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1 230</a:t>
                      </a:r>
                    </a:p>
                  </a:txBody>
                  <a:tcPr marL="10799" marR="197990" marT="1079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pPr marL="273050" indent="-190500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úspěšnost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27,5 %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32,3 %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14,8 %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12,6 %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36,5 %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16,2 %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25,4 %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pPr marL="273050" indent="-190500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podpořené: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pPr marL="179388" indent="-96838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náklady</a:t>
                      </a:r>
                    </a:p>
                    <a:p>
                      <a:pPr marL="179388" indent="-96838" algn="l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(v mil. Kč)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14 467,2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193,6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63,8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1 451,6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301,6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9 084,0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25 561,7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52">
                <a:tc>
                  <a:txBody>
                    <a:bodyPr/>
                    <a:lstStyle/>
                    <a:p>
                      <a:pPr marL="179388" indent="-96838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podpora</a:t>
                      </a:r>
                    </a:p>
                    <a:p>
                      <a:pPr marL="179388" indent="-96838" algn="l" fontAlgn="b"/>
                      <a:r>
                        <a:rPr lang="cs-C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(v mil. Kč)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9 305,5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193,6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45,9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881,0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235,0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6 213,5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16 874,5</a:t>
                      </a: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9417"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cs typeface="Cambria"/>
                        </a:rPr>
                        <a:t>míra podpory </a:t>
                      </a:r>
                    </a:p>
                  </a:txBody>
                  <a:tcPr marL="0" marR="71996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64,3 %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100,0 %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71,9 %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60,7 %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77,9 %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68,4 %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66,0 %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 marL="0" marR="3599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8814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921625" cy="1143000"/>
          </a:xfrm>
        </p:spPr>
        <p:txBody>
          <a:bodyPr>
            <a:normAutofit/>
          </a:bodyPr>
          <a:lstStyle/>
          <a:p>
            <a:pPr algn="r"/>
            <a:r>
              <a:rPr lang="cs-CZ" sz="2800" b="1" dirty="0" smtClean="0">
                <a:solidFill>
                  <a:srgbClr val="CC0000"/>
                </a:solidFill>
                <a:latin typeface="Cambria"/>
                <a:cs typeface="Cambria"/>
              </a:rPr>
              <a:t>Veřejné soutěže</a:t>
            </a:r>
            <a:br>
              <a:rPr lang="cs-CZ" sz="2800" b="1" dirty="0" smtClean="0">
                <a:solidFill>
                  <a:srgbClr val="CC0000"/>
                </a:solidFill>
                <a:latin typeface="Cambria"/>
                <a:cs typeface="Cambria"/>
              </a:rPr>
            </a:br>
            <a:r>
              <a:rPr lang="cs-CZ" sz="2800" b="1" dirty="0" smtClean="0">
                <a:solidFill>
                  <a:srgbClr val="CC0000"/>
                </a:solidFill>
                <a:latin typeface="Cambria"/>
                <a:cs typeface="Cambria"/>
              </a:rPr>
              <a:t>2015</a:t>
            </a:r>
            <a:endParaRPr lang="cs-CZ" sz="2800" b="1" dirty="0">
              <a:solidFill>
                <a:srgbClr val="CC0000"/>
              </a:solidFill>
              <a:latin typeface="Cambria"/>
              <a:cs typeface="Cambria"/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63550" y="1268413"/>
            <a:ext cx="8229600" cy="4824412"/>
          </a:xfrm>
        </p:spPr>
        <p:txBody>
          <a:bodyPr/>
          <a:lstStyle/>
          <a:p>
            <a:pPr marL="0" indent="0">
              <a:buNone/>
            </a:pPr>
            <a:endParaRPr lang="cs-CZ" sz="2400" dirty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latin typeface="Cambria"/>
                <a:cs typeface="Cambria"/>
              </a:rPr>
              <a:t>Soutěže </a:t>
            </a:r>
            <a:r>
              <a:rPr lang="cs-CZ" sz="2400" b="1" dirty="0">
                <a:latin typeface="Cambria"/>
                <a:cs typeface="Cambria"/>
              </a:rPr>
              <a:t>ve stávajících </a:t>
            </a:r>
            <a:r>
              <a:rPr lang="cs-CZ" sz="2400" b="1" dirty="0" smtClean="0">
                <a:latin typeface="Cambria"/>
                <a:cs typeface="Cambria"/>
              </a:rPr>
              <a:t>programech:</a:t>
            </a:r>
          </a:p>
          <a:p>
            <a:r>
              <a:rPr lang="cs-CZ" sz="2400" dirty="0" smtClean="0">
                <a:latin typeface="Cambria"/>
                <a:cs typeface="Cambria"/>
              </a:rPr>
              <a:t>2. soutěž v 1. podprogramu Gama – únor 2015</a:t>
            </a:r>
          </a:p>
          <a:p>
            <a:r>
              <a:rPr lang="cs-CZ" sz="2400" dirty="0" smtClean="0">
                <a:latin typeface="Cambria"/>
                <a:cs typeface="Cambria"/>
              </a:rPr>
              <a:t>3. soutěž v programu Omega – duben 2015</a:t>
            </a:r>
          </a:p>
          <a:p>
            <a:r>
              <a:rPr lang="cs-CZ" sz="2400" dirty="0" smtClean="0">
                <a:latin typeface="Cambria"/>
                <a:cs typeface="Cambria"/>
              </a:rPr>
              <a:t>2. soutěž v programu Delta – červen 2015</a:t>
            </a:r>
          </a:p>
          <a:p>
            <a:r>
              <a:rPr lang="cs-CZ" sz="2400" dirty="0">
                <a:latin typeface="Cambria"/>
                <a:cs typeface="Cambria"/>
              </a:rPr>
              <a:t>d</a:t>
            </a:r>
            <a:r>
              <a:rPr lang="cs-CZ" sz="2400" dirty="0" smtClean="0">
                <a:latin typeface="Cambria"/>
                <a:cs typeface="Cambria"/>
              </a:rPr>
              <a:t>okončení veřejných zakázek v programu Beta</a:t>
            </a:r>
          </a:p>
          <a:p>
            <a:pPr marL="0" indent="0">
              <a:buNone/>
            </a:pPr>
            <a:endParaRPr lang="cs-CZ" sz="2400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400" dirty="0" smtClean="0">
                <a:latin typeface="Cambria"/>
                <a:cs typeface="Cambria"/>
              </a:rPr>
              <a:t>Škrtá se:</a:t>
            </a:r>
            <a:endParaRPr lang="cs-CZ" sz="2400" dirty="0">
              <a:latin typeface="Cambria"/>
              <a:cs typeface="Cambria"/>
            </a:endParaRPr>
          </a:p>
          <a:p>
            <a:r>
              <a:rPr lang="cs-CZ" sz="2400" i="1" dirty="0" smtClean="0">
                <a:latin typeface="Cambria"/>
                <a:cs typeface="Cambria"/>
              </a:rPr>
              <a:t>1. soutěž v 2. podprogramu Gama</a:t>
            </a:r>
          </a:p>
          <a:p>
            <a:r>
              <a:rPr lang="cs-CZ" sz="2400" i="1" dirty="0" smtClean="0">
                <a:latin typeface="Cambria"/>
                <a:cs typeface="Cambria"/>
              </a:rPr>
              <a:t>2. soutěž v programu Epsilon</a:t>
            </a:r>
            <a:endParaRPr lang="en-US" sz="2400" i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2941108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dirty="0">
                <a:solidFill>
                  <a:srgbClr val="CC0000"/>
                </a:solidFill>
                <a:latin typeface="Cambria"/>
                <a:cs typeface="Cambria"/>
              </a:rPr>
              <a:t>Nové programy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35496" y="1638771"/>
            <a:ext cx="8734425" cy="44545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4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cs-CZ" sz="2400" b="1" dirty="0" smtClean="0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cs-CZ" sz="2400" b="1" dirty="0" smtClean="0">
                <a:latin typeface="Cambria"/>
                <a:cs typeface="Cambria"/>
              </a:rPr>
              <a:t> Návrh </a:t>
            </a:r>
            <a:r>
              <a:rPr lang="cs-CZ" sz="2400" b="1" dirty="0">
                <a:latin typeface="Cambria"/>
                <a:cs typeface="Cambria"/>
              </a:rPr>
              <a:t>programu ZÉTA</a:t>
            </a:r>
          </a:p>
          <a:p>
            <a:pPr lvl="1" eaLnBrk="1" hangingPunct="1">
              <a:spcBef>
                <a:spcPts val="1000"/>
              </a:spcBef>
              <a:buFont typeface="Arial" charset="0"/>
              <a:buChar char="•"/>
            </a:pPr>
            <a:r>
              <a:rPr lang="cs-CZ" sz="2000" dirty="0">
                <a:latin typeface="Cambria"/>
                <a:cs typeface="Cambria"/>
              </a:rPr>
              <a:t>Cíl – zvýšení zájmu studentů a ml. vědeckých pracovníků do 35 let o projekty s konkrétním praktickým dopadem a podpora takových projektů v akademické sféře obecně. 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</a:pPr>
            <a:r>
              <a:rPr lang="cs-CZ" sz="2000" dirty="0" smtClean="0">
                <a:latin typeface="Cambria"/>
                <a:cs typeface="Cambria"/>
              </a:rPr>
              <a:t>Dílčí cíl – vyrovnání </a:t>
            </a:r>
            <a:r>
              <a:rPr lang="cs-CZ" sz="2000" dirty="0">
                <a:latin typeface="Cambria"/>
                <a:cs typeface="Cambria"/>
              </a:rPr>
              <a:t>šancí žen </a:t>
            </a:r>
            <a:r>
              <a:rPr lang="cs-CZ" sz="2000" dirty="0" smtClean="0">
                <a:latin typeface="Cambria"/>
                <a:cs typeface="Cambria"/>
              </a:rPr>
              <a:t>na zapojení </a:t>
            </a:r>
            <a:r>
              <a:rPr lang="cs-CZ" sz="2000" dirty="0">
                <a:latin typeface="Cambria"/>
                <a:cs typeface="Cambria"/>
              </a:rPr>
              <a:t>do </a:t>
            </a:r>
            <a:r>
              <a:rPr lang="cs-CZ" sz="2000" dirty="0" smtClean="0">
                <a:latin typeface="Cambria"/>
                <a:cs typeface="Cambria"/>
              </a:rPr>
              <a:t>výzkumné a vývojové činnosti.</a:t>
            </a:r>
          </a:p>
          <a:p>
            <a:pPr marL="457200" lvl="1" indent="0" eaLnBrk="1" hangingPunct="1">
              <a:spcBef>
                <a:spcPts val="1000"/>
              </a:spcBef>
              <a:buNone/>
            </a:pPr>
            <a:endParaRPr lang="cs-CZ" sz="1800" dirty="0" smtClean="0">
              <a:latin typeface="Cambria"/>
              <a:cs typeface="Cambria"/>
            </a:endParaRPr>
          </a:p>
          <a:p>
            <a:pPr marL="457200" lvl="1" indent="0" eaLnBrk="1" hangingPunct="1">
              <a:spcBef>
                <a:spcPts val="1000"/>
              </a:spcBef>
              <a:buNone/>
            </a:pPr>
            <a:r>
              <a:rPr lang="cs-CZ" sz="2400" b="1" dirty="0" smtClean="0">
                <a:latin typeface="Cambria"/>
                <a:cs typeface="Cambria"/>
              </a:rPr>
              <a:t>Návrh </a:t>
            </a:r>
            <a:r>
              <a:rPr lang="cs-CZ" sz="2400" b="1" dirty="0">
                <a:latin typeface="Cambria"/>
                <a:cs typeface="Cambria"/>
              </a:rPr>
              <a:t>programu </a:t>
            </a:r>
            <a:r>
              <a:rPr lang="cs-CZ" sz="2400" b="1" dirty="0" smtClean="0">
                <a:latin typeface="Cambria"/>
                <a:cs typeface="Cambria"/>
              </a:rPr>
              <a:t>ÉTA</a:t>
            </a:r>
          </a:p>
          <a:p>
            <a:pPr lvl="1" eaLnBrk="1" hangingPunct="1">
              <a:spcBef>
                <a:spcPts val="1000"/>
              </a:spcBef>
              <a:buFont typeface="Arial" charset="0"/>
              <a:buChar char="•"/>
            </a:pPr>
            <a:r>
              <a:rPr lang="cs-CZ" sz="2000" dirty="0" smtClean="0">
                <a:latin typeface="Cambria"/>
                <a:cs typeface="Cambria"/>
              </a:rPr>
              <a:t>Cíl – významně podpořit nové typy společenskovědního výzkumu (např. kreativní průmysly) </a:t>
            </a:r>
          </a:p>
          <a:p>
            <a:pPr lvl="1" eaLnBrk="1" hangingPunct="1">
              <a:spcBef>
                <a:spcPts val="1000"/>
              </a:spcBef>
              <a:buFont typeface="Arial" charset="0"/>
              <a:buChar char="•"/>
            </a:pPr>
            <a:r>
              <a:rPr lang="cs-CZ" sz="2000" dirty="0" smtClean="0">
                <a:latin typeface="Cambria"/>
                <a:cs typeface="Cambria"/>
              </a:rPr>
              <a:t>Částečně náhrada programu Omega</a:t>
            </a:r>
            <a:endParaRPr lang="cs-CZ" sz="2000" dirty="0">
              <a:latin typeface="Cambria"/>
              <a:cs typeface="Cambria"/>
            </a:endParaRPr>
          </a:p>
          <a:p>
            <a:pPr lvl="1" eaLnBrk="1" hangingPunct="1">
              <a:spcBef>
                <a:spcPts val="1000"/>
              </a:spcBef>
              <a:buFont typeface="Arial" charset="0"/>
              <a:buChar char="•"/>
            </a:pPr>
            <a:endParaRPr lang="cs-CZ" sz="1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5714404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921625" cy="1143000"/>
          </a:xfrm>
        </p:spPr>
        <p:txBody>
          <a:bodyPr>
            <a:normAutofit/>
          </a:bodyPr>
          <a:lstStyle/>
          <a:p>
            <a:pPr algn="r"/>
            <a:r>
              <a:rPr lang="cs-CZ" sz="2800" b="1" dirty="0">
                <a:solidFill>
                  <a:srgbClr val="CC0000"/>
                </a:solidFill>
                <a:latin typeface="Cambria"/>
                <a:cs typeface="Cambria"/>
              </a:rPr>
              <a:t>Hodnocení projektů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63550" y="1700932"/>
            <a:ext cx="8229600" cy="4824412"/>
          </a:xfrm>
        </p:spPr>
        <p:txBody>
          <a:bodyPr/>
          <a:lstStyle/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400" b="1" dirty="0" smtClean="0">
                <a:latin typeface="Cambria"/>
                <a:cs typeface="Cambria"/>
              </a:rPr>
              <a:t>Průběh </a:t>
            </a:r>
            <a:r>
              <a:rPr lang="cs-CZ" sz="2400" b="1" dirty="0">
                <a:latin typeface="Cambria"/>
                <a:cs typeface="Cambria"/>
              </a:rPr>
              <a:t>projektů </a:t>
            </a:r>
            <a:r>
              <a:rPr lang="cs-CZ" sz="2400" b="1" dirty="0" smtClean="0">
                <a:latin typeface="Cambria"/>
                <a:cs typeface="Cambria"/>
              </a:rPr>
              <a:t>a jejich </a:t>
            </a:r>
            <a:r>
              <a:rPr lang="cs-CZ" sz="2400" b="1" dirty="0">
                <a:latin typeface="Cambria"/>
                <a:cs typeface="Cambria"/>
              </a:rPr>
              <a:t>hodnocení</a:t>
            </a:r>
            <a:r>
              <a:rPr lang="cs-CZ" sz="2400" dirty="0">
                <a:latin typeface="Cambria"/>
                <a:cs typeface="Cambria"/>
              </a:rPr>
              <a:t> </a:t>
            </a:r>
            <a:endParaRPr lang="cs-CZ" sz="2400" dirty="0" smtClean="0">
              <a:latin typeface="Cambria"/>
              <a:cs typeface="Cambria"/>
            </a:endParaRPr>
          </a:p>
          <a:p>
            <a:r>
              <a:rPr lang="cs-CZ" sz="2000" dirty="0" smtClean="0">
                <a:latin typeface="Cambria"/>
                <a:cs typeface="Cambria"/>
              </a:rPr>
              <a:t>Průběžné zprávy a oponentury</a:t>
            </a:r>
          </a:p>
          <a:p>
            <a:r>
              <a:rPr lang="cs-CZ" sz="2000" dirty="0" smtClean="0">
                <a:latin typeface="Cambria"/>
                <a:cs typeface="Cambria"/>
              </a:rPr>
              <a:t>Kontrola projektů </a:t>
            </a:r>
            <a:endParaRPr lang="cs-CZ" sz="2000" dirty="0">
              <a:latin typeface="Cambria"/>
              <a:cs typeface="Cambria"/>
            </a:endParaRPr>
          </a:p>
          <a:p>
            <a:r>
              <a:rPr lang="cs-CZ" sz="2000" dirty="0" smtClean="0">
                <a:latin typeface="Cambria"/>
                <a:cs typeface="Cambria"/>
              </a:rPr>
              <a:t>Interim hodnocení Center kompetence (září 2015)</a:t>
            </a:r>
          </a:p>
          <a:p>
            <a:r>
              <a:rPr lang="cs-CZ" sz="2000" dirty="0" smtClean="0">
                <a:latin typeface="Cambria"/>
                <a:cs typeface="Cambria"/>
              </a:rPr>
              <a:t>Hodnocení programu Omega po dvou soutěžích (duben 2015)</a:t>
            </a:r>
          </a:p>
          <a:p>
            <a:r>
              <a:rPr lang="cs-CZ" sz="2000" dirty="0" smtClean="0">
                <a:latin typeface="Cambria"/>
                <a:cs typeface="Cambria"/>
              </a:rPr>
              <a:t>Postupné zapojování sektorových specialistů</a:t>
            </a:r>
          </a:p>
          <a:p>
            <a:pPr marL="0" indent="0">
              <a:buNone/>
            </a:pPr>
            <a:r>
              <a:rPr lang="cs-CZ" sz="2000" dirty="0" smtClean="0">
                <a:latin typeface="Cambria"/>
                <a:cs typeface="Cambria"/>
              </a:rPr>
              <a:t> </a:t>
            </a:r>
            <a:endParaRPr lang="en-US" sz="20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400" b="1" dirty="0">
                <a:latin typeface="Cambria"/>
                <a:cs typeface="Cambria"/>
              </a:rPr>
              <a:t>Ukončování </a:t>
            </a:r>
            <a:r>
              <a:rPr lang="cs-CZ" sz="2400" b="1" dirty="0" smtClean="0">
                <a:latin typeface="Cambria"/>
                <a:cs typeface="Cambria"/>
              </a:rPr>
              <a:t>projektů</a:t>
            </a:r>
          </a:p>
          <a:p>
            <a:r>
              <a:rPr lang="cs-CZ" sz="2000" dirty="0" smtClean="0">
                <a:latin typeface="Cambria"/>
                <a:cs typeface="Cambria"/>
              </a:rPr>
              <a:t>Administrativní ukončování projektů (co s projekty, které nesplnily výsledky podle RIV?)</a:t>
            </a:r>
          </a:p>
          <a:p>
            <a:r>
              <a:rPr lang="cs-CZ" sz="2000" dirty="0" smtClean="0">
                <a:latin typeface="Cambria"/>
                <a:cs typeface="Cambria"/>
              </a:rPr>
              <a:t>Kontrola vytváření a plnění implementačních plánů</a:t>
            </a:r>
            <a:endParaRPr lang="en-US" sz="2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1228631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2800" b="1" dirty="0" smtClean="0">
                <a:solidFill>
                  <a:srgbClr val="CC0000"/>
                </a:solidFill>
                <a:latin typeface="Cambria"/>
                <a:cs typeface="Cambria"/>
              </a:rPr>
              <a:t>Zkušenosti z TAFTIE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>
                <a:latin typeface="Cambria" pitchFamily="18" charset="0"/>
              </a:rPr>
              <a:t>Task</a:t>
            </a:r>
            <a:r>
              <a:rPr lang="cs-CZ" sz="2400" b="1" dirty="0">
                <a:latin typeface="Cambria" pitchFamily="18" charset="0"/>
              </a:rPr>
              <a:t> </a:t>
            </a:r>
            <a:r>
              <a:rPr lang="cs-CZ" sz="2400" b="1" dirty="0" err="1">
                <a:latin typeface="Cambria" pitchFamily="18" charset="0"/>
              </a:rPr>
              <a:t>force</a:t>
            </a:r>
            <a:r>
              <a:rPr lang="cs-CZ" sz="2400" b="1" dirty="0">
                <a:latin typeface="Cambria" pitchFamily="18" charset="0"/>
              </a:rPr>
              <a:t> </a:t>
            </a:r>
            <a:r>
              <a:rPr lang="cs-CZ" sz="2400" b="1" dirty="0" err="1">
                <a:latin typeface="Cambria" pitchFamily="18" charset="0"/>
              </a:rPr>
              <a:t>Benchmarking</a:t>
            </a:r>
            <a:r>
              <a:rPr lang="cs-CZ" sz="2400" b="1" dirty="0">
                <a:latin typeface="Cambria" pitchFamily="18" charset="0"/>
              </a:rPr>
              <a:t> </a:t>
            </a:r>
            <a:r>
              <a:rPr lang="cs-CZ" sz="2400" b="1" dirty="0" err="1">
                <a:latin typeface="Cambria" pitchFamily="18" charset="0"/>
              </a:rPr>
              <a:t>Impact</a:t>
            </a:r>
            <a:r>
              <a:rPr lang="cs-CZ" sz="2400" b="1" dirty="0">
                <a:latin typeface="Cambria" pitchFamily="18" charset="0"/>
              </a:rPr>
              <a:t>, </a:t>
            </a:r>
            <a:r>
              <a:rPr lang="cs-CZ" sz="2400" b="1" dirty="0" err="1">
                <a:latin typeface="Cambria" pitchFamily="18" charset="0"/>
              </a:rPr>
              <a:t>Effectiveness</a:t>
            </a:r>
            <a:r>
              <a:rPr lang="cs-CZ" sz="2400" b="1" dirty="0">
                <a:latin typeface="Cambria" pitchFamily="18" charset="0"/>
              </a:rPr>
              <a:t> and </a:t>
            </a:r>
            <a:r>
              <a:rPr lang="cs-CZ" sz="2400" b="1" dirty="0" err="1">
                <a:latin typeface="Cambria" pitchFamily="18" charset="0"/>
              </a:rPr>
              <a:t>Efficiency</a:t>
            </a:r>
            <a:endParaRPr lang="cs-CZ" sz="2400" b="1" dirty="0">
              <a:latin typeface="Cambria" pitchFamily="18" charset="0"/>
            </a:endParaRPr>
          </a:p>
          <a:p>
            <a:r>
              <a:rPr lang="cs-CZ" sz="2000" dirty="0">
                <a:latin typeface="Cambria" pitchFamily="18" charset="0"/>
              </a:rPr>
              <a:t>Cílem projektu bylo porovnat </a:t>
            </a:r>
            <a:r>
              <a:rPr lang="cs-CZ" sz="2000" dirty="0" smtClean="0">
                <a:latin typeface="Cambria" pitchFamily="18" charset="0"/>
              </a:rPr>
              <a:t>činnosti při hodnocení programů </a:t>
            </a:r>
            <a:r>
              <a:rPr lang="cs-CZ" sz="2000" dirty="0">
                <a:latin typeface="Cambria" pitchFamily="18" charset="0"/>
              </a:rPr>
              <a:t>v jednotlivých agenturách, </a:t>
            </a:r>
            <a:r>
              <a:rPr lang="cs-CZ" sz="2000" dirty="0" smtClean="0">
                <a:latin typeface="Cambria" pitchFamily="18" charset="0"/>
              </a:rPr>
              <a:t>ve skutečnosti se </a:t>
            </a:r>
            <a:r>
              <a:rPr lang="cs-CZ" sz="2000" dirty="0">
                <a:latin typeface="Cambria" pitchFamily="18" charset="0"/>
              </a:rPr>
              <a:t>spíše podařilo je popsat a dát vzory </a:t>
            </a:r>
            <a:r>
              <a:rPr lang="cs-CZ" sz="2000" dirty="0" err="1">
                <a:latin typeface="Cambria" pitchFamily="18" charset="0"/>
              </a:rPr>
              <a:t>best</a:t>
            </a:r>
            <a:r>
              <a:rPr lang="cs-CZ" sz="2000" dirty="0">
                <a:latin typeface="Cambria" pitchFamily="18" charset="0"/>
              </a:rPr>
              <a:t> </a:t>
            </a:r>
            <a:r>
              <a:rPr lang="cs-CZ" sz="2000" dirty="0" err="1">
                <a:latin typeface="Cambria" pitchFamily="18" charset="0"/>
              </a:rPr>
              <a:t>practises</a:t>
            </a:r>
            <a:endParaRPr lang="cs-CZ" sz="2000" dirty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Výstupem je nejen závěrečná zpráva, ale i referenční model pro hodnocení účelové podpory </a:t>
            </a:r>
          </a:p>
          <a:p>
            <a:r>
              <a:rPr lang="cs-CZ" sz="2000" dirty="0" smtClean="0">
                <a:latin typeface="Cambria" pitchFamily="18" charset="0"/>
              </a:rPr>
              <a:t>Jedním </a:t>
            </a:r>
            <a:r>
              <a:rPr lang="cs-CZ" sz="2000" dirty="0">
                <a:latin typeface="Cambria" pitchFamily="18" charset="0"/>
              </a:rPr>
              <a:t>ze závěrů byl poznatek, že srovnávání je obtížné, používají-li se odlišné indikátory </a:t>
            </a:r>
            <a:endParaRPr lang="cs-CZ" sz="2000" dirty="0" smtClean="0">
              <a:latin typeface="Cambria" pitchFamily="18" charset="0"/>
            </a:endParaRPr>
          </a:p>
          <a:p>
            <a:r>
              <a:rPr lang="cs-CZ" sz="2000" dirty="0" smtClean="0">
                <a:latin typeface="Cambria" pitchFamily="18" charset="0"/>
              </a:rPr>
              <a:t>V současné době probíhá fáze 2, kdy se hledají vhodné a shodně používané indikátory pro jednotlivé fáze života programů (hodnocení ex ante, interim, ex post)</a:t>
            </a:r>
          </a:p>
          <a:p>
            <a:endParaRPr lang="cs-CZ" sz="2400" dirty="0">
              <a:latin typeface="Cambria" pitchFamily="18" charset="0"/>
            </a:endParaRPr>
          </a:p>
          <a:p>
            <a:pPr marL="0" indent="0">
              <a:buNone/>
            </a:pPr>
            <a:endParaRPr lang="cs-CZ" dirty="0" smtClean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2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dirty="0">
                <a:solidFill>
                  <a:srgbClr val="CC0000"/>
                </a:solidFill>
                <a:latin typeface="Cambria"/>
                <a:cs typeface="Cambria"/>
              </a:rPr>
              <a:t>Zkušenosti z TAFTIE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 smtClean="0">
                <a:latin typeface="Cambria" pitchFamily="18" charset="0"/>
              </a:rPr>
              <a:t>Task</a:t>
            </a:r>
            <a:r>
              <a:rPr lang="cs-CZ" sz="2400" b="1" dirty="0" smtClean="0">
                <a:latin typeface="Cambria" pitchFamily="18" charset="0"/>
              </a:rPr>
              <a:t> </a:t>
            </a:r>
            <a:r>
              <a:rPr lang="cs-CZ" sz="2400" b="1" dirty="0" err="1" smtClean="0">
                <a:latin typeface="Cambria" pitchFamily="18" charset="0"/>
              </a:rPr>
              <a:t>force</a:t>
            </a:r>
            <a:r>
              <a:rPr lang="cs-CZ" sz="2400" b="1" dirty="0" smtClean="0">
                <a:latin typeface="Cambria" pitchFamily="18" charset="0"/>
              </a:rPr>
              <a:t> SELECT</a:t>
            </a:r>
          </a:p>
          <a:p>
            <a:r>
              <a:rPr lang="cs-CZ" sz="2000" dirty="0" smtClean="0">
                <a:latin typeface="Cambria" pitchFamily="18" charset="0"/>
              </a:rPr>
              <a:t>Cílem skupiny je srovnat a optimalizovat proces výběru projektů  k podpoře (= hodnocení projektů ve veřejné soutěži)</a:t>
            </a:r>
          </a:p>
          <a:p>
            <a:r>
              <a:rPr lang="cs-CZ" sz="2000" dirty="0" smtClean="0">
                <a:latin typeface="Cambria" pitchFamily="18" charset="0"/>
              </a:rPr>
              <a:t>Některé poznatky</a:t>
            </a:r>
          </a:p>
          <a:p>
            <a:pPr lvl="1"/>
            <a:r>
              <a:rPr lang="cs-CZ" sz="1800" dirty="0" smtClean="0">
                <a:latin typeface="Cambria" pitchFamily="18" charset="0"/>
              </a:rPr>
              <a:t>Neexistuje jednotný model</a:t>
            </a:r>
          </a:p>
          <a:p>
            <a:pPr lvl="1"/>
            <a:r>
              <a:rPr lang="cs-CZ" sz="1800" dirty="0" smtClean="0">
                <a:latin typeface="Cambria" pitchFamily="18" charset="0"/>
              </a:rPr>
              <a:t>V řadě zemí nedostávají firmy dotace (FR, ES, BE)</a:t>
            </a:r>
          </a:p>
          <a:p>
            <a:pPr lvl="1"/>
            <a:r>
              <a:rPr lang="cs-CZ" sz="1800" dirty="0" smtClean="0">
                <a:latin typeface="Cambria" pitchFamily="18" charset="0"/>
              </a:rPr>
              <a:t>Naprostá většina agentur využívá interní hodnotitele </a:t>
            </a:r>
          </a:p>
          <a:p>
            <a:pPr lvl="1"/>
            <a:r>
              <a:rPr lang="cs-CZ" sz="1800" dirty="0" smtClean="0">
                <a:latin typeface="Cambria" pitchFamily="18" charset="0"/>
              </a:rPr>
              <a:t>Různé skupiny hodnotitelů mají specifické zadání</a:t>
            </a:r>
          </a:p>
          <a:p>
            <a:pPr lvl="1"/>
            <a:r>
              <a:rPr lang="cs-CZ" sz="1800" dirty="0" smtClean="0">
                <a:latin typeface="Cambria" pitchFamily="18" charset="0"/>
              </a:rPr>
              <a:t>TA ČR má „díky“ novele zákona 130/2002 Sb. patrně nejsložitější systém hodnocení projektových návrhů</a:t>
            </a:r>
          </a:p>
          <a:p>
            <a:pPr lvl="1"/>
            <a:r>
              <a:rPr lang="cs-CZ" sz="1800" dirty="0" smtClean="0">
                <a:latin typeface="Cambria" pitchFamily="18" charset="0"/>
              </a:rPr>
              <a:t>Kritéria výběru projektů jsou velmi výrazně zaměřena na originalitu či perspektivnost řešené problematiky</a:t>
            </a:r>
            <a:endParaRPr lang="cs-CZ" sz="1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1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800" b="1" dirty="0" smtClean="0">
                <a:solidFill>
                  <a:srgbClr val="CC0000"/>
                </a:solidFill>
                <a:latin typeface="Cambria"/>
              </a:rPr>
              <a:t>Interní projekty TA ČR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mbria" pitchFamily="18" charset="0"/>
              </a:rPr>
              <a:t>Rozvoj TA ČR </a:t>
            </a:r>
            <a:r>
              <a:rPr lang="cs-CZ" sz="2400" dirty="0" smtClean="0">
                <a:latin typeface="Cambria" pitchFamily="18" charset="0"/>
              </a:rPr>
              <a:t>(zavedení procesního řízení, protikorupční strategie, komunikační strategie, řízení lidských zdrojů)</a:t>
            </a:r>
          </a:p>
          <a:p>
            <a:r>
              <a:rPr lang="cs-CZ" sz="2400" b="1" dirty="0">
                <a:latin typeface="Cambria" pitchFamily="18" charset="0"/>
              </a:rPr>
              <a:t>Sektoroví specialisté </a:t>
            </a:r>
            <a:r>
              <a:rPr lang="cs-CZ" sz="2400" dirty="0" smtClean="0">
                <a:latin typeface="Cambria" pitchFamily="18" charset="0"/>
              </a:rPr>
              <a:t>(zmapování možností pro vznik interních hodnotitelských kapacit TA ČR)</a:t>
            </a:r>
          </a:p>
          <a:p>
            <a:r>
              <a:rPr lang="cs-CZ" sz="2400" b="1" dirty="0">
                <a:latin typeface="Cambria" pitchFamily="18" charset="0"/>
              </a:rPr>
              <a:t>Zefektivnění TA ČR </a:t>
            </a:r>
            <a:r>
              <a:rPr lang="cs-CZ" sz="2400" dirty="0" smtClean="0">
                <a:latin typeface="Cambria" pitchFamily="18" charset="0"/>
              </a:rPr>
              <a:t>(posílení analytických služeb, spolupráce s externími experty, </a:t>
            </a:r>
            <a:r>
              <a:rPr lang="cs-CZ" sz="2400" dirty="0" err="1" smtClean="0">
                <a:latin typeface="Cambria" pitchFamily="18" charset="0"/>
              </a:rPr>
              <a:t>think</a:t>
            </a:r>
            <a:r>
              <a:rPr lang="cs-CZ" sz="2400" dirty="0" smtClean="0">
                <a:latin typeface="Cambria" pitchFamily="18" charset="0"/>
              </a:rPr>
              <a:t>-tank Inovační platforma, poradenské služby TA ČR)</a:t>
            </a: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848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599</Words>
  <Application>Microsoft Office PowerPoint</Application>
  <PresentationFormat>Předvádění na obrazovce (4:3)</PresentationFormat>
  <Paragraphs>140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  Současnost a budoucnost podpory VaVaI</vt:lpstr>
      <vt:lpstr>Projekty v programech TA ČR*</vt:lpstr>
      <vt:lpstr>Veřejné soutěže 2015</vt:lpstr>
      <vt:lpstr>Nové programy</vt:lpstr>
      <vt:lpstr>Hodnocení projektů</vt:lpstr>
      <vt:lpstr>Zkušenosti z TAFTIE </vt:lpstr>
      <vt:lpstr>Zkušenosti z TAFTIE </vt:lpstr>
      <vt:lpstr>Interní projekty TA ČR</vt:lpstr>
      <vt:lpstr>Interní projekty TA ČR</vt:lpstr>
      <vt:lpstr>Děkuji za pozornost!</vt:lpstr>
    </vt:vector>
  </TitlesOfParts>
  <Company>TA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Miluše Rollerová</dc:creator>
  <cp:lastModifiedBy>Marcollová Daniela</cp:lastModifiedBy>
  <cp:revision>92</cp:revision>
  <dcterms:created xsi:type="dcterms:W3CDTF">2014-11-26T13:15:26Z</dcterms:created>
  <dcterms:modified xsi:type="dcterms:W3CDTF">2015-04-07T08:26:52Z</dcterms:modified>
</cp:coreProperties>
</file>