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8" r:id="rId4"/>
    <p:sldId id="261" r:id="rId5"/>
    <p:sldId id="263" r:id="rId6"/>
    <p:sldId id="264" r:id="rId7"/>
    <p:sldId id="259" r:id="rId8"/>
    <p:sldId id="262" r:id="rId9"/>
    <p:sldId id="267" r:id="rId10"/>
    <p:sldId id="270" r:id="rId11"/>
    <p:sldId id="260" r:id="rId12"/>
    <p:sldId id="268" r:id="rId1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EBF282-D2CD-4375-99DB-252A7CB0B5F7}" type="datetimeFigureOut">
              <a:rPr lang="cs-CZ" smtClean="0"/>
              <a:t>18.2.2016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6D6A19F-0ED3-415A-B9F3-393C828D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6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A19F-0ED3-415A-B9F3-393C828D5D0D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contrast="1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562E-A0CA-48D3-B56F-B19290F151B6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FDAA-0258-4533-9D12-5429CEB9C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416824" cy="235381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Double </a:t>
            </a:r>
            <a:r>
              <a:rPr lang="cs-CZ" dirty="0" err="1" smtClean="0">
                <a:solidFill>
                  <a:schemeClr val="tx1"/>
                </a:solidFill>
              </a:rPr>
              <a:t>Degree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Master </a:t>
            </a:r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>
                <a:solidFill>
                  <a:schemeClr val="tx1"/>
                </a:solidFill>
              </a:rPr>
              <a:t>Public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Economics</a:t>
            </a:r>
            <a:r>
              <a:rPr lang="cs-CZ" dirty="0">
                <a:solidFill>
                  <a:schemeClr val="tx1"/>
                </a:solidFill>
              </a:rPr>
              <a:t> and Public </a:t>
            </a:r>
            <a:r>
              <a:rPr lang="cs-CZ" dirty="0" smtClean="0">
                <a:solidFill>
                  <a:schemeClr val="tx1"/>
                </a:solidFill>
              </a:rPr>
              <a:t>Finance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aneb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>
                <a:solidFill>
                  <a:schemeClr val="tx1"/>
                </a:solidFill>
              </a:rPr>
              <a:t>Proč </a:t>
            </a:r>
            <a:r>
              <a:rPr lang="cs-CZ" dirty="0" smtClean="0">
                <a:solidFill>
                  <a:schemeClr val="tx1"/>
                </a:solidFill>
              </a:rPr>
              <a:t>mít dvojitý diplom?“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7" name="Obrázek 6" descr="kve-li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7416824" cy="180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53136"/>
            <a:ext cx="1545636" cy="20608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1728192" cy="12961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170">
            <a:off x="6949533" y="2824351"/>
            <a:ext cx="2144642" cy="16084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co na to říká první absolventka?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i="1" dirty="0" smtClean="0"/>
              <a:t>„mám </a:t>
            </a:r>
            <a:r>
              <a:rPr lang="cs-CZ" sz="2400" i="1" dirty="0"/>
              <a:t>pro náš nový DD program zatím samé pozitivní hodnocení. Pokud někdo váhá, a přitom mu to dovolují finanční </a:t>
            </a:r>
            <a:r>
              <a:rPr lang="cs-CZ" sz="2400" i="1" dirty="0" smtClean="0"/>
              <a:t>a </a:t>
            </a:r>
            <a:r>
              <a:rPr lang="cs-CZ" sz="2400" i="1" dirty="0"/>
              <a:t>jazykové </a:t>
            </a:r>
            <a:r>
              <a:rPr lang="cs-CZ" sz="2400" i="1" dirty="0" smtClean="0"/>
              <a:t>možnosti, </a:t>
            </a:r>
            <a:r>
              <a:rPr lang="cs-CZ" sz="2400" i="1" dirty="0"/>
              <a:t>tak je to určitě dobrý nápad a investice do budoucna, která se neztratí</a:t>
            </a:r>
            <a:r>
              <a:rPr lang="cs-CZ" sz="2400" i="1" dirty="0" smtClean="0"/>
              <a:t>.“ 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 smtClean="0"/>
              <a:t>                           „právě </a:t>
            </a:r>
            <a:r>
              <a:rPr lang="cs-CZ" sz="2400" i="1" dirty="0"/>
              <a:t>díky </a:t>
            </a:r>
            <a:r>
              <a:rPr lang="cs-CZ" sz="2400" i="1" dirty="0" smtClean="0"/>
              <a:t>tomu jsem </a:t>
            </a:r>
            <a:r>
              <a:rPr lang="cs-CZ" sz="2400" i="1" dirty="0"/>
              <a:t>získala jiný náhled na budoucí </a:t>
            </a: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/>
              <a:t> </a:t>
            </a:r>
            <a:r>
              <a:rPr lang="cs-CZ" sz="2400" i="1" dirty="0" smtClean="0"/>
              <a:t>                           uplatnění </a:t>
            </a:r>
            <a:r>
              <a:rPr lang="cs-CZ" sz="2400" i="1" dirty="0"/>
              <a:t>na pracovním </a:t>
            </a:r>
            <a:r>
              <a:rPr lang="cs-CZ" sz="2400" i="1" dirty="0" smtClean="0"/>
              <a:t>trhu“ 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 smtClean="0"/>
              <a:t>                           „kromě </a:t>
            </a:r>
            <a:r>
              <a:rPr lang="cs-CZ" sz="2400" i="1" dirty="0"/>
              <a:t>univerzity a zážitku z pobytu v zahraničí </a:t>
            </a:r>
            <a:r>
              <a:rPr lang="cs-CZ" sz="2400" i="1" dirty="0" smtClean="0"/>
              <a:t>je samozřejmě </a:t>
            </a:r>
            <a:r>
              <a:rPr lang="cs-CZ" sz="2400" i="1" dirty="0"/>
              <a:t>lákadlem krásná architektura a příroda </a:t>
            </a:r>
            <a:r>
              <a:rPr lang="cs-CZ" sz="2400" i="1" dirty="0" smtClean="0"/>
              <a:t>Bretaně“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Mgr. Kristýna Dostálová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1707654" cy="22768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45224"/>
            <a:ext cx="1800200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musíte udělat pro vstup do DD 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odat přihlášku do výběrového řízení:</a:t>
            </a:r>
          </a:p>
          <a:p>
            <a:pPr marL="457200" lvl="1" indent="0">
              <a:buNone/>
            </a:pPr>
            <a:r>
              <a:rPr lang="cs-CZ" sz="2400" dirty="0" smtClean="0"/>
              <a:t>	</a:t>
            </a:r>
            <a:r>
              <a:rPr lang="cs-CZ" sz="2000" b="1" dirty="0" smtClean="0"/>
              <a:t>strukturovaný životopis v AJ</a:t>
            </a:r>
          </a:p>
          <a:p>
            <a:pPr marL="457200" lvl="1" indent="0">
              <a:buNone/>
            </a:pPr>
            <a:r>
              <a:rPr lang="cs-CZ" sz="2000" b="1" dirty="0" smtClean="0"/>
              <a:t>	motivační dopis v AJ</a:t>
            </a:r>
          </a:p>
          <a:p>
            <a:pPr marL="457200" lvl="1" indent="0">
              <a:buNone/>
            </a:pPr>
            <a:r>
              <a:rPr lang="cs-CZ" sz="2000" b="1" dirty="0" smtClean="0"/>
              <a:t>	(pokud máte, pak doklad o zkoušce AJ)</a:t>
            </a:r>
          </a:p>
          <a:p>
            <a:pPr marL="457200" lvl="1" indent="0">
              <a:buNone/>
            </a:pPr>
            <a:r>
              <a:rPr lang="cs-CZ" sz="2000" b="1" dirty="0"/>
              <a:t>	</a:t>
            </a:r>
            <a:r>
              <a:rPr lang="cs-CZ" sz="2000" b="1" dirty="0" err="1" smtClean="0"/>
              <a:t>transkript</a:t>
            </a:r>
            <a:r>
              <a:rPr lang="cs-CZ" sz="2000" b="1" dirty="0" smtClean="0"/>
              <a:t> známek  minulého studia (pouze studenti mimo ESF MU)</a:t>
            </a:r>
            <a:r>
              <a:rPr lang="cs-CZ" sz="2400" dirty="0" smtClean="0"/>
              <a:t>	</a:t>
            </a:r>
            <a:endParaRPr lang="cs-CZ" sz="2400" dirty="0"/>
          </a:p>
          <a:p>
            <a:pPr lvl="1"/>
            <a:r>
              <a:rPr lang="cs-CZ" sz="2400" dirty="0" smtClean="0"/>
              <a:t>na sekretariát Katedry veřejné ekonomie</a:t>
            </a:r>
          </a:p>
          <a:p>
            <a:pPr lvl="1"/>
            <a:r>
              <a:rPr lang="cs-CZ" sz="2400" dirty="0" err="1" smtClean="0"/>
              <a:t>deadline</a:t>
            </a:r>
            <a:r>
              <a:rPr lang="cs-CZ" sz="2400" dirty="0" smtClean="0"/>
              <a:t>: </a:t>
            </a:r>
            <a:r>
              <a:rPr lang="cs-CZ" sz="2400" b="1" dirty="0" smtClean="0">
                <a:solidFill>
                  <a:srgbClr val="FF0000"/>
                </a:solidFill>
              </a:rPr>
              <a:t>29.2.2016  12,00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600" dirty="0"/>
              <a:t>v</a:t>
            </a:r>
            <a:r>
              <a:rPr lang="cs-CZ" sz="2600" dirty="0" smtClean="0"/>
              <a:t>ýběrové řízení </a:t>
            </a:r>
          </a:p>
          <a:p>
            <a:pPr lvl="1"/>
            <a:r>
              <a:rPr lang="cs-CZ" sz="2400" dirty="0" smtClean="0"/>
              <a:t>jednokolové </a:t>
            </a:r>
            <a:r>
              <a:rPr lang="cs-CZ" sz="2400" dirty="0"/>
              <a:t>výběrové </a:t>
            </a:r>
            <a:r>
              <a:rPr lang="cs-CZ" sz="2400" dirty="0" smtClean="0"/>
              <a:t>řízení – ústní pohovor</a:t>
            </a:r>
            <a:endParaRPr lang="cs-CZ" sz="2400" dirty="0"/>
          </a:p>
          <a:p>
            <a:pPr lvl="1"/>
            <a:r>
              <a:rPr lang="cs-CZ" sz="2400" dirty="0" smtClean="0"/>
              <a:t>termín </a:t>
            </a:r>
            <a:r>
              <a:rPr lang="cs-CZ" sz="2400" dirty="0"/>
              <a:t>pohovoru </a:t>
            </a:r>
            <a:r>
              <a:rPr lang="cs-CZ" sz="2400" dirty="0" smtClean="0"/>
              <a:t>1.3.2016 </a:t>
            </a:r>
            <a:r>
              <a:rPr lang="cs-CZ" sz="2400" dirty="0"/>
              <a:t>ve </a:t>
            </a:r>
            <a:r>
              <a:rPr lang="cs-CZ" sz="2400" dirty="0" smtClean="0"/>
              <a:t>9,00 (místnost 428)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8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15513" y="1844824"/>
            <a:ext cx="826117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Soyez</a:t>
            </a:r>
            <a:r>
              <a:rPr lang="cs-C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</a:t>
            </a:r>
            <a:r>
              <a:rPr lang="cs-CZ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bienvenus</a:t>
            </a:r>
            <a:r>
              <a:rPr lang="cs-CZ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</a:p>
          <a:p>
            <a:pPr algn="ctr"/>
            <a:endParaRPr lang="cs-C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 </a:t>
            </a:r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vediamo l'ora di </a:t>
            </a:r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incontrarvi</a:t>
            </a:r>
            <a:r>
              <a:rPr lang="cs-C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</a:p>
          <a:p>
            <a:pPr algn="ctr"/>
            <a:endParaRPr lang="cs-C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i-FI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Odotamme </a:t>
            </a:r>
            <a:r>
              <a:rPr lang="fi-FI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sinua</a:t>
            </a:r>
            <a:r>
              <a:rPr lang="cs-C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  <a:endParaRPr lang="cs-CZ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6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928992" cy="5577483"/>
          </a:xfrm>
        </p:spPr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sz="2400" i="1" dirty="0" smtClean="0"/>
              <a:t>Nebojíte se výzev a jste zdravě sebevědomí?</a:t>
            </a:r>
          </a:p>
          <a:p>
            <a:pPr marL="0" indent="0" algn="ctr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Chcete zažít, jaké je to studovat na prestižní zahraniční univerzitě? </a:t>
            </a:r>
          </a:p>
          <a:p>
            <a:pPr marL="0" indent="0" algn="ctr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Chcete být jejím plnohodnotným studentem?</a:t>
            </a:r>
          </a:p>
          <a:p>
            <a:pPr marL="0" indent="0" algn="ctr">
              <a:buNone/>
            </a:pPr>
            <a:endParaRPr lang="cs-CZ" sz="2400" i="1" dirty="0" smtClean="0"/>
          </a:p>
          <a:p>
            <a:pPr marL="0" indent="0" algn="ctr">
              <a:buNone/>
            </a:pPr>
            <a:r>
              <a:rPr lang="cs-CZ" sz="2400" i="1" dirty="0" smtClean="0"/>
              <a:t>Chcete mít výhodu na trhu práce tuzemském i evropském?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Pak pro Vás je určen tento Double </a:t>
            </a:r>
            <a:r>
              <a:rPr lang="cs-CZ" b="1" dirty="0" err="1" smtClean="0"/>
              <a:t>Degree</a:t>
            </a:r>
            <a:r>
              <a:rPr lang="cs-CZ" b="1" dirty="0" smtClean="0"/>
              <a:t> program!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4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DD </a:t>
            </a:r>
            <a:r>
              <a:rPr lang="cs-CZ" dirty="0" smtClean="0"/>
              <a:t>studium?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</a:t>
            </a:r>
            <a:r>
              <a:rPr lang="cs-CZ" dirty="0" smtClean="0"/>
              <a:t>ezinárodní dvouleté navazující magisterské studium zakončené dvojitým diplomem ale pouze 1 státní závěrečná zkouška</a:t>
            </a:r>
          </a:p>
          <a:p>
            <a:r>
              <a:rPr lang="cs-CZ" dirty="0"/>
              <a:t>č</a:t>
            </a:r>
            <a:r>
              <a:rPr lang="cs-CZ" dirty="0" smtClean="0"/>
              <a:t>ást studia se realizuje na zahraniční univerzitě</a:t>
            </a:r>
          </a:p>
          <a:p>
            <a:pPr lvl="2"/>
            <a:r>
              <a:rPr lang="cs-CZ" dirty="0" smtClean="0"/>
              <a:t>Univerzita v </a:t>
            </a:r>
            <a:r>
              <a:rPr lang="cs-CZ" dirty="0" err="1" smtClean="0"/>
              <a:t>Rennes</a:t>
            </a:r>
            <a:r>
              <a:rPr lang="cs-CZ" dirty="0" smtClean="0"/>
              <a:t> I (Francie)</a:t>
            </a:r>
          </a:p>
          <a:p>
            <a:pPr lvl="2"/>
            <a:r>
              <a:rPr lang="cs-CZ" dirty="0" smtClean="0"/>
              <a:t>Univerzita Piemonte v </a:t>
            </a:r>
            <a:r>
              <a:rPr lang="cs-CZ" dirty="0" err="1" smtClean="0"/>
              <a:t>Alesandrii</a:t>
            </a:r>
            <a:r>
              <a:rPr lang="cs-CZ" dirty="0" smtClean="0"/>
              <a:t> (Itálie)</a:t>
            </a:r>
          </a:p>
          <a:p>
            <a:pPr lvl="2"/>
            <a:r>
              <a:rPr lang="cs-CZ" dirty="0" smtClean="0"/>
              <a:t> Univerzita v </a:t>
            </a:r>
            <a:r>
              <a:rPr lang="cs-CZ" dirty="0" err="1" smtClean="0"/>
              <a:t>Tampere</a:t>
            </a:r>
            <a:r>
              <a:rPr lang="cs-CZ" dirty="0" smtClean="0"/>
              <a:t> (Finsko) </a:t>
            </a:r>
          </a:p>
          <a:p>
            <a:r>
              <a:rPr lang="cs-CZ" dirty="0"/>
              <a:t>s</a:t>
            </a:r>
            <a:r>
              <a:rPr lang="cs-CZ" dirty="0" smtClean="0"/>
              <a:t>tudium v anglickém jazyce</a:t>
            </a:r>
          </a:p>
          <a:p>
            <a:r>
              <a:rPr lang="cs-CZ" dirty="0"/>
              <a:t>d</a:t>
            </a:r>
            <a:r>
              <a:rPr lang="cs-CZ" dirty="0" smtClean="0"/>
              <a:t>iplomová práce v anglickém jazyce</a:t>
            </a:r>
          </a:p>
          <a:p>
            <a:endParaRPr lang="cs-CZ" dirty="0" smtClean="0"/>
          </a:p>
          <a:p>
            <a:endParaRPr lang="cs-CZ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b="1" dirty="0" smtClean="0"/>
              <a:t>Kde můžete studovat </a:t>
            </a:r>
            <a:r>
              <a:rPr lang="cs-CZ" sz="4400" b="1" dirty="0"/>
              <a:t>DD </a:t>
            </a:r>
            <a:r>
              <a:rPr lang="cs-CZ" sz="4400" b="1" dirty="0" smtClean="0"/>
              <a:t>program ?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thumb/f/f6/Bretagne_in_France.svg/1041px-Bretagne_in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37" y="4221088"/>
            <a:ext cx="2108919" cy="20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Rennes</a:t>
            </a:r>
            <a:r>
              <a:rPr lang="cs-CZ" dirty="0"/>
              <a:t> </a:t>
            </a:r>
            <a:r>
              <a:rPr lang="cs-CZ" dirty="0" smtClean="0"/>
              <a:t>1 (Francie)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„</a:t>
            </a:r>
            <a:r>
              <a:rPr lang="cs-CZ" sz="1800" i="1" dirty="0" err="1" smtClean="0"/>
              <a:t>Rennes</a:t>
            </a:r>
            <a:r>
              <a:rPr lang="cs-CZ" sz="1800" i="1" dirty="0"/>
              <a:t>, </a:t>
            </a:r>
            <a:r>
              <a:rPr lang="cs-CZ" sz="1800" i="1" dirty="0" err="1"/>
              <a:t>vivre</a:t>
            </a:r>
            <a:r>
              <a:rPr lang="cs-CZ" sz="1800" i="1" dirty="0"/>
              <a:t> en </a:t>
            </a:r>
            <a:r>
              <a:rPr lang="cs-CZ" sz="1800" i="1" dirty="0" err="1" smtClean="0"/>
              <a:t>intelligence</a:t>
            </a:r>
            <a:r>
              <a:rPr lang="cs-CZ" sz="1800" dirty="0" smtClean="0"/>
              <a:t>“ </a:t>
            </a:r>
          </a:p>
          <a:p>
            <a:pPr marL="0" indent="0">
              <a:buNone/>
            </a:pPr>
            <a:r>
              <a:rPr lang="cs-CZ" sz="1800" dirty="0" smtClean="0"/>
              <a:t>	(= </a:t>
            </a:r>
            <a:r>
              <a:rPr lang="cs-CZ" sz="1800" dirty="0" err="1" smtClean="0"/>
              <a:t>Rennes</a:t>
            </a:r>
            <a:r>
              <a:rPr lang="cs-CZ" sz="1800" dirty="0"/>
              <a:t>, </a:t>
            </a:r>
            <a:r>
              <a:rPr lang="cs-CZ" sz="1800" dirty="0" err="1"/>
              <a:t>living</a:t>
            </a:r>
            <a:r>
              <a:rPr lang="cs-CZ" sz="1800" dirty="0"/>
              <a:t> </a:t>
            </a:r>
            <a:r>
              <a:rPr lang="cs-CZ" sz="1800" dirty="0" err="1"/>
              <a:t>together</a:t>
            </a:r>
            <a:r>
              <a:rPr lang="cs-CZ" sz="1800" dirty="0"/>
              <a:t> </a:t>
            </a:r>
            <a:r>
              <a:rPr lang="cs-CZ" sz="1800" dirty="0" err="1" smtClean="0"/>
              <a:t>smartly</a:t>
            </a:r>
            <a:r>
              <a:rPr lang="cs-CZ" sz="1800" dirty="0" smtClean="0"/>
              <a:t>)</a:t>
            </a:r>
            <a:endParaRPr lang="cs-CZ" sz="1800" dirty="0"/>
          </a:p>
          <a:p>
            <a:r>
              <a:rPr lang="cs-CZ" sz="1800" dirty="0"/>
              <a:t>f</a:t>
            </a:r>
            <a:r>
              <a:rPr lang="cs-CZ" sz="1800" dirty="0" smtClean="0"/>
              <a:t>rancouzský styl života, esprit</a:t>
            </a:r>
          </a:p>
          <a:p>
            <a:r>
              <a:rPr lang="cs-CZ" sz="1800" dirty="0"/>
              <a:t>d</a:t>
            </a:r>
            <a:r>
              <a:rPr lang="cs-CZ" sz="1800" dirty="0" smtClean="0"/>
              <a:t>louhodobá 20-ti letá spolupráce </a:t>
            </a:r>
          </a:p>
          <a:p>
            <a:r>
              <a:rPr lang="cs-CZ" sz="1800" dirty="0" smtClean="0"/>
              <a:t>západní Francie, hlavní město Bretagne </a:t>
            </a:r>
          </a:p>
          <a:p>
            <a:r>
              <a:rPr lang="cs-CZ" sz="1800" dirty="0" smtClean="0"/>
              <a:t>město s 212.000 obyvateli (60.000 studentů)</a:t>
            </a:r>
          </a:p>
          <a:p>
            <a:r>
              <a:rPr lang="cs-CZ" sz="1800" dirty="0" err="1" smtClean="0"/>
              <a:t>UoR</a:t>
            </a:r>
            <a:r>
              <a:rPr lang="cs-CZ" sz="1800" dirty="0" smtClean="0"/>
              <a:t> 1: 22.000 studentů  a ve </a:t>
            </a:r>
            <a:r>
              <a:rPr lang="cs-CZ" sz="1800" dirty="0" err="1" smtClean="0"/>
              <a:t>World</a:t>
            </a:r>
            <a:r>
              <a:rPr lang="cs-CZ" sz="1800" dirty="0" smtClean="0"/>
              <a:t> University </a:t>
            </a:r>
            <a:r>
              <a:rPr lang="cs-CZ" sz="1800" dirty="0" err="1" smtClean="0"/>
              <a:t>Ranking</a:t>
            </a:r>
            <a:r>
              <a:rPr lang="cs-CZ" sz="1800" dirty="0" smtClean="0"/>
              <a:t> je 501-550.</a:t>
            </a:r>
          </a:p>
          <a:p>
            <a:r>
              <a:rPr lang="cs-CZ" sz="1800" dirty="0"/>
              <a:t>k</a:t>
            </a:r>
            <a:r>
              <a:rPr lang="cs-CZ" sz="1800" dirty="0" smtClean="0"/>
              <a:t>ulturní historické město </a:t>
            </a:r>
            <a:r>
              <a:rPr lang="en-US" sz="1800" dirty="0" smtClean="0"/>
              <a:t>&amp;</a:t>
            </a:r>
            <a:r>
              <a:rPr lang="cs-CZ" sz="1800" dirty="0" smtClean="0"/>
              <a:t> gastronomický ráj </a:t>
            </a:r>
            <a:r>
              <a:rPr lang="cs-CZ" sz="18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sz="1800" dirty="0" smtClean="0"/>
              <a:t>přímé spojení s Paříží (TGV – 2 hod.)</a:t>
            </a:r>
          </a:p>
          <a:p>
            <a:r>
              <a:rPr lang="cs-CZ" sz="1800" dirty="0" smtClean="0"/>
              <a:t>zajímavost: </a:t>
            </a:r>
            <a:r>
              <a:rPr lang="cs-CZ" sz="1800" dirty="0" err="1" smtClean="0"/>
              <a:t>Mont</a:t>
            </a:r>
            <a:r>
              <a:rPr lang="cs-CZ" sz="1800" dirty="0" smtClean="0"/>
              <a:t>-Saint-Michel </a:t>
            </a:r>
          </a:p>
          <a:p>
            <a:pPr lvl="5"/>
            <a:endParaRPr lang="cs-CZ" sz="1200" dirty="0" smtClean="0"/>
          </a:p>
          <a:p>
            <a:endParaRPr lang="cs-CZ" sz="2400" dirty="0" smtClean="0"/>
          </a:p>
          <a:p>
            <a:endParaRPr lang="cs-CZ" dirty="0" smtClean="0"/>
          </a:p>
        </p:txBody>
      </p:sp>
      <p:pic>
        <p:nvPicPr>
          <p:cNvPr id="1028" name="Picture 4" descr="http://www.mamaself.eu/digitalAssets/18/18788_mairie_illumin__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2578"/>
            <a:ext cx="2376264" cy="15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2/2a/Rennes_-_Universit%C3%A9_Rennes_1_-_cloitre_facult%C3%A9_d%27%C3%A9conomie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710731"/>
            <a:ext cx="2160239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dewallpapershd.info/files/flags/France%20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368152" cy="7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155575" y="-28797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307975" y="-27273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460375" y="-25749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://upload.wikimedia.org/wikipedia/commons/9/99/Bretagne_region_locator_map.svg"/>
          <p:cNvSpPr>
            <a:spLocks noChangeAspect="1" noChangeArrowheads="1"/>
          </p:cNvSpPr>
          <p:nvPr/>
        </p:nvSpPr>
        <p:spPr bwMode="auto">
          <a:xfrm>
            <a:off x="612775" y="-2422525"/>
            <a:ext cx="62484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http://www.spojeacesty.cz/images/m.st.michel-pl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7" y="5127530"/>
            <a:ext cx="2196243" cy="16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0.tqn.com/d/gouk/1/0/m/j/-/-/goodsssh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5127530"/>
            <a:ext cx="2370127" cy="15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iee.org/study-abroad/images/programs/0044/headers/desktop/rennes-france-liberal-arts-studying-abroad-chateaux-de-la-Loire-3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34" y="1340768"/>
            <a:ext cx="3278281" cy="14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7/Alessandria_in_Italy.svg/250px-Alessandria_in_Ital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68" y="4057157"/>
            <a:ext cx="1656184" cy="20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/>
              <a:t>Piemonte </a:t>
            </a:r>
            <a:r>
              <a:rPr lang="cs-CZ" dirty="0" err="1"/>
              <a:t>Orientale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Alessandria</a:t>
            </a:r>
            <a:r>
              <a:rPr lang="cs-CZ" dirty="0" smtClean="0"/>
              <a:t> Itálie)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everozápadní Itálie, region Piemonte </a:t>
            </a:r>
            <a:endParaRPr lang="cs-CZ" sz="2400" dirty="0"/>
          </a:p>
          <a:p>
            <a:r>
              <a:rPr lang="cs-CZ" sz="2400" dirty="0"/>
              <a:t>město </a:t>
            </a:r>
            <a:r>
              <a:rPr lang="cs-CZ" sz="2400" dirty="0" smtClean="0"/>
              <a:t>s 95.000 </a:t>
            </a:r>
            <a:r>
              <a:rPr lang="cs-CZ" sz="2400" dirty="0"/>
              <a:t>obyvateli 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ěsto založeno 1168 a historicky velmi zachovalé (řada muzeí a historických objektů)</a:t>
            </a:r>
          </a:p>
          <a:p>
            <a:r>
              <a:rPr lang="cs-CZ" sz="2400" dirty="0"/>
              <a:t>ř</a:t>
            </a:r>
            <a:r>
              <a:rPr lang="cs-CZ" sz="2400" dirty="0" smtClean="0"/>
              <a:t>ada kulturních a sportovních akcí (koncerty, </a:t>
            </a:r>
            <a:r>
              <a:rPr lang="cs-CZ" sz="2400" dirty="0" err="1" smtClean="0"/>
              <a:t>rally</a:t>
            </a:r>
            <a:r>
              <a:rPr lang="cs-CZ" sz="2400" dirty="0" smtClean="0"/>
              <a:t>) </a:t>
            </a:r>
          </a:p>
          <a:p>
            <a:r>
              <a:rPr lang="cs-CZ" sz="2400" dirty="0" smtClean="0"/>
              <a:t>dopravní uzel (Turín, </a:t>
            </a:r>
            <a:r>
              <a:rPr lang="cs-CZ" sz="2400" dirty="0" err="1" smtClean="0"/>
              <a:t>Miláno</a:t>
            </a:r>
            <a:r>
              <a:rPr lang="cs-CZ" sz="2400" dirty="0" smtClean="0"/>
              <a:t>, Janov – 1,5 hod)</a:t>
            </a:r>
          </a:p>
          <a:p>
            <a:r>
              <a:rPr lang="cs-CZ" sz="2400" dirty="0" smtClean="0"/>
              <a:t>zajímavost: </a:t>
            </a:r>
            <a:r>
              <a:rPr lang="it-IT" sz="2400" dirty="0"/>
              <a:t>Cittadella di Alessandria</a:t>
            </a:r>
          </a:p>
          <a:p>
            <a:endParaRPr lang="cs-CZ" sz="2400" dirty="0" smtClean="0"/>
          </a:p>
        </p:txBody>
      </p:sp>
      <p:pic>
        <p:nvPicPr>
          <p:cNvPr id="2050" name="Picture 2" descr="http://www.widewallpapershd.info/files/flags/Italy%20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11806"/>
            <a:ext cx="1368151" cy="7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W0zQlSt8YT8/UKI0DrfwojI/AAAAAAABvek/kr7C89wU8v4/s1600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43" y="1196752"/>
            <a:ext cx="2088232" cy="12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emonteperte.com/fr/wp-content/uploads/2012/04/acqui-ter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59" y="5661247"/>
            <a:ext cx="1418796" cy="10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iclesweb.org/blog/wp-content/uploads/2012/04/feel-the-taste-of-italian-food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2996952"/>
            <a:ext cx="1817884" cy="12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otelpronto.co.uk/content/DataObjects/ThirdPartyProperty/Image/ext809/image_808797_v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16024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orino.ogginotizie.it/GUI/file_contenuti/309678_Alessandria%20Cittadella%20foto%20Albin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41428"/>
            <a:ext cx="2222751" cy="15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irittiregionali.files.wordpress.com/2012/10/alessandria-palazzo-borsalin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8" y="5494053"/>
            <a:ext cx="2376264" cy="12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pload.wikimedia.org/wikipedia/commons/thumb/0/0a/Tampere.sijainti.suomi.2008.svg/150px-Tampere.sijainti.suomi.2008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24944"/>
            <a:ext cx="1428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Tampere</a:t>
            </a:r>
            <a:r>
              <a:rPr lang="cs-CZ" dirty="0" smtClean="0"/>
              <a:t> (Finsko)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3. největší město Finska a největší vnitrozemské </a:t>
            </a:r>
          </a:p>
          <a:p>
            <a:pPr marL="0" indent="0">
              <a:buNone/>
            </a:pPr>
            <a:r>
              <a:rPr lang="cs-CZ" sz="2400" dirty="0" smtClean="0"/>
              <a:t>     město v </a:t>
            </a:r>
            <a:r>
              <a:rPr lang="cs-CZ" sz="2400" dirty="0"/>
              <a:t>severní </a:t>
            </a:r>
            <a:r>
              <a:rPr lang="cs-CZ" sz="2400" dirty="0" smtClean="0"/>
              <a:t>Evropě, poměrně nové (*1779)</a:t>
            </a:r>
          </a:p>
          <a:p>
            <a:r>
              <a:rPr lang="cs-CZ" sz="2400" dirty="0" smtClean="0"/>
              <a:t>město s 210.000 </a:t>
            </a:r>
            <a:r>
              <a:rPr lang="cs-CZ" sz="2400" dirty="0"/>
              <a:t>obyvateli </a:t>
            </a:r>
          </a:p>
          <a:p>
            <a:r>
              <a:rPr lang="cs-CZ" sz="2400" dirty="0" smtClean="0"/>
              <a:t>UTA </a:t>
            </a:r>
            <a:r>
              <a:rPr lang="cs-CZ" sz="2400" dirty="0"/>
              <a:t>má </a:t>
            </a:r>
            <a:r>
              <a:rPr lang="cs-CZ" sz="2400" dirty="0" smtClean="0"/>
              <a:t>15.200 studentů a ve </a:t>
            </a:r>
            <a:r>
              <a:rPr lang="cs-CZ" sz="2400" dirty="0" err="1" smtClean="0"/>
              <a:t>World</a:t>
            </a:r>
            <a:r>
              <a:rPr lang="cs-CZ" sz="2400" dirty="0" smtClean="0"/>
              <a:t> University </a:t>
            </a:r>
            <a:r>
              <a:rPr lang="cs-CZ" sz="2400" dirty="0" err="1" smtClean="0"/>
              <a:t>Ranking</a:t>
            </a:r>
            <a:r>
              <a:rPr lang="cs-CZ" sz="2400" dirty="0" smtClean="0"/>
              <a:t> je 395. </a:t>
            </a:r>
            <a:endParaRPr lang="cs-CZ" sz="2400" dirty="0"/>
          </a:p>
          <a:p>
            <a:r>
              <a:rPr lang="cs-CZ" sz="2400" dirty="0"/>
              <a:t>h</a:t>
            </a:r>
            <a:r>
              <a:rPr lang="cs-CZ" sz="2400" dirty="0" smtClean="0"/>
              <a:t>istoricky průmyslové město s řadou úspěšně a pěkně zrekonstruovaných </a:t>
            </a:r>
            <a:r>
              <a:rPr lang="cs-CZ" sz="2400" dirty="0" err="1" smtClean="0"/>
              <a:t>brownfields</a:t>
            </a:r>
            <a:r>
              <a:rPr lang="cs-CZ" sz="2400" dirty="0" smtClean="0"/>
              <a:t> (např.: </a:t>
            </a:r>
            <a:r>
              <a:rPr lang="cs-CZ" sz="2400" dirty="0" err="1" smtClean="0"/>
              <a:t>Finlayson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/>
              <a:t>přímé spojení s </a:t>
            </a:r>
            <a:r>
              <a:rPr lang="cs-CZ" sz="2400" dirty="0" smtClean="0"/>
              <a:t>Helsinkami (vlak, bus </a:t>
            </a:r>
            <a:r>
              <a:rPr lang="cs-CZ" sz="2400" dirty="0"/>
              <a:t>– </a:t>
            </a:r>
            <a:r>
              <a:rPr lang="cs-CZ" sz="2400" dirty="0" smtClean="0"/>
              <a:t>max. 2 </a:t>
            </a:r>
            <a:r>
              <a:rPr lang="cs-CZ" sz="2400" dirty="0"/>
              <a:t>hod.)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ajímavost: </a:t>
            </a:r>
            <a:r>
              <a:rPr lang="cs-CZ" sz="2400" dirty="0" err="1" smtClean="0"/>
              <a:t>Lapland</a:t>
            </a:r>
            <a:r>
              <a:rPr lang="cs-CZ" sz="2400" dirty="0" smtClean="0"/>
              <a:t> (severní polární kruh, polární záře) </a:t>
            </a:r>
            <a:endParaRPr lang="cs-CZ" sz="2400" dirty="0"/>
          </a:p>
        </p:txBody>
      </p:sp>
      <p:pic>
        <p:nvPicPr>
          <p:cNvPr id="3074" name="Picture 2" descr="http://www.widewallpapershd.info/files/flags/Finland%20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5" y="476672"/>
            <a:ext cx="1472264" cy="8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s.tut.fi/raban/images/tampere_n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268760"/>
            <a:ext cx="2016223" cy="15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s.tut.fi/sera2012/images/Tampere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4695"/>
            <a:ext cx="2378308" cy="12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is.uta.fi/%7Ecsolsp/images/u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07100"/>
            <a:ext cx="3168352" cy="9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autoeurope.com/wp-content/uploads/2012/06/FinnishSau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76" y="5612802"/>
            <a:ext cx="1777380" cy="11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9.staticflickr.com/8203/8280307133_2294a9e4dc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58" y="5193556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</a:t>
            </a:r>
            <a:r>
              <a:rPr lang="cs-CZ" dirty="0" smtClean="0"/>
              <a:t>vám přinese zapojení </a:t>
            </a:r>
            <a:r>
              <a:rPr lang="cs-CZ" dirty="0"/>
              <a:t>do DD 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ískáte druhý diplom na prestižní zahraniční univerzitě </a:t>
            </a:r>
          </a:p>
          <a:p>
            <a:r>
              <a:rPr lang="cs-CZ" dirty="0"/>
              <a:t>lepší uplatnění na trhu </a:t>
            </a:r>
            <a:r>
              <a:rPr lang="cs-CZ" dirty="0" smtClean="0"/>
              <a:t>práce – českém i zahraničním</a:t>
            </a:r>
          </a:p>
          <a:p>
            <a:r>
              <a:rPr lang="cs-CZ" dirty="0" smtClean="0"/>
              <a:t>poznáte cizí prostředí + zdokonalíte se v angličtině</a:t>
            </a:r>
          </a:p>
          <a:p>
            <a:r>
              <a:rPr lang="cs-CZ" dirty="0" smtClean="0"/>
              <a:t>na rozdíl od tradiční Erasmus mobility 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udete na zahraniční univerzitě studovat vaši specializaci (VE, VF, NO)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udete mít supervizora i na zahraniční univerzitě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ískáte titul navíc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vypadá takový DD v praxi?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ompletní výuka v angličtině</a:t>
            </a:r>
          </a:p>
          <a:p>
            <a:r>
              <a:rPr lang="cs-CZ" dirty="0" smtClean="0"/>
              <a:t>absolvujete 1-2 semestry na partnerské univerzitě (v </a:t>
            </a:r>
            <a:r>
              <a:rPr lang="cs-CZ" dirty="0" err="1" smtClean="0"/>
              <a:t>Rennes</a:t>
            </a:r>
            <a:r>
              <a:rPr lang="cs-CZ" dirty="0" smtClean="0"/>
              <a:t> – podzim!)</a:t>
            </a:r>
          </a:p>
          <a:p>
            <a:r>
              <a:rPr lang="cs-CZ" dirty="0"/>
              <a:t>k</a:t>
            </a:r>
            <a:r>
              <a:rPr lang="cs-CZ" dirty="0" smtClean="0"/>
              <a:t>redity za absolvované předměty budou vzájemně plně uznatelné </a:t>
            </a:r>
          </a:p>
          <a:p>
            <a:r>
              <a:rPr lang="cs-CZ" dirty="0" smtClean="0"/>
              <a:t>tradiční SZZ dle zvyklostí obou univerzit (MU nejvíce komplexní)</a:t>
            </a:r>
          </a:p>
          <a:p>
            <a:r>
              <a:rPr lang="cs-CZ" dirty="0" smtClean="0"/>
              <a:t>2 vedoucí práce (1 MU, 1 partnerská univerzita)</a:t>
            </a:r>
          </a:p>
          <a:p>
            <a:r>
              <a:rPr lang="cs-CZ" dirty="0" smtClean="0"/>
              <a:t>příklady závěrečných prací:</a:t>
            </a:r>
          </a:p>
          <a:p>
            <a:pPr lvl="2"/>
            <a:r>
              <a:rPr lang="en-US" sz="3100" dirty="0" smtClean="0"/>
              <a:t>Efficiency evaluation of municipal solid waste</a:t>
            </a:r>
            <a:r>
              <a:rPr lang="cs-CZ" sz="3100" dirty="0" smtClean="0"/>
              <a:t> </a:t>
            </a:r>
            <a:r>
              <a:rPr lang="en-US" sz="3100" dirty="0" smtClean="0"/>
              <a:t>management in the Czech Republic using DEA method</a:t>
            </a:r>
            <a:r>
              <a:rPr lang="cs-CZ" sz="3100" dirty="0" smtClean="0"/>
              <a:t> (Kristýna Dostálová – nejlepší obhájená práce na UR1 jaro 2014)</a:t>
            </a:r>
          </a:p>
          <a:p>
            <a:pPr lvl="2"/>
            <a:r>
              <a:rPr lang="en-US" sz="3100" dirty="0" smtClean="0"/>
              <a:t>Position of Young Graduates on the </a:t>
            </a:r>
            <a:r>
              <a:rPr lang="en-US" sz="3100" dirty="0" err="1" smtClean="0"/>
              <a:t>Labour</a:t>
            </a:r>
            <a:r>
              <a:rPr lang="en-US" sz="3100" dirty="0" smtClean="0"/>
              <a:t> Market in the Czech Republic and Italy</a:t>
            </a:r>
            <a:r>
              <a:rPr lang="cs-CZ" sz="3100" dirty="0" smtClean="0"/>
              <a:t> (Nicol Dvořáková – </a:t>
            </a:r>
            <a:r>
              <a:rPr lang="cs-CZ" sz="3100" dirty="0" err="1" smtClean="0"/>
              <a:t>spoluvedoucí</a:t>
            </a:r>
            <a:r>
              <a:rPr lang="cs-CZ" sz="3100" dirty="0" smtClean="0"/>
              <a:t> Carla </a:t>
            </a:r>
            <a:r>
              <a:rPr lang="cs-CZ" sz="3100" dirty="0" err="1" smtClean="0"/>
              <a:t>Marchese</a:t>
            </a:r>
            <a:r>
              <a:rPr lang="cs-CZ" sz="3100" dirty="0" smtClean="0"/>
              <a:t>, UPO)</a:t>
            </a:r>
          </a:p>
          <a:p>
            <a:pPr lvl="2"/>
            <a:r>
              <a:rPr lang="en-US" sz="3100" dirty="0" smtClean="0"/>
              <a:t>Comparison of selected instruments of the Czech and Finnish family policy using Microsimulation modelling</a:t>
            </a:r>
            <a:r>
              <a:rPr lang="cs-CZ" sz="3100" dirty="0" smtClean="0"/>
              <a:t> (Pavla Sedlářová – </a:t>
            </a:r>
            <a:r>
              <a:rPr lang="cs-CZ" sz="3100" dirty="0" err="1" smtClean="0"/>
              <a:t>spoluvedoucí</a:t>
            </a:r>
            <a:r>
              <a:rPr lang="cs-CZ" sz="3100" dirty="0" smtClean="0"/>
              <a:t> </a:t>
            </a:r>
            <a:r>
              <a:rPr lang="cs-CZ" sz="3100" dirty="0" err="1" smtClean="0"/>
              <a:t>Hannu</a:t>
            </a:r>
            <a:r>
              <a:rPr lang="cs-CZ" sz="3100" dirty="0" smtClean="0"/>
              <a:t> </a:t>
            </a:r>
            <a:r>
              <a:rPr lang="cs-CZ" sz="3100" dirty="0" err="1" smtClean="0"/>
              <a:t>Laurila</a:t>
            </a:r>
            <a:r>
              <a:rPr lang="cs-CZ" sz="3100" dirty="0" smtClean="0"/>
              <a:t>, UTA)</a:t>
            </a:r>
          </a:p>
          <a:p>
            <a:pPr lvl="2"/>
            <a:r>
              <a:rPr lang="cs-CZ" sz="3100" dirty="0" smtClean="0"/>
              <a:t>International </a:t>
            </a:r>
            <a:r>
              <a:rPr lang="cs-CZ" sz="3100" dirty="0" err="1" smtClean="0"/>
              <a:t>migration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women</a:t>
            </a:r>
            <a:r>
              <a:rPr lang="cs-CZ" sz="3100" dirty="0" smtClean="0"/>
              <a:t> (Adriana </a:t>
            </a:r>
            <a:r>
              <a:rPr lang="cs-CZ" sz="3100" dirty="0" err="1" smtClean="0"/>
              <a:t>Grajciarová</a:t>
            </a:r>
            <a:r>
              <a:rPr lang="cs-CZ" sz="3100" dirty="0" smtClean="0"/>
              <a:t> – </a:t>
            </a:r>
            <a:r>
              <a:rPr lang="cs-CZ" sz="3100" dirty="0" err="1" smtClean="0"/>
              <a:t>spoluvedoucí</a:t>
            </a:r>
            <a:r>
              <a:rPr lang="cs-CZ" sz="3100" dirty="0" smtClean="0"/>
              <a:t> </a:t>
            </a:r>
            <a:r>
              <a:rPr lang="cs-CZ" sz="3100" dirty="0" err="1" smtClean="0"/>
              <a:t>Hannu</a:t>
            </a:r>
            <a:r>
              <a:rPr lang="cs-CZ" sz="3100" dirty="0" smtClean="0"/>
              <a:t> </a:t>
            </a:r>
            <a:r>
              <a:rPr lang="cs-CZ" sz="3100" dirty="0" err="1" smtClean="0"/>
              <a:t>Laurila</a:t>
            </a:r>
            <a:r>
              <a:rPr lang="cs-CZ" sz="3100" dirty="0" smtClean="0"/>
              <a:t>, UTA)</a:t>
            </a:r>
          </a:p>
          <a:p>
            <a:pPr lvl="2"/>
            <a:r>
              <a:rPr lang="en-US" sz="3100" dirty="0"/>
              <a:t>Tenure choice and impact of rent deregulation </a:t>
            </a:r>
            <a:r>
              <a:rPr lang="en-US" sz="3100" dirty="0" smtClean="0"/>
              <a:t>process</a:t>
            </a:r>
            <a:r>
              <a:rPr lang="cs-CZ" sz="3100" dirty="0"/>
              <a:t> (Dominika </a:t>
            </a:r>
            <a:r>
              <a:rPr lang="cs-CZ" sz="3100" dirty="0" err="1" smtClean="0"/>
              <a:t>Čižnárová</a:t>
            </a:r>
            <a:r>
              <a:rPr lang="cs-CZ" sz="3100" dirty="0"/>
              <a:t> – </a:t>
            </a:r>
            <a:r>
              <a:rPr lang="cs-CZ" sz="3100" dirty="0" err="1"/>
              <a:t>spoluvedoucí</a:t>
            </a:r>
            <a:r>
              <a:rPr lang="cs-CZ" sz="3100" dirty="0"/>
              <a:t> </a:t>
            </a:r>
            <a:r>
              <a:rPr lang="cs-CZ" sz="3100" dirty="0" err="1"/>
              <a:t>Hannu</a:t>
            </a:r>
            <a:r>
              <a:rPr lang="cs-CZ" sz="3100" dirty="0"/>
              <a:t> </a:t>
            </a:r>
            <a:r>
              <a:rPr lang="cs-CZ" sz="3100" dirty="0" err="1"/>
              <a:t>Laurila</a:t>
            </a:r>
            <a:r>
              <a:rPr lang="cs-CZ" sz="3100" dirty="0"/>
              <a:t>, </a:t>
            </a:r>
            <a:r>
              <a:rPr lang="cs-CZ" sz="3100" dirty="0" smtClean="0"/>
              <a:t>UTA)</a:t>
            </a:r>
          </a:p>
          <a:p>
            <a:pPr lvl="2"/>
            <a:r>
              <a:rPr lang="en-US" sz="3100" dirty="0" smtClean="0"/>
              <a:t>Basic capital instead of basic income: an application of the universal basic capital proposal for Switzerland.</a:t>
            </a:r>
            <a:endParaRPr lang="cs-CZ" sz="3100" dirty="0" smtClean="0"/>
          </a:p>
          <a:p>
            <a:r>
              <a:rPr lang="cs-CZ" sz="3900" dirty="0" smtClean="0"/>
              <a:t>K dnešku máme 3 absolventy a další 2 studenti končí studium</a:t>
            </a:r>
          </a:p>
        </p:txBody>
      </p:sp>
    </p:spTree>
    <p:extLst>
      <p:ext uri="{BB962C8B-B14F-4D97-AF65-F5344CB8AC3E}">
        <p14:creationId xmlns:p14="http://schemas.microsoft.com/office/powerpoint/2010/main" val="36300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616</Words>
  <Application>Microsoft Office PowerPoint</Application>
  <PresentationFormat>Předvádění na obrazovce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Prezentace aplikace PowerPoint</vt:lpstr>
      <vt:lpstr>Co je DD studium?</vt:lpstr>
      <vt:lpstr>Prezentace aplikace PowerPoint</vt:lpstr>
      <vt:lpstr>University of Rennes 1 (Francie)</vt:lpstr>
      <vt:lpstr>University of Piemonte Orientale (Alessandria Itálie)</vt:lpstr>
      <vt:lpstr>University of Tampere (Finsko)</vt:lpstr>
      <vt:lpstr>Co vám přinese zapojení do DD ?</vt:lpstr>
      <vt:lpstr>Jak vypadá takový DD v praxi?</vt:lpstr>
      <vt:lpstr>A co na to říká první absolventka?</vt:lpstr>
      <vt:lpstr>Co musíte udělat pro vstup do DD ?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spalek</dc:creator>
  <cp:lastModifiedBy>Biskupová Jana</cp:lastModifiedBy>
  <cp:revision>111</cp:revision>
  <cp:lastPrinted>2015-02-14T10:13:01Z</cp:lastPrinted>
  <dcterms:created xsi:type="dcterms:W3CDTF">2014-01-29T20:37:27Z</dcterms:created>
  <dcterms:modified xsi:type="dcterms:W3CDTF">2016-02-18T07:18:25Z</dcterms:modified>
</cp:coreProperties>
</file>