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334" r:id="rId3"/>
    <p:sldId id="419" r:id="rId4"/>
    <p:sldId id="356" r:id="rId5"/>
    <p:sldId id="357" r:id="rId6"/>
    <p:sldId id="458" r:id="rId7"/>
    <p:sldId id="462" r:id="rId8"/>
    <p:sldId id="459" r:id="rId9"/>
    <p:sldId id="460" r:id="rId10"/>
    <p:sldId id="457" r:id="rId11"/>
    <p:sldId id="453" r:id="rId12"/>
    <p:sldId id="443" r:id="rId13"/>
    <p:sldId id="463" r:id="rId14"/>
    <p:sldId id="353" r:id="rId15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žová Petra" initials="JP" lastIdx="0" clrIdx="0">
    <p:extLst>
      <p:ext uri="{19B8F6BF-5375-455C-9EA6-DF929625EA0E}">
        <p15:presenceInfo xmlns:p15="http://schemas.microsoft.com/office/powerpoint/2012/main" userId="S-1-5-21-86660670-1239368229-2087665911-62751" providerId="AD"/>
      </p:ext>
    </p:extLst>
  </p:cmAuthor>
  <p:cmAuthor id="2" name="Petra Ježová" initials="PJ" lastIdx="0" clrIdx="1">
    <p:extLst>
      <p:ext uri="{19B8F6BF-5375-455C-9EA6-DF929625EA0E}">
        <p15:presenceInfo xmlns:p15="http://schemas.microsoft.com/office/powerpoint/2012/main" userId="771917d64988851f" providerId="Windows Live"/>
      </p:ext>
    </p:extLst>
  </p:cmAuthor>
  <p:cmAuthor id="3" name="Petra Ježová" initials="PJ [2]" lastIdx="3" clrIdx="2">
    <p:extLst>
      <p:ext uri="{19B8F6BF-5375-455C-9EA6-DF929625EA0E}">
        <p15:presenceInfo xmlns:p15="http://schemas.microsoft.com/office/powerpoint/2012/main" userId="Petra Jež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7321" autoAdjust="0"/>
  </p:normalViewPr>
  <p:slideViewPr>
    <p:cSldViewPr snapToGrid="0">
      <p:cViewPr varScale="1">
        <p:scale>
          <a:sx n="88" d="100"/>
          <a:sy n="88" d="100"/>
        </p:scale>
        <p:origin x="1182" y="84"/>
      </p:cViewPr>
      <p:guideLst/>
    </p:cSldViewPr>
  </p:slideViewPr>
  <p:outlineViewPr>
    <p:cViewPr>
      <p:scale>
        <a:sx n="33" d="100"/>
        <a:sy n="33" d="100"/>
      </p:scale>
      <p:origin x="0" y="-6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1-07T13:53:56.975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21F8D85-E0AD-4C53-B9F3-79CD1982EA9D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3445AA6-441A-49C5-A601-58B324828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115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C30CC2A-4301-4579-8807-0EBA6FF3CFBD}" type="datetimeFigureOut">
              <a:rPr lang="cs-CZ" smtClean="0"/>
              <a:t>23.01.2023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882897B-E11F-4197-8833-6F64305E2A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88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9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0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73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92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schod, ventilace&#10;&#10;Popis byl vytvořen automaticky">
            <a:extLst>
              <a:ext uri="{FF2B5EF4-FFF2-40B4-BE49-F238E27FC236}">
                <a16:creationId xmlns:a16="http://schemas.microsoft.com/office/drawing/2014/main" id="{A9265F5F-117C-4120-9926-B60F89B8D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000" y="414003"/>
            <a:ext cx="3133856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0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6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1" y="414003"/>
            <a:ext cx="3133958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63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2"/>
            <a:ext cx="107532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4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6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2" y="169200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2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8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1695078"/>
            <a:ext cx="5218412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7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5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3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1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3" y="4414271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2" y="4414270"/>
            <a:ext cx="3311999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7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20001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4" y="1692006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6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40" y="692154"/>
            <a:ext cx="5218412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2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2" y="692150"/>
            <a:ext cx="107532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97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20000" y="718716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81" y="718716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0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Seminář / Hodnocení zaměstnanců v IS MU / listopad 2021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640" y="6129338"/>
            <a:ext cx="1503360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0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5641" y="6129339"/>
            <a:ext cx="1502362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7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258" y="2477312"/>
            <a:ext cx="756170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1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2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766" y="2434289"/>
            <a:ext cx="9582328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6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9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9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D07D3E9-9818-4390-9C6E-69C00B1D73C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9386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1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Seminář / Hodnocení zaměstnanců v IS MU / listopad 2021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2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720000"/>
            <a:ext cx="107532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1" y="1872000"/>
            <a:ext cx="107532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5314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uni.cz/o-mne/podpora/vedouci-pracovnik" TargetMode="External"/><Relationship Id="rId2" Type="http://schemas.openxmlformats.org/officeDocument/2006/relationships/hyperlink" Target="https://portal.muni.cz/econ/o-mne/osobni/personalisti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pek.muni.cz/?utm_campaign=Newsletter%20CERPEK%20%E2%80%93%201%2F2023&amp;utm_source=newsletter&amp;utm_medium=email" TargetMode="External"/><Relationship Id="rId7" Type="http://schemas.openxmlformats.org/officeDocument/2006/relationships/hyperlink" Target="https://kariera.muni.cz/pro-studenty-a-absolventy/jak-na-karieru/jak-na-karieru" TargetMode="External"/><Relationship Id="rId2" Type="http://schemas.openxmlformats.org/officeDocument/2006/relationships/hyperlink" Target="https://portal.muni.cz/econ/o-mne/osobni/profesni-rozvo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iaves.cz/kurzy-a-skoleni" TargetMode="External"/><Relationship Id="rId5" Type="http://schemas.openxmlformats.org/officeDocument/2006/relationships/hyperlink" Target="https://www.seduo.cz/" TargetMode="External"/><Relationship Id="rId4" Type="http://schemas.openxmlformats.org/officeDocument/2006/relationships/hyperlink" Target="https://portal.muni.cz/o-mne/osobni/profesni-rozvoj/skolen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ers/hodnoceni_zamestnancu" TargetMode="External"/><Relationship Id="rId2" Type="http://schemas.openxmlformats.org/officeDocument/2006/relationships/hyperlink" Target="https://is.muni.cz/auth/pers/hodnoceni_zamestnancu?lang=cs;lang=cs;sber=44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Manuál IS – hodnocení zaměstnanců</a:t>
            </a:r>
            <a:br>
              <a:rPr lang="cs-CZ" dirty="0"/>
            </a:br>
            <a:r>
              <a:rPr lang="cs-CZ" sz="3200" dirty="0"/>
              <a:t>(pro hodnocené i hodnotitele)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4071945"/>
            <a:ext cx="11361600" cy="698497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464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22E6082-7994-4197-85B6-FBD0A489D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50836" y="1296001"/>
            <a:ext cx="5793164" cy="4581867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7F5044-D1FF-4B57-8AB2-083A013AC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4A56AF-BBA7-40E7-85B4-A380C1114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71FCAA2-ECEF-4F6B-BFBC-E6C17EC89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Zvýraznění změn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0CAB2D-97E3-4523-A4E5-EDAF6B44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cs-CZ" dirty="0"/>
              <a:t>Hodnocený i hodnotitel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BFCEC3A-DA02-41C1-A941-4050C1044835}"/>
              </a:ext>
            </a:extLst>
          </p:cNvPr>
          <p:cNvCxnSpPr/>
          <p:nvPr/>
        </p:nvCxnSpPr>
        <p:spPr bwMode="auto">
          <a:xfrm>
            <a:off x="2090057" y="3028167"/>
            <a:ext cx="956961" cy="4736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018AF683-0181-4F0C-B02B-CF1AE5E055D8}"/>
              </a:ext>
            </a:extLst>
          </p:cNvPr>
          <p:cNvSpPr/>
          <p:nvPr/>
        </p:nvSpPr>
        <p:spPr bwMode="auto">
          <a:xfrm>
            <a:off x="403114" y="2308893"/>
            <a:ext cx="2732313" cy="4736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Upozornění na změny provedené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hodnotitelem</a:t>
            </a:r>
          </a:p>
        </p:txBody>
      </p:sp>
    </p:spTree>
    <p:extLst>
      <p:ext uri="{BB962C8B-B14F-4D97-AF65-F5344CB8AC3E}">
        <p14:creationId xmlns:p14="http://schemas.microsoft.com/office/powerpoint/2010/main" val="105217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4980AB4-08AA-4D61-9EF3-231EC8E68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171" y="1692275"/>
            <a:ext cx="7785659" cy="4140200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EE7011-6EA1-434D-9175-EB8024090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F27199-41BF-40E9-B3AB-4A556DEF3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1B930E5-519B-4958-B76B-D2A961234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Notifikace - informace o uzavření hodnocení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2CA9EA-21C9-4FCC-A5D2-7EE6CEF8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Hodnocený i hodnotitel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3BA64CA-7990-4FC3-ABFD-9D58F8FEF719}"/>
              </a:ext>
            </a:extLst>
          </p:cNvPr>
          <p:cNvSpPr/>
          <p:nvPr/>
        </p:nvSpPr>
        <p:spPr bwMode="auto">
          <a:xfrm>
            <a:off x="4377501" y="3110670"/>
            <a:ext cx="1657884" cy="1452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0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6590D6D-F93C-47A5-B58E-F7DAB3D8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Podklady k hodnocení – Portál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00EE97-B54D-4384-BE3A-0F7380A9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Zaměstnanci - </a:t>
            </a:r>
            <a:r>
              <a:rPr lang="cs-CZ" sz="2400" dirty="0">
                <a:hlinkClick r:id="rId2"/>
              </a:rPr>
              <a:t>https://portal.muni.cz/econ/o-mne/osobni/personalistika</a:t>
            </a:r>
            <a:endParaRPr lang="cs-CZ" dirty="0"/>
          </a:p>
          <a:p>
            <a:r>
              <a:rPr lang="cs-CZ" dirty="0"/>
              <a:t>Vedoucí - </a:t>
            </a:r>
            <a:r>
              <a:rPr lang="cs-CZ" sz="2400" dirty="0">
                <a:hlinkClick r:id="rId3"/>
              </a:rPr>
              <a:t>https://portal.muni.cz/o-mne/podpora/vedouci-pracovnik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4D9731-8D9F-461F-95F3-0807FE92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71" y="3265969"/>
            <a:ext cx="5577567" cy="287203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4676D38-4A9E-41A9-BB43-F8778327A145}"/>
              </a:ext>
            </a:extLst>
          </p:cNvPr>
          <p:cNvSpPr/>
          <p:nvPr/>
        </p:nvSpPr>
        <p:spPr bwMode="auto">
          <a:xfrm>
            <a:off x="1110343" y="5511382"/>
            <a:ext cx="2634341" cy="2362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924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2BD75-D96A-4CFA-A54E-22520223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Nabídka rozvoje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D3F3F-84D0-422D-AAD7-01F38CA2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01" y="1735545"/>
            <a:ext cx="10753200" cy="4139998"/>
          </a:xfrm>
        </p:spPr>
        <p:txBody>
          <a:bodyPr/>
          <a:lstStyle/>
          <a:p>
            <a:r>
              <a:rPr lang="cs-CZ" sz="2000" dirty="0">
                <a:hlinkClick r:id="rId2"/>
              </a:rPr>
              <a:t>Portál – záložka O mě/osobní/profesní rozvoj</a:t>
            </a:r>
            <a:endParaRPr lang="cs-CZ" sz="2000" dirty="0"/>
          </a:p>
          <a:p>
            <a:r>
              <a:rPr lang="cs-CZ" sz="2000" b="0" i="0" u="sng" dirty="0">
                <a:solidFill>
                  <a:srgbClr val="0000DC"/>
                </a:solidFill>
                <a:effectLst/>
                <a:latin typeface="Arial" panose="020B0604020202020204" pitchFamily="34" charset="0"/>
                <a:hlinkClick r:id="rId3"/>
              </a:rPr>
              <a:t>CERPEK (Centrum pro rozvoj kompetencí)</a:t>
            </a:r>
            <a:endParaRPr lang="cs-CZ" sz="2000" b="0" i="0" u="sng" dirty="0">
              <a:solidFill>
                <a:srgbClr val="0000DC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000" b="0" i="0" u="sng" dirty="0">
                <a:solidFill>
                  <a:srgbClr val="0000DC"/>
                </a:solidFill>
                <a:effectLst/>
                <a:latin typeface="Arial" panose="020B0604020202020204" pitchFamily="34" charset="0"/>
                <a:hlinkClick r:id="rId4"/>
              </a:rPr>
              <a:t>Školení pro zaměstnance</a:t>
            </a:r>
            <a:endParaRPr lang="cs-CZ" sz="3200" dirty="0"/>
          </a:p>
          <a:p>
            <a:r>
              <a:rPr lang="cs-CZ" sz="2000" dirty="0">
                <a:hlinkClick r:id="rId5"/>
              </a:rPr>
              <a:t>SEDUO</a:t>
            </a:r>
            <a:endParaRPr lang="cs-CZ" sz="2000" dirty="0"/>
          </a:p>
          <a:p>
            <a:r>
              <a:rPr lang="cs-CZ" sz="2000" dirty="0" err="1">
                <a:hlinkClick r:id="rId6"/>
              </a:rPr>
              <a:t>Aliaves</a:t>
            </a:r>
            <a:r>
              <a:rPr lang="cs-CZ" sz="2000" dirty="0">
                <a:hlinkClick r:id="rId6"/>
              </a:rPr>
              <a:t> &amp; Co. </a:t>
            </a:r>
            <a:r>
              <a:rPr lang="cs-CZ" sz="2000" dirty="0"/>
              <a:t>– odborné kurzy/externí dodavatel</a:t>
            </a:r>
          </a:p>
          <a:p>
            <a:r>
              <a:rPr lang="cs-CZ" sz="2000" dirty="0"/>
              <a:t>Nástroje pro sebehodnocení </a:t>
            </a:r>
            <a:r>
              <a:rPr lang="cs-CZ" sz="2000" u="sng" dirty="0">
                <a:solidFill>
                  <a:srgbClr val="0000D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 </a:t>
            </a:r>
            <a:r>
              <a:rPr lang="cs-CZ" sz="2000" u="sng" dirty="0">
                <a:solidFill>
                  <a:srgbClr val="0000D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https://kariera.muni.cz/pro-studenty-a-absolventy/jak-na-karieru/jak-na-karieru</a:t>
            </a:r>
            <a:endParaRPr lang="cs-CZ" sz="2000" u="sng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endParaRPr lang="cs-CZ" sz="2000" u="sng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sz="2000" u="sng" dirty="0">
              <a:solidFill>
                <a:srgbClr val="0000DC"/>
              </a:solidFill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245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653C16-908D-4095-B1B7-B00AD7E0B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9449207" cy="2520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635F41-4A29-4F08-86B2-CDA0E8837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70407D-EE58-4A0B-824B-1D3AE42DD9CF}" type="slidenum">
              <a:rPr lang="cs-CZ" altLang="cs-CZ">
                <a:solidFill>
                  <a:srgbClr val="0000DC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dirty="0">
              <a:solidFill>
                <a:srgbClr val="0000DC"/>
              </a:solidFill>
              <a:latin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76DB6E-F164-4B17-A39D-C9A3C22E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Aplikace </a:t>
            </a:r>
            <a:r>
              <a:rPr lang="cs-CZ" sz="3200" dirty="0">
                <a:hlinkClick r:id="rId2"/>
              </a:rPr>
              <a:t>Hodnocení zaměstnanců (muni.cz)</a:t>
            </a:r>
            <a:br>
              <a:rPr lang="cs-CZ" sz="2000" dirty="0"/>
            </a:b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6B1BF6-3230-4F2A-B89B-0314772E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8809"/>
            <a:ext cx="9449207" cy="4019733"/>
          </a:xfrm>
        </p:spPr>
        <p:txBody>
          <a:bodyPr/>
          <a:lstStyle/>
          <a:p>
            <a:pPr marL="72000" indent="0">
              <a:buNone/>
            </a:pPr>
            <a:r>
              <a:rPr lang="cs-CZ" sz="2000" b="1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Základní princip hodnocení</a:t>
            </a:r>
          </a:p>
          <a:p>
            <a:pPr marL="72000" indent="0">
              <a:buNone/>
            </a:pP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Hodnocený navrhuje své pracovní a rozvojové cíle, identifkuje svoje potřeby, co jej motivuje / demotivuje / navrhuje změny​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Hodnotitel se vyjadřuje, doporučuje, koriguje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Probíhá 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hodnotící rozhovor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Závěry jsou zaznamenány v závěrečném shrnutí (zpětná vazba)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9" name="Obrázek 8">
            <a:hlinkClick r:id="rId3"/>
            <a:extLst>
              <a:ext uri="{FF2B5EF4-FFF2-40B4-BE49-F238E27FC236}">
                <a16:creationId xmlns:a16="http://schemas.microsoft.com/office/drawing/2014/main" id="{35492E4C-C44B-42AA-95A5-4944EFDA1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738809"/>
            <a:ext cx="469015" cy="445314"/>
          </a:xfrm>
          <a:prstGeom prst="ellipse">
            <a:avLst/>
          </a:prstGeom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9D2978-5C61-439E-B91F-B528DD080BD4}"/>
              </a:ext>
            </a:extLst>
          </p:cNvPr>
          <p:cNvSpPr txBox="1"/>
          <p:nvPr/>
        </p:nvSpPr>
        <p:spPr>
          <a:xfrm>
            <a:off x="2256633" y="2695576"/>
            <a:ext cx="7344568" cy="46166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92EB7D-EE71-4AE0-8AD8-D50472494872}"/>
              </a:ext>
            </a:extLst>
          </p:cNvPr>
          <p:cNvSpPr txBox="1"/>
          <p:nvPr/>
        </p:nvSpPr>
        <p:spPr>
          <a:xfrm>
            <a:off x="2256633" y="4470619"/>
            <a:ext cx="7344568" cy="46166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E2744-7E1A-43E4-AA38-60E091E5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cílů za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1539F-BA85-465C-8481-FF4B0AE6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B972BF6-0517-4A43-A841-FD70F13961BD}"/>
              </a:ext>
            </a:extLst>
          </p:cNvPr>
          <p:cNvCxnSpPr/>
          <p:nvPr/>
        </p:nvCxnSpPr>
        <p:spPr bwMode="auto">
          <a:xfrm>
            <a:off x="7053412" y="5084159"/>
            <a:ext cx="199022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64C6CC6-0ADA-4517-9A64-A3DF8FD6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449286"/>
            <a:ext cx="9372257" cy="418147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A76FB56-D01E-4546-A0A7-D8AD451F1D39}"/>
              </a:ext>
            </a:extLst>
          </p:cNvPr>
          <p:cNvSpPr/>
          <p:nvPr/>
        </p:nvSpPr>
        <p:spPr bwMode="auto">
          <a:xfrm>
            <a:off x="1034143" y="3758531"/>
            <a:ext cx="2481943" cy="32361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DDA63E2-5A0C-461A-AB1C-096C39D7DF56}"/>
              </a:ext>
            </a:extLst>
          </p:cNvPr>
          <p:cNvSpPr/>
          <p:nvPr/>
        </p:nvSpPr>
        <p:spPr bwMode="auto">
          <a:xfrm>
            <a:off x="1026975" y="4564754"/>
            <a:ext cx="2826568" cy="32361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C52E0E8-56FF-4CA8-9CAB-EB1E7026B000}"/>
              </a:ext>
            </a:extLst>
          </p:cNvPr>
          <p:cNvSpPr/>
          <p:nvPr/>
        </p:nvSpPr>
        <p:spPr bwMode="auto">
          <a:xfrm>
            <a:off x="7677482" y="2656117"/>
            <a:ext cx="2732313" cy="6422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Automaticky překopírované z 2022,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vyhodnoťte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9B38A106-DEBE-4A53-8192-B332DBBCCD41}"/>
              </a:ext>
            </a:extLst>
          </p:cNvPr>
          <p:cNvCxnSpPr/>
          <p:nvPr/>
        </p:nvCxnSpPr>
        <p:spPr bwMode="auto">
          <a:xfrm flipV="1">
            <a:off x="4114800" y="3181588"/>
            <a:ext cx="3167743" cy="11538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455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E2744-7E1A-43E4-AA38-60E091E5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cílů a plánů rozvoje na 2023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CE32DD8-6158-495E-A6D5-C4070A4AA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532" y="2004015"/>
            <a:ext cx="10752138" cy="365677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A76FB56-D01E-4546-A0A7-D8AD451F1D39}"/>
              </a:ext>
            </a:extLst>
          </p:cNvPr>
          <p:cNvSpPr/>
          <p:nvPr/>
        </p:nvSpPr>
        <p:spPr bwMode="auto">
          <a:xfrm>
            <a:off x="914532" y="3600946"/>
            <a:ext cx="2481943" cy="32361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DDA63E2-5A0C-461A-AB1C-096C39D7DF56}"/>
              </a:ext>
            </a:extLst>
          </p:cNvPr>
          <p:cNvSpPr/>
          <p:nvPr/>
        </p:nvSpPr>
        <p:spPr bwMode="auto">
          <a:xfrm>
            <a:off x="918118" y="4360142"/>
            <a:ext cx="2761254" cy="73555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2A8EE66-3CC0-42A0-A1DB-9158921A272B}"/>
              </a:ext>
            </a:extLst>
          </p:cNvPr>
          <p:cNvSpPr/>
          <p:nvPr/>
        </p:nvSpPr>
        <p:spPr bwMode="auto">
          <a:xfrm>
            <a:off x="9445083" y="2185148"/>
            <a:ext cx="1723659" cy="44465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DA7E30B-A3AE-4175-8962-3477A50892A6}"/>
              </a:ext>
            </a:extLst>
          </p:cNvPr>
          <p:cNvCxnSpPr/>
          <p:nvPr/>
        </p:nvCxnSpPr>
        <p:spPr bwMode="auto">
          <a:xfrm>
            <a:off x="10956072" y="1813466"/>
            <a:ext cx="1" cy="3202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D5217BD4-8BCA-4ED7-A75F-55BA962CBC63}"/>
              </a:ext>
            </a:extLst>
          </p:cNvPr>
          <p:cNvSpPr/>
          <p:nvPr/>
        </p:nvSpPr>
        <p:spPr bwMode="auto">
          <a:xfrm>
            <a:off x="8578871" y="1405947"/>
            <a:ext cx="3207968" cy="56763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Archiv hodnocení, po rozbalení se dostanete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na předchozí hodnocení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D359661-E200-4D8C-A5FC-979F359EA555}"/>
              </a:ext>
            </a:extLst>
          </p:cNvPr>
          <p:cNvSpPr/>
          <p:nvPr/>
        </p:nvSpPr>
        <p:spPr bwMode="auto">
          <a:xfrm>
            <a:off x="5331716" y="4502131"/>
            <a:ext cx="2002971" cy="4515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Mezi 1. a 2. fází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probíhá hodnoticí rozhovor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F80F16AC-084C-4313-BB04-D4634C2FC10E}"/>
              </a:ext>
            </a:extLst>
          </p:cNvPr>
          <p:cNvCxnSpPr/>
          <p:nvPr/>
        </p:nvCxnSpPr>
        <p:spPr bwMode="auto">
          <a:xfrm>
            <a:off x="7454856" y="4620814"/>
            <a:ext cx="199022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748AF8B7-AF86-40C0-A820-82CE67CD799E}"/>
              </a:ext>
            </a:extLst>
          </p:cNvPr>
          <p:cNvSpPr/>
          <p:nvPr/>
        </p:nvSpPr>
        <p:spPr bwMode="auto">
          <a:xfrm>
            <a:off x="914532" y="5306745"/>
            <a:ext cx="2761254" cy="32361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solidFill>
                  <a:schemeClr val="tx1"/>
                </a:solidFill>
              </a:rPr>
              <a:t>Můj tým – pouze vedoucí</a:t>
            </a:r>
          </a:p>
        </p:txBody>
      </p:sp>
    </p:spTree>
    <p:extLst>
      <p:ext uri="{BB962C8B-B14F-4D97-AF65-F5344CB8AC3E}">
        <p14:creationId xmlns:p14="http://schemas.microsoft.com/office/powerpoint/2010/main" val="34635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D5D55-9CC1-4F33-91F5-47897740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Plány rozvoje – odborné / ostatní vzdělávání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95CC2A7-30E3-42BE-941D-D7160384C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200" y="1737767"/>
            <a:ext cx="9089726" cy="4596176"/>
          </a:xfr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4E033C6-D729-48AE-A1D6-B05C2A245BC0}"/>
              </a:ext>
            </a:extLst>
          </p:cNvPr>
          <p:cNvCxnSpPr/>
          <p:nvPr/>
        </p:nvCxnSpPr>
        <p:spPr bwMode="auto">
          <a:xfrm flipH="1" flipV="1">
            <a:off x="4069715" y="5898301"/>
            <a:ext cx="957944" cy="2852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978A4F8D-9966-477A-AB30-60C4259FD13D}"/>
              </a:ext>
            </a:extLst>
          </p:cNvPr>
          <p:cNvSpPr/>
          <p:nvPr/>
        </p:nvSpPr>
        <p:spPr bwMode="auto">
          <a:xfrm>
            <a:off x="5107759" y="6099166"/>
            <a:ext cx="2715987" cy="28521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Výběr z možností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81075FE8-5834-4728-8CD5-FFCE52DB2564}"/>
              </a:ext>
            </a:extLst>
          </p:cNvPr>
          <p:cNvSpPr/>
          <p:nvPr/>
        </p:nvSpPr>
        <p:spPr bwMode="auto">
          <a:xfrm>
            <a:off x="4376057" y="4292548"/>
            <a:ext cx="2634343" cy="28521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5811423E-0785-4CD3-93F3-73B4922A4490}"/>
              </a:ext>
            </a:extLst>
          </p:cNvPr>
          <p:cNvSpPr/>
          <p:nvPr/>
        </p:nvSpPr>
        <p:spPr bwMode="auto">
          <a:xfrm>
            <a:off x="1355272" y="5613084"/>
            <a:ext cx="2634343" cy="28521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1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72F30-0631-44DA-942A-D3123879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Plány rozvoje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4A6262-E355-436A-B603-D2CBD0138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898" y="1768475"/>
            <a:ext cx="7756324" cy="4140200"/>
          </a:xfr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8BA119B-4AD9-4756-BC04-25BDC6F4F15F}"/>
              </a:ext>
            </a:extLst>
          </p:cNvPr>
          <p:cNvSpPr/>
          <p:nvPr/>
        </p:nvSpPr>
        <p:spPr bwMode="auto">
          <a:xfrm>
            <a:off x="8469086" y="4294188"/>
            <a:ext cx="3512807" cy="29844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Výběr z možností, např. úrovně AJ, témata kurzů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77CB3EAF-D537-45B6-8C33-786567168990}"/>
              </a:ext>
            </a:extLst>
          </p:cNvPr>
          <p:cNvSpPr/>
          <p:nvPr/>
        </p:nvSpPr>
        <p:spPr bwMode="auto">
          <a:xfrm>
            <a:off x="4833257" y="2967855"/>
            <a:ext cx="3635829" cy="30874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1A4DF2F-CB02-4E82-9575-7FF523341BCE}"/>
              </a:ext>
            </a:extLst>
          </p:cNvPr>
          <p:cNvCxnSpPr/>
          <p:nvPr/>
        </p:nvCxnSpPr>
        <p:spPr bwMode="auto">
          <a:xfrm flipH="1" flipV="1">
            <a:off x="7717972" y="3358903"/>
            <a:ext cx="1295400" cy="6792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096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26BFB8-DE1E-4694-BC3E-53F1A289D9E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Odeslání hodnocení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2482AD-E72E-4B5F-958C-BD7A3C13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Odeslání hodnocení (fáze 1 a 2)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9EC172-9BD4-4B32-A76F-9D1B7F76AF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548836" cy="271576"/>
          </a:xfrm>
        </p:spPr>
        <p:txBody>
          <a:bodyPr/>
          <a:lstStyle/>
          <a:p>
            <a:r>
              <a:rPr lang="cs-CZ" dirty="0"/>
              <a:t>Neaktivní fáze– vyjadřuje se hodnotitel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D576CA6-5E14-4F50-9694-A4D23D286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642" y="3310961"/>
            <a:ext cx="4655988" cy="2684498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97F83FA-4CCE-4DBA-A0AD-08DEB8FB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278" y="1913882"/>
            <a:ext cx="5460063" cy="204851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6EC7BC5-BCF1-45D8-AF73-887B0CFBB3FC}"/>
              </a:ext>
            </a:extLst>
          </p:cNvPr>
          <p:cNvSpPr/>
          <p:nvPr/>
        </p:nvSpPr>
        <p:spPr bwMode="auto">
          <a:xfrm>
            <a:off x="2291139" y="4645503"/>
            <a:ext cx="2079172" cy="2769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>
              <a:solidFill>
                <a:schemeClr val="tx1"/>
              </a:solidFill>
            </a:endParaRP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69255CA-1119-4EB3-9786-D20A922997D6}"/>
              </a:ext>
            </a:extLst>
          </p:cNvPr>
          <p:cNvCxnSpPr/>
          <p:nvPr/>
        </p:nvCxnSpPr>
        <p:spPr bwMode="auto">
          <a:xfrm flipV="1">
            <a:off x="6019800" y="2938141"/>
            <a:ext cx="3995057" cy="1859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90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E81F3-7917-44BE-8B13-F0B3C802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Odeslání a uzavření hodnocení (fáze 3 a 4)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AD330ED-57FE-40CC-ACA3-BA95A3698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1366031"/>
            <a:ext cx="8700091" cy="511903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420A30-2369-487E-B9FA-29157A347F79}"/>
              </a:ext>
            </a:extLst>
          </p:cNvPr>
          <p:cNvSpPr/>
          <p:nvPr/>
        </p:nvSpPr>
        <p:spPr bwMode="auto">
          <a:xfrm>
            <a:off x="957943" y="1937657"/>
            <a:ext cx="6487886" cy="8055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B503D34-983C-4647-9176-15750C5F4D8F}"/>
              </a:ext>
            </a:extLst>
          </p:cNvPr>
          <p:cNvSpPr/>
          <p:nvPr/>
        </p:nvSpPr>
        <p:spPr bwMode="auto">
          <a:xfrm>
            <a:off x="957943" y="5334000"/>
            <a:ext cx="6389914" cy="3374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542AF7-7D15-4AA7-954B-515C00DECFA0}"/>
              </a:ext>
            </a:extLst>
          </p:cNvPr>
          <p:cNvSpPr/>
          <p:nvPr/>
        </p:nvSpPr>
        <p:spPr bwMode="auto">
          <a:xfrm>
            <a:off x="7630886" y="4656388"/>
            <a:ext cx="2027148" cy="19076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6992D57-950C-4A31-B0C6-6583CE26C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17304" y="1577353"/>
            <a:ext cx="481459" cy="45157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0DFC3C1-AE70-42EF-A061-F71846367CB1}"/>
              </a:ext>
            </a:extLst>
          </p:cNvPr>
          <p:cNvSpPr/>
          <p:nvPr/>
        </p:nvSpPr>
        <p:spPr bwMode="auto">
          <a:xfrm>
            <a:off x="8644460" y="2030872"/>
            <a:ext cx="2829943" cy="4515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chemeClr val="tx1"/>
                </a:solidFill>
              </a:rPr>
              <a:t>Vyberte aktuální hodnocení: ESF 202x</a:t>
            </a:r>
          </a:p>
        </p:txBody>
      </p:sp>
    </p:spTree>
    <p:extLst>
      <p:ext uri="{BB962C8B-B14F-4D97-AF65-F5344CB8AC3E}">
        <p14:creationId xmlns:p14="http://schemas.microsoft.com/office/powerpoint/2010/main" val="144884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DEDCA-B309-4993-A370-32C1048E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53347"/>
            <a:ext cx="10753200" cy="451576"/>
          </a:xfrm>
        </p:spPr>
        <p:txBody>
          <a:bodyPr/>
          <a:lstStyle/>
          <a:p>
            <a:r>
              <a:rPr lang="cs-CZ" sz="4000" dirty="0"/>
              <a:t>Hodnocený i hodnotitel – nutné vyplnit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840227F-9881-4D4D-94CF-D87E16774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71" y="1322397"/>
            <a:ext cx="8042445" cy="5206763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0F8F9A0-CDB6-45EF-BD9F-D197FBE365F0}"/>
              </a:ext>
            </a:extLst>
          </p:cNvPr>
          <p:cNvSpPr/>
          <p:nvPr/>
        </p:nvSpPr>
        <p:spPr bwMode="auto">
          <a:xfrm>
            <a:off x="2040767" y="5999510"/>
            <a:ext cx="2095804" cy="41217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EE206A2-BB0F-46A1-92EA-7DFCFCF5F96A}"/>
              </a:ext>
            </a:extLst>
          </p:cNvPr>
          <p:cNvCxnSpPr/>
          <p:nvPr/>
        </p:nvCxnSpPr>
        <p:spPr bwMode="auto">
          <a:xfrm>
            <a:off x="990601" y="5281053"/>
            <a:ext cx="772886" cy="7184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630772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5145</TotalTime>
  <Words>281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Prezentace_MU_CZ</vt:lpstr>
      <vt:lpstr>1_Prezentace_MU_CZ</vt:lpstr>
      <vt:lpstr>Manuál IS – hodnocení zaměstnanců (pro hodnocené i hodnotitele)</vt:lpstr>
      <vt:lpstr>Aplikace Hodnocení zaměstnanců (muni.cz) </vt:lpstr>
      <vt:lpstr>Vyhodnocení cílů za 2022</vt:lpstr>
      <vt:lpstr>Nastavení cílů a plánů rozvoje na 2023</vt:lpstr>
      <vt:lpstr>Plány rozvoje – odborné / ostatní vzdělávání</vt:lpstr>
      <vt:lpstr>Plány rozvoje</vt:lpstr>
      <vt:lpstr>Odeslání hodnocení (fáze 1 a 2)</vt:lpstr>
      <vt:lpstr>Odeslání a uzavření hodnocení (fáze 3 a 4)</vt:lpstr>
      <vt:lpstr>Hodnocený i hodnotitel – nutné vyplnit</vt:lpstr>
      <vt:lpstr>Hodnocený i hodnotitel</vt:lpstr>
      <vt:lpstr>Hodnocený i hodnotitel</vt:lpstr>
      <vt:lpstr>Podklady k hodnocení – Portál</vt:lpstr>
      <vt:lpstr>Nabídka rozvoje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Ježová Petra</dc:creator>
  <cp:lastModifiedBy>Petra Ježová</cp:lastModifiedBy>
  <cp:revision>349</cp:revision>
  <cp:lastPrinted>2019-10-17T09:34:35Z</cp:lastPrinted>
  <dcterms:created xsi:type="dcterms:W3CDTF">2019-04-09T12:36:45Z</dcterms:created>
  <dcterms:modified xsi:type="dcterms:W3CDTF">2023-01-23T08:48:20Z</dcterms:modified>
</cp:coreProperties>
</file>