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6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96" d="100"/>
          <a:sy n="96" d="100"/>
        </p:scale>
        <p:origin x="497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 Nesvadbová" userId="39f50c39-1dff-4068-9644-c20ea777dd81" providerId="ADAL" clId="{A221892F-17E3-4365-B207-CB7C33517B74}"/>
    <pc:docChg chg="custSel modSld">
      <pc:chgData name="Jana Nesvadbová" userId="39f50c39-1dff-4068-9644-c20ea777dd81" providerId="ADAL" clId="{A221892F-17E3-4365-B207-CB7C33517B74}" dt="2019-02-21T13:52:38.262" v="432" actId="20577"/>
      <pc:docMkLst>
        <pc:docMk/>
      </pc:docMkLst>
      <pc:sldChg chg="modSp">
        <pc:chgData name="Jana Nesvadbová" userId="39f50c39-1dff-4068-9644-c20ea777dd81" providerId="ADAL" clId="{A221892F-17E3-4365-B207-CB7C33517B74}" dt="2019-02-21T12:06:07.019" v="14" actId="20577"/>
        <pc:sldMkLst>
          <pc:docMk/>
          <pc:sldMk cId="761234646" sldId="259"/>
        </pc:sldMkLst>
        <pc:spChg chg="mod">
          <ac:chgData name="Jana Nesvadbová" userId="39f50c39-1dff-4068-9644-c20ea777dd81" providerId="ADAL" clId="{A221892F-17E3-4365-B207-CB7C33517B74}" dt="2019-02-21T12:06:07.019" v="14" actId="20577"/>
          <ac:spMkLst>
            <pc:docMk/>
            <pc:sldMk cId="761234646" sldId="259"/>
            <ac:spMk id="5" creationId="{00000000-0000-0000-0000-000000000000}"/>
          </ac:spMkLst>
        </pc:spChg>
      </pc:sldChg>
      <pc:sldChg chg="modSp">
        <pc:chgData name="Jana Nesvadbová" userId="39f50c39-1dff-4068-9644-c20ea777dd81" providerId="ADAL" clId="{A221892F-17E3-4365-B207-CB7C33517B74}" dt="2019-02-21T12:07:13.424" v="105" actId="20577"/>
        <pc:sldMkLst>
          <pc:docMk/>
          <pc:sldMk cId="3630931439" sldId="260"/>
        </pc:sldMkLst>
        <pc:spChg chg="mod">
          <ac:chgData name="Jana Nesvadbová" userId="39f50c39-1dff-4068-9644-c20ea777dd81" providerId="ADAL" clId="{A221892F-17E3-4365-B207-CB7C33517B74}" dt="2019-02-21T12:07:13.424" v="105" actId="20577"/>
          <ac:spMkLst>
            <pc:docMk/>
            <pc:sldMk cId="3630931439" sldId="260"/>
            <ac:spMk id="5" creationId="{00000000-0000-0000-0000-000000000000}"/>
          </ac:spMkLst>
        </pc:spChg>
      </pc:sldChg>
      <pc:sldChg chg="modSp">
        <pc:chgData name="Jana Nesvadbová" userId="39f50c39-1dff-4068-9644-c20ea777dd81" providerId="ADAL" clId="{A221892F-17E3-4365-B207-CB7C33517B74}" dt="2019-02-21T12:07:49.431" v="149" actId="20577"/>
        <pc:sldMkLst>
          <pc:docMk/>
          <pc:sldMk cId="1520916138" sldId="261"/>
        </pc:sldMkLst>
        <pc:spChg chg="mod">
          <ac:chgData name="Jana Nesvadbová" userId="39f50c39-1dff-4068-9644-c20ea777dd81" providerId="ADAL" clId="{A221892F-17E3-4365-B207-CB7C33517B74}" dt="2019-02-21T12:07:49.431" v="149" actId="20577"/>
          <ac:spMkLst>
            <pc:docMk/>
            <pc:sldMk cId="1520916138" sldId="261"/>
            <ac:spMk id="5" creationId="{00000000-0000-0000-0000-000000000000}"/>
          </ac:spMkLst>
        </pc:spChg>
      </pc:sldChg>
      <pc:sldChg chg="modSp">
        <pc:chgData name="Jana Nesvadbová" userId="39f50c39-1dff-4068-9644-c20ea777dd81" providerId="ADAL" clId="{A221892F-17E3-4365-B207-CB7C33517B74}" dt="2019-02-21T13:52:38.262" v="432" actId="20577"/>
        <pc:sldMkLst>
          <pc:docMk/>
          <pc:sldMk cId="3310334321" sldId="262"/>
        </pc:sldMkLst>
        <pc:spChg chg="mod">
          <ac:chgData name="Jana Nesvadbová" userId="39f50c39-1dff-4068-9644-c20ea777dd81" providerId="ADAL" clId="{A221892F-17E3-4365-B207-CB7C33517B74}" dt="2019-02-21T13:52:38.262" v="432" actId="20577"/>
          <ac:spMkLst>
            <pc:docMk/>
            <pc:sldMk cId="3310334321" sldId="262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www.econ.muni.cz/en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80747" y="4018952"/>
            <a:ext cx="11361600" cy="1171580"/>
          </a:xfrm>
        </p:spPr>
        <p:txBody>
          <a:bodyPr/>
          <a:lstStyle/>
          <a:p>
            <a:r>
              <a:rPr lang="cs-CZ" dirty="0"/>
              <a:t>MASTER THESIS	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80747" y="3210880"/>
            <a:ext cx="11361600" cy="698497"/>
          </a:xfrm>
        </p:spPr>
        <p:txBody>
          <a:bodyPr/>
          <a:lstStyle/>
          <a:p>
            <a:r>
              <a:rPr lang="cs-CZ" dirty="0" err="1"/>
              <a:t>Finishing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studies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2652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www.econ.muni.cz/en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Finishing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Studies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cs-CZ" dirty="0"/>
              <a:t>After successfully finishing your studies you will be granted  academic title </a:t>
            </a:r>
            <a:r>
              <a:rPr lang="en-US" altLang="cs-CZ" dirty="0" err="1"/>
              <a:t>Ing</a:t>
            </a:r>
            <a:r>
              <a:rPr lang="en-US" altLang="cs-CZ" dirty="0"/>
              <a:t>. – equivalent of Master Degree (M.</a:t>
            </a:r>
            <a:r>
              <a:rPr lang="cs-CZ" altLang="cs-CZ" dirty="0" err="1"/>
              <a:t>Sc</a:t>
            </a:r>
            <a:r>
              <a:rPr lang="en-US" altLang="cs-CZ" dirty="0"/>
              <a:t>.)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cs-CZ" dirty="0"/>
          </a:p>
          <a:p>
            <a:pPr>
              <a:lnSpc>
                <a:spcPct val="90000"/>
              </a:lnSpc>
            </a:pPr>
            <a:r>
              <a:rPr lang="en-US" altLang="cs-CZ" dirty="0"/>
              <a:t>Your studies will be officially concluded by final state exam.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cs-CZ" dirty="0"/>
          </a:p>
          <a:p>
            <a:pPr>
              <a:lnSpc>
                <a:spcPct val="90000"/>
              </a:lnSpc>
            </a:pPr>
            <a:r>
              <a:rPr lang="en-US" altLang="cs-CZ" dirty="0"/>
              <a:t>The state exam is oral and has three parts:</a:t>
            </a:r>
          </a:p>
          <a:p>
            <a:pPr lvl="1">
              <a:lnSpc>
                <a:spcPct val="90000"/>
              </a:lnSpc>
            </a:pPr>
            <a:r>
              <a:rPr lang="en-US" altLang="cs-CZ" dirty="0"/>
              <a:t>Economics (Micro + Macro)</a:t>
            </a:r>
          </a:p>
          <a:p>
            <a:pPr lvl="1">
              <a:lnSpc>
                <a:spcPct val="90000"/>
              </a:lnSpc>
            </a:pPr>
            <a:r>
              <a:rPr lang="en-US" altLang="cs-CZ" dirty="0"/>
              <a:t>Defense of diploma thesis</a:t>
            </a:r>
          </a:p>
          <a:p>
            <a:pPr lvl="1">
              <a:lnSpc>
                <a:spcPct val="90000"/>
              </a:lnSpc>
            </a:pPr>
            <a:r>
              <a:rPr lang="en-US" altLang="cs-CZ" dirty="0"/>
              <a:t>Subject of specialization</a:t>
            </a:r>
          </a:p>
        </p:txBody>
      </p:sp>
    </p:spTree>
    <p:extLst>
      <p:ext uri="{BB962C8B-B14F-4D97-AF65-F5344CB8AC3E}">
        <p14:creationId xmlns:p14="http://schemas.microsoft.com/office/powerpoint/2010/main" val="4117639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www.econ.muni.cz/en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Required</a:t>
            </a:r>
            <a:r>
              <a:rPr lang="cs-CZ" dirty="0"/>
              <a:t> </a:t>
            </a:r>
            <a:r>
              <a:rPr lang="cs-CZ" dirty="0" err="1"/>
              <a:t>structure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credit</a:t>
            </a:r>
            <a:r>
              <a:rPr lang="cs-CZ" dirty="0"/>
              <a:t> </a:t>
            </a:r>
            <a:r>
              <a:rPr lang="cs-CZ" dirty="0" err="1"/>
              <a:t>points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61183"/>
            <a:ext cx="10753200" cy="4139998"/>
          </a:xfrm>
        </p:spPr>
        <p:txBody>
          <a:bodyPr/>
          <a:lstStyle/>
          <a:p>
            <a:r>
              <a:rPr lang="en-US" altLang="cs-CZ" sz="2400" dirty="0"/>
              <a:t>Total of 120 ECTS</a:t>
            </a:r>
          </a:p>
          <a:p>
            <a:endParaRPr lang="en-US" altLang="cs-CZ" sz="2400" dirty="0"/>
          </a:p>
          <a:p>
            <a:r>
              <a:rPr lang="cs-CZ" altLang="cs-CZ" sz="2400" dirty="0"/>
              <a:t>C</a:t>
            </a:r>
            <a:r>
              <a:rPr lang="en-US" altLang="cs-CZ" sz="2400" dirty="0" err="1"/>
              <a:t>redit</a:t>
            </a:r>
            <a:r>
              <a:rPr lang="en-US" altLang="cs-CZ" sz="2400" dirty="0"/>
              <a:t> points system</a:t>
            </a:r>
          </a:p>
          <a:p>
            <a:pPr lvl="1"/>
            <a:r>
              <a:rPr lang="en-US" altLang="cs-CZ" sz="2400" dirty="0"/>
              <a:t>A credits – „must-do“ courses</a:t>
            </a:r>
          </a:p>
          <a:p>
            <a:pPr lvl="1"/>
            <a:r>
              <a:rPr lang="en-US" altLang="cs-CZ" sz="2400" dirty="0"/>
              <a:t>B credits – electives (specializations)</a:t>
            </a:r>
          </a:p>
          <a:p>
            <a:pPr lvl="1"/>
            <a:r>
              <a:rPr lang="en-US" altLang="cs-CZ" sz="2400" dirty="0"/>
              <a:t>C credits – free electives (up to 120 ECTS)</a:t>
            </a:r>
          </a:p>
          <a:p>
            <a:pPr lvl="1"/>
            <a:endParaRPr lang="en-US" altLang="cs-CZ" sz="2400" dirty="0"/>
          </a:p>
          <a:p>
            <a:r>
              <a:rPr lang="en-US" altLang="cs-CZ" sz="2400" dirty="0"/>
              <a:t>A credits include</a:t>
            </a:r>
          </a:p>
          <a:p>
            <a:pPr lvl="1"/>
            <a:r>
              <a:rPr lang="en-US" altLang="cs-CZ" sz="2400" dirty="0"/>
              <a:t>credit points for working on diploma thesis (diploma seminars)</a:t>
            </a:r>
          </a:p>
          <a:p>
            <a:pPr lvl="1"/>
            <a:r>
              <a:rPr lang="en-US" altLang="cs-CZ" sz="2400" dirty="0"/>
              <a:t>credit points for handing in diploma thesis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956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www.econ.muni.cz/en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Diploma</a:t>
            </a:r>
            <a:r>
              <a:rPr lang="cs-CZ" dirty="0"/>
              <a:t> thesis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5612" y="1390162"/>
            <a:ext cx="10753200" cy="4646654"/>
          </a:xfrm>
        </p:spPr>
        <p:txBody>
          <a:bodyPr/>
          <a:lstStyle/>
          <a:p>
            <a:r>
              <a:rPr lang="en-US" altLang="cs-CZ" dirty="0"/>
              <a:t>final written paper</a:t>
            </a:r>
          </a:p>
          <a:p>
            <a:r>
              <a:rPr lang="en-US" altLang="cs-CZ" dirty="0"/>
              <a:t>diploma thesis is written according to official </a:t>
            </a:r>
            <a:r>
              <a:rPr lang="cs-CZ" altLang="cs-CZ" dirty="0" err="1"/>
              <a:t>description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thesis</a:t>
            </a:r>
            <a:r>
              <a:rPr lang="en-US" altLang="cs-CZ" dirty="0"/>
              <a:t>, which is awarded by the Dean of the Faculty.</a:t>
            </a:r>
          </a:p>
          <a:p>
            <a:r>
              <a:rPr lang="en-US" altLang="cs-CZ" dirty="0"/>
              <a:t>you work on the paper under the guidance of your diploma thesis </a:t>
            </a:r>
            <a:r>
              <a:rPr lang="cs-CZ" altLang="cs-CZ" dirty="0"/>
              <a:t>supervisor</a:t>
            </a:r>
            <a:r>
              <a:rPr lang="en-US" altLang="cs-CZ" dirty="0"/>
              <a:t>, always from the department that guarantees your specialization.</a:t>
            </a:r>
          </a:p>
          <a:p>
            <a:pPr lvl="1"/>
            <a:r>
              <a:rPr lang="en-US" altLang="cs-CZ" dirty="0"/>
              <a:t>Business Management = Dept. of Corporate </a:t>
            </a:r>
            <a:r>
              <a:rPr lang="cs-CZ" altLang="cs-CZ" dirty="0" err="1"/>
              <a:t>Economy</a:t>
            </a:r>
            <a:endParaRPr lang="en-US" altLang="cs-CZ" dirty="0"/>
          </a:p>
          <a:p>
            <a:pPr lvl="1"/>
            <a:r>
              <a:rPr lang="cs-CZ" altLang="cs-CZ" dirty="0"/>
              <a:t>Finance</a:t>
            </a:r>
            <a:r>
              <a:rPr lang="en-US" altLang="cs-CZ" dirty="0"/>
              <a:t>= Dept.</a:t>
            </a:r>
            <a:r>
              <a:rPr lang="cs-CZ" altLang="cs-CZ" dirty="0"/>
              <a:t> </a:t>
            </a:r>
            <a:r>
              <a:rPr lang="en-US" altLang="cs-CZ" dirty="0"/>
              <a:t>of Finance</a:t>
            </a:r>
          </a:p>
        </p:txBody>
      </p:sp>
    </p:spTree>
    <p:extLst>
      <p:ext uri="{BB962C8B-B14F-4D97-AF65-F5344CB8AC3E}">
        <p14:creationId xmlns:p14="http://schemas.microsoft.com/office/powerpoint/2010/main" val="761234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www.econ.muni.cz/en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Topic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Diploma</a:t>
            </a:r>
            <a:r>
              <a:rPr lang="cs-CZ" dirty="0"/>
              <a:t> thesis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cs-CZ" dirty="0"/>
              <a:t>is officially stated </a:t>
            </a:r>
            <a:r>
              <a:rPr lang="cs-CZ" altLang="cs-CZ" dirty="0"/>
              <a:t>in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Official</a:t>
            </a:r>
            <a:r>
              <a:rPr lang="cs-CZ" altLang="cs-CZ" dirty="0"/>
              <a:t> </a:t>
            </a:r>
            <a:r>
              <a:rPr lang="cs-CZ" altLang="cs-CZ" dirty="0" err="1"/>
              <a:t>Description</a:t>
            </a:r>
            <a:endParaRPr lang="en-US" altLang="cs-CZ" dirty="0"/>
          </a:p>
          <a:p>
            <a:pPr>
              <a:lnSpc>
                <a:spcPct val="90000"/>
              </a:lnSpc>
            </a:pPr>
            <a:endParaRPr lang="en-US" altLang="cs-CZ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cs-CZ" dirty="0"/>
              <a:t>How to obtain a topic?</a:t>
            </a:r>
          </a:p>
          <a:p>
            <a:pPr lvl="1">
              <a:lnSpc>
                <a:spcPct val="90000"/>
              </a:lnSpc>
            </a:pPr>
            <a:r>
              <a:rPr lang="en-US" altLang="cs-CZ" dirty="0"/>
              <a:t>choose one of the topics offered by the department, or</a:t>
            </a:r>
          </a:p>
          <a:p>
            <a:pPr lvl="1">
              <a:lnSpc>
                <a:spcPct val="90000"/>
              </a:lnSpc>
            </a:pPr>
            <a:r>
              <a:rPr lang="en-US" altLang="cs-CZ" dirty="0"/>
              <a:t>speak to potential tutor with your own topic or problem area which you would like to cover</a:t>
            </a:r>
          </a:p>
          <a:p>
            <a:pPr>
              <a:lnSpc>
                <a:spcPct val="90000"/>
              </a:lnSpc>
            </a:pPr>
            <a:endParaRPr lang="en-US" altLang="cs-CZ" dirty="0"/>
          </a:p>
          <a:p>
            <a:pPr>
              <a:lnSpc>
                <a:spcPct val="90000"/>
              </a:lnSpc>
            </a:pPr>
            <a:r>
              <a:rPr lang="en-US" altLang="cs-CZ" dirty="0"/>
              <a:t>How to obtain the official</a:t>
            </a:r>
            <a:r>
              <a:rPr lang="cs-CZ" altLang="cs-CZ" dirty="0"/>
              <a:t> </a:t>
            </a:r>
            <a:r>
              <a:rPr lang="cs-CZ" altLang="cs-CZ" dirty="0" err="1"/>
              <a:t>description</a:t>
            </a:r>
            <a:r>
              <a:rPr lang="en-US" altLang="cs-CZ" dirty="0"/>
              <a:t>?</a:t>
            </a:r>
          </a:p>
          <a:p>
            <a:pPr lvl="1">
              <a:lnSpc>
                <a:spcPct val="90000"/>
              </a:lnSpc>
            </a:pPr>
            <a:r>
              <a:rPr lang="en-US" altLang="cs-CZ" dirty="0"/>
              <a:t>it is composed by the </a:t>
            </a:r>
            <a:r>
              <a:rPr lang="cs-CZ" altLang="cs-CZ" dirty="0"/>
              <a:t>supervisor in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cooperation</a:t>
            </a:r>
            <a:r>
              <a:rPr lang="cs-CZ" altLang="cs-CZ" dirty="0"/>
              <a:t> </a:t>
            </a:r>
            <a:r>
              <a:rPr lang="cs-CZ" altLang="cs-CZ" dirty="0" err="1"/>
              <a:t>with</a:t>
            </a:r>
            <a:r>
              <a:rPr lang="cs-CZ" altLang="cs-CZ" dirty="0"/>
              <a:t> </a:t>
            </a:r>
            <a:r>
              <a:rPr lang="cs-CZ" altLang="cs-CZ" dirty="0" err="1"/>
              <a:t>you</a:t>
            </a:r>
            <a:r>
              <a:rPr lang="cs-CZ" altLang="cs-CZ" dirty="0"/>
              <a:t> </a:t>
            </a:r>
            <a:r>
              <a:rPr lang="en-US" altLang="cs-CZ" dirty="0"/>
              <a:t>after you had enrolled yourself for the particular topic through special is.muni.cz application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931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www.econ.muni.cz/en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Working</a:t>
            </a:r>
            <a:r>
              <a:rPr lang="cs-CZ" dirty="0"/>
              <a:t> on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diploma</a:t>
            </a:r>
            <a:r>
              <a:rPr lang="cs-CZ" dirty="0"/>
              <a:t> thesis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the work on your diploma thesis is conducted individually under the guidance of your </a:t>
            </a:r>
            <a:r>
              <a:rPr lang="cs-CZ" altLang="cs-CZ" dirty="0"/>
              <a:t>supervisor</a:t>
            </a:r>
            <a:r>
              <a:rPr lang="en-US" altLang="cs-CZ" dirty="0"/>
              <a:t>.</a:t>
            </a:r>
          </a:p>
          <a:p>
            <a:r>
              <a:rPr lang="en-US" altLang="cs-CZ" dirty="0"/>
              <a:t>is awarded by credit points, officially through Diploma Seminar.</a:t>
            </a:r>
          </a:p>
          <a:p>
            <a:r>
              <a:rPr lang="en-US" altLang="cs-CZ" dirty="0"/>
              <a:t>credits are awarded by the </a:t>
            </a:r>
            <a:r>
              <a:rPr lang="cs-CZ" altLang="cs-CZ" dirty="0"/>
              <a:t>supervisor</a:t>
            </a:r>
            <a:r>
              <a:rPr lang="en-US" altLang="cs-CZ" dirty="0"/>
              <a:t>.	</a:t>
            </a:r>
          </a:p>
          <a:p>
            <a:r>
              <a:rPr lang="en-US" altLang="cs-CZ" dirty="0"/>
              <a:t>contact your </a:t>
            </a:r>
            <a:r>
              <a:rPr lang="cs-CZ" altLang="cs-CZ" dirty="0"/>
              <a:t>supervisor</a:t>
            </a:r>
            <a:r>
              <a:rPr lang="en-US" altLang="cs-CZ" dirty="0"/>
              <a:t> after you had enrolled for the topic. You will obtain detailed information regarding your co-operation over the thesis.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0916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www.econ.muni.cz/en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Important</a:t>
            </a:r>
            <a:r>
              <a:rPr lang="cs-CZ" dirty="0"/>
              <a:t> </a:t>
            </a:r>
            <a:r>
              <a:rPr lang="cs-CZ" dirty="0" err="1"/>
              <a:t>deadlines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tx2"/>
                </a:solidFill>
              </a:rPr>
              <a:t>1/11/2019 – 30/11/2019: </a:t>
            </a:r>
            <a:r>
              <a:rPr lang="cs-CZ" altLang="cs-CZ" dirty="0"/>
              <a:t>in </a:t>
            </a:r>
            <a:r>
              <a:rPr lang="cs-CZ" altLang="cs-CZ" dirty="0" err="1"/>
              <a:t>the</a:t>
            </a:r>
            <a:r>
              <a:rPr lang="cs-CZ" altLang="cs-CZ" dirty="0"/>
              <a:t> second </a:t>
            </a:r>
            <a:r>
              <a:rPr lang="cs-CZ" altLang="cs-CZ" dirty="0" err="1"/>
              <a:t>semester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your</a:t>
            </a:r>
            <a:r>
              <a:rPr lang="cs-CZ" altLang="cs-CZ" dirty="0"/>
              <a:t> </a:t>
            </a:r>
            <a:r>
              <a:rPr lang="cs-CZ" altLang="cs-CZ" dirty="0" err="1"/>
              <a:t>studies</a:t>
            </a:r>
            <a:r>
              <a:rPr lang="cs-CZ" altLang="cs-CZ" dirty="0"/>
              <a:t> </a:t>
            </a:r>
            <a:r>
              <a:rPr lang="cs-CZ" altLang="cs-CZ" dirty="0" err="1"/>
              <a:t>you</a:t>
            </a:r>
            <a:r>
              <a:rPr lang="cs-CZ" altLang="cs-CZ" dirty="0"/>
              <a:t> </a:t>
            </a:r>
            <a:r>
              <a:rPr lang="cs-CZ" altLang="cs-CZ" dirty="0" err="1"/>
              <a:t>choose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topic</a:t>
            </a:r>
            <a:r>
              <a:rPr lang="cs-CZ" altLang="cs-CZ" dirty="0"/>
              <a:t> and </a:t>
            </a:r>
            <a:r>
              <a:rPr lang="cs-CZ" altLang="cs-CZ" dirty="0" err="1"/>
              <a:t>enrol</a:t>
            </a:r>
            <a:r>
              <a:rPr lang="cs-CZ" altLang="cs-CZ" dirty="0"/>
              <a:t> </a:t>
            </a:r>
            <a:r>
              <a:rPr lang="cs-CZ" altLang="cs-CZ" dirty="0" err="1"/>
              <a:t>it</a:t>
            </a:r>
            <a:r>
              <a:rPr lang="cs-CZ" altLang="cs-CZ" dirty="0"/>
              <a:t> </a:t>
            </a:r>
            <a:r>
              <a:rPr lang="cs-CZ" altLang="cs-CZ" dirty="0" err="1"/>
              <a:t>through</a:t>
            </a:r>
            <a:r>
              <a:rPr lang="cs-CZ" altLang="cs-CZ" dirty="0"/>
              <a:t> IS</a:t>
            </a:r>
            <a:endParaRPr lang="cs-CZ" altLang="cs-CZ" dirty="0">
              <a:solidFill>
                <a:srgbClr val="B2B2B2"/>
              </a:solidFill>
            </a:endParaRPr>
          </a:p>
          <a:p>
            <a:r>
              <a:rPr lang="cs-CZ" altLang="cs-CZ" dirty="0">
                <a:solidFill>
                  <a:schemeClr val="tx2">
                    <a:lumMod val="40000"/>
                    <a:lumOff val="60000"/>
                  </a:schemeClr>
                </a:solidFill>
              </a:rPr>
              <a:t>15/12/2019: </a:t>
            </a:r>
            <a:r>
              <a:rPr lang="en-US" altLang="cs-CZ" dirty="0">
                <a:solidFill>
                  <a:schemeClr val="tx2">
                    <a:lumMod val="40000"/>
                    <a:lumOff val="60000"/>
                  </a:schemeClr>
                </a:solidFill>
              </a:rPr>
              <a:t>composing an official </a:t>
            </a:r>
            <a:r>
              <a:rPr lang="cs-CZ" altLang="cs-CZ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description</a:t>
            </a:r>
            <a:r>
              <a:rPr lang="en-US" altLang="cs-CZ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(deadline for tutors)</a:t>
            </a:r>
            <a:endParaRPr lang="en-US" altLang="cs-CZ" dirty="0">
              <a:solidFill>
                <a:srgbClr val="777777"/>
              </a:solidFill>
            </a:endParaRPr>
          </a:p>
          <a:p>
            <a:r>
              <a:rPr lang="en-US" altLang="cs-CZ" dirty="0" err="1"/>
              <a:t>Offici</a:t>
            </a:r>
            <a:r>
              <a:rPr lang="cs-CZ" altLang="cs-CZ" dirty="0"/>
              <a:t>al </a:t>
            </a:r>
            <a:r>
              <a:rPr lang="cs-CZ" altLang="cs-CZ" dirty="0" err="1"/>
              <a:t>description</a:t>
            </a:r>
            <a:r>
              <a:rPr lang="en-US" altLang="cs-CZ" dirty="0"/>
              <a:t> will be available at International Relations Office (Jana </a:t>
            </a:r>
            <a:r>
              <a:rPr lang="en-US" altLang="cs-CZ" dirty="0" err="1"/>
              <a:t>Nesvadbova</a:t>
            </a:r>
            <a:r>
              <a:rPr lang="en-US" altLang="cs-CZ" dirty="0"/>
              <a:t>) after they will have been signed by the Dean</a:t>
            </a:r>
            <a:r>
              <a:rPr lang="cs-CZ" altLang="cs-CZ" dirty="0"/>
              <a:t>,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you</a:t>
            </a:r>
            <a:r>
              <a:rPr lang="cs-CZ" altLang="cs-CZ" dirty="0"/>
              <a:t> </a:t>
            </a:r>
            <a:r>
              <a:rPr lang="cs-CZ" altLang="cs-CZ" dirty="0" err="1"/>
              <a:t>can</a:t>
            </a:r>
            <a:r>
              <a:rPr lang="cs-CZ" altLang="cs-CZ" dirty="0"/>
              <a:t> </a:t>
            </a:r>
            <a:r>
              <a:rPr lang="cs-CZ" altLang="cs-CZ" dirty="0" err="1"/>
              <a:t>downloaded</a:t>
            </a:r>
            <a:r>
              <a:rPr lang="cs-CZ" altLang="cs-CZ" dirty="0"/>
              <a:t> </a:t>
            </a:r>
            <a:r>
              <a:rPr lang="cs-CZ" altLang="cs-CZ" dirty="0" err="1"/>
              <a:t>from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/>
              <a:t> IS archive</a:t>
            </a:r>
            <a:r>
              <a:rPr lang="cs-CZ" altLang="cs-CZ" dirty="0"/>
              <a:t>.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310334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www.econ.muni.cz/en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Advice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36895"/>
            <a:ext cx="10753200" cy="4139998"/>
          </a:xfrm>
        </p:spPr>
        <p:txBody>
          <a:bodyPr/>
          <a:lstStyle/>
          <a:p>
            <a:r>
              <a:rPr lang="en-US" altLang="cs-CZ" dirty="0"/>
              <a:t>be active</a:t>
            </a:r>
          </a:p>
          <a:p>
            <a:r>
              <a:rPr lang="en-US" altLang="cs-CZ" dirty="0"/>
              <a:t>be responsible</a:t>
            </a:r>
          </a:p>
          <a:p>
            <a:r>
              <a:rPr lang="en-US" altLang="cs-CZ" dirty="0"/>
              <a:t>be communicative</a:t>
            </a:r>
          </a:p>
          <a:p>
            <a:endParaRPr lang="en-US" altLang="cs-CZ" dirty="0"/>
          </a:p>
          <a:p>
            <a:r>
              <a:rPr lang="en-US" altLang="cs-CZ" dirty="0"/>
              <a:t>Diploma Thesis is your project, you are responsible for the result (not the tutor) and after all – you will have to defend it!</a:t>
            </a:r>
          </a:p>
          <a:p>
            <a:pPr>
              <a:buFont typeface="Wingdings" pitchFamily="2" charset="2"/>
              <a:buNone/>
            </a:pPr>
            <a:r>
              <a:rPr lang="cs-CZ" altLang="cs-CZ" dirty="0"/>
              <a:t>										</a:t>
            </a:r>
            <a:r>
              <a:rPr lang="en-US" altLang="cs-CZ" dirty="0"/>
              <a:t>Good Luck</a:t>
            </a:r>
          </a:p>
        </p:txBody>
      </p:sp>
    </p:spTree>
    <p:extLst>
      <p:ext uri="{BB962C8B-B14F-4D97-AF65-F5344CB8AC3E}">
        <p14:creationId xmlns:p14="http://schemas.microsoft.com/office/powerpoint/2010/main" val="4170389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ECON-EN-1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F7C11DC7-1B8A-49B4-9AAA-52303DEDAF7D}" vid="{B13F5AAB-AC0E-4CB5-95CC-537D369F30D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Prezentace-ECON-EN-1</Template>
  <TotalTime>123</TotalTime>
  <Words>489</Words>
  <Application>Microsoft Office PowerPoint</Application>
  <PresentationFormat>Širokoúhlá obrazovka</PresentationFormat>
  <Paragraphs>69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Prezentace-ECON-EN-1</vt:lpstr>
      <vt:lpstr>MASTER THESIS </vt:lpstr>
      <vt:lpstr>Finishing Your Studies</vt:lpstr>
      <vt:lpstr>Required structure of credit points</vt:lpstr>
      <vt:lpstr>Diploma thesis</vt:lpstr>
      <vt:lpstr>Topic of Diploma thesis</vt:lpstr>
      <vt:lpstr>Working on your diploma thesis</vt:lpstr>
      <vt:lpstr>Important deadlines</vt:lpstr>
      <vt:lpstr>Good Advice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THESIS</dc:title>
  <dc:creator>Němcová Klára</dc:creator>
  <cp:lastModifiedBy>Jana Nesvadbová</cp:lastModifiedBy>
  <cp:revision>4</cp:revision>
  <cp:lastPrinted>1601-01-01T00:00:00Z</cp:lastPrinted>
  <dcterms:created xsi:type="dcterms:W3CDTF">2019-02-20T09:52:44Z</dcterms:created>
  <dcterms:modified xsi:type="dcterms:W3CDTF">2019-02-21T13:52:40Z</dcterms:modified>
</cp:coreProperties>
</file>