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8" r:id="rId1"/>
    <p:sldMasterId id="2147484294" r:id="rId2"/>
    <p:sldMasterId id="2147484296" r:id="rId3"/>
    <p:sldMasterId id="2147484298" r:id="rId4"/>
    <p:sldMasterId id="2147484300" r:id="rId5"/>
    <p:sldMasterId id="2147484302" r:id="rId6"/>
    <p:sldMasterId id="2147484280" r:id="rId7"/>
    <p:sldMasterId id="2147484284" r:id="rId8"/>
    <p:sldMasterId id="2147484286" r:id="rId9"/>
    <p:sldMasterId id="2147484288" r:id="rId10"/>
    <p:sldMasterId id="2147484290" r:id="rId11"/>
    <p:sldMasterId id="2147484292" r:id="rId12"/>
    <p:sldMasterId id="2147484307" r:id="rId13"/>
  </p:sldMasterIdLst>
  <p:notesMasterIdLst>
    <p:notesMasterId r:id="rId54"/>
  </p:notesMasterIdLst>
  <p:handoutMasterIdLst>
    <p:handoutMasterId r:id="rId55"/>
  </p:handoutMasterIdLst>
  <p:sldIdLst>
    <p:sldId id="301" r:id="rId14"/>
    <p:sldId id="258" r:id="rId15"/>
    <p:sldId id="388" r:id="rId16"/>
    <p:sldId id="304" r:id="rId17"/>
    <p:sldId id="339" r:id="rId18"/>
    <p:sldId id="343" r:id="rId19"/>
    <p:sldId id="347" r:id="rId20"/>
    <p:sldId id="344" r:id="rId21"/>
    <p:sldId id="345" r:id="rId22"/>
    <p:sldId id="346" r:id="rId23"/>
    <p:sldId id="348" r:id="rId24"/>
    <p:sldId id="340" r:id="rId25"/>
    <p:sldId id="307" r:id="rId26"/>
    <p:sldId id="349" r:id="rId27"/>
    <p:sldId id="389" r:id="rId28"/>
    <p:sldId id="308" r:id="rId29"/>
    <p:sldId id="355" r:id="rId30"/>
    <p:sldId id="350" r:id="rId31"/>
    <p:sldId id="351" r:id="rId32"/>
    <p:sldId id="353" r:id="rId33"/>
    <p:sldId id="354" r:id="rId34"/>
    <p:sldId id="373" r:id="rId35"/>
    <p:sldId id="374" r:id="rId36"/>
    <p:sldId id="366" r:id="rId37"/>
    <p:sldId id="361" r:id="rId38"/>
    <p:sldId id="359" r:id="rId39"/>
    <p:sldId id="360" r:id="rId40"/>
    <p:sldId id="358" r:id="rId41"/>
    <p:sldId id="377" r:id="rId42"/>
    <p:sldId id="378" r:id="rId43"/>
    <p:sldId id="342" r:id="rId44"/>
    <p:sldId id="310" r:id="rId45"/>
    <p:sldId id="380" r:id="rId46"/>
    <p:sldId id="382" r:id="rId47"/>
    <p:sldId id="385" r:id="rId48"/>
    <p:sldId id="383" r:id="rId49"/>
    <p:sldId id="384" r:id="rId50"/>
    <p:sldId id="309" r:id="rId51"/>
    <p:sldId id="369" r:id="rId52"/>
    <p:sldId id="302" r:id="rId53"/>
  </p:sldIdLst>
  <p:sldSz cx="9144000" cy="6858000" type="screen4x3"/>
  <p:notesSz cx="6797675"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cover" id="{FC9D48BB-6829-C443-8872-6A8CD66EC24F}">
          <p14:sldIdLst>
            <p14:sldId id="301"/>
            <p14:sldId id="258"/>
            <p14:sldId id="388"/>
            <p14:sldId id="304"/>
            <p14:sldId id="339"/>
            <p14:sldId id="343"/>
            <p14:sldId id="347"/>
            <p14:sldId id="344"/>
            <p14:sldId id="345"/>
            <p14:sldId id="346"/>
            <p14:sldId id="348"/>
            <p14:sldId id="340"/>
            <p14:sldId id="307"/>
            <p14:sldId id="349"/>
            <p14:sldId id="389"/>
            <p14:sldId id="308"/>
            <p14:sldId id="355"/>
            <p14:sldId id="350"/>
            <p14:sldId id="351"/>
            <p14:sldId id="353"/>
            <p14:sldId id="354"/>
            <p14:sldId id="373"/>
            <p14:sldId id="374"/>
            <p14:sldId id="366"/>
            <p14:sldId id="361"/>
            <p14:sldId id="359"/>
            <p14:sldId id="360"/>
            <p14:sldId id="358"/>
            <p14:sldId id="377"/>
            <p14:sldId id="378"/>
            <p14:sldId id="342"/>
            <p14:sldId id="310"/>
            <p14:sldId id="380"/>
            <p14:sldId id="382"/>
            <p14:sldId id="385"/>
            <p14:sldId id="383"/>
            <p14:sldId id="384"/>
            <p14:sldId id="309"/>
            <p14:sldId id="369"/>
            <p14:sldId id="302"/>
          </p14:sldIdLst>
        </p14:section>
        <p14:section name="content" id="{03102A72-5CAE-F04B-8B85-4A5E61DCCB92}">
          <p14:sldIdLst/>
        </p14:section>
        <p14:section name="back" id="{2D7054D8-94F7-B848-B91E-1F5F4C45F7B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CCA"/>
    <a:srgbClr val="4C0DC9"/>
    <a:srgbClr val="FF0066"/>
    <a:srgbClr val="4D25B1"/>
    <a:srgbClr val="ECECEC"/>
    <a:srgbClr val="E4E4E4"/>
    <a:srgbClr val="110C7E"/>
    <a:srgbClr val="002650"/>
    <a:srgbClr val="003772"/>
    <a:srgbClr val="0024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4709" autoAdjust="0"/>
  </p:normalViewPr>
  <p:slideViewPr>
    <p:cSldViewPr>
      <p:cViewPr varScale="1">
        <p:scale>
          <a:sx n="108" d="100"/>
          <a:sy n="108" d="100"/>
        </p:scale>
        <p:origin x="180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25" d="100"/>
          <a:sy n="125" d="100"/>
        </p:scale>
        <p:origin x="-4008" y="-120"/>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67723-8B1C-4BA6-8EB9-55F0CB12F61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3736E24B-D28F-48E0-A75F-4AAC0AE0FB10}">
      <dgm:prSet phldrT="[Text]"/>
      <dgm:spPr>
        <a:solidFill>
          <a:srgbClr val="00B0F0">
            <a:alpha val="50000"/>
          </a:srgbClr>
        </a:solidFill>
        <a:ln>
          <a:solidFill>
            <a:srgbClr val="00B0F0"/>
          </a:solidFill>
        </a:ln>
      </dgm:spPr>
      <dgm:t>
        <a:bodyPr/>
        <a:lstStyle/>
        <a:p>
          <a:pPr algn="ctr"/>
          <a:r>
            <a:rPr lang="en-US" dirty="0"/>
            <a:t>Huddersfield</a:t>
          </a:r>
        </a:p>
      </dgm:t>
    </dgm:pt>
    <dgm:pt modelId="{A48EF449-BFC9-4BD4-87D7-5FA13CA39577}" type="parTrans" cxnId="{71ADE082-656E-4599-A0DF-646A27DC0117}">
      <dgm:prSet/>
      <dgm:spPr/>
      <dgm:t>
        <a:bodyPr/>
        <a:lstStyle/>
        <a:p>
          <a:endParaRPr lang="en-US"/>
        </a:p>
      </dgm:t>
    </dgm:pt>
    <dgm:pt modelId="{4F5DFF07-D062-40E9-85B3-AF73811298A8}" type="sibTrans" cxnId="{71ADE082-656E-4599-A0DF-646A27DC0117}">
      <dgm:prSet/>
      <dgm:spPr/>
      <dgm:t>
        <a:bodyPr/>
        <a:lstStyle/>
        <a:p>
          <a:endParaRPr lang="en-US"/>
        </a:p>
      </dgm:t>
    </dgm:pt>
    <dgm:pt modelId="{FA94ECA3-2047-4695-B9FE-66BABD317190}">
      <dgm:prSet phldrT="[Text]"/>
      <dgm:spPr>
        <a:solidFill>
          <a:srgbClr val="0070C0">
            <a:alpha val="50000"/>
          </a:srgbClr>
        </a:solidFill>
        <a:ln>
          <a:solidFill>
            <a:srgbClr val="0070C0"/>
          </a:solidFill>
        </a:ln>
      </dgm:spPr>
      <dgm:t>
        <a:bodyPr/>
        <a:lstStyle/>
        <a:p>
          <a:pPr algn="ctr"/>
          <a:r>
            <a:rPr lang="en-US" dirty="0"/>
            <a:t>University of Huddersfield</a:t>
          </a:r>
        </a:p>
      </dgm:t>
    </dgm:pt>
    <dgm:pt modelId="{2AAF3D45-AB2C-4C1B-A15C-C829FA26EB43}" type="parTrans" cxnId="{5F26D313-8238-4D58-A448-DE7FCF88606E}">
      <dgm:prSet/>
      <dgm:spPr/>
      <dgm:t>
        <a:bodyPr/>
        <a:lstStyle/>
        <a:p>
          <a:endParaRPr lang="en-US"/>
        </a:p>
      </dgm:t>
    </dgm:pt>
    <dgm:pt modelId="{CAF8F641-60BD-46A8-B50D-B3C38817D8E7}" type="sibTrans" cxnId="{5F26D313-8238-4D58-A448-DE7FCF88606E}">
      <dgm:prSet/>
      <dgm:spPr/>
      <dgm:t>
        <a:bodyPr/>
        <a:lstStyle/>
        <a:p>
          <a:endParaRPr lang="en-US"/>
        </a:p>
      </dgm:t>
    </dgm:pt>
    <dgm:pt modelId="{3399C775-B0BE-48F7-8F65-80A87BDD4D0C}">
      <dgm:prSet phldrT="[Text]"/>
      <dgm:spPr>
        <a:solidFill>
          <a:srgbClr val="4D25B1">
            <a:alpha val="50000"/>
          </a:srgbClr>
        </a:solidFill>
        <a:ln>
          <a:solidFill>
            <a:srgbClr val="4D25B1"/>
          </a:solidFill>
        </a:ln>
      </dgm:spPr>
      <dgm:t>
        <a:bodyPr/>
        <a:lstStyle/>
        <a:p>
          <a:pPr algn="ctr"/>
          <a:endParaRPr lang="en-US" dirty="0"/>
        </a:p>
        <a:p>
          <a:pPr algn="ctr"/>
          <a:r>
            <a:rPr lang="en-US" dirty="0"/>
            <a:t>Huddersfield Business School</a:t>
          </a:r>
        </a:p>
      </dgm:t>
    </dgm:pt>
    <dgm:pt modelId="{3A8B95FF-9053-4283-882E-A7C1E759C146}" type="parTrans" cxnId="{FBEDB686-5B36-4DEE-8F99-B4D2699706C7}">
      <dgm:prSet/>
      <dgm:spPr/>
      <dgm:t>
        <a:bodyPr/>
        <a:lstStyle/>
        <a:p>
          <a:endParaRPr lang="en-US"/>
        </a:p>
      </dgm:t>
    </dgm:pt>
    <dgm:pt modelId="{25375014-3068-4A19-9D06-7DA3861080FE}" type="sibTrans" cxnId="{FBEDB686-5B36-4DEE-8F99-B4D2699706C7}">
      <dgm:prSet/>
      <dgm:spPr/>
      <dgm:t>
        <a:bodyPr/>
        <a:lstStyle/>
        <a:p>
          <a:endParaRPr lang="en-US"/>
        </a:p>
      </dgm:t>
    </dgm:pt>
    <dgm:pt modelId="{832BD453-F4D6-403A-AD3B-1C96D3CA25AC}">
      <dgm:prSet phldrT="[Text]"/>
      <dgm:spPr>
        <a:solidFill>
          <a:srgbClr val="4D25B1">
            <a:alpha val="50000"/>
          </a:srgbClr>
        </a:solidFill>
        <a:ln>
          <a:solidFill>
            <a:srgbClr val="4D25B1"/>
          </a:solidFill>
        </a:ln>
      </dgm:spPr>
      <dgm:t>
        <a:bodyPr/>
        <a:lstStyle/>
        <a:p>
          <a:pPr algn="ctr"/>
          <a:endParaRPr lang="en-US" dirty="0"/>
        </a:p>
      </dgm:t>
    </dgm:pt>
    <dgm:pt modelId="{DD79CA48-FCFB-4EDE-9EB2-5BEE0739D583}" type="parTrans" cxnId="{67F20B21-845B-43AB-8636-8F86D7DFDEAE}">
      <dgm:prSet/>
      <dgm:spPr/>
      <dgm:t>
        <a:bodyPr/>
        <a:lstStyle/>
        <a:p>
          <a:endParaRPr lang="en-US"/>
        </a:p>
      </dgm:t>
    </dgm:pt>
    <dgm:pt modelId="{3BCCD4AC-827F-4365-BEF7-D939E1C4D5AF}" type="sibTrans" cxnId="{67F20B21-845B-43AB-8636-8F86D7DFDEAE}">
      <dgm:prSet/>
      <dgm:spPr/>
      <dgm:t>
        <a:bodyPr/>
        <a:lstStyle/>
        <a:p>
          <a:endParaRPr lang="en-US"/>
        </a:p>
      </dgm:t>
    </dgm:pt>
    <dgm:pt modelId="{798E204D-FC7B-4F9B-B056-FBE1927690E6}">
      <dgm:prSet/>
      <dgm:spPr>
        <a:solidFill>
          <a:srgbClr val="4C0DC9">
            <a:alpha val="50000"/>
          </a:srgbClr>
        </a:solidFill>
        <a:ln>
          <a:solidFill>
            <a:srgbClr val="4C0DC9"/>
          </a:solidFill>
        </a:ln>
      </dgm:spPr>
      <dgm:t>
        <a:bodyPr/>
        <a:lstStyle/>
        <a:p>
          <a:pPr algn="ctr"/>
          <a:r>
            <a:rPr lang="en-US" dirty="0"/>
            <a:t>Arriving and Living in Huddersfield</a:t>
          </a:r>
        </a:p>
      </dgm:t>
    </dgm:pt>
    <dgm:pt modelId="{1EECED22-5DF7-4039-BA41-F1B58DDA0E3F}" type="parTrans" cxnId="{BB121D29-35E2-4A16-A0B9-FB0235AD8118}">
      <dgm:prSet/>
      <dgm:spPr/>
      <dgm:t>
        <a:bodyPr/>
        <a:lstStyle/>
        <a:p>
          <a:endParaRPr lang="en-US"/>
        </a:p>
      </dgm:t>
    </dgm:pt>
    <dgm:pt modelId="{6B22F68D-7126-471A-9F84-F9F95B71EA11}" type="sibTrans" cxnId="{BB121D29-35E2-4A16-A0B9-FB0235AD8118}">
      <dgm:prSet/>
      <dgm:spPr/>
      <dgm:t>
        <a:bodyPr/>
        <a:lstStyle/>
        <a:p>
          <a:endParaRPr lang="en-US"/>
        </a:p>
      </dgm:t>
    </dgm:pt>
    <dgm:pt modelId="{508E7317-00B2-4373-99EA-B4673EFF10F6}" type="pres">
      <dgm:prSet presAssocID="{15067723-8B1C-4BA6-8EB9-55F0CB12F616}" presName="Name0" presStyleCnt="0">
        <dgm:presLayoutVars>
          <dgm:dir/>
          <dgm:resizeHandles val="exact"/>
        </dgm:presLayoutVars>
      </dgm:prSet>
      <dgm:spPr/>
    </dgm:pt>
    <dgm:pt modelId="{EBE6E933-8D93-4103-A8EC-19EBDDBC41FA}" type="pres">
      <dgm:prSet presAssocID="{3736E24B-D28F-48E0-A75F-4AAC0AE0FB10}" presName="Name5" presStyleLbl="vennNode1" presStyleIdx="0" presStyleCnt="4">
        <dgm:presLayoutVars>
          <dgm:bulletEnabled val="1"/>
        </dgm:presLayoutVars>
      </dgm:prSet>
      <dgm:spPr/>
    </dgm:pt>
    <dgm:pt modelId="{B5D1891D-31A3-4F11-A5DD-1F72D5E3712B}" type="pres">
      <dgm:prSet presAssocID="{4F5DFF07-D062-40E9-85B3-AF73811298A8}" presName="space" presStyleCnt="0"/>
      <dgm:spPr/>
    </dgm:pt>
    <dgm:pt modelId="{8346A435-916B-4749-86D7-914651DADACA}" type="pres">
      <dgm:prSet presAssocID="{FA94ECA3-2047-4695-B9FE-66BABD317190}" presName="Name5" presStyleLbl="vennNode1" presStyleIdx="1" presStyleCnt="4">
        <dgm:presLayoutVars>
          <dgm:bulletEnabled val="1"/>
        </dgm:presLayoutVars>
      </dgm:prSet>
      <dgm:spPr/>
    </dgm:pt>
    <dgm:pt modelId="{08BFBA78-0883-4F57-A66B-919D211BDB68}" type="pres">
      <dgm:prSet presAssocID="{CAF8F641-60BD-46A8-B50D-B3C38817D8E7}" presName="space" presStyleCnt="0"/>
      <dgm:spPr/>
    </dgm:pt>
    <dgm:pt modelId="{22E681D2-F728-4D73-B19F-6256382E84E4}" type="pres">
      <dgm:prSet presAssocID="{3399C775-B0BE-48F7-8F65-80A87BDD4D0C}" presName="Name5" presStyleLbl="vennNode1" presStyleIdx="2" presStyleCnt="4">
        <dgm:presLayoutVars>
          <dgm:bulletEnabled val="1"/>
        </dgm:presLayoutVars>
      </dgm:prSet>
      <dgm:spPr/>
    </dgm:pt>
    <dgm:pt modelId="{EF8A6F28-8978-4A08-9567-54014852D9BC}" type="pres">
      <dgm:prSet presAssocID="{25375014-3068-4A19-9D06-7DA3861080FE}" presName="space" presStyleCnt="0"/>
      <dgm:spPr/>
    </dgm:pt>
    <dgm:pt modelId="{7C9E1DEA-83B7-4E9B-8457-CB33C973A2F0}" type="pres">
      <dgm:prSet presAssocID="{798E204D-FC7B-4F9B-B056-FBE1927690E6}" presName="Name5" presStyleLbl="vennNode1" presStyleIdx="3" presStyleCnt="4">
        <dgm:presLayoutVars>
          <dgm:bulletEnabled val="1"/>
        </dgm:presLayoutVars>
      </dgm:prSet>
      <dgm:spPr/>
    </dgm:pt>
  </dgm:ptLst>
  <dgm:cxnLst>
    <dgm:cxn modelId="{69D1CF11-E001-4635-9555-EE1693CE1C08}" type="presOf" srcId="{3399C775-B0BE-48F7-8F65-80A87BDD4D0C}" destId="{22E681D2-F728-4D73-B19F-6256382E84E4}" srcOrd="0" destOrd="0" presId="urn:microsoft.com/office/officeart/2005/8/layout/venn3"/>
    <dgm:cxn modelId="{5F26D313-8238-4D58-A448-DE7FCF88606E}" srcId="{15067723-8B1C-4BA6-8EB9-55F0CB12F616}" destId="{FA94ECA3-2047-4695-B9FE-66BABD317190}" srcOrd="1" destOrd="0" parTransId="{2AAF3D45-AB2C-4C1B-A15C-C829FA26EB43}" sibTransId="{CAF8F641-60BD-46A8-B50D-B3C38817D8E7}"/>
    <dgm:cxn modelId="{67F20B21-845B-43AB-8636-8F86D7DFDEAE}" srcId="{3399C775-B0BE-48F7-8F65-80A87BDD4D0C}" destId="{832BD453-F4D6-403A-AD3B-1C96D3CA25AC}" srcOrd="0" destOrd="0" parTransId="{DD79CA48-FCFB-4EDE-9EB2-5BEE0739D583}" sibTransId="{3BCCD4AC-827F-4365-BEF7-D939E1C4D5AF}"/>
    <dgm:cxn modelId="{BB121D29-35E2-4A16-A0B9-FB0235AD8118}" srcId="{15067723-8B1C-4BA6-8EB9-55F0CB12F616}" destId="{798E204D-FC7B-4F9B-B056-FBE1927690E6}" srcOrd="3" destOrd="0" parTransId="{1EECED22-5DF7-4039-BA41-F1B58DDA0E3F}" sibTransId="{6B22F68D-7126-471A-9F84-F9F95B71EA11}"/>
    <dgm:cxn modelId="{62887E2D-3668-4C34-9258-00A341A21ED1}" type="presOf" srcId="{15067723-8B1C-4BA6-8EB9-55F0CB12F616}" destId="{508E7317-00B2-4373-99EA-B4673EFF10F6}" srcOrd="0" destOrd="0" presId="urn:microsoft.com/office/officeart/2005/8/layout/venn3"/>
    <dgm:cxn modelId="{D19F3B63-336D-4E09-846F-BAD772749843}" type="presOf" srcId="{832BD453-F4D6-403A-AD3B-1C96D3CA25AC}" destId="{22E681D2-F728-4D73-B19F-6256382E84E4}" srcOrd="0" destOrd="1" presId="urn:microsoft.com/office/officeart/2005/8/layout/venn3"/>
    <dgm:cxn modelId="{6490F44C-E6FE-4299-80F8-FAAC5553BE14}" type="presOf" srcId="{FA94ECA3-2047-4695-B9FE-66BABD317190}" destId="{8346A435-916B-4749-86D7-914651DADACA}" srcOrd="0" destOrd="0" presId="urn:microsoft.com/office/officeart/2005/8/layout/venn3"/>
    <dgm:cxn modelId="{71ADE082-656E-4599-A0DF-646A27DC0117}" srcId="{15067723-8B1C-4BA6-8EB9-55F0CB12F616}" destId="{3736E24B-D28F-48E0-A75F-4AAC0AE0FB10}" srcOrd="0" destOrd="0" parTransId="{A48EF449-BFC9-4BD4-87D7-5FA13CA39577}" sibTransId="{4F5DFF07-D062-40E9-85B3-AF73811298A8}"/>
    <dgm:cxn modelId="{1AFB2584-0094-46DD-9814-CFA6ADE080FA}" type="presOf" srcId="{798E204D-FC7B-4F9B-B056-FBE1927690E6}" destId="{7C9E1DEA-83B7-4E9B-8457-CB33C973A2F0}" srcOrd="0" destOrd="0" presId="urn:microsoft.com/office/officeart/2005/8/layout/venn3"/>
    <dgm:cxn modelId="{FBEDB686-5B36-4DEE-8F99-B4D2699706C7}" srcId="{15067723-8B1C-4BA6-8EB9-55F0CB12F616}" destId="{3399C775-B0BE-48F7-8F65-80A87BDD4D0C}" srcOrd="2" destOrd="0" parTransId="{3A8B95FF-9053-4283-882E-A7C1E759C146}" sibTransId="{25375014-3068-4A19-9D06-7DA3861080FE}"/>
    <dgm:cxn modelId="{815C32B2-D1D7-4095-BFEE-69043FB03772}" type="presOf" srcId="{3736E24B-D28F-48E0-A75F-4AAC0AE0FB10}" destId="{EBE6E933-8D93-4103-A8EC-19EBDDBC41FA}" srcOrd="0" destOrd="0" presId="urn:microsoft.com/office/officeart/2005/8/layout/venn3"/>
    <dgm:cxn modelId="{04D33C28-7282-413E-B395-301FCEAFB0A1}" type="presParOf" srcId="{508E7317-00B2-4373-99EA-B4673EFF10F6}" destId="{EBE6E933-8D93-4103-A8EC-19EBDDBC41FA}" srcOrd="0" destOrd="0" presId="urn:microsoft.com/office/officeart/2005/8/layout/venn3"/>
    <dgm:cxn modelId="{44ABB2B4-9574-4B50-B89C-D61A1D455117}" type="presParOf" srcId="{508E7317-00B2-4373-99EA-B4673EFF10F6}" destId="{B5D1891D-31A3-4F11-A5DD-1F72D5E3712B}" srcOrd="1" destOrd="0" presId="urn:microsoft.com/office/officeart/2005/8/layout/venn3"/>
    <dgm:cxn modelId="{521FF2B2-5C2C-48D0-B820-8FFE3B4D8FC1}" type="presParOf" srcId="{508E7317-00B2-4373-99EA-B4673EFF10F6}" destId="{8346A435-916B-4749-86D7-914651DADACA}" srcOrd="2" destOrd="0" presId="urn:microsoft.com/office/officeart/2005/8/layout/venn3"/>
    <dgm:cxn modelId="{49E6B2CC-A498-45E6-B422-078A8DE25655}" type="presParOf" srcId="{508E7317-00B2-4373-99EA-B4673EFF10F6}" destId="{08BFBA78-0883-4F57-A66B-919D211BDB68}" srcOrd="3" destOrd="0" presId="urn:microsoft.com/office/officeart/2005/8/layout/venn3"/>
    <dgm:cxn modelId="{EAA7BFEE-8EDE-4D4B-A3FF-4A52C04A756B}" type="presParOf" srcId="{508E7317-00B2-4373-99EA-B4673EFF10F6}" destId="{22E681D2-F728-4D73-B19F-6256382E84E4}" srcOrd="4" destOrd="0" presId="urn:microsoft.com/office/officeart/2005/8/layout/venn3"/>
    <dgm:cxn modelId="{7234D9FF-FBD4-4BCA-8C01-4765CB8AB706}" type="presParOf" srcId="{508E7317-00B2-4373-99EA-B4673EFF10F6}" destId="{EF8A6F28-8978-4A08-9567-54014852D9BC}" srcOrd="5" destOrd="0" presId="urn:microsoft.com/office/officeart/2005/8/layout/venn3"/>
    <dgm:cxn modelId="{ADD5247D-E073-4F44-BD44-8ED784FAAD39}" type="presParOf" srcId="{508E7317-00B2-4373-99EA-B4673EFF10F6}" destId="{7C9E1DEA-83B7-4E9B-8457-CB33C973A2F0}"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6E933-8D93-4103-A8EC-19EBDDBC41FA}">
      <dsp:nvSpPr>
        <dsp:cNvPr id="0" name=""/>
        <dsp:cNvSpPr/>
      </dsp:nvSpPr>
      <dsp:spPr>
        <a:xfrm>
          <a:off x="2318" y="1185036"/>
          <a:ext cx="2326223" cy="2326223"/>
        </a:xfrm>
        <a:prstGeom prst="ellipse">
          <a:avLst/>
        </a:prstGeom>
        <a:solidFill>
          <a:srgbClr val="00B0F0">
            <a:alpha val="50000"/>
          </a:srgb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Huddersfield</a:t>
          </a:r>
        </a:p>
      </dsp:txBody>
      <dsp:txXfrm>
        <a:off x="342985" y="1525703"/>
        <a:ext cx="1644889" cy="1644889"/>
      </dsp:txXfrm>
    </dsp:sp>
    <dsp:sp modelId="{8346A435-916B-4749-86D7-914651DADACA}">
      <dsp:nvSpPr>
        <dsp:cNvPr id="0" name=""/>
        <dsp:cNvSpPr/>
      </dsp:nvSpPr>
      <dsp:spPr>
        <a:xfrm>
          <a:off x="1863297" y="1185036"/>
          <a:ext cx="2326223" cy="2326223"/>
        </a:xfrm>
        <a:prstGeom prst="ellipse">
          <a:avLst/>
        </a:prstGeom>
        <a:solidFill>
          <a:srgbClr val="0070C0">
            <a:alpha val="5000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University of Huddersfield</a:t>
          </a:r>
        </a:p>
      </dsp:txBody>
      <dsp:txXfrm>
        <a:off x="2203964" y="1525703"/>
        <a:ext cx="1644889" cy="1644889"/>
      </dsp:txXfrm>
    </dsp:sp>
    <dsp:sp modelId="{22E681D2-F728-4D73-B19F-6256382E84E4}">
      <dsp:nvSpPr>
        <dsp:cNvPr id="0" name=""/>
        <dsp:cNvSpPr/>
      </dsp:nvSpPr>
      <dsp:spPr>
        <a:xfrm>
          <a:off x="3724276" y="1185036"/>
          <a:ext cx="2326223" cy="2326223"/>
        </a:xfrm>
        <a:prstGeom prst="ellipse">
          <a:avLst/>
        </a:prstGeom>
        <a:solidFill>
          <a:srgbClr val="4D25B1">
            <a:alpha val="50000"/>
          </a:srgbClr>
        </a:solidFill>
        <a:ln w="12700" cap="flat" cmpd="sng" algn="ctr">
          <a:solidFill>
            <a:srgbClr val="4D25B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1">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Huddersfield Business School</a:t>
          </a:r>
        </a:p>
        <a:p>
          <a:pPr marL="171450" lvl="1" indent="-171450" algn="ctr" defTabSz="711200">
            <a:lnSpc>
              <a:spcPct val="90000"/>
            </a:lnSpc>
            <a:spcBef>
              <a:spcPct val="0"/>
            </a:spcBef>
            <a:spcAft>
              <a:spcPct val="15000"/>
            </a:spcAft>
            <a:buChar char="•"/>
          </a:pPr>
          <a:endParaRPr lang="en-US" sz="1600" kern="1200" dirty="0"/>
        </a:p>
      </dsp:txBody>
      <dsp:txXfrm>
        <a:off x="4064943" y="1525703"/>
        <a:ext cx="1644889" cy="1644889"/>
      </dsp:txXfrm>
    </dsp:sp>
    <dsp:sp modelId="{7C9E1DEA-83B7-4E9B-8457-CB33C973A2F0}">
      <dsp:nvSpPr>
        <dsp:cNvPr id="0" name=""/>
        <dsp:cNvSpPr/>
      </dsp:nvSpPr>
      <dsp:spPr>
        <a:xfrm>
          <a:off x="5585255" y="1185036"/>
          <a:ext cx="2326223" cy="2326223"/>
        </a:xfrm>
        <a:prstGeom prst="ellipse">
          <a:avLst/>
        </a:prstGeom>
        <a:solidFill>
          <a:srgbClr val="4C0DC9">
            <a:alpha val="50000"/>
          </a:srgbClr>
        </a:solidFill>
        <a:ln w="12700" cap="flat" cmpd="sng" algn="ctr">
          <a:solidFill>
            <a:srgbClr val="4C0DC9"/>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020" tIns="25400" rIns="12802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Arriving and Living in Huddersfield</a:t>
          </a:r>
        </a:p>
      </dsp:txBody>
      <dsp:txXfrm>
        <a:off x="5925922" y="1525703"/>
        <a:ext cx="1644889" cy="16448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GB"/>
          </a:p>
        </p:txBody>
      </p:sp>
      <p:sp>
        <p:nvSpPr>
          <p:cNvPr id="394243"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394244"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GB"/>
          </a:p>
        </p:txBody>
      </p:sp>
      <p:sp>
        <p:nvSpPr>
          <p:cNvPr id="394245"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A2339C6D-62AF-4B52-8370-934C65CC1A83}" type="slidenum">
              <a:rPr lang="en-GB"/>
              <a:pPr>
                <a:defRPr/>
              </a:pPr>
              <a:t>‹#›</a:t>
            </a:fld>
            <a:endParaRPr lang="en-GB"/>
          </a:p>
        </p:txBody>
      </p:sp>
    </p:spTree>
    <p:extLst>
      <p:ext uri="{BB962C8B-B14F-4D97-AF65-F5344CB8AC3E}">
        <p14:creationId xmlns:p14="http://schemas.microsoft.com/office/powerpoint/2010/main" val="27944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GB"/>
          </a:p>
        </p:txBody>
      </p:sp>
      <p:sp>
        <p:nvSpPr>
          <p:cNvPr id="49155"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32772"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9158"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GB"/>
          </a:p>
        </p:txBody>
      </p:sp>
      <p:sp>
        <p:nvSpPr>
          <p:cNvPr id="49159"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207A55E7-00BC-4E7A-82FF-F0B416E3D21C}" type="slidenum">
              <a:rPr lang="en-GB"/>
              <a:pPr>
                <a:defRPr/>
              </a:pPr>
              <a:t>‹#›</a:t>
            </a:fld>
            <a:endParaRPr lang="en-GB"/>
          </a:p>
        </p:txBody>
      </p:sp>
    </p:spTree>
    <p:extLst>
      <p:ext uri="{BB962C8B-B14F-4D97-AF65-F5344CB8AC3E}">
        <p14:creationId xmlns:p14="http://schemas.microsoft.com/office/powerpoint/2010/main" val="1808751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for you to add in an introduction about yourself</a:t>
            </a:r>
          </a:p>
        </p:txBody>
      </p:sp>
      <p:sp>
        <p:nvSpPr>
          <p:cNvPr id="4" name="Slide Number Placeholder 3"/>
          <p:cNvSpPr>
            <a:spLocks noGrp="1"/>
          </p:cNvSpPr>
          <p:nvPr>
            <p:ph type="sldNum" sz="quarter" idx="10"/>
          </p:nvPr>
        </p:nvSpPr>
        <p:spPr/>
        <p:txBody>
          <a:bodyPr/>
          <a:lstStyle/>
          <a:p>
            <a:fld id="{27A8B30A-545F-430A-A08F-47108BD162BE}" type="slidenum">
              <a:rPr lang="en-GB" smtClean="0"/>
              <a:t>2</a:t>
            </a:fld>
            <a:endParaRPr lang="en-GB"/>
          </a:p>
        </p:txBody>
      </p:sp>
    </p:spTree>
    <p:extLst>
      <p:ext uri="{BB962C8B-B14F-4D97-AF65-F5344CB8AC3E}">
        <p14:creationId xmlns:p14="http://schemas.microsoft.com/office/powerpoint/2010/main" val="354206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07A55E7-00BC-4E7A-82FF-F0B416E3D21C}" type="slidenum">
              <a:rPr lang="en-GB" smtClean="0"/>
              <a:pPr>
                <a:defRPr/>
              </a:pPr>
              <a:t>18</a:t>
            </a:fld>
            <a:endParaRPr lang="en-GB"/>
          </a:p>
        </p:txBody>
      </p:sp>
    </p:spTree>
    <p:extLst>
      <p:ext uri="{BB962C8B-B14F-4D97-AF65-F5344CB8AC3E}">
        <p14:creationId xmlns:p14="http://schemas.microsoft.com/office/powerpoint/2010/main" val="1236485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hud.ac.uk/open-days/" TargetMode="External"/><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8" name="TextBox 7"/>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69602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57906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837681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94233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107504" y="188640"/>
            <a:ext cx="4104456" cy="2808312"/>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p:txBody>
          <a:bodyPr/>
          <a:lstStyle/>
          <a:p>
            <a:fld id="{52AF76F3-6283-4DF5-823B-9A4C705B47C8}"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2"/>
          <p:cNvSpPr>
            <a:spLocks noGrp="1"/>
          </p:cNvSpPr>
          <p:nvPr>
            <p:ph type="title" hasCustomPrompt="1"/>
          </p:nvPr>
        </p:nvSpPr>
        <p:spPr>
          <a:xfrm>
            <a:off x="251520" y="1052736"/>
            <a:ext cx="3960440" cy="1325563"/>
          </a:xfrm>
        </p:spPr>
        <p:txBody>
          <a:bodyPr>
            <a:noAutofit/>
          </a:bodyPr>
          <a:lstStyle>
            <a:lvl1pPr>
              <a:defRPr sz="1600">
                <a:latin typeface="Arial" panose="020B0604020202020204" pitchFamily="34" charset="0"/>
                <a:cs typeface="Arial" panose="020B0604020202020204" pitchFamily="34" charset="0"/>
              </a:defRPr>
            </a:lvl1pPr>
          </a:lstStyle>
          <a:p>
            <a:r>
              <a:rPr lang="en-GB" sz="1800" b="1" dirty="0"/>
              <a:t>Open Days 2017</a:t>
            </a:r>
            <a:br>
              <a:rPr lang="en-GB" sz="1800" b="1" dirty="0"/>
            </a:br>
            <a:br>
              <a:rPr lang="en-US" sz="1800" dirty="0"/>
            </a:br>
            <a:r>
              <a:rPr lang="en-US" sz="1800" dirty="0"/>
              <a:t>Wednesday 21 June</a:t>
            </a:r>
            <a:br>
              <a:rPr lang="en-US" sz="1800" dirty="0"/>
            </a:br>
            <a:r>
              <a:rPr lang="en-US" sz="1800" dirty="0"/>
              <a:t>Thursday 22 June</a:t>
            </a:r>
            <a:br>
              <a:rPr lang="en-US" sz="1800" dirty="0"/>
            </a:br>
            <a:r>
              <a:rPr lang="en-US" sz="1800" dirty="0"/>
              <a:t>Saturday 16 September</a:t>
            </a:r>
            <a:br>
              <a:rPr lang="en-US" sz="1800" dirty="0"/>
            </a:br>
            <a:r>
              <a:rPr lang="en-US" sz="1800" dirty="0"/>
              <a:t>Saturday 21 October</a:t>
            </a:r>
            <a:br>
              <a:rPr lang="en-US" sz="1800" dirty="0"/>
            </a:br>
            <a:r>
              <a:rPr lang="en-US" sz="1800" dirty="0"/>
              <a:t>Wednesday 8 November</a:t>
            </a:r>
            <a:br>
              <a:rPr lang="en-US" sz="1800" dirty="0"/>
            </a:br>
            <a:r>
              <a:rPr lang="en-US" sz="1800" dirty="0"/>
              <a:t>Friday 1 December</a:t>
            </a:r>
            <a:br>
              <a:rPr lang="en-US" sz="1800" dirty="0"/>
            </a:br>
            <a:br>
              <a:rPr lang="en-US" sz="1800" dirty="0"/>
            </a:br>
            <a:r>
              <a:rPr lang="en-GB" sz="1800" dirty="0"/>
              <a:t>9.30am – 3.00pm</a:t>
            </a:r>
            <a:br>
              <a:rPr lang="en-GB" sz="1800" dirty="0"/>
            </a:br>
            <a:r>
              <a:rPr lang="en-GB" sz="1600" dirty="0">
                <a:hlinkClick r:id="rId2"/>
              </a:rPr>
              <a:t>http://www.hud.ac.uk/open-days/</a:t>
            </a:r>
            <a:br>
              <a:rPr lang="en-GB" sz="1800" dirty="0">
                <a:hlinkClick r:id="rId2"/>
              </a:rPr>
            </a:br>
            <a:endParaRPr lang="en-GB" sz="1800" dirty="0"/>
          </a:p>
        </p:txBody>
      </p:sp>
    </p:spTree>
    <p:extLst>
      <p:ext uri="{BB962C8B-B14F-4D97-AF65-F5344CB8AC3E}">
        <p14:creationId xmlns:p14="http://schemas.microsoft.com/office/powerpoint/2010/main" val="1976150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3888432" cy="4450506"/>
          </a:xfrm>
          <a:prstGeom prst="rect">
            <a:avLst/>
          </a:prstGeom>
        </p:spPr>
        <p:txBody>
          <a:bodyPr vert="horz"/>
          <a:lstStyle>
            <a:lvl1pPr algn="l">
              <a:defRPr b="1" i="0">
                <a:solidFill>
                  <a:schemeClr val="tx1"/>
                </a:solidFill>
                <a:latin typeface="Arial"/>
                <a:cs typeface="Arial"/>
              </a:defRPr>
            </a:lvl1pPr>
          </a:lstStyle>
          <a:p>
            <a:r>
              <a:rPr lang="pl-PL"/>
              <a:t>Click to edit Master title style</a:t>
            </a:r>
            <a:endParaRPr lang="en-US"/>
          </a:p>
        </p:txBody>
      </p:sp>
    </p:spTree>
    <p:extLst>
      <p:ext uri="{BB962C8B-B14F-4D97-AF65-F5344CB8AC3E}">
        <p14:creationId xmlns:p14="http://schemas.microsoft.com/office/powerpoint/2010/main" val="322877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427886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8900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1967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68618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349010" y="11925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872" y="5013176"/>
            <a:ext cx="1368152" cy="1658200"/>
          </a:xfrm>
          <a:prstGeom prst="rect">
            <a:avLst/>
          </a:prstGeom>
        </p:spPr>
      </p:pic>
    </p:spTree>
    <p:extLst>
      <p:ext uri="{BB962C8B-B14F-4D97-AF65-F5344CB8AC3E}">
        <p14:creationId xmlns:p14="http://schemas.microsoft.com/office/powerpoint/2010/main" val="202804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FE62B65B-7B08-42DF-9C8A-2D717D08B4B1}"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783447E-A8CA-4315-81FB-CCE902F206E9}" type="slidenum">
              <a:rPr lang="en-GB" smtClean="0"/>
              <a:t>‹#›</a:t>
            </a:fld>
            <a:endParaRPr lang="en-GB"/>
          </a:p>
        </p:txBody>
      </p:sp>
      <p:sp>
        <p:nvSpPr>
          <p:cNvPr id="8" name="Rectangle 7"/>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20712" y="6451017"/>
            <a:ext cx="2700867" cy="341233"/>
          </a:xfrm>
          <a:prstGeom prst="rect">
            <a:avLst/>
          </a:prstGeom>
        </p:spPr>
      </p:pic>
    </p:spTree>
    <p:extLst>
      <p:ext uri="{BB962C8B-B14F-4D97-AF65-F5344CB8AC3E}">
        <p14:creationId xmlns:p14="http://schemas.microsoft.com/office/powerpoint/2010/main" val="353747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5671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F76F3-6283-4DF5-823B-9A4C705B47C8}" type="datetimeFigureOut">
              <a:rPr lang="en-GB" smtClean="0"/>
              <a:t>25/03/2021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17547E-F7B0-4147-98E7-3FA6AE4A6033}" type="slidenum">
              <a:rPr lang="en-GB" smtClean="0"/>
              <a:t>‹#›</a:t>
            </a:fld>
            <a:endParaRPr lang="en-GB"/>
          </a:p>
        </p:txBody>
      </p:sp>
      <p:sp>
        <p:nvSpPr>
          <p:cNvPr id="6" name="Title 1"/>
          <p:cNvSpPr>
            <a:spLocks noGrp="1"/>
          </p:cNvSpPr>
          <p:nvPr>
            <p:ph type="title"/>
          </p:nvPr>
        </p:nvSpPr>
        <p:spPr>
          <a:xfrm>
            <a:off x="323528" y="0"/>
            <a:ext cx="7886700" cy="1325563"/>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Rectangle 8"/>
          <p:cNvSpPr/>
          <p:nvPr userDrawn="1"/>
        </p:nvSpPr>
        <p:spPr>
          <a:xfrm>
            <a:off x="6498468" y="6813375"/>
            <a:ext cx="2645532" cy="4571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srcRect t="19017"/>
          <a:stretch/>
        </p:blipFill>
        <p:spPr>
          <a:xfrm>
            <a:off x="1" y="6453934"/>
            <a:ext cx="3149600" cy="397926"/>
          </a:xfrm>
          <a:prstGeom prst="rect">
            <a:avLst/>
          </a:prstGeom>
        </p:spPr>
      </p:pic>
    </p:spTree>
    <p:extLst>
      <p:ext uri="{BB962C8B-B14F-4D97-AF65-F5344CB8AC3E}">
        <p14:creationId xmlns:p14="http://schemas.microsoft.com/office/powerpoint/2010/main" val="1784374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9.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spTree>
    <p:extLst>
      <p:ext uri="{BB962C8B-B14F-4D97-AF65-F5344CB8AC3E}">
        <p14:creationId xmlns:p14="http://schemas.microsoft.com/office/powerpoint/2010/main" val="976424533"/>
      </p:ext>
    </p:extLst>
  </p:cSld>
  <p:clrMap bg1="lt1" tx1="dk1" bg2="lt2" tx2="dk2" accent1="accent1" accent2="accent2" accent3="accent3" accent4="accent4" accent5="accent5" accent6="accent6" hlink="hlink" folHlink="folHlink"/>
  <p:sldLayoutIdLst>
    <p:sldLayoutId id="2147484279"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3953030916"/>
      </p:ext>
    </p:extLst>
  </p:cSld>
  <p:clrMap bg1="lt1" tx1="dk1" bg2="lt2" tx2="dk2" accent1="accent1" accent2="accent2" accent3="accent3" accent4="accent4" accent5="accent5" accent6="accent6" hlink="hlink" folHlink="folHlink"/>
  <p:sldLayoutIdLst>
    <p:sldLayoutId id="21474842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760347302"/>
      </p:ext>
    </p:extLst>
  </p:cSld>
  <p:clrMap bg1="lt1" tx1="dk1" bg2="lt2" tx2="dk2" accent1="accent1" accent2="accent2" accent3="accent3" accent4="accent4" accent5="accent5" accent6="accent6" hlink="hlink" folHlink="folHlink"/>
  <p:sldLayoutIdLst>
    <p:sldLayoutId id="21474842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736393056"/>
      </p:ext>
    </p:extLst>
  </p:cSld>
  <p:clrMap bg1="lt1" tx1="dk1" bg2="lt2" tx2="dk2" accent1="accent1" accent2="accent2" accent3="accent3" accent4="accent4" accent5="accent5" accent6="accent6" hlink="hlink" folHlink="folHlink"/>
  <p:sldLayoutIdLst>
    <p:sldLayoutId id="21474842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46020"/>
      </p:ext>
    </p:extLst>
  </p:cSld>
  <p:clrMap bg1="lt1" tx1="dk1" bg2="lt2" tx2="dk2" accent1="accent1" accent2="accent2" accent3="accent3" accent4="accent4" accent5="accent5" accent6="accent6" hlink="hlink" folHlink="folHlink"/>
  <p:sldLayoutIdLst>
    <p:sldLayoutId id="21474843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506834495"/>
      </p:ext>
    </p:extLst>
  </p:cSld>
  <p:clrMap bg1="lt1" tx1="dk1" bg2="lt2" tx2="dk2" accent1="accent1" accent2="accent2" accent3="accent3" accent4="accent4" accent5="accent5" accent6="accent6" hlink="hlink" folHlink="folHlink"/>
  <p:sldLayoutIdLst>
    <p:sldLayoutId id="2147484295"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578288897"/>
      </p:ext>
    </p:extLst>
  </p:cSld>
  <p:clrMap bg1="lt1" tx1="dk1" bg2="lt2" tx2="dk2" accent1="accent1" accent2="accent2" accent3="accent3" accent4="accent4" accent5="accent5" accent6="accent6" hlink="hlink" folHlink="folHlink"/>
  <p:sldLayoutIdLst>
    <p:sldLayoutId id="2147484297"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298218659"/>
      </p:ext>
    </p:extLst>
  </p:cSld>
  <p:clrMap bg1="lt1" tx1="dk1" bg2="lt2" tx2="dk2" accent1="accent1" accent2="accent2" accent3="accent3" accent4="accent4" accent5="accent5" accent6="accent6" hlink="hlink" folHlink="folHlink"/>
  <p:sldLayoutIdLst>
    <p:sldLayoutId id="2147484299"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45681829"/>
      </p:ext>
    </p:extLst>
  </p:cSld>
  <p:clrMap bg1="lt1" tx1="dk1" bg2="lt2" tx2="dk2" accent1="accent1" accent2="accent2" accent3="accent3" accent4="accent4" accent5="accent5" accent6="accent6" hlink="hlink" folHlink="folHlink"/>
  <p:sldLayoutIdLst>
    <p:sldLayoutId id="2147484301"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7544" y="1268760"/>
            <a:ext cx="396044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TextBox 3"/>
          <p:cNvSpPr txBox="1"/>
          <p:nvPr userDrawn="1"/>
        </p:nvSpPr>
        <p:spPr>
          <a:xfrm>
            <a:off x="467544" y="2780928"/>
            <a:ext cx="3960440" cy="1040285"/>
          </a:xfrm>
          <a:prstGeom prst="rect">
            <a:avLst/>
          </a:prstGeom>
          <a:noFill/>
        </p:spPr>
        <p:txBody>
          <a:bodyPr wrap="square" rtlCol="0">
            <a:spAutoFit/>
          </a:bodyPr>
          <a:lstStyle/>
          <a:p>
            <a:endParaRPr lang="en-GB" sz="2800" b="1" dirty="0"/>
          </a:p>
          <a:p>
            <a:endParaRPr lang="en-GB" sz="2800" b="0" dirty="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1766424502"/>
      </p:ext>
    </p:extLst>
  </p:cSld>
  <p:clrMap bg1="lt1" tx1="dk1" bg2="lt2" tx2="dk2" accent1="accent1" accent2="accent2" accent3="accent3" accent4="accent4" accent5="accent5" accent6="accent6" hlink="hlink" folHlink="folHlink"/>
  <p:sldLayoutIdLst>
    <p:sldLayoutId id="2147484303" r:id="rId1"/>
  </p:sldLayoutIdLst>
  <p:txStyles>
    <p:titleStyle>
      <a:lvl1pPr algn="l" defTabSz="4572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2B65B-7B08-42DF-9C8A-2D717D08B4B1}"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3447E-A8CA-4315-81FB-CCE902F206E9}" type="slidenum">
              <a:rPr lang="en-GB" smtClean="0"/>
              <a:t>‹#›</a:t>
            </a:fld>
            <a:endParaRPr lang="en-GB"/>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695235903"/>
      </p:ext>
    </p:extLst>
  </p:cSld>
  <p:clrMap bg1="lt1" tx1="dk1" bg2="lt2" tx2="dk2" accent1="accent1" accent2="accent2" accent3="accent3" accent4="accent4" accent5="accent5" accent6="accent6" hlink="hlink" folHlink="folHlink"/>
  <p:sldLayoutIdLst>
    <p:sldLayoutId id="2147484283" r:id="rId1"/>
    <p:sldLayoutId id="21474843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2728346510"/>
      </p:ext>
    </p:extLst>
  </p:cSld>
  <p:clrMap bg1="lt1" tx1="dk1" bg2="lt2" tx2="dk2" accent1="accent1" accent2="accent2" accent3="accent3" accent4="accent4" accent5="accent5" accent6="accent6" hlink="hlink" folHlink="folHlink"/>
  <p:sldLayoutIdLst>
    <p:sldLayoutId id="21474842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F76F3-6283-4DF5-823B-9A4C705B47C8}" type="datetimeFigureOut">
              <a:rPr lang="en-GB" smtClean="0"/>
              <a:t>25/03/2021</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547E-F7B0-4147-98E7-3FA6AE4A6033}" type="slidenum">
              <a:rPr lang="en-GB" smtClean="0"/>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 y="0"/>
            <a:ext cx="9141768" cy="6858000"/>
          </a:xfrm>
          <a:prstGeom prst="rect">
            <a:avLst/>
          </a:prstGeom>
        </p:spPr>
      </p:pic>
    </p:spTree>
    <p:extLst>
      <p:ext uri="{BB962C8B-B14F-4D97-AF65-F5344CB8AC3E}">
        <p14:creationId xmlns:p14="http://schemas.microsoft.com/office/powerpoint/2010/main" val="3016382067"/>
      </p:ext>
    </p:extLst>
  </p:cSld>
  <p:clrMap bg1="lt1" tx1="dk1" bg2="lt2" tx2="dk2" accent1="accent1" accent2="accent2" accent3="accent3" accent4="accent4" accent5="accent5" accent6="accent6" hlink="hlink" folHlink="folHlink"/>
  <p:sldLayoutIdLst>
    <p:sldLayoutId id="21474842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s://www.thetrainline.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ationalexpress.com/en" TargetMode="External"/><Relationship Id="rId2" Type="http://schemas.openxmlformats.org/officeDocument/2006/relationships/hyperlink" Target="http://www.wymetro.com/" TargetMode="Externa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s://uk.megabus.com/" TargetMode="Externa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facebook.com/czechoslovakhudsoc" TargetMode="Externa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v.uk/student-visa" TargetMode="External"/><Relationship Id="rId2" Type="http://schemas.openxmlformats.org/officeDocument/2006/relationships/hyperlink" Target="http://www.hud.ac.uk/international/apply/"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hyperlink" Target="https://www.youtube.com/watch?v=IR9Zdgv2Kag&amp;start_radio=1&amp;list=RDIR9Zdgv2Kag&amp;t=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4"/>
            <a:ext cx="3960440" cy="3874442"/>
          </a:xfrm>
        </p:spPr>
        <p:txBody>
          <a:bodyPr/>
          <a:lstStyle/>
          <a:p>
            <a:pPr algn="ctr"/>
            <a:r>
              <a:rPr lang="en-GB" sz="3600" dirty="0">
                <a:solidFill>
                  <a:srgbClr val="FF0066"/>
                </a:solidFill>
                <a:latin typeface="+mn-lt"/>
              </a:rPr>
              <a:t>Studying in Huddersfield 2021/22</a:t>
            </a:r>
            <a:br>
              <a:rPr lang="en-GB" sz="3600" dirty="0">
                <a:solidFill>
                  <a:schemeClr val="bg1"/>
                </a:solidFill>
                <a:latin typeface="+mn-lt"/>
              </a:rPr>
            </a:br>
            <a:endParaRPr lang="en-US" sz="3600" dirty="0">
              <a:latin typeface="+mn-lt"/>
            </a:endParaRPr>
          </a:p>
        </p:txBody>
      </p:sp>
    </p:spTree>
    <p:extLst>
      <p:ext uri="{BB962C8B-B14F-4D97-AF65-F5344CB8AC3E}">
        <p14:creationId xmlns:p14="http://schemas.microsoft.com/office/powerpoint/2010/main" val="324218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and ABOUT by train …</a:t>
            </a:r>
          </a:p>
        </p:txBody>
      </p:sp>
      <p:pic>
        <p:nvPicPr>
          <p:cNvPr id="4098" name="Picture 2" descr="Image result for transpennine rou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4775840" cy="3816424"/>
          </a:xfrm>
          <a:prstGeom prst="rect">
            <a:avLst/>
          </a:prstGeom>
          <a:noFill/>
          <a:ln w="19050">
            <a:solidFill>
              <a:srgbClr val="4C0DC9"/>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368" y="1080120"/>
            <a:ext cx="4044632" cy="5805264"/>
          </a:xfrm>
          <a:prstGeom prst="rect">
            <a:avLst/>
          </a:prstGeom>
        </p:spPr>
      </p:pic>
      <p:pic>
        <p:nvPicPr>
          <p:cNvPr id="4100" name="Picture 4" descr="Image result for trainlin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4744"/>
            <a:ext cx="5099368" cy="144016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4221088"/>
            <a:ext cx="1368152" cy="792088"/>
          </a:xfrm>
          <a:prstGeom prst="ellipse">
            <a:avLst/>
          </a:prstGeom>
          <a:noFill/>
          <a:ln w="19050">
            <a:solidFill>
              <a:srgbClr val="4D2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chemeClr val="tx1"/>
                </a:solidFill>
              </a:ln>
            </a:endParaRPr>
          </a:p>
        </p:txBody>
      </p:sp>
      <p:cxnSp>
        <p:nvCxnSpPr>
          <p:cNvPr id="8" name="Straight Connector 7"/>
          <p:cNvCxnSpPr>
            <a:stCxn id="4" idx="2"/>
            <a:endCxn id="4098" idx="3"/>
          </p:cNvCxnSpPr>
          <p:nvPr/>
        </p:nvCxnSpPr>
        <p:spPr>
          <a:xfrm flipH="1" flipV="1">
            <a:off x="5027360" y="4545124"/>
            <a:ext cx="2352952" cy="72008"/>
          </a:xfrm>
          <a:prstGeom prst="line">
            <a:avLst/>
          </a:prstGeom>
          <a:ln w="38100">
            <a:solidFill>
              <a:srgbClr val="4D25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11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or by bus</a:t>
            </a:r>
          </a:p>
        </p:txBody>
      </p:sp>
      <p:sp>
        <p:nvSpPr>
          <p:cNvPr id="4" name="Title 1"/>
          <p:cNvSpPr txBox="1">
            <a:spLocks/>
          </p:cNvSpPr>
          <p:nvPr/>
        </p:nvSpPr>
        <p:spPr>
          <a:xfrm>
            <a:off x="323528" y="1283388"/>
            <a:ext cx="3960440" cy="5025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algn="ctr" fontAlgn="auto">
              <a:spcAft>
                <a:spcPts val="0"/>
              </a:spcAft>
            </a:pPr>
            <a:br>
              <a:rPr lang="en-GB" sz="5400" dirty="0">
                <a:solidFill>
                  <a:srgbClr val="FF0066"/>
                </a:solidFill>
                <a:latin typeface="+mn-lt"/>
              </a:rPr>
            </a:br>
            <a:r>
              <a:rPr lang="en-GB" sz="5400" b="1" dirty="0">
                <a:solidFill>
                  <a:srgbClr val="FF0066"/>
                </a:solidFill>
                <a:latin typeface="+mn-lt"/>
              </a:rPr>
              <a:t>Locally</a:t>
            </a:r>
          </a:p>
          <a:p>
            <a:pPr fontAlgn="auto">
              <a:spcAft>
                <a:spcPts val="0"/>
              </a:spcAft>
            </a:pPr>
            <a:endParaRPr lang="en-GB" sz="1800" dirty="0">
              <a:solidFill>
                <a:schemeClr val="tx1"/>
              </a:solidFill>
              <a:latin typeface="+mn-lt"/>
            </a:endParaRPr>
          </a:p>
          <a:p>
            <a:pPr fontAlgn="auto">
              <a:spcAft>
                <a:spcPts val="0"/>
              </a:spcAft>
            </a:pPr>
            <a:r>
              <a:rPr lang="en-GB" sz="1800" dirty="0">
                <a:solidFill>
                  <a:schemeClr val="tx1"/>
                </a:solidFill>
                <a:latin typeface="+mn-lt"/>
              </a:rPr>
              <a:t>Local buses run regularly and connect all areas of Huddersfield very well</a:t>
            </a:r>
          </a:p>
          <a:p>
            <a:pPr fontAlgn="auto">
              <a:spcAft>
                <a:spcPts val="0"/>
              </a:spcAft>
            </a:pPr>
            <a:endParaRPr lang="en-GB" sz="1800" dirty="0">
              <a:solidFill>
                <a:schemeClr val="tx1"/>
              </a:solidFill>
              <a:latin typeface="+mn-lt"/>
            </a:endParaRPr>
          </a:p>
          <a:p>
            <a:pPr fontAlgn="auto">
              <a:spcAft>
                <a:spcPts val="0"/>
              </a:spcAft>
            </a:pPr>
            <a:r>
              <a:rPr lang="en-GB" sz="1800" b="1" dirty="0">
                <a:solidFill>
                  <a:schemeClr val="tx1"/>
                </a:solidFill>
                <a:latin typeface="+mn-lt"/>
              </a:rPr>
              <a:t>Bus prices </a:t>
            </a:r>
            <a:r>
              <a:rPr lang="en-GB" sz="1800" dirty="0">
                <a:solidFill>
                  <a:schemeClr val="tx1"/>
                </a:solidFill>
                <a:latin typeface="+mn-lt"/>
              </a:rPr>
              <a:t>are slightly higher than in other countries</a:t>
            </a:r>
          </a:p>
          <a:p>
            <a:pPr fontAlgn="auto">
              <a:spcAft>
                <a:spcPts val="0"/>
              </a:spcAft>
            </a:pPr>
            <a:endParaRPr lang="en-GB" sz="1800" dirty="0">
              <a:solidFill>
                <a:schemeClr val="tx1"/>
              </a:solidFill>
              <a:latin typeface="+mn-lt"/>
            </a:endParaRPr>
          </a:p>
          <a:p>
            <a:pPr fontAlgn="auto">
              <a:spcAft>
                <a:spcPts val="0"/>
              </a:spcAft>
            </a:pPr>
            <a:r>
              <a:rPr lang="en-GB" sz="1800" dirty="0">
                <a:solidFill>
                  <a:schemeClr val="tx1"/>
                </a:solidFill>
                <a:latin typeface="+mn-lt"/>
              </a:rPr>
              <a:t>You can </a:t>
            </a:r>
            <a:r>
              <a:rPr lang="en-GB" sz="1800" b="1" dirty="0">
                <a:solidFill>
                  <a:schemeClr val="tx1"/>
                </a:solidFill>
                <a:latin typeface="+mn-lt"/>
              </a:rPr>
              <a:t>plan your travels </a:t>
            </a:r>
            <a:r>
              <a:rPr lang="en-GB" sz="1800" dirty="0">
                <a:solidFill>
                  <a:schemeClr val="tx1"/>
                </a:solidFill>
                <a:latin typeface="+mn-lt"/>
              </a:rPr>
              <a:t>around Yorkshire on the following website:</a:t>
            </a:r>
            <a:r>
              <a:rPr lang="en-GB" sz="1800" b="1" dirty="0">
                <a:solidFill>
                  <a:schemeClr val="tx1"/>
                </a:solidFill>
                <a:latin typeface="+mn-lt"/>
              </a:rPr>
              <a:t> </a:t>
            </a:r>
            <a:r>
              <a:rPr lang="en-GB" sz="1800" b="1" dirty="0">
                <a:solidFill>
                  <a:schemeClr val="tx1"/>
                </a:solidFill>
                <a:latin typeface="+mn-lt"/>
                <a:hlinkClick r:id="rId2"/>
              </a:rPr>
              <a:t>www.wymetro.com</a:t>
            </a: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GB" sz="1800" b="1" dirty="0">
              <a:solidFill>
                <a:schemeClr val="tx1"/>
              </a:solidFill>
              <a:latin typeface="+mn-lt"/>
            </a:endParaRPr>
          </a:p>
          <a:p>
            <a:pPr fontAlgn="auto">
              <a:spcAft>
                <a:spcPts val="0"/>
              </a:spcAft>
            </a:pPr>
            <a:endParaRPr lang="en-US" sz="5400" b="1" dirty="0">
              <a:latin typeface="+mn-lt"/>
            </a:endParaRPr>
          </a:p>
        </p:txBody>
      </p:sp>
      <p:sp>
        <p:nvSpPr>
          <p:cNvPr id="5" name="Title 1"/>
          <p:cNvSpPr txBox="1">
            <a:spLocks/>
          </p:cNvSpPr>
          <p:nvPr/>
        </p:nvSpPr>
        <p:spPr>
          <a:xfrm>
            <a:off x="5004048" y="1283388"/>
            <a:ext cx="3960440" cy="49539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lvl="0" fontAlgn="auto">
              <a:lnSpc>
                <a:spcPct val="100000"/>
              </a:lnSpc>
              <a:spcBef>
                <a:spcPct val="20000"/>
              </a:spcBef>
              <a:spcAft>
                <a:spcPts val="0"/>
              </a:spcAft>
            </a:pPr>
            <a:br>
              <a:rPr lang="en-GB" sz="5400" dirty="0">
                <a:solidFill>
                  <a:srgbClr val="FF0066"/>
                </a:solidFill>
                <a:latin typeface="+mn-lt"/>
              </a:rPr>
            </a:br>
            <a:r>
              <a:rPr lang="en-GB" sz="5400" b="1" dirty="0">
                <a:solidFill>
                  <a:srgbClr val="FF0066"/>
                </a:solidFill>
                <a:latin typeface="+mn-lt"/>
              </a:rPr>
              <a:t>Nationwide</a:t>
            </a:r>
            <a:br>
              <a:rPr lang="en-GB" sz="1800" b="1" dirty="0">
                <a:latin typeface="+mn-lt"/>
              </a:rPr>
            </a:br>
            <a:endParaRPr lang="en-GB" sz="1800" b="1" dirty="0">
              <a:latin typeface="+mn-lt"/>
            </a:endParaRPr>
          </a:p>
          <a:p>
            <a:pPr lvl="0" fontAlgn="auto">
              <a:lnSpc>
                <a:spcPct val="100000"/>
              </a:lnSpc>
              <a:spcBef>
                <a:spcPct val="20000"/>
              </a:spcBef>
              <a:spcAft>
                <a:spcPts val="0"/>
              </a:spcAft>
            </a:pPr>
            <a:r>
              <a:rPr lang="en-GB" sz="1800" b="1" dirty="0">
                <a:solidFill>
                  <a:prstClr val="black"/>
                </a:solidFill>
                <a:latin typeface="Calibri"/>
                <a:ea typeface="+mn-ea"/>
                <a:cs typeface="+mn-cs"/>
              </a:rPr>
              <a:t>Coach prices </a:t>
            </a:r>
            <a:r>
              <a:rPr lang="en-GB" sz="1800" dirty="0">
                <a:solidFill>
                  <a:prstClr val="black"/>
                </a:solidFill>
                <a:latin typeface="Calibri"/>
                <a:ea typeface="+mn-ea"/>
                <a:cs typeface="+mn-cs"/>
              </a:rPr>
              <a:t>are very cheap compared to trains for long distance travels</a:t>
            </a:r>
          </a:p>
          <a:p>
            <a:pPr lvl="0" fontAlgn="auto">
              <a:lnSpc>
                <a:spcPct val="100000"/>
              </a:lnSpc>
              <a:spcBef>
                <a:spcPct val="20000"/>
              </a:spcBef>
              <a:spcAft>
                <a:spcPts val="0"/>
              </a:spcAft>
            </a:pPr>
            <a:endParaRPr lang="en-GB" sz="1800" dirty="0">
              <a:solidFill>
                <a:prstClr val="black"/>
              </a:solidFill>
              <a:latin typeface="Calibri"/>
              <a:ea typeface="+mn-ea"/>
              <a:cs typeface="+mn-cs"/>
            </a:endParaRPr>
          </a:p>
          <a:p>
            <a:pPr lvl="0" fontAlgn="auto">
              <a:lnSpc>
                <a:spcPct val="100000"/>
              </a:lnSpc>
              <a:spcBef>
                <a:spcPct val="20000"/>
              </a:spcBef>
              <a:spcAft>
                <a:spcPts val="0"/>
              </a:spcAft>
            </a:pPr>
            <a:r>
              <a:rPr lang="en-GB" sz="1800" dirty="0">
                <a:solidFill>
                  <a:prstClr val="black"/>
                </a:solidFill>
                <a:latin typeface="Calibri"/>
                <a:ea typeface="+mn-ea"/>
                <a:cs typeface="+mn-cs"/>
              </a:rPr>
              <a:t>You can travel with </a:t>
            </a:r>
            <a:r>
              <a:rPr lang="en-GB" sz="1800" b="1" dirty="0" err="1">
                <a:solidFill>
                  <a:prstClr val="black"/>
                </a:solidFill>
                <a:latin typeface="Calibri"/>
                <a:ea typeface="+mn-ea"/>
                <a:cs typeface="+mn-cs"/>
              </a:rPr>
              <a:t>megabus</a:t>
            </a:r>
            <a:r>
              <a:rPr lang="en-GB" sz="1800" dirty="0">
                <a:solidFill>
                  <a:prstClr val="black"/>
                </a:solidFill>
                <a:latin typeface="Calibri"/>
                <a:ea typeface="+mn-ea"/>
                <a:cs typeface="+mn-cs"/>
              </a:rPr>
              <a:t> or </a:t>
            </a:r>
            <a:r>
              <a:rPr lang="en-GB" sz="1800" b="1" dirty="0">
                <a:solidFill>
                  <a:prstClr val="black"/>
                </a:solidFill>
                <a:latin typeface="Calibri"/>
                <a:ea typeface="+mn-ea"/>
                <a:cs typeface="+mn-cs"/>
              </a:rPr>
              <a:t>National Express</a:t>
            </a: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GB" sz="1800" b="1" dirty="0">
              <a:solidFill>
                <a:prstClr val="black"/>
              </a:solidFill>
              <a:latin typeface="Calibri"/>
              <a:ea typeface="+mn-ea"/>
              <a:cs typeface="+mn-cs"/>
            </a:endParaRPr>
          </a:p>
          <a:p>
            <a:pPr lvl="0" fontAlgn="auto">
              <a:lnSpc>
                <a:spcPct val="100000"/>
              </a:lnSpc>
              <a:spcBef>
                <a:spcPct val="20000"/>
              </a:spcBef>
              <a:spcAft>
                <a:spcPts val="0"/>
              </a:spcAft>
            </a:pPr>
            <a:endParaRPr lang="en-US" sz="5400" b="1" dirty="0">
              <a:latin typeface="+mn-lt"/>
            </a:endParaRPr>
          </a:p>
        </p:txBody>
      </p:sp>
      <p:pic>
        <p:nvPicPr>
          <p:cNvPr id="5122" name="Picture 2" descr="Image result for national express logo whi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954" y="3789040"/>
            <a:ext cx="328137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egabus logo">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6799" y="5301208"/>
            <a:ext cx="4907689" cy="127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94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fontScale="90000"/>
          </a:bodyPr>
          <a:lstStyle/>
          <a:p>
            <a:pPr algn="ctr"/>
            <a:br>
              <a:rPr lang="en-GB" sz="5400" dirty="0">
                <a:solidFill>
                  <a:srgbClr val="FF0066"/>
                </a:solidFill>
                <a:latin typeface="+mn-lt"/>
              </a:rPr>
            </a:br>
            <a:r>
              <a:rPr lang="en-GB" sz="5400" b="1" dirty="0">
                <a:solidFill>
                  <a:srgbClr val="FF0066"/>
                </a:solidFill>
                <a:latin typeface="+mn-lt"/>
              </a:rPr>
              <a:t>University</a:t>
            </a:r>
            <a:br>
              <a:rPr lang="en-GB" sz="5400" b="1" dirty="0">
                <a:solidFill>
                  <a:srgbClr val="FF0066"/>
                </a:solidFill>
                <a:latin typeface="+mn-lt"/>
              </a:rPr>
            </a:br>
            <a:r>
              <a:rPr lang="en-GB" sz="5400" b="1" dirty="0">
                <a:solidFill>
                  <a:srgbClr val="FF0066"/>
                </a:solidFill>
                <a:latin typeface="+mn-lt"/>
              </a:rPr>
              <a:t>of</a:t>
            </a:r>
            <a:br>
              <a:rPr lang="en-GB" sz="5400" b="1" dirty="0">
                <a:solidFill>
                  <a:srgbClr val="FF0066"/>
                </a:solidFill>
                <a:latin typeface="+mn-lt"/>
              </a:rPr>
            </a:br>
            <a:r>
              <a:rPr lang="en-GB" sz="5400" b="1" dirty="0">
                <a:solidFill>
                  <a:srgbClr val="FF0066"/>
                </a:solidFill>
                <a:latin typeface="+mn-lt"/>
              </a:rPr>
              <a:t>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7390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803" y="4797152"/>
            <a:ext cx="5160311" cy="2925061"/>
          </a:xfrm>
          <a:prstGeom prst="rect">
            <a:avLst/>
          </a:prstGeom>
        </p:spPr>
      </p:pic>
      <p:sp>
        <p:nvSpPr>
          <p:cNvPr id="2" name="Title 1"/>
          <p:cNvSpPr>
            <a:spLocks noGrp="1"/>
          </p:cNvSpPr>
          <p:nvPr>
            <p:ph type="title"/>
          </p:nvPr>
        </p:nvSpPr>
        <p:spPr/>
        <p:txBody>
          <a:bodyPr/>
          <a:lstStyle/>
          <a:p>
            <a:r>
              <a:rPr lang="en-GB" dirty="0"/>
              <a:t>The Campus</a:t>
            </a:r>
          </a:p>
        </p:txBody>
      </p:sp>
      <p:pic>
        <p:nvPicPr>
          <p:cNvPr id="6148" name="Picture 4" descr="Image result for university of hudders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950397"/>
            <a:ext cx="3703803" cy="208371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50091">
            <a:off x="-39233" y="943915"/>
            <a:ext cx="3025320" cy="201788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university of huddersfie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6380">
            <a:off x="6138812" y="931985"/>
            <a:ext cx="3270754" cy="226542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14124">
            <a:off x="6178898" y="2913848"/>
            <a:ext cx="3289646" cy="214341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university of huddersfield charles sikes build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94099">
            <a:off x="3339986" y="2924633"/>
            <a:ext cx="298891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university of huddersfie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27738">
            <a:off x="-555350" y="2768189"/>
            <a:ext cx="404255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867">
            <a:off x="1113903" y="4736477"/>
            <a:ext cx="3339894" cy="178127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university of huddersfield churc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7603">
            <a:off x="-147385" y="4706040"/>
            <a:ext cx="1335010" cy="177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4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85669" y="1189149"/>
            <a:ext cx="2857500" cy="1951820"/>
          </a:xfrm>
          <a:prstGeom prst="rect">
            <a:avLst/>
          </a:prstGeom>
        </p:spPr>
      </p:pic>
      <p:pic>
        <p:nvPicPr>
          <p:cNvPr id="5" name="Picture 4"/>
          <p:cNvPicPr>
            <a:picLocks noChangeAspect="1"/>
          </p:cNvPicPr>
          <p:nvPr/>
        </p:nvPicPr>
        <p:blipFill>
          <a:blip r:embed="rId3"/>
          <a:stretch>
            <a:fillRect/>
          </a:stretch>
        </p:blipFill>
        <p:spPr>
          <a:xfrm>
            <a:off x="5599258" y="4509120"/>
            <a:ext cx="3544742" cy="2664296"/>
          </a:xfrm>
          <a:prstGeom prst="rect">
            <a:avLst/>
          </a:prstGeom>
        </p:spPr>
      </p:pic>
      <p:pic>
        <p:nvPicPr>
          <p:cNvPr id="4" name="Picture 3"/>
          <p:cNvPicPr>
            <a:picLocks noChangeAspect="1"/>
          </p:cNvPicPr>
          <p:nvPr/>
        </p:nvPicPr>
        <p:blipFill>
          <a:blip r:embed="rId4"/>
          <a:stretch>
            <a:fillRect/>
          </a:stretch>
        </p:blipFill>
        <p:spPr>
          <a:xfrm>
            <a:off x="6011326" y="3140969"/>
            <a:ext cx="2262366" cy="1504565"/>
          </a:xfrm>
          <a:prstGeom prst="rect">
            <a:avLst/>
          </a:prstGeom>
        </p:spPr>
      </p:pic>
      <p:pic>
        <p:nvPicPr>
          <p:cNvPr id="102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68" y="4343993"/>
            <a:ext cx="3768353" cy="2514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huddersfield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1175458"/>
            <a:ext cx="3389688" cy="3318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Library</a:t>
            </a:r>
          </a:p>
        </p:txBody>
      </p:sp>
    </p:spTree>
    <p:extLst>
      <p:ext uri="{BB962C8B-B14F-4D97-AF65-F5344CB8AC3E}">
        <p14:creationId xmlns:p14="http://schemas.microsoft.com/office/powerpoint/2010/main" val="69175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76C61-FB0E-4F24-B9B3-7CE29070A853}"/>
              </a:ext>
            </a:extLst>
          </p:cNvPr>
          <p:cNvSpPr>
            <a:spLocks noGrp="1"/>
          </p:cNvSpPr>
          <p:nvPr>
            <p:ph type="title"/>
          </p:nvPr>
        </p:nvSpPr>
        <p:spPr>
          <a:xfrm>
            <a:off x="417399" y="643467"/>
            <a:ext cx="8408193" cy="744836"/>
          </a:xfrm>
        </p:spPr>
        <p:txBody>
          <a:bodyPr vert="horz" lIns="91440" tIns="45720" rIns="91440" bIns="45720" rtlCol="0">
            <a:normAutofit/>
          </a:bodyPr>
          <a:lstStyle/>
          <a:p>
            <a:pPr algn="ctr"/>
            <a:r>
              <a:rPr lang="en-US" sz="2800" kern="1200">
                <a:solidFill>
                  <a:schemeClr val="bg1"/>
                </a:solidFill>
                <a:latin typeface="+mj-lt"/>
                <a:ea typeface="+mj-ea"/>
                <a:cs typeface="+mj-cs"/>
              </a:rPr>
              <a:t>Huddersfield Business School</a:t>
            </a:r>
          </a:p>
        </p:txBody>
      </p:sp>
      <p:pic>
        <p:nvPicPr>
          <p:cNvPr id="3" name="Picture 2">
            <a:extLst>
              <a:ext uri="{FF2B5EF4-FFF2-40B4-BE49-F238E27FC236}">
                <a16:creationId xmlns:a16="http://schemas.microsoft.com/office/drawing/2014/main" id="{36D9855E-8213-4E51-8C5C-5BEB0899CD0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82600" y="2604613"/>
            <a:ext cx="8178799" cy="2535427"/>
          </a:xfrm>
          <a:prstGeom prst="rect">
            <a:avLst/>
          </a:prstGeom>
          <a:noFill/>
        </p:spPr>
      </p:pic>
    </p:spTree>
    <p:extLst>
      <p:ext uri="{BB962C8B-B14F-4D97-AF65-F5344CB8AC3E}">
        <p14:creationId xmlns:p14="http://schemas.microsoft.com/office/powerpoint/2010/main" val="2732131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Huddersfield Business School ?</a:t>
            </a:r>
          </a:p>
        </p:txBody>
      </p:sp>
      <p:sp>
        <p:nvSpPr>
          <p:cNvPr id="3" name="Content Placeholder 2"/>
          <p:cNvSpPr txBox="1">
            <a:spLocks/>
          </p:cNvSpPr>
          <p:nvPr/>
        </p:nvSpPr>
        <p:spPr>
          <a:xfrm>
            <a:off x="457200" y="1629569"/>
            <a:ext cx="8229600" cy="3598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b="1" dirty="0">
                <a:solidFill>
                  <a:srgbClr val="FF0066"/>
                </a:solidFill>
              </a:rPr>
              <a:t>Working with Czech partners since 1991</a:t>
            </a:r>
          </a:p>
          <a:p>
            <a:pPr marL="0" indent="0" fontAlgn="auto">
              <a:spcAft>
                <a:spcPts val="0"/>
              </a:spcAft>
              <a:buFont typeface="Arial" panose="020B0604020202020204" pitchFamily="34" charset="0"/>
              <a:buNone/>
            </a:pPr>
            <a:endParaRPr lang="en-GB" sz="1600" b="1" dirty="0"/>
          </a:p>
          <a:p>
            <a:pPr lvl="1" fontAlgn="auto">
              <a:spcAft>
                <a:spcPts val="0"/>
              </a:spcAft>
            </a:pPr>
            <a:r>
              <a:rPr lang="en-GB" dirty="0"/>
              <a:t>faculty development</a:t>
            </a:r>
          </a:p>
          <a:p>
            <a:pPr lvl="1" fontAlgn="auto">
              <a:spcAft>
                <a:spcPts val="0"/>
              </a:spcAft>
            </a:pPr>
            <a:r>
              <a:rPr lang="en-GB" dirty="0"/>
              <a:t>curriculum development</a:t>
            </a:r>
          </a:p>
          <a:p>
            <a:pPr lvl="1" fontAlgn="auto">
              <a:spcAft>
                <a:spcPts val="0"/>
              </a:spcAft>
            </a:pPr>
            <a:r>
              <a:rPr lang="en-GB" dirty="0"/>
              <a:t>student exchange</a:t>
            </a:r>
          </a:p>
          <a:p>
            <a:pPr lvl="1" fontAlgn="auto">
              <a:spcAft>
                <a:spcPts val="0"/>
              </a:spcAft>
            </a:pPr>
            <a:r>
              <a:rPr lang="en-GB" dirty="0"/>
              <a:t>staff exchange</a:t>
            </a:r>
          </a:p>
          <a:p>
            <a:pPr lvl="1" fontAlgn="auto">
              <a:spcAft>
                <a:spcPts val="0"/>
              </a:spcAft>
            </a:pPr>
            <a:r>
              <a:rPr lang="en-GB" dirty="0"/>
              <a:t>600 Czech students since May 2004</a:t>
            </a:r>
            <a:endParaRPr lang="en-US" dirty="0"/>
          </a:p>
        </p:txBody>
      </p:sp>
    </p:spTree>
    <p:extLst>
      <p:ext uri="{BB962C8B-B14F-4D97-AF65-F5344CB8AC3E}">
        <p14:creationId xmlns:p14="http://schemas.microsoft.com/office/powerpoint/2010/main" val="292139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Support</a:t>
            </a:r>
          </a:p>
        </p:txBody>
      </p:sp>
      <p:sp>
        <p:nvSpPr>
          <p:cNvPr id="3" name="Rectangle 3"/>
          <p:cNvSpPr txBox="1">
            <a:spLocks noChangeArrowheads="1"/>
          </p:cNvSpPr>
          <p:nvPr/>
        </p:nvSpPr>
        <p:spPr>
          <a:xfrm>
            <a:off x="1043608" y="1556792"/>
            <a:ext cx="6912768" cy="4968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GB" sz="2400" dirty="0"/>
              <a:t>You will have a personal academic tutor (PAT) from the very first day at Huddersfield</a:t>
            </a:r>
          </a:p>
          <a:p>
            <a:pPr algn="just" fontAlgn="auto">
              <a:spcAft>
                <a:spcPts val="0"/>
              </a:spcAft>
            </a:pPr>
            <a:endParaRPr lang="en-GB" sz="2400" dirty="0"/>
          </a:p>
          <a:p>
            <a:pPr algn="just" fontAlgn="auto">
              <a:spcAft>
                <a:spcPts val="0"/>
              </a:spcAft>
            </a:pPr>
            <a:r>
              <a:rPr lang="en-GB" sz="2400" dirty="0"/>
              <a:t>The tutor will provide advice your studies in general and can provide some guidance about non-academic matters</a:t>
            </a:r>
          </a:p>
          <a:p>
            <a:pPr algn="just" fontAlgn="auto">
              <a:spcAft>
                <a:spcPts val="0"/>
              </a:spcAft>
            </a:pPr>
            <a:endParaRPr lang="en-GB" sz="2400" dirty="0"/>
          </a:p>
          <a:p>
            <a:pPr algn="just" fontAlgn="auto">
              <a:spcAft>
                <a:spcPts val="0"/>
              </a:spcAft>
            </a:pPr>
            <a:r>
              <a:rPr lang="en-GB" sz="2400" dirty="0"/>
              <a:t>The Business School has International Learning Development Tutors, who  are very helpful in relation to skills development and academic writing in English</a:t>
            </a:r>
          </a:p>
        </p:txBody>
      </p:sp>
    </p:spTree>
    <p:extLst>
      <p:ext uri="{BB962C8B-B14F-4D97-AF65-F5344CB8AC3E}">
        <p14:creationId xmlns:p14="http://schemas.microsoft.com/office/powerpoint/2010/main" val="30452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2844">
            <a:off x="1550336" y="4580498"/>
            <a:ext cx="4008590" cy="2172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huddersfield business school bloomberg trading r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143" y="2204864"/>
            <a:ext cx="2371796" cy="421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uddersfield business sch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69309">
            <a:off x="-250313" y="951275"/>
            <a:ext cx="3495266" cy="2331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Huddersfield Business School</a:t>
            </a:r>
          </a:p>
        </p:txBody>
      </p:sp>
      <p:pic>
        <p:nvPicPr>
          <p:cNvPr id="3086" name="Picture 1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947" y="1000549"/>
            <a:ext cx="3571004" cy="19964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uddersfield business scho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3653" y="2276872"/>
            <a:ext cx="4487298" cy="25510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4580836"/>
            <a:ext cx="4499992" cy="238536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huddersfield business school bloomberg trading ro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53695">
            <a:off x="6579787" y="921557"/>
            <a:ext cx="2744554" cy="376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1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 International Business (Year 3, Top Up)</a:t>
            </a:r>
          </a:p>
        </p:txBody>
      </p:sp>
      <p:sp>
        <p:nvSpPr>
          <p:cNvPr id="3" name="Rectangle 3"/>
          <p:cNvSpPr txBox="1">
            <a:spLocks noChangeArrowheads="1"/>
          </p:cNvSpPr>
          <p:nvPr/>
        </p:nvSpPr>
        <p:spPr>
          <a:xfrm>
            <a:off x="323528" y="1628800"/>
            <a:ext cx="8229600" cy="410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FF0066"/>
                </a:solidFill>
              </a:rPr>
              <a:t>Course Structure</a:t>
            </a:r>
          </a:p>
          <a:p>
            <a:pPr algn="ctr" fontAlgn="auto">
              <a:spcAft>
                <a:spcPts val="0"/>
              </a:spcAft>
              <a:buFontTx/>
              <a:buNone/>
            </a:pPr>
            <a:r>
              <a:rPr lang="en-GB" dirty="0"/>
              <a:t>International Business:	10 ECTS</a:t>
            </a:r>
          </a:p>
          <a:p>
            <a:pPr algn="ctr" fontAlgn="auto">
              <a:spcAft>
                <a:spcPts val="0"/>
              </a:spcAft>
              <a:buFontTx/>
              <a:buNone/>
            </a:pPr>
            <a:r>
              <a:rPr lang="en-GB" dirty="0"/>
              <a:t>Strategic Management:	10 ECTS</a:t>
            </a:r>
          </a:p>
          <a:p>
            <a:pPr algn="ctr" fontAlgn="auto">
              <a:spcAft>
                <a:spcPts val="0"/>
              </a:spcAft>
              <a:buFontTx/>
              <a:buNone/>
            </a:pPr>
            <a:r>
              <a:rPr lang="en-GB" dirty="0"/>
              <a:t>Business Dissertation:	20 ECTS</a:t>
            </a:r>
          </a:p>
          <a:p>
            <a:pPr algn="ctr" fontAlgn="auto">
              <a:spcAft>
                <a:spcPts val="0"/>
              </a:spcAft>
              <a:buFont typeface="Arial" panose="020B0604020202020204" pitchFamily="34" charset="0"/>
              <a:buNone/>
            </a:pPr>
            <a:r>
              <a:rPr lang="en-GB" b="1" i="1" dirty="0">
                <a:solidFill>
                  <a:srgbClr val="FF0066"/>
                </a:solidFill>
              </a:rPr>
              <a:t>and</a:t>
            </a:r>
          </a:p>
          <a:p>
            <a:pPr algn="ctr" fontAlgn="auto">
              <a:spcAft>
                <a:spcPts val="0"/>
              </a:spcAft>
              <a:buFont typeface="Arial" panose="020B0604020202020204" pitchFamily="34" charset="0"/>
              <a:buNone/>
            </a:pPr>
            <a:r>
              <a:rPr lang="en-GB" dirty="0"/>
              <a:t>two optional modules:	20 ECTS</a:t>
            </a:r>
          </a:p>
          <a:p>
            <a:pPr fontAlgn="auto">
              <a:spcAft>
                <a:spcPts val="0"/>
              </a:spcAft>
              <a:buFontTx/>
              <a:buNone/>
            </a:pPr>
            <a:r>
              <a:rPr lang="en-GB" dirty="0"/>
              <a:t>Note: Bigger modules than in Czech universities </a:t>
            </a:r>
          </a:p>
        </p:txBody>
      </p:sp>
    </p:spTree>
    <p:extLst>
      <p:ext uri="{BB962C8B-B14F-4D97-AF65-F5344CB8AC3E}">
        <p14:creationId xmlns:p14="http://schemas.microsoft.com/office/powerpoint/2010/main" val="297765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5"/>
            <a:ext cx="7886700" cy="936103"/>
          </a:xfrm>
        </p:spPr>
        <p:txBody>
          <a:bodyPr>
            <a:normAutofit/>
          </a:bodyPr>
          <a:lstStyle/>
          <a:p>
            <a:r>
              <a:rPr lang="en-GB" sz="3600" dirty="0">
                <a:solidFill>
                  <a:schemeClr val="bg1"/>
                </a:solidFill>
              </a:rPr>
              <a:t>Prof John Anchor</a:t>
            </a:r>
          </a:p>
        </p:txBody>
      </p:sp>
      <p:sp>
        <p:nvSpPr>
          <p:cNvPr id="3" name="Rectangle 2"/>
          <p:cNvSpPr/>
          <p:nvPr/>
        </p:nvSpPr>
        <p:spPr>
          <a:xfrm>
            <a:off x="3059832" y="1268760"/>
            <a:ext cx="5616624" cy="390876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Associate Dean (International), Huddersfield Business School</a:t>
            </a:r>
          </a:p>
          <a:p>
            <a:endParaRPr lang="en-GB" dirty="0">
              <a:latin typeface="+mj-lt"/>
              <a:cs typeface="Times New Roman" panose="02020603050405020304" pitchFamily="18" charset="0"/>
            </a:endParaRPr>
          </a:p>
          <a:p>
            <a:r>
              <a:rPr lang="en-GB" dirty="0"/>
              <a:t>My name is John Anchor and I am Professor of International Strategy in the University of Huddersfield.  My research is focused on emerging markets, especially in Central and Eastern Europe and the Middle East. Studies have been undertaken of students’ earnings expectations in Central Europe and political risk assessment and strategic planning use in the Middle East. The main research question which I am seeking to answer is “do emerging markets make a difference to organisational conduct and performance and/or individual behaviour?”. </a:t>
            </a:r>
          </a:p>
          <a:p>
            <a:endParaRPr lang="en-GB" sz="1200" dirty="0"/>
          </a:p>
          <a:p>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AE4B342-45B4-4C27-ABD6-6BD27DAC3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1196752"/>
            <a:ext cx="2808312" cy="4608512"/>
          </a:xfrm>
          <a:prstGeom prst="rect">
            <a:avLst/>
          </a:prstGeom>
        </p:spPr>
      </p:pic>
    </p:spTree>
    <p:extLst>
      <p:ext uri="{BB962C8B-B14F-4D97-AF65-F5344CB8AC3E}">
        <p14:creationId xmlns:p14="http://schemas.microsoft.com/office/powerpoint/2010/main" val="184873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Business Dissertation</a:t>
            </a:r>
          </a:p>
        </p:txBody>
      </p:sp>
      <p:sp>
        <p:nvSpPr>
          <p:cNvPr id="3" name="Rectangle 3"/>
          <p:cNvSpPr txBox="1">
            <a:spLocks noChangeArrowheads="1"/>
          </p:cNvSpPr>
          <p:nvPr/>
        </p:nvSpPr>
        <p:spPr>
          <a:xfrm>
            <a:off x="410366" y="1543164"/>
            <a:ext cx="8229600" cy="39740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t>This is your largest single task (20/60 ECTS credits)!!</a:t>
            </a:r>
          </a:p>
          <a:p>
            <a:pPr fontAlgn="auto">
              <a:spcAft>
                <a:spcPts val="0"/>
              </a:spcAft>
            </a:pPr>
            <a:r>
              <a:rPr lang="en-GB" sz="2400" dirty="0"/>
              <a:t>You choose a business topic and develop a research question</a:t>
            </a:r>
          </a:p>
          <a:p>
            <a:pPr fontAlgn="auto">
              <a:spcAft>
                <a:spcPts val="0"/>
              </a:spcAft>
            </a:pPr>
            <a:r>
              <a:rPr lang="en-GB" sz="2400" dirty="0"/>
              <a:t>The length of the dissertation should be normally 13-15,000 words</a:t>
            </a:r>
          </a:p>
          <a:p>
            <a:pPr fontAlgn="auto">
              <a:spcAft>
                <a:spcPts val="0"/>
              </a:spcAft>
            </a:pPr>
            <a:r>
              <a:rPr lang="en-GB" sz="2400" dirty="0"/>
              <a:t>Regular meetings and/or e-mail contact with your Supervisor is essential </a:t>
            </a:r>
          </a:p>
          <a:p>
            <a:pPr fontAlgn="auto">
              <a:spcAft>
                <a:spcPts val="0"/>
              </a:spcAft>
            </a:pPr>
            <a:endParaRPr lang="en-GB" sz="2400" dirty="0"/>
          </a:p>
        </p:txBody>
      </p:sp>
    </p:spTree>
    <p:extLst>
      <p:ext uri="{BB962C8B-B14F-4D97-AF65-F5344CB8AC3E}">
        <p14:creationId xmlns:p14="http://schemas.microsoft.com/office/powerpoint/2010/main" val="4320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Academic Study</a:t>
            </a:r>
          </a:p>
        </p:txBody>
      </p:sp>
      <p:sp>
        <p:nvSpPr>
          <p:cNvPr id="3" name="Rectangle 2"/>
          <p:cNvSpPr/>
          <p:nvPr/>
        </p:nvSpPr>
        <p:spPr>
          <a:xfrm>
            <a:off x="179512" y="5805264"/>
            <a:ext cx="8856984" cy="1163395"/>
          </a:xfrm>
          <a:prstGeom prst="rect">
            <a:avLst/>
          </a:prstGeom>
        </p:spPr>
        <p:txBody>
          <a:bodyPr wrap="square">
            <a:spAutoFit/>
          </a:bodyPr>
          <a:lstStyle/>
          <a:p>
            <a:pPr algn="ctr" eaLnBrk="1" hangingPunct="1">
              <a:lnSpc>
                <a:spcPct val="90000"/>
              </a:lnSpc>
              <a:buFontTx/>
              <a:buNone/>
            </a:pPr>
            <a:r>
              <a:rPr lang="en-GB" sz="2400" b="1" dirty="0">
                <a:latin typeface="+mn-lt"/>
              </a:rPr>
              <a:t>Only 10 hours per week in classroom, plus dissertation supervision, </a:t>
            </a:r>
            <a:r>
              <a:rPr lang="en-GB" sz="2400" b="1" u="sng" dirty="0">
                <a:latin typeface="+mn-lt"/>
              </a:rPr>
              <a:t>but</a:t>
            </a:r>
            <a:r>
              <a:rPr lang="en-GB" sz="2400" b="1" dirty="0">
                <a:latin typeface="+mn-lt"/>
              </a:rPr>
              <a:t> 30 hours per week in private study/library.</a:t>
            </a:r>
          </a:p>
          <a:p>
            <a:pPr algn="ctr" eaLnBrk="1" hangingPunct="1">
              <a:lnSpc>
                <a:spcPct val="90000"/>
              </a:lnSpc>
            </a:pPr>
            <a:endParaRPr lang="en-GB" sz="2400" b="1"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9933"/>
            <a:ext cx="9144000" cy="4118133"/>
          </a:xfrm>
          <a:prstGeom prst="rect">
            <a:avLst/>
          </a:prstGeom>
        </p:spPr>
      </p:pic>
    </p:spTree>
    <p:extLst>
      <p:ext uri="{BB962C8B-B14F-4D97-AF65-F5344CB8AC3E}">
        <p14:creationId xmlns:p14="http://schemas.microsoft.com/office/powerpoint/2010/main" val="280513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Tuition Fees 2021/22</a:t>
            </a:r>
          </a:p>
        </p:txBody>
      </p:sp>
      <p:sp>
        <p:nvSpPr>
          <p:cNvPr id="3" name="Content Placeholder 2"/>
          <p:cNvSpPr txBox="1">
            <a:spLocks/>
          </p:cNvSpPr>
          <p:nvPr/>
        </p:nvSpPr>
        <p:spPr>
          <a:xfrm>
            <a:off x="412750" y="1196752"/>
            <a:ext cx="8229600"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International Student Fees are £16,000 per annum with a scholarship of £2,000 </a:t>
            </a:r>
          </a:p>
          <a:p>
            <a:pPr fontAlgn="auto">
              <a:spcAft>
                <a:spcPts val="0"/>
              </a:spcAft>
            </a:pPr>
            <a:r>
              <a:rPr lang="en-GB" dirty="0"/>
              <a:t>Huddersfield Business School is offering a fee of £6,000 to our historic partners – payable in up to three instalments  </a:t>
            </a:r>
          </a:p>
          <a:p>
            <a:pPr fontAlgn="auto">
              <a:spcAft>
                <a:spcPts val="0"/>
              </a:spcAft>
            </a:pPr>
            <a:r>
              <a:rPr lang="en-GB" dirty="0"/>
              <a:t>UK student fees are £9,250 per annum (UK government loan available) </a:t>
            </a:r>
          </a:p>
          <a:p>
            <a:pPr fontAlgn="auto">
              <a:spcAft>
                <a:spcPts val="0"/>
              </a:spcAft>
            </a:pPr>
            <a:endParaRPr lang="en-GB" b="1" dirty="0"/>
          </a:p>
          <a:p>
            <a:pPr fontAlgn="auto">
              <a:spcAft>
                <a:spcPts val="0"/>
              </a:spcAft>
            </a:pPr>
            <a:endParaRPr lang="en-US" dirty="0"/>
          </a:p>
        </p:txBody>
      </p:sp>
    </p:spTree>
    <p:extLst>
      <p:ext uri="{BB962C8B-B14F-4D97-AF65-F5344CB8AC3E}">
        <p14:creationId xmlns:p14="http://schemas.microsoft.com/office/powerpoint/2010/main" val="210765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Financial Support</a:t>
            </a:r>
          </a:p>
        </p:txBody>
      </p:sp>
      <p:sp>
        <p:nvSpPr>
          <p:cNvPr id="3" name="Rectangle 3"/>
          <p:cNvSpPr txBox="1">
            <a:spLocks noChangeArrowheads="1"/>
          </p:cNvSpPr>
          <p:nvPr/>
        </p:nvSpPr>
        <p:spPr>
          <a:xfrm>
            <a:off x="457200" y="1380331"/>
            <a:ext cx="8229600" cy="4352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0" fontAlgn="auto">
              <a:spcAft>
                <a:spcPts val="0"/>
              </a:spcAft>
              <a:buFontTx/>
              <a:buNone/>
            </a:pPr>
            <a:r>
              <a:rPr lang="en-GB" sz="2400" b="1" dirty="0">
                <a:solidFill>
                  <a:srgbClr val="FF0066"/>
                </a:solidFill>
              </a:rPr>
              <a:t>Czech Government &amp; Your Faculty</a:t>
            </a:r>
          </a:p>
          <a:p>
            <a:pPr marL="265113" indent="0" fontAlgn="auto">
              <a:spcAft>
                <a:spcPts val="0"/>
              </a:spcAft>
              <a:buFontTx/>
              <a:buNone/>
            </a:pPr>
            <a:r>
              <a:rPr lang="en-GB" sz="2400" dirty="0"/>
              <a:t>As a result of the agreement signed between our two universities, you may be able to obtain further financial support</a:t>
            </a:r>
          </a:p>
          <a:p>
            <a:pPr marL="265113" indent="0" fontAlgn="auto">
              <a:spcAft>
                <a:spcPts val="0"/>
              </a:spcAft>
              <a:buFontTx/>
              <a:buNone/>
            </a:pPr>
            <a:r>
              <a:rPr lang="en-GB" sz="2400" b="1" dirty="0">
                <a:solidFill>
                  <a:srgbClr val="FF0066"/>
                </a:solidFill>
              </a:rPr>
              <a:t>Bank of Mum and Dad</a:t>
            </a:r>
          </a:p>
          <a:p>
            <a:pPr marL="265113" indent="0" fontAlgn="auto">
              <a:spcAft>
                <a:spcPts val="0"/>
              </a:spcAft>
              <a:buFontTx/>
              <a:buNone/>
            </a:pPr>
            <a:r>
              <a:rPr lang="en-GB" sz="2400" dirty="0"/>
              <a:t>Your family may be able to help you</a:t>
            </a:r>
          </a:p>
          <a:p>
            <a:pPr marL="265113" indent="0" fontAlgn="auto">
              <a:spcAft>
                <a:spcPts val="0"/>
              </a:spcAft>
              <a:buFontTx/>
              <a:buNone/>
            </a:pPr>
            <a:r>
              <a:rPr lang="en-GB" sz="2400" b="1" dirty="0">
                <a:solidFill>
                  <a:srgbClr val="FF0066"/>
                </a:solidFill>
              </a:rPr>
              <a:t>Loan</a:t>
            </a:r>
          </a:p>
          <a:p>
            <a:pPr marL="265113" indent="0" fontAlgn="auto">
              <a:spcAft>
                <a:spcPts val="0"/>
              </a:spcAft>
              <a:buFontTx/>
              <a:buNone/>
            </a:pPr>
            <a:r>
              <a:rPr lang="en-GB" sz="2400" dirty="0"/>
              <a:t>You can apply for a loan from a bank – but not the UK Government</a:t>
            </a:r>
          </a:p>
        </p:txBody>
      </p:sp>
    </p:spTree>
    <p:extLst>
      <p:ext uri="{BB962C8B-B14F-4D97-AF65-F5344CB8AC3E}">
        <p14:creationId xmlns:p14="http://schemas.microsoft.com/office/powerpoint/2010/main" val="2927650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MSc Economics</a:t>
            </a:r>
          </a:p>
        </p:txBody>
      </p:sp>
      <p:sp>
        <p:nvSpPr>
          <p:cNvPr id="3" name="Rectangle 3"/>
          <p:cNvSpPr txBox="1">
            <a:spLocks noChangeArrowheads="1"/>
          </p:cNvSpPr>
          <p:nvPr/>
        </p:nvSpPr>
        <p:spPr>
          <a:xfrm>
            <a:off x="518864" y="1268760"/>
            <a:ext cx="8229600" cy="5112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FF0066"/>
                </a:solidFill>
              </a:rPr>
              <a:t>Programme (Course) Structure</a:t>
            </a:r>
            <a:endParaRPr lang="en-GB" sz="100" dirty="0"/>
          </a:p>
          <a:p>
            <a:pPr algn="ctr" fontAlgn="auto">
              <a:spcAft>
                <a:spcPts val="0"/>
              </a:spcAft>
              <a:buFontTx/>
              <a:buNone/>
            </a:pPr>
            <a:r>
              <a:rPr lang="en-GB" dirty="0"/>
              <a:t>Principles of Economics: 15 ECTS</a:t>
            </a:r>
          </a:p>
          <a:p>
            <a:pPr algn="ctr" fontAlgn="auto">
              <a:spcAft>
                <a:spcPts val="0"/>
              </a:spcAft>
              <a:buFontTx/>
              <a:buNone/>
            </a:pPr>
            <a:r>
              <a:rPr lang="en-GB" dirty="0"/>
              <a:t> Context of International Business: 15 ECTS</a:t>
            </a:r>
          </a:p>
          <a:p>
            <a:pPr algn="ctr" fontAlgn="auto">
              <a:spcAft>
                <a:spcPts val="0"/>
              </a:spcAft>
              <a:buNone/>
            </a:pPr>
            <a:r>
              <a:rPr lang="en-GB" dirty="0"/>
              <a:t>Quantitative Economic Methods: 15 ECTS</a:t>
            </a:r>
          </a:p>
          <a:p>
            <a:pPr algn="ctr" fontAlgn="auto">
              <a:spcAft>
                <a:spcPts val="0"/>
              </a:spcAft>
              <a:buFontTx/>
              <a:buNone/>
            </a:pPr>
            <a:r>
              <a:rPr lang="en-GB" dirty="0"/>
              <a:t>Financial Markets and Institutions: 7.5 ECTS</a:t>
            </a:r>
          </a:p>
          <a:p>
            <a:pPr algn="ctr" fontAlgn="auto">
              <a:spcAft>
                <a:spcPts val="0"/>
              </a:spcAft>
              <a:buFontTx/>
              <a:buNone/>
            </a:pPr>
            <a:r>
              <a:rPr lang="en-GB" dirty="0"/>
              <a:t>The Global Professional: 7.5 ECTS</a:t>
            </a:r>
          </a:p>
          <a:p>
            <a:pPr algn="ctr" fontAlgn="auto">
              <a:spcAft>
                <a:spcPts val="0"/>
              </a:spcAft>
              <a:buNone/>
            </a:pPr>
            <a:r>
              <a:rPr lang="en-GB" dirty="0"/>
              <a:t>Individual Research Project: 22.5 ECTS </a:t>
            </a:r>
          </a:p>
          <a:p>
            <a:pPr algn="ctr" fontAlgn="auto">
              <a:spcAft>
                <a:spcPts val="0"/>
              </a:spcAft>
              <a:buFont typeface="Arial" panose="020B0604020202020204" pitchFamily="34" charset="0"/>
              <a:buNone/>
            </a:pPr>
            <a:r>
              <a:rPr lang="en-GB" b="1" i="1" dirty="0">
                <a:solidFill>
                  <a:srgbClr val="FF0066"/>
                </a:solidFill>
              </a:rPr>
              <a:t>and</a:t>
            </a:r>
          </a:p>
          <a:p>
            <a:pPr algn="ctr" fontAlgn="auto">
              <a:spcAft>
                <a:spcPts val="0"/>
              </a:spcAft>
              <a:buFont typeface="Arial" panose="020B0604020202020204" pitchFamily="34" charset="0"/>
              <a:buNone/>
            </a:pPr>
            <a:r>
              <a:rPr lang="en-GB" i="1" dirty="0"/>
              <a:t>one</a:t>
            </a:r>
            <a:r>
              <a:rPr lang="en-GB" dirty="0"/>
              <a:t> optional module: 7.5 ECTS</a:t>
            </a:r>
          </a:p>
          <a:p>
            <a:pPr algn="ctr" fontAlgn="auto">
              <a:spcAft>
                <a:spcPts val="0"/>
              </a:spcAft>
              <a:buFont typeface="Arial" panose="020B0604020202020204" pitchFamily="34" charset="0"/>
              <a:buNone/>
            </a:pPr>
            <a:r>
              <a:rPr lang="en-GB" dirty="0"/>
              <a:t>Note: the modules are bigger than in Czech universities</a:t>
            </a:r>
          </a:p>
          <a:p>
            <a:pPr fontAlgn="auto">
              <a:spcAft>
                <a:spcPts val="0"/>
              </a:spcAft>
              <a:buFontTx/>
              <a:buNone/>
            </a:pPr>
            <a:endParaRPr lang="en-GB" dirty="0"/>
          </a:p>
        </p:txBody>
      </p:sp>
    </p:spTree>
    <p:extLst>
      <p:ext uri="{BB962C8B-B14F-4D97-AF65-F5344CB8AC3E}">
        <p14:creationId xmlns:p14="http://schemas.microsoft.com/office/powerpoint/2010/main" val="422662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MSc International Business</a:t>
            </a:r>
          </a:p>
        </p:txBody>
      </p:sp>
      <p:sp>
        <p:nvSpPr>
          <p:cNvPr id="3" name="Rectangle 3"/>
          <p:cNvSpPr txBox="1">
            <a:spLocks noChangeArrowheads="1"/>
          </p:cNvSpPr>
          <p:nvPr/>
        </p:nvSpPr>
        <p:spPr>
          <a:xfrm>
            <a:off x="518864" y="1340768"/>
            <a:ext cx="8229600" cy="4968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r>
              <a:rPr lang="en-GB" sz="3200" b="1" dirty="0">
                <a:solidFill>
                  <a:srgbClr val="4D25B1"/>
                </a:solidFill>
              </a:rPr>
              <a:t>Programme (Course) Structure</a:t>
            </a:r>
          </a:p>
          <a:p>
            <a:pPr fontAlgn="auto">
              <a:spcAft>
                <a:spcPts val="0"/>
              </a:spcAft>
              <a:buFontTx/>
              <a:buNone/>
            </a:pPr>
            <a:endParaRPr lang="en-GB" sz="1000" dirty="0"/>
          </a:p>
          <a:p>
            <a:pPr algn="ctr" fontAlgn="auto">
              <a:spcAft>
                <a:spcPts val="0"/>
              </a:spcAft>
              <a:buFontTx/>
              <a:buNone/>
            </a:pPr>
            <a:r>
              <a:rPr lang="en-GB" dirty="0"/>
              <a:t>Context of International Business: 15 ECTS</a:t>
            </a:r>
          </a:p>
          <a:p>
            <a:pPr algn="ctr" fontAlgn="auto">
              <a:spcAft>
                <a:spcPts val="0"/>
              </a:spcAft>
              <a:buFontTx/>
              <a:buNone/>
            </a:pPr>
            <a:r>
              <a:rPr lang="en-GB" dirty="0"/>
              <a:t>Strategy of International Business: 15 ECTS</a:t>
            </a:r>
          </a:p>
          <a:p>
            <a:pPr algn="ctr" fontAlgn="auto">
              <a:spcAft>
                <a:spcPts val="0"/>
              </a:spcAft>
              <a:buFontTx/>
              <a:buNone/>
            </a:pPr>
            <a:r>
              <a:rPr lang="en-GB" dirty="0"/>
              <a:t>The Global Professional: 7.5 ECTS</a:t>
            </a:r>
          </a:p>
          <a:p>
            <a:pPr algn="ctr" fontAlgn="auto">
              <a:spcAft>
                <a:spcPts val="0"/>
              </a:spcAft>
              <a:buFontTx/>
              <a:buNone/>
            </a:pPr>
            <a:r>
              <a:rPr lang="en-GB" dirty="0"/>
              <a:t>Research Methods: 7.5 ECTS</a:t>
            </a:r>
          </a:p>
          <a:p>
            <a:pPr algn="ctr" fontAlgn="auto">
              <a:spcAft>
                <a:spcPts val="0"/>
              </a:spcAft>
              <a:buFontTx/>
              <a:buNone/>
            </a:pPr>
            <a:r>
              <a:rPr lang="en-GB" dirty="0"/>
              <a:t>Individual Research Project: 22.5 ECTS</a:t>
            </a:r>
          </a:p>
          <a:p>
            <a:pPr algn="ctr" fontAlgn="auto">
              <a:spcAft>
                <a:spcPts val="0"/>
              </a:spcAft>
              <a:buFont typeface="Arial" panose="020B0604020202020204" pitchFamily="34" charset="0"/>
              <a:buNone/>
            </a:pPr>
            <a:r>
              <a:rPr lang="en-GB" b="1" i="1" dirty="0">
                <a:solidFill>
                  <a:srgbClr val="4D25B1"/>
                </a:solidFill>
              </a:rPr>
              <a:t>and</a:t>
            </a:r>
          </a:p>
          <a:p>
            <a:pPr algn="ctr" fontAlgn="auto">
              <a:spcAft>
                <a:spcPts val="0"/>
              </a:spcAft>
              <a:buFont typeface="Arial" panose="020B0604020202020204" pitchFamily="34" charset="0"/>
              <a:buNone/>
            </a:pPr>
            <a:r>
              <a:rPr lang="en-GB" i="1" dirty="0"/>
              <a:t>Three</a:t>
            </a:r>
            <a:r>
              <a:rPr lang="en-GB" dirty="0"/>
              <a:t> optional modules: 22.5 ECTS</a:t>
            </a:r>
          </a:p>
          <a:p>
            <a:pPr fontAlgn="auto">
              <a:spcAft>
                <a:spcPts val="0"/>
              </a:spcAft>
              <a:buNone/>
            </a:pPr>
            <a:r>
              <a:rPr lang="en-GB" dirty="0"/>
              <a:t>Note: the modules are bigger than in Czech universities</a:t>
            </a:r>
          </a:p>
          <a:p>
            <a:pPr fontAlgn="auto">
              <a:spcAft>
                <a:spcPts val="0"/>
              </a:spcAft>
              <a:buFontTx/>
              <a:buNone/>
            </a:pPr>
            <a:endParaRPr lang="en-GB" dirty="0"/>
          </a:p>
        </p:txBody>
      </p:sp>
    </p:spTree>
    <p:extLst>
      <p:ext uri="{BB962C8B-B14F-4D97-AF65-F5344CB8AC3E}">
        <p14:creationId xmlns:p14="http://schemas.microsoft.com/office/powerpoint/2010/main" val="179163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Optional Modules</a:t>
            </a:r>
          </a:p>
        </p:txBody>
      </p:sp>
      <p:sp>
        <p:nvSpPr>
          <p:cNvPr id="3" name="Content Placeholder 2"/>
          <p:cNvSpPr txBox="1">
            <a:spLocks/>
          </p:cNvSpPr>
          <p:nvPr/>
        </p:nvSpPr>
        <p:spPr>
          <a:xfrm>
            <a:off x="899592" y="1556792"/>
            <a:ext cx="7310636" cy="41764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2400" b="1" dirty="0">
                <a:solidFill>
                  <a:srgbClr val="FF0066"/>
                </a:solidFill>
              </a:rPr>
              <a:t>Functional Areas</a:t>
            </a:r>
          </a:p>
          <a:p>
            <a:pPr fontAlgn="auto">
              <a:spcAft>
                <a:spcPts val="0"/>
              </a:spcAft>
            </a:pPr>
            <a:r>
              <a:rPr lang="en-GB" sz="2400" dirty="0"/>
              <a:t>e.g. International Marketing, International Human Resource Management, International Trade Operations, International Business Finance, Data Analytics</a:t>
            </a:r>
          </a:p>
          <a:p>
            <a:pPr marL="0" indent="0" fontAlgn="auto">
              <a:spcAft>
                <a:spcPts val="0"/>
              </a:spcAft>
              <a:buNone/>
            </a:pPr>
            <a:endParaRPr lang="en-GB" sz="2400" dirty="0"/>
          </a:p>
          <a:p>
            <a:pPr marL="0" indent="0" fontAlgn="auto">
              <a:spcAft>
                <a:spcPts val="0"/>
              </a:spcAft>
              <a:buNone/>
            </a:pPr>
            <a:r>
              <a:rPr lang="en-GB" sz="2400" b="1" dirty="0">
                <a:solidFill>
                  <a:srgbClr val="FF0066"/>
                </a:solidFill>
              </a:rPr>
              <a:t>Sectoral Areas</a:t>
            </a:r>
          </a:p>
          <a:p>
            <a:pPr fontAlgn="auto">
              <a:spcAft>
                <a:spcPts val="0"/>
              </a:spcAft>
            </a:pPr>
            <a:r>
              <a:rPr lang="en-GB" sz="2400" dirty="0"/>
              <a:t>e.g. International Tourism Management and Development, Emerging and Alternative Financial Markets, Globalisation and Financial Crises</a:t>
            </a:r>
          </a:p>
        </p:txBody>
      </p:sp>
    </p:spTree>
    <p:extLst>
      <p:ext uri="{BB962C8B-B14F-4D97-AF65-F5344CB8AC3E}">
        <p14:creationId xmlns:p14="http://schemas.microsoft.com/office/powerpoint/2010/main" val="1559314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Terms 1 &amp; 2: September - May</a:t>
            </a:r>
          </a:p>
        </p:txBody>
      </p:sp>
      <p:sp>
        <p:nvSpPr>
          <p:cNvPr id="3" name="Rectangle 2"/>
          <p:cNvSpPr/>
          <p:nvPr/>
        </p:nvSpPr>
        <p:spPr>
          <a:xfrm>
            <a:off x="179512" y="5805264"/>
            <a:ext cx="8856984" cy="1163395"/>
          </a:xfrm>
          <a:prstGeom prst="rect">
            <a:avLst/>
          </a:prstGeom>
        </p:spPr>
        <p:txBody>
          <a:bodyPr wrap="square">
            <a:spAutoFit/>
          </a:bodyPr>
          <a:lstStyle/>
          <a:p>
            <a:pPr algn="ctr" eaLnBrk="1" hangingPunct="1">
              <a:lnSpc>
                <a:spcPct val="90000"/>
              </a:lnSpc>
              <a:buFontTx/>
              <a:buNone/>
            </a:pPr>
            <a:r>
              <a:rPr lang="en-GB" sz="2400" b="1" dirty="0">
                <a:latin typeface="+mn-lt"/>
              </a:rPr>
              <a:t>Only 10 hours per week in classroom </a:t>
            </a:r>
            <a:r>
              <a:rPr lang="en-GB" sz="2400" b="1" u="sng" dirty="0">
                <a:latin typeface="+mn-lt"/>
              </a:rPr>
              <a:t>but</a:t>
            </a:r>
            <a:r>
              <a:rPr lang="en-GB" sz="2400" b="1" dirty="0">
                <a:latin typeface="+mn-lt"/>
              </a:rPr>
              <a:t> 30 hours per week in private study/library.</a:t>
            </a:r>
          </a:p>
          <a:p>
            <a:pPr algn="ctr" eaLnBrk="1" hangingPunct="1">
              <a:lnSpc>
                <a:spcPct val="90000"/>
              </a:lnSpc>
            </a:pPr>
            <a:endParaRPr lang="en-GB" sz="24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2733"/>
            <a:ext cx="9144000" cy="3652534"/>
          </a:xfrm>
          <a:prstGeom prst="rect">
            <a:avLst/>
          </a:prstGeom>
        </p:spPr>
      </p:pic>
    </p:spTree>
    <p:extLst>
      <p:ext uri="{BB962C8B-B14F-4D97-AF65-F5344CB8AC3E}">
        <p14:creationId xmlns:p14="http://schemas.microsoft.com/office/powerpoint/2010/main" val="227397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Semester 3: May - September</a:t>
            </a:r>
          </a:p>
        </p:txBody>
      </p:sp>
      <p:sp>
        <p:nvSpPr>
          <p:cNvPr id="4" name="Content Placeholder 2"/>
          <p:cNvSpPr txBox="1">
            <a:spLocks/>
          </p:cNvSpPr>
          <p:nvPr/>
        </p:nvSpPr>
        <p:spPr>
          <a:xfrm>
            <a:off x="323528" y="1558330"/>
            <a:ext cx="8497192" cy="4318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b="1" dirty="0">
                <a:solidFill>
                  <a:srgbClr val="FF0066"/>
                </a:solidFill>
              </a:rPr>
              <a:t>Individual Research Project (30 ECTS)</a:t>
            </a:r>
          </a:p>
          <a:p>
            <a:pPr marL="0" indent="0" fontAlgn="auto">
              <a:spcAft>
                <a:spcPts val="0"/>
              </a:spcAft>
              <a:buFont typeface="Arial" panose="020B0604020202020204" pitchFamily="34" charset="0"/>
              <a:buNone/>
            </a:pPr>
            <a:r>
              <a:rPr lang="en-GB" sz="2000" dirty="0"/>
              <a:t>These modules entail conceptualising, designing and conducting a piece of research using methods appropriate to your field of study.</a:t>
            </a:r>
          </a:p>
          <a:p>
            <a:pPr marL="0" indent="0" fontAlgn="auto">
              <a:spcAft>
                <a:spcPts val="0"/>
              </a:spcAft>
              <a:buFont typeface="Arial" panose="020B0604020202020204" pitchFamily="34" charset="0"/>
              <a:buNone/>
            </a:pPr>
            <a:r>
              <a:rPr lang="en-GB" sz="2000" dirty="0"/>
              <a:t>You will select a research topic which corresponds to your own particular interests and develop a more specialised knowledge and understanding of this area.</a:t>
            </a:r>
          </a:p>
          <a:p>
            <a:pPr lvl="1"/>
            <a:r>
              <a:rPr lang="en-GB" sz="1600" dirty="0"/>
              <a:t>The length of the Dissertation should be normally 15-20,000 words</a:t>
            </a:r>
          </a:p>
          <a:p>
            <a:pPr lvl="1"/>
            <a:r>
              <a:rPr lang="en-GB" sz="1600" dirty="0"/>
              <a:t>The Research Paper is about 7000 words</a:t>
            </a:r>
          </a:p>
          <a:p>
            <a:pPr marL="0" indent="0" fontAlgn="auto">
              <a:spcAft>
                <a:spcPts val="0"/>
              </a:spcAft>
              <a:buFont typeface="Arial" panose="020B0604020202020204" pitchFamily="34" charset="0"/>
              <a:buNone/>
            </a:pPr>
            <a:endParaRPr lang="en-GB" sz="2000" dirty="0"/>
          </a:p>
          <a:p>
            <a:pPr marL="0" indent="0" fontAlgn="auto">
              <a:spcAft>
                <a:spcPts val="0"/>
              </a:spcAft>
              <a:buFont typeface="Arial" panose="020B0604020202020204" pitchFamily="34" charset="0"/>
              <a:buNone/>
            </a:pPr>
            <a:r>
              <a:rPr lang="en-GB" b="1" dirty="0">
                <a:solidFill>
                  <a:srgbClr val="FF0066"/>
                </a:solidFill>
              </a:rPr>
              <a:t>Consultancy Project (30 ECTS)</a:t>
            </a:r>
          </a:p>
          <a:p>
            <a:pPr marL="0" indent="0" fontAlgn="auto">
              <a:spcAft>
                <a:spcPts val="0"/>
              </a:spcAft>
              <a:buFont typeface="Arial" panose="020B0604020202020204" pitchFamily="34" charset="0"/>
              <a:buNone/>
            </a:pPr>
            <a:r>
              <a:rPr lang="en-GB" sz="2000" dirty="0"/>
              <a:t>This module involves undertaking a practical project for a company and writing it up in the form of a report.</a:t>
            </a:r>
          </a:p>
        </p:txBody>
      </p:sp>
    </p:spTree>
    <p:extLst>
      <p:ext uri="{BB962C8B-B14F-4D97-AF65-F5344CB8AC3E}">
        <p14:creationId xmlns:p14="http://schemas.microsoft.com/office/powerpoint/2010/main" val="42511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Tuition Fees 2021/22</a:t>
            </a:r>
          </a:p>
        </p:txBody>
      </p:sp>
      <p:sp>
        <p:nvSpPr>
          <p:cNvPr id="3" name="Content Placeholder 2"/>
          <p:cNvSpPr txBox="1">
            <a:spLocks/>
          </p:cNvSpPr>
          <p:nvPr/>
        </p:nvSpPr>
        <p:spPr>
          <a:xfrm>
            <a:off x="412750" y="1268760"/>
            <a:ext cx="8229600" cy="4824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The fee for the programme (3 semesters) is £16,000 for international students with a £2,000 scholarship</a:t>
            </a:r>
          </a:p>
          <a:p>
            <a:pPr fontAlgn="auto">
              <a:spcAft>
                <a:spcPts val="0"/>
              </a:spcAft>
            </a:pPr>
            <a:r>
              <a:rPr lang="en-GB" dirty="0"/>
              <a:t>The fee for our historic partners will be £6,000</a:t>
            </a:r>
          </a:p>
          <a:p>
            <a:pPr fontAlgn="auto">
              <a:spcAft>
                <a:spcPts val="0"/>
              </a:spcAft>
            </a:pPr>
            <a:r>
              <a:rPr lang="en-GB" dirty="0"/>
              <a:t>The fee for UK students is £8,900 (with an optional UK Government loan available)  </a:t>
            </a:r>
          </a:p>
          <a:p>
            <a:pPr marL="0" indent="0" fontAlgn="auto">
              <a:spcAft>
                <a:spcPts val="0"/>
              </a:spcAft>
              <a:buNone/>
            </a:pPr>
            <a:endParaRPr lang="en-GB" b="1" dirty="0"/>
          </a:p>
          <a:p>
            <a:pPr fontAlgn="auto">
              <a:spcAft>
                <a:spcPts val="0"/>
              </a:spcAft>
            </a:pPr>
            <a:endParaRPr lang="en-US" dirty="0"/>
          </a:p>
        </p:txBody>
      </p:sp>
    </p:spTree>
    <p:extLst>
      <p:ext uri="{BB962C8B-B14F-4D97-AF65-F5344CB8AC3E}">
        <p14:creationId xmlns:p14="http://schemas.microsoft.com/office/powerpoint/2010/main" val="382086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31" y="126433"/>
            <a:ext cx="7886700" cy="980727"/>
          </a:xfrm>
        </p:spPr>
        <p:txBody>
          <a:bodyPr/>
          <a:lstStyle/>
          <a:p>
            <a:r>
              <a:rPr lang="en-GB" dirty="0"/>
              <a:t>Brexit – changes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78" t="8354" r="10370"/>
          <a:stretch/>
        </p:blipFill>
        <p:spPr>
          <a:xfrm>
            <a:off x="-29344" y="1124744"/>
            <a:ext cx="9163251" cy="5184576"/>
          </a:xfrm>
          <a:prstGeom prst="rect">
            <a:avLst/>
          </a:prstGeom>
        </p:spPr>
      </p:pic>
    </p:spTree>
    <p:extLst>
      <p:ext uri="{BB962C8B-B14F-4D97-AF65-F5344CB8AC3E}">
        <p14:creationId xmlns:p14="http://schemas.microsoft.com/office/powerpoint/2010/main" val="135000017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Financial Support</a:t>
            </a:r>
          </a:p>
        </p:txBody>
      </p:sp>
      <p:sp>
        <p:nvSpPr>
          <p:cNvPr id="3" name="Rectangle 3"/>
          <p:cNvSpPr txBox="1">
            <a:spLocks noChangeArrowheads="1"/>
          </p:cNvSpPr>
          <p:nvPr/>
        </p:nvSpPr>
        <p:spPr>
          <a:xfrm>
            <a:off x="457200" y="1380331"/>
            <a:ext cx="8229600" cy="4352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0" fontAlgn="auto">
              <a:spcAft>
                <a:spcPts val="0"/>
              </a:spcAft>
              <a:buFontTx/>
              <a:buNone/>
            </a:pPr>
            <a:r>
              <a:rPr lang="en-GB" sz="2400" b="1" dirty="0">
                <a:solidFill>
                  <a:srgbClr val="FF0066"/>
                </a:solidFill>
              </a:rPr>
              <a:t>Czech Government &amp; Your Faculty</a:t>
            </a:r>
          </a:p>
          <a:p>
            <a:pPr marL="265113" indent="0" fontAlgn="auto">
              <a:spcAft>
                <a:spcPts val="0"/>
              </a:spcAft>
              <a:buFontTx/>
              <a:buNone/>
            </a:pPr>
            <a:r>
              <a:rPr lang="en-GB" sz="2400" dirty="0"/>
              <a:t>As a result of the agreement signed between our two universities, you may be able to obtain further financial support</a:t>
            </a:r>
          </a:p>
          <a:p>
            <a:pPr marL="265113" indent="0" fontAlgn="auto">
              <a:spcAft>
                <a:spcPts val="0"/>
              </a:spcAft>
              <a:buFontTx/>
              <a:buNone/>
            </a:pPr>
            <a:r>
              <a:rPr lang="en-GB" sz="2400" b="1" dirty="0">
                <a:solidFill>
                  <a:srgbClr val="FF0066"/>
                </a:solidFill>
              </a:rPr>
              <a:t>Bank of Mum and Dad</a:t>
            </a:r>
          </a:p>
          <a:p>
            <a:pPr marL="265113" indent="0" fontAlgn="auto">
              <a:spcAft>
                <a:spcPts val="0"/>
              </a:spcAft>
              <a:buFontTx/>
              <a:buNone/>
            </a:pPr>
            <a:r>
              <a:rPr lang="en-GB" sz="2400" dirty="0"/>
              <a:t>Your family may be able to help you</a:t>
            </a:r>
          </a:p>
          <a:p>
            <a:pPr marL="265113" indent="0" fontAlgn="auto">
              <a:spcAft>
                <a:spcPts val="0"/>
              </a:spcAft>
              <a:buFontTx/>
              <a:buNone/>
            </a:pPr>
            <a:r>
              <a:rPr lang="en-GB" sz="2400" b="1" dirty="0">
                <a:solidFill>
                  <a:srgbClr val="FF0066"/>
                </a:solidFill>
              </a:rPr>
              <a:t>Loan</a:t>
            </a:r>
          </a:p>
          <a:p>
            <a:pPr marL="265113" indent="0" fontAlgn="auto">
              <a:spcAft>
                <a:spcPts val="0"/>
              </a:spcAft>
              <a:buFontTx/>
              <a:buNone/>
            </a:pPr>
            <a:r>
              <a:rPr lang="en-GB" sz="2400" dirty="0"/>
              <a:t>You may be able to obtain a loan from a bank – but not the UK Government</a:t>
            </a:r>
          </a:p>
        </p:txBody>
      </p:sp>
    </p:spTree>
    <p:extLst>
      <p:ext uri="{BB962C8B-B14F-4D97-AF65-F5344CB8AC3E}">
        <p14:creationId xmlns:p14="http://schemas.microsoft.com/office/powerpoint/2010/main" val="1071776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fontScale="90000"/>
          </a:bodyPr>
          <a:lstStyle/>
          <a:p>
            <a:pPr algn="ctr"/>
            <a:br>
              <a:rPr lang="en-GB" sz="5400" dirty="0">
                <a:solidFill>
                  <a:srgbClr val="FF0066"/>
                </a:solidFill>
                <a:latin typeface="+mn-lt"/>
              </a:rPr>
            </a:br>
            <a:r>
              <a:rPr lang="en-GB" sz="5400" b="1" dirty="0">
                <a:solidFill>
                  <a:srgbClr val="FF0066"/>
                </a:solidFill>
                <a:latin typeface="+mn-lt"/>
              </a:rPr>
              <a:t>Arriving and Living in 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3878458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Living Costs</a:t>
            </a:r>
          </a:p>
        </p:txBody>
      </p:sp>
      <p:sp>
        <p:nvSpPr>
          <p:cNvPr id="3" name="Rectangle 3"/>
          <p:cNvSpPr txBox="1">
            <a:spLocks noChangeArrowheads="1"/>
          </p:cNvSpPr>
          <p:nvPr/>
        </p:nvSpPr>
        <p:spPr>
          <a:xfrm>
            <a:off x="412750" y="1628800"/>
            <a:ext cx="8229600" cy="388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dirty="0"/>
              <a:t>Housing and transport is more expensive in England</a:t>
            </a:r>
          </a:p>
          <a:p>
            <a:pPr fontAlgn="auto">
              <a:spcAft>
                <a:spcPts val="0"/>
              </a:spcAft>
            </a:pPr>
            <a:endParaRPr lang="en-GB" dirty="0"/>
          </a:p>
          <a:p>
            <a:pPr fontAlgn="auto">
              <a:spcAft>
                <a:spcPts val="0"/>
              </a:spcAft>
            </a:pPr>
            <a:r>
              <a:rPr lang="en-GB" dirty="0"/>
              <a:t>Clothing and houseware is more expensive in </a:t>
            </a:r>
            <a:r>
              <a:rPr lang="en-US" dirty="0">
                <a:cs typeface="Arial" charset="0"/>
              </a:rPr>
              <a:t>Č</a:t>
            </a:r>
            <a:r>
              <a:rPr lang="en-GB" dirty="0"/>
              <a:t>R</a:t>
            </a:r>
          </a:p>
          <a:p>
            <a:pPr fontAlgn="auto">
              <a:spcAft>
                <a:spcPts val="0"/>
              </a:spcAft>
            </a:pPr>
            <a:endParaRPr lang="en-GB" dirty="0"/>
          </a:p>
          <a:p>
            <a:pPr fontAlgn="auto">
              <a:spcAft>
                <a:spcPts val="0"/>
              </a:spcAft>
            </a:pPr>
            <a:r>
              <a:rPr lang="en-GB" dirty="0"/>
              <a:t>Food is about the same</a:t>
            </a:r>
          </a:p>
          <a:p>
            <a:pPr fontAlgn="auto">
              <a:spcAft>
                <a:spcPts val="0"/>
              </a:spcAft>
            </a:pPr>
            <a:endParaRPr lang="en-GB" dirty="0"/>
          </a:p>
          <a:p>
            <a:pPr fontAlgn="auto">
              <a:spcAft>
                <a:spcPts val="0"/>
              </a:spcAft>
            </a:pPr>
            <a:r>
              <a:rPr lang="en-GB" dirty="0"/>
              <a:t>Pivo is more expensive in England … and not so good!</a:t>
            </a:r>
          </a:p>
        </p:txBody>
      </p:sp>
    </p:spTree>
    <p:extLst>
      <p:ext uri="{BB962C8B-B14F-4D97-AF65-F5344CB8AC3E}">
        <p14:creationId xmlns:p14="http://schemas.microsoft.com/office/powerpoint/2010/main" val="4112919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Accommodation</a:t>
            </a:r>
          </a:p>
        </p:txBody>
      </p:sp>
      <p:sp>
        <p:nvSpPr>
          <p:cNvPr id="3" name="Content Placeholder 2"/>
          <p:cNvSpPr txBox="1">
            <a:spLocks/>
          </p:cNvSpPr>
          <p:nvPr/>
        </p:nvSpPr>
        <p:spPr>
          <a:xfrm>
            <a:off x="419074" y="1412776"/>
            <a:ext cx="8229600"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 typeface="Arial" panose="020B0604020202020204" pitchFamily="34" charset="0"/>
              <a:buNone/>
              <a:tabLst>
                <a:tab pos="809625" algn="l"/>
                <a:tab pos="1169988" algn="l"/>
              </a:tabLst>
            </a:pPr>
            <a:r>
              <a:rPr lang="en-GB" dirty="0">
                <a:solidFill>
                  <a:srgbClr val="000000"/>
                </a:solidFill>
              </a:rPr>
              <a:t>There are various sites offered by </a:t>
            </a:r>
            <a:r>
              <a:rPr lang="en-GB" b="1" dirty="0">
                <a:solidFill>
                  <a:srgbClr val="000000"/>
                </a:solidFill>
              </a:rPr>
              <a:t>private companies </a:t>
            </a:r>
            <a:r>
              <a:rPr lang="en-GB" dirty="0">
                <a:solidFill>
                  <a:srgbClr val="000000"/>
                </a:solidFill>
              </a:rPr>
              <a:t>but we advise you to stay at the University accommodation (</a:t>
            </a:r>
            <a:r>
              <a:rPr lang="en-GB" b="1" dirty="0">
                <a:solidFill>
                  <a:srgbClr val="000000"/>
                </a:solidFill>
              </a:rPr>
              <a:t>DIGS</a:t>
            </a:r>
            <a:r>
              <a:rPr lang="en-GB" dirty="0">
                <a:solidFill>
                  <a:srgbClr val="000000"/>
                </a:solidFill>
              </a:rPr>
              <a:t>).</a:t>
            </a:r>
            <a:endParaRPr lang="en-GB" sz="2000" dirty="0">
              <a:solidFill>
                <a:srgbClr val="000000"/>
              </a:solidFill>
            </a:endParaRPr>
          </a:p>
          <a:p>
            <a:pPr algn="ctr" fontAlgn="auto">
              <a:spcAft>
                <a:spcPts val="0"/>
              </a:spcAft>
              <a:buFont typeface="Arial" panose="020B0604020202020204" pitchFamily="34" charset="0"/>
              <a:buNone/>
              <a:tabLst>
                <a:tab pos="809625" algn="l"/>
                <a:tab pos="1169988" algn="l"/>
              </a:tabLst>
            </a:pPr>
            <a:r>
              <a:rPr lang="en-GB" sz="2400" dirty="0">
                <a:solidFill>
                  <a:srgbClr val="000000"/>
                </a:solidFill>
              </a:rPr>
              <a:t>  </a:t>
            </a:r>
          </a:p>
          <a:p>
            <a:pPr algn="ctr" fontAlgn="auto">
              <a:spcAft>
                <a:spcPts val="0"/>
              </a:spcAft>
              <a:buFont typeface="Arial" panose="020B0604020202020204" pitchFamily="34" charset="0"/>
              <a:buNone/>
              <a:tabLst>
                <a:tab pos="809625" algn="l"/>
                <a:tab pos="1169988" algn="l"/>
              </a:tabLst>
            </a:pPr>
            <a:r>
              <a:rPr lang="en-GB" sz="3600" b="1" dirty="0">
                <a:solidFill>
                  <a:srgbClr val="FF0066"/>
                </a:solidFill>
              </a:rPr>
              <a:t>Cost of DIGS</a:t>
            </a:r>
          </a:p>
          <a:p>
            <a:pPr algn="ctr" fontAlgn="auto">
              <a:spcAft>
                <a:spcPts val="0"/>
              </a:spcAft>
              <a:buNone/>
              <a:tabLst>
                <a:tab pos="809625" algn="l"/>
                <a:tab pos="1169988" algn="l"/>
              </a:tabLst>
            </a:pPr>
            <a:r>
              <a:rPr lang="en-GB" sz="2400" b="1" dirty="0" err="1">
                <a:solidFill>
                  <a:srgbClr val="4D25B1"/>
                </a:solidFill>
              </a:rPr>
              <a:t>Ashenhurst</a:t>
            </a:r>
            <a:r>
              <a:rPr lang="en-GB" sz="2400" dirty="0">
                <a:solidFill>
                  <a:srgbClr val="000000"/>
                </a:solidFill>
              </a:rPr>
              <a:t> </a:t>
            </a:r>
            <a:r>
              <a:rPr lang="en-GB" sz="2400" dirty="0">
                <a:solidFill>
                  <a:srgbClr val="000000"/>
                </a:solidFill>
                <a:latin typeface="Arial" charset="0"/>
              </a:rPr>
              <a:t>£70 per week</a:t>
            </a:r>
            <a:endParaRPr lang="en-GB" sz="2400" dirty="0">
              <a:solidFill>
                <a:srgbClr val="000000"/>
              </a:solidFill>
            </a:endParaRPr>
          </a:p>
          <a:p>
            <a:pPr algn="ctr" fontAlgn="auto">
              <a:spcAft>
                <a:spcPts val="0"/>
              </a:spcAft>
              <a:buNone/>
              <a:tabLst>
                <a:tab pos="809625" algn="l"/>
                <a:tab pos="1169988" algn="l"/>
              </a:tabLst>
            </a:pPr>
            <a:r>
              <a:rPr lang="en-GB" sz="2400" b="1" dirty="0" err="1">
                <a:solidFill>
                  <a:srgbClr val="4D25B1"/>
                </a:solidFill>
              </a:rPr>
              <a:t>Storthes</a:t>
            </a:r>
            <a:r>
              <a:rPr lang="en-GB" sz="2400" b="1" dirty="0">
                <a:solidFill>
                  <a:srgbClr val="4D25B1"/>
                </a:solidFill>
              </a:rPr>
              <a:t> Hall </a:t>
            </a:r>
            <a:r>
              <a:rPr lang="en-GB" sz="2400" dirty="0">
                <a:solidFill>
                  <a:srgbClr val="000000"/>
                </a:solidFill>
                <a:latin typeface="Arial" charset="0"/>
              </a:rPr>
              <a:t>£85 per week</a:t>
            </a:r>
            <a:endParaRPr lang="en-GB" sz="2400" dirty="0">
              <a:solidFill>
                <a:srgbClr val="000000"/>
              </a:solidFill>
            </a:endParaRPr>
          </a:p>
          <a:p>
            <a:pPr algn="ctr" fontAlgn="auto">
              <a:spcAft>
                <a:spcPts val="0"/>
              </a:spcAft>
              <a:buFont typeface="Arial" panose="020B0604020202020204" pitchFamily="34" charset="0"/>
              <a:buNone/>
              <a:tabLst>
                <a:tab pos="809625" algn="l"/>
                <a:tab pos="1169988" algn="l"/>
              </a:tabLst>
            </a:pPr>
            <a:endParaRPr lang="en-GB" b="1" dirty="0">
              <a:solidFill>
                <a:srgbClr val="FF0066"/>
              </a:solidFill>
            </a:endParaRPr>
          </a:p>
        </p:txBody>
      </p:sp>
      <p:sp>
        <p:nvSpPr>
          <p:cNvPr id="4" name="Rectangle 3"/>
          <p:cNvSpPr/>
          <p:nvPr/>
        </p:nvSpPr>
        <p:spPr>
          <a:xfrm>
            <a:off x="322194" y="5502365"/>
            <a:ext cx="8496944" cy="590931"/>
          </a:xfrm>
          <a:prstGeom prst="rect">
            <a:avLst/>
          </a:prstGeom>
        </p:spPr>
        <p:txBody>
          <a:bodyPr wrap="square">
            <a:spAutoFit/>
          </a:bodyPr>
          <a:lstStyle/>
          <a:p>
            <a:pPr marL="0" lvl="0" indent="0" algn="ctr">
              <a:lnSpc>
                <a:spcPct val="90000"/>
              </a:lnSpc>
              <a:buNone/>
              <a:tabLst>
                <a:tab pos="809625" algn="l"/>
                <a:tab pos="1169988" algn="l"/>
              </a:tabLst>
            </a:pPr>
            <a:r>
              <a:rPr lang="en-GB" sz="1800" b="1" dirty="0">
                <a:solidFill>
                  <a:srgbClr val="000000"/>
                </a:solidFill>
                <a:latin typeface="+mn-lt"/>
              </a:rPr>
              <a:t>After sending your application to the University, you will receive Joining Instructions which will be sent to you automatically and will include accommodation options.</a:t>
            </a:r>
          </a:p>
        </p:txBody>
      </p:sp>
    </p:spTree>
    <p:extLst>
      <p:ext uri="{BB962C8B-B14F-4D97-AF65-F5344CB8AC3E}">
        <p14:creationId xmlns:p14="http://schemas.microsoft.com/office/powerpoint/2010/main" val="4163112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Image result for ashenhurst hous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98" y="3760556"/>
            <a:ext cx="3024336" cy="30974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shenhurst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966" y="1052736"/>
            <a:ext cx="3817563" cy="24536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shenhurst hou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6750">
            <a:off x="5837947" y="1001126"/>
            <a:ext cx="3624337" cy="2595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DIGS (</a:t>
            </a:r>
            <a:r>
              <a:rPr lang="en-GB" dirty="0" err="1"/>
              <a:t>koleje</a:t>
            </a:r>
            <a:r>
              <a:rPr lang="en-GB" dirty="0"/>
              <a:t>) </a:t>
            </a:r>
            <a:r>
              <a:rPr lang="en-GB" dirty="0" err="1"/>
              <a:t>Ashenhurst</a:t>
            </a:r>
            <a:endParaRPr lang="en-GB" dirty="0"/>
          </a:p>
        </p:txBody>
      </p:sp>
      <p:pic>
        <p:nvPicPr>
          <p:cNvPr id="409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429000"/>
            <a:ext cx="6624736" cy="36813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ashenhurst hou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63">
            <a:off x="-95348" y="982836"/>
            <a:ext cx="4056385" cy="290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16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DIGS </a:t>
            </a:r>
            <a:r>
              <a:rPr lang="en-GB" dirty="0" err="1"/>
              <a:t>Storthes</a:t>
            </a:r>
            <a:r>
              <a:rPr lang="en-GB" dirty="0"/>
              <a:t> Hall Park</a:t>
            </a:r>
          </a:p>
        </p:txBody>
      </p:sp>
      <p:sp>
        <p:nvSpPr>
          <p:cNvPr id="9" name="Title 1"/>
          <p:cNvSpPr txBox="1">
            <a:spLocks/>
          </p:cNvSpPr>
          <p:nvPr/>
        </p:nvSpPr>
        <p:spPr>
          <a:xfrm>
            <a:off x="167953" y="2111105"/>
            <a:ext cx="5546467" cy="655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GB"/>
              <a:t>DIGS Storthes Hall</a:t>
            </a:r>
            <a:endParaRPr lang="en-GB" dirty="0"/>
          </a:p>
        </p:txBody>
      </p:sp>
      <p:pic>
        <p:nvPicPr>
          <p:cNvPr id="10" name="Picture 2" descr="Image result for storthes 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6728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6372200" y="1397893"/>
            <a:ext cx="2619375" cy="1743075"/>
          </a:xfrm>
          <a:prstGeom prst="rect">
            <a:avLst/>
          </a:prstGeom>
        </p:spPr>
      </p:pic>
      <p:pic>
        <p:nvPicPr>
          <p:cNvPr id="1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3136"/>
            <a:ext cx="3304773"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9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Employment</a:t>
            </a:r>
          </a:p>
        </p:txBody>
      </p:sp>
      <p:sp>
        <p:nvSpPr>
          <p:cNvPr id="3" name="Rectangle 3"/>
          <p:cNvSpPr txBox="1">
            <a:spLocks noChangeArrowheads="1"/>
          </p:cNvSpPr>
          <p:nvPr/>
        </p:nvSpPr>
        <p:spPr>
          <a:xfrm>
            <a:off x="412750" y="1414140"/>
            <a:ext cx="8229600" cy="4751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400" dirty="0"/>
              <a:t>UK </a:t>
            </a:r>
            <a:r>
              <a:rPr lang="en-GB" sz="2400" b="1" dirty="0">
                <a:solidFill>
                  <a:srgbClr val="FF0066"/>
                </a:solidFill>
              </a:rPr>
              <a:t>minimum wage </a:t>
            </a:r>
            <a:r>
              <a:rPr lang="en-GB" sz="2400" dirty="0"/>
              <a:t>per hour from April 2021 is £8.36 ( aged 21-22) and £8.91 (aged 23+)</a:t>
            </a:r>
          </a:p>
          <a:p>
            <a:pPr fontAlgn="auto">
              <a:spcAft>
                <a:spcPts val="0"/>
              </a:spcAft>
            </a:pPr>
            <a:r>
              <a:rPr lang="en-GB" sz="2400" dirty="0"/>
              <a:t>The legal maximum is working for 20 hours per week in term time and 48 hours in the vacations (Christmas, Easter and Summer for Bachelor students)</a:t>
            </a:r>
          </a:p>
          <a:p>
            <a:pPr fontAlgn="auto">
              <a:spcAft>
                <a:spcPts val="0"/>
              </a:spcAft>
            </a:pPr>
            <a:r>
              <a:rPr lang="en-GB" sz="2400" dirty="0"/>
              <a:t>Working for 15 hours per week is the University maximum</a:t>
            </a:r>
          </a:p>
          <a:p>
            <a:pPr fontAlgn="auto">
              <a:spcAft>
                <a:spcPts val="0"/>
              </a:spcAft>
            </a:pPr>
            <a:r>
              <a:rPr lang="en-GB" sz="2400" dirty="0"/>
              <a:t>The University job shop advertises part time jobs and pays a </a:t>
            </a:r>
            <a:r>
              <a:rPr lang="en-GB" sz="2400" b="1" dirty="0">
                <a:solidFill>
                  <a:srgbClr val="FF0066"/>
                </a:solidFill>
              </a:rPr>
              <a:t>living wage </a:t>
            </a:r>
            <a:r>
              <a:rPr lang="en-GB" sz="2400" dirty="0"/>
              <a:t>which is higher than the national minimum wage</a:t>
            </a:r>
          </a:p>
          <a:p>
            <a:pPr fontAlgn="auto">
              <a:spcAft>
                <a:spcPts val="0"/>
              </a:spcAft>
            </a:pPr>
            <a:r>
              <a:rPr lang="en-GB" sz="2400" dirty="0"/>
              <a:t>There is usually plenty of bar and restaurant work</a:t>
            </a:r>
          </a:p>
          <a:p>
            <a:pPr fontAlgn="auto">
              <a:spcAft>
                <a:spcPts val="0"/>
              </a:spcAft>
            </a:pPr>
            <a:r>
              <a:rPr lang="en-GB" sz="2400" dirty="0"/>
              <a:t>Administrative jobs and factories are another possibility</a:t>
            </a:r>
          </a:p>
          <a:p>
            <a:pPr fontAlgn="auto">
              <a:spcAft>
                <a:spcPts val="0"/>
              </a:spcAft>
              <a:buFontTx/>
              <a:buNone/>
            </a:pPr>
            <a:endParaRPr lang="en-GB" sz="2400" dirty="0"/>
          </a:p>
          <a:p>
            <a:pPr fontAlgn="auto">
              <a:spcAft>
                <a:spcPts val="0"/>
              </a:spcAft>
              <a:buFontTx/>
              <a:buNone/>
            </a:pPr>
            <a:r>
              <a:rPr lang="en-GB" sz="2400" dirty="0"/>
              <a:t> </a:t>
            </a:r>
          </a:p>
        </p:txBody>
      </p:sp>
    </p:spTree>
    <p:extLst>
      <p:ext uri="{BB962C8B-B14F-4D97-AF65-F5344CB8AC3E}">
        <p14:creationId xmlns:p14="http://schemas.microsoft.com/office/powerpoint/2010/main" val="288936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Support</a:t>
            </a:r>
          </a:p>
        </p:txBody>
      </p:sp>
      <p:sp>
        <p:nvSpPr>
          <p:cNvPr id="3" name="Content Placeholder 2"/>
          <p:cNvSpPr txBox="1">
            <a:spLocks/>
          </p:cNvSpPr>
          <p:nvPr/>
        </p:nvSpPr>
        <p:spPr>
          <a:xfrm>
            <a:off x="412750" y="1196752"/>
            <a:ext cx="8229600" cy="4391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tabLst>
                <a:tab pos="809625" algn="l"/>
                <a:tab pos="1169988" algn="l"/>
              </a:tabLst>
            </a:pPr>
            <a:r>
              <a:rPr lang="en-GB" sz="2000" dirty="0">
                <a:solidFill>
                  <a:srgbClr val="000000"/>
                </a:solidFill>
                <a:latin typeface="Arial" charset="0"/>
              </a:rPr>
              <a:t>The best way to find your way around is from someone who has been in your shoes … previous Czech students have established a </a:t>
            </a:r>
            <a:r>
              <a:rPr lang="en-GB" sz="2000" b="1" dirty="0">
                <a:solidFill>
                  <a:srgbClr val="FF0066"/>
                </a:solidFill>
                <a:latin typeface="Arial" charset="0"/>
              </a:rPr>
              <a:t>Czech and Slovak Student Society </a:t>
            </a:r>
            <a:r>
              <a:rPr lang="en-GB" sz="2000" dirty="0">
                <a:solidFill>
                  <a:srgbClr val="000000"/>
                </a:solidFill>
                <a:latin typeface="Arial" charset="0"/>
              </a:rPr>
              <a:t>which participates in various cultural campus events and organises regular get-togethers for its members</a:t>
            </a:r>
          </a:p>
          <a:p>
            <a:pPr marL="0" indent="0" algn="ctr" fontAlgn="auto">
              <a:spcAft>
                <a:spcPts val="0"/>
              </a:spcAft>
              <a:buNone/>
              <a:tabLst>
                <a:tab pos="809625" algn="l"/>
                <a:tab pos="1169988" algn="l"/>
              </a:tabLst>
            </a:pPr>
            <a:r>
              <a:rPr lang="en-GB" sz="2000" dirty="0">
                <a:hlinkClick r:id="rId2"/>
              </a:rPr>
              <a:t>https://www.facebook.com/czechoslovakhudsoc</a:t>
            </a:r>
            <a:endParaRPr lang="en-GB" sz="2000" dirty="0"/>
          </a:p>
          <a:p>
            <a:pPr marL="0" indent="0" algn="ctr" fontAlgn="auto">
              <a:spcAft>
                <a:spcPts val="0"/>
              </a:spcAft>
              <a:buFont typeface="Arial" panose="020B0604020202020204" pitchFamily="34" charset="0"/>
              <a:buNone/>
              <a:tabLst>
                <a:tab pos="809625" algn="l"/>
                <a:tab pos="1169988" algn="l"/>
              </a:tabLst>
            </a:pPr>
            <a:endParaRPr lang="en-GB" sz="2000" dirty="0">
              <a:solidFill>
                <a:srgbClr val="000000"/>
              </a:solidFill>
              <a:latin typeface="Arial" charset="0"/>
            </a:endParaRPr>
          </a:p>
        </p:txBody>
      </p:sp>
      <p:pic>
        <p:nvPicPr>
          <p:cNvPr id="4" name="Picture 2" descr="C:\Users\sbusgh2\AppData\Local\Microsoft\Windows\Temporary Internet Files\Content.Outlook\UBRNJRXD\CZ.jpg"/>
          <p:cNvPicPr>
            <a:picLocks noChangeAspect="1" noChangeArrowheads="1"/>
          </p:cNvPicPr>
          <p:nvPr/>
        </p:nvPicPr>
        <p:blipFill>
          <a:blip r:embed="rId3" cstate="print"/>
          <a:srcRect/>
          <a:stretch>
            <a:fillRect/>
          </a:stretch>
        </p:blipFill>
        <p:spPr bwMode="auto">
          <a:xfrm>
            <a:off x="3347864" y="3023533"/>
            <a:ext cx="5832648" cy="38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1020305"/>
          <p:cNvPicPr>
            <a:picLocks noChangeAspect="1" noChangeArrowheads="1"/>
          </p:cNvPicPr>
          <p:nvPr/>
        </p:nvPicPr>
        <p:blipFill>
          <a:blip r:embed="rId4" cstate="print"/>
          <a:srcRect/>
          <a:stretch>
            <a:fillRect/>
          </a:stretch>
        </p:blipFill>
        <p:spPr bwMode="auto">
          <a:xfrm rot="364350">
            <a:off x="-17745" y="2728820"/>
            <a:ext cx="3558730" cy="2525032"/>
          </a:xfrm>
          <a:prstGeom prst="rect">
            <a:avLst/>
          </a:prstGeom>
          <a:noFill/>
          <a:ln w="9525">
            <a:noFill/>
            <a:miter lim="800000"/>
            <a:headEnd/>
            <a:tailEnd/>
          </a:ln>
        </p:spPr>
      </p:pic>
      <p:pic>
        <p:nvPicPr>
          <p:cNvPr id="6" name="Picture 4" descr="P1020241"/>
          <p:cNvPicPr>
            <a:picLocks noChangeAspect="1" noChangeArrowheads="1"/>
          </p:cNvPicPr>
          <p:nvPr/>
        </p:nvPicPr>
        <p:blipFill>
          <a:blip r:embed="rId5" cstate="print"/>
          <a:srcRect/>
          <a:stretch>
            <a:fillRect/>
          </a:stretch>
        </p:blipFill>
        <p:spPr bwMode="auto">
          <a:xfrm rot="21278256">
            <a:off x="-134712" y="4825874"/>
            <a:ext cx="3767865" cy="2448272"/>
          </a:xfrm>
          <a:prstGeom prst="rect">
            <a:avLst/>
          </a:prstGeom>
          <a:noFill/>
          <a:ln w="9525">
            <a:noFill/>
            <a:miter lim="800000"/>
            <a:headEnd/>
            <a:tailEnd/>
          </a:ln>
        </p:spPr>
      </p:pic>
    </p:spTree>
    <p:extLst>
      <p:ext uri="{BB962C8B-B14F-4D97-AF65-F5344CB8AC3E}">
        <p14:creationId xmlns:p14="http://schemas.microsoft.com/office/powerpoint/2010/main" val="18799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a:t>
            </a:r>
          </a:p>
        </p:txBody>
      </p:sp>
      <p:sp>
        <p:nvSpPr>
          <p:cNvPr id="5" name="Rectangle 4"/>
          <p:cNvSpPr/>
          <p:nvPr/>
        </p:nvSpPr>
        <p:spPr>
          <a:xfrm>
            <a:off x="755576" y="1484784"/>
            <a:ext cx="7560840" cy="3822585"/>
          </a:xfrm>
          <a:prstGeom prst="rect">
            <a:avLst/>
          </a:prstGeom>
        </p:spPr>
        <p:txBody>
          <a:bodyPr wrap="square">
            <a:spAutoFit/>
          </a:bodyPr>
          <a:lstStyle/>
          <a:p>
            <a:pPr marL="285750" indent="-285750">
              <a:buFont typeface="Arial" panose="020B0604020202020204" pitchFamily="34" charset="0"/>
              <a:buChar char="•"/>
            </a:pPr>
            <a:endParaRPr lang="en-GB" sz="1800" dirty="0">
              <a:latin typeface="+mn-lt"/>
            </a:endParaRPr>
          </a:p>
          <a:p>
            <a:pPr marL="285750" indent="-285750">
              <a:buFont typeface="Arial" panose="020B0604020202020204" pitchFamily="34" charset="0"/>
              <a:buChar char="•"/>
            </a:pPr>
            <a:r>
              <a:rPr lang="en-GB" sz="1800" b="1" dirty="0">
                <a:latin typeface="+mn-lt"/>
              </a:rPr>
              <a:t>1 August 2021 </a:t>
            </a:r>
            <a:r>
              <a:rPr lang="en-GB" sz="1800" dirty="0">
                <a:latin typeface="+mn-lt"/>
              </a:rPr>
              <a:t>is the earliest date to get housing</a:t>
            </a:r>
          </a:p>
          <a:p>
            <a:pPr marL="285750" indent="-285750">
              <a:buFont typeface="Arial" panose="020B0604020202020204" pitchFamily="34" charset="0"/>
              <a:buChar char="•"/>
            </a:pPr>
            <a:r>
              <a:rPr lang="en-GB" sz="1800" dirty="0">
                <a:latin typeface="+mn-lt"/>
              </a:rPr>
              <a:t>It is recommended to come to Huddersfield by </a:t>
            </a:r>
            <a:r>
              <a:rPr lang="en-GB" sz="1800" b="1" dirty="0">
                <a:latin typeface="+mn-lt"/>
              </a:rPr>
              <a:t>1 September 2021 </a:t>
            </a:r>
            <a:r>
              <a:rPr lang="en-GB" sz="1800" dirty="0">
                <a:latin typeface="+mn-lt"/>
              </a:rPr>
              <a:t>if possible</a:t>
            </a:r>
          </a:p>
          <a:p>
            <a:pPr marL="285750" indent="-285750">
              <a:buFont typeface="Arial" panose="020B0604020202020204" pitchFamily="34" charset="0"/>
              <a:buChar char="•"/>
            </a:pPr>
            <a:r>
              <a:rPr lang="en-GB" sz="1800" dirty="0">
                <a:latin typeface="+mn-lt"/>
              </a:rPr>
              <a:t>It is recommended that you arrive earlier than 1 September if possible in order to get the best jobs - if you want one!</a:t>
            </a:r>
          </a:p>
          <a:p>
            <a:pPr algn="ctr"/>
            <a:r>
              <a:rPr lang="en-GB" sz="2800" b="1" dirty="0">
                <a:solidFill>
                  <a:srgbClr val="FF0066"/>
                </a:solidFill>
                <a:latin typeface="+mn-lt"/>
              </a:rPr>
              <a:t>Important Dates</a:t>
            </a:r>
          </a:p>
          <a:p>
            <a:pPr algn="ctr"/>
            <a:r>
              <a:rPr lang="en-GB" sz="1800" b="1" dirty="0">
                <a:solidFill>
                  <a:srgbClr val="4D25B1"/>
                </a:solidFill>
                <a:latin typeface="+mn-lt"/>
              </a:rPr>
              <a:t>13 September 2021 </a:t>
            </a:r>
            <a:r>
              <a:rPr lang="en-GB" sz="1800" dirty="0">
                <a:latin typeface="+mn-lt"/>
              </a:rPr>
              <a:t>- Welcome Week</a:t>
            </a:r>
          </a:p>
          <a:p>
            <a:pPr algn="ctr"/>
            <a:r>
              <a:rPr lang="en-GB" sz="1800" b="1" dirty="0">
                <a:solidFill>
                  <a:srgbClr val="4D25B1"/>
                </a:solidFill>
                <a:latin typeface="+mn-lt"/>
              </a:rPr>
              <a:t>20 September 2021 </a:t>
            </a:r>
            <a:r>
              <a:rPr lang="en-GB" sz="1800" dirty="0">
                <a:latin typeface="+mn-lt"/>
              </a:rPr>
              <a:t>- Induction Week</a:t>
            </a:r>
          </a:p>
          <a:p>
            <a:pPr algn="ctr"/>
            <a:r>
              <a:rPr lang="en-GB" sz="1800" b="1" dirty="0">
                <a:solidFill>
                  <a:srgbClr val="4D25B1"/>
                </a:solidFill>
                <a:latin typeface="+mn-lt"/>
              </a:rPr>
              <a:t>  27 September 2021</a:t>
            </a:r>
            <a:r>
              <a:rPr lang="en-GB" sz="1800" dirty="0">
                <a:latin typeface="+mn-lt"/>
              </a:rPr>
              <a:t> - Start of Teaching</a:t>
            </a:r>
          </a:p>
          <a:p>
            <a:pPr algn="ctr"/>
            <a:r>
              <a:rPr lang="en-GB" sz="1800" b="1" dirty="0">
                <a:solidFill>
                  <a:srgbClr val="150CCA"/>
                </a:solidFill>
                <a:latin typeface="+mn-lt"/>
              </a:rPr>
              <a:t>10 January 2022 </a:t>
            </a:r>
            <a:r>
              <a:rPr lang="en-GB" sz="1800" dirty="0">
                <a:latin typeface="+mn-lt"/>
              </a:rPr>
              <a:t>– Induction Week</a:t>
            </a:r>
          </a:p>
          <a:p>
            <a:pPr algn="ctr"/>
            <a:r>
              <a:rPr lang="en-GB" sz="1800" b="1" dirty="0">
                <a:solidFill>
                  <a:srgbClr val="150CCA"/>
                </a:solidFill>
                <a:latin typeface="+mn-lt"/>
              </a:rPr>
              <a:t>17 January 2022 </a:t>
            </a:r>
            <a:r>
              <a:rPr lang="en-GB" sz="1800" dirty="0">
                <a:latin typeface="+mn-lt"/>
              </a:rPr>
              <a:t>– Start of Teaching</a:t>
            </a:r>
          </a:p>
        </p:txBody>
      </p:sp>
    </p:spTree>
    <p:extLst>
      <p:ext uri="{BB962C8B-B14F-4D97-AF65-F5344CB8AC3E}">
        <p14:creationId xmlns:p14="http://schemas.microsoft.com/office/powerpoint/2010/main" val="3844998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I apply ?</a:t>
            </a:r>
          </a:p>
        </p:txBody>
      </p:sp>
      <p:sp>
        <p:nvSpPr>
          <p:cNvPr id="3" name="Rectangle 2"/>
          <p:cNvSpPr/>
          <p:nvPr/>
        </p:nvSpPr>
        <p:spPr>
          <a:xfrm>
            <a:off x="1691680" y="1700809"/>
            <a:ext cx="5760640" cy="2997744"/>
          </a:xfrm>
          <a:prstGeom prst="rect">
            <a:avLst/>
          </a:prstGeom>
        </p:spPr>
        <p:txBody>
          <a:bodyPr wrap="square">
            <a:spAutoFit/>
          </a:bodyPr>
          <a:lstStyle/>
          <a:p>
            <a:pPr algn="ctr"/>
            <a:r>
              <a:rPr lang="en-GB" sz="2000" b="1" dirty="0">
                <a:solidFill>
                  <a:srgbClr val="000000"/>
                </a:solidFill>
                <a:latin typeface="+mn-lt"/>
              </a:rPr>
              <a:t>You can apply and join our 100 other nationalities in the Huddersfield Business School at:</a:t>
            </a:r>
            <a:endParaRPr lang="en-GB" sz="2000" b="1" dirty="0">
              <a:solidFill>
                <a:srgbClr val="000000"/>
              </a:solidFill>
              <a:latin typeface="+mn-lt"/>
              <a:hlinkClick r:id="rId2"/>
            </a:endParaRPr>
          </a:p>
          <a:p>
            <a:pPr algn="ctr"/>
            <a:r>
              <a:rPr lang="en-GB" dirty="0">
                <a:latin typeface="+mn-lt"/>
                <a:hlinkClick r:id="rId2"/>
              </a:rPr>
              <a:t>http://www.hud.ac.uk/international/apply/</a:t>
            </a:r>
            <a:endParaRPr lang="en-GB" dirty="0">
              <a:latin typeface="+mn-lt"/>
            </a:endParaRPr>
          </a:p>
          <a:p>
            <a:pPr algn="ctr"/>
            <a:endParaRPr lang="en-GB" dirty="0">
              <a:latin typeface="+mn-lt"/>
            </a:endParaRPr>
          </a:p>
          <a:p>
            <a:pPr algn="ctr"/>
            <a:r>
              <a:rPr lang="en-GB" sz="2000" b="1" dirty="0">
                <a:latin typeface="+mn-lt"/>
              </a:rPr>
              <a:t>Student visa information: </a:t>
            </a:r>
          </a:p>
          <a:p>
            <a:pPr algn="ctr"/>
            <a:r>
              <a:rPr lang="en-GB" dirty="0">
                <a:latin typeface="+mn-lt"/>
                <a:hlinkClick r:id="rId3"/>
              </a:rPr>
              <a:t>https://www.gov.uk/student-visa</a:t>
            </a:r>
            <a:endParaRPr lang="en-GB" dirty="0">
              <a:latin typeface="+mn-lt"/>
            </a:endParaRPr>
          </a:p>
          <a:p>
            <a:pPr algn="ctr"/>
            <a:endParaRPr lang="en-GB" sz="2000" b="1" dirty="0">
              <a:latin typeface="+mn-lt"/>
            </a:endParaRPr>
          </a:p>
          <a:p>
            <a:pPr algn="ctr"/>
            <a:endParaRPr lang="en-GB" dirty="0">
              <a:latin typeface="+mn-lt"/>
            </a:endParaRPr>
          </a:p>
          <a:p>
            <a:pPr marL="0" lvl="0" indent="0" algn="ctr">
              <a:buNone/>
            </a:pPr>
            <a:endParaRPr lang="en-GB" dirty="0">
              <a:solidFill>
                <a:srgbClr val="000000"/>
              </a:solidFill>
              <a:latin typeface="+mn-lt"/>
            </a:endParaRPr>
          </a:p>
        </p:txBody>
      </p:sp>
    </p:spTree>
    <p:extLst>
      <p:ext uri="{BB962C8B-B14F-4D97-AF65-F5344CB8AC3E}">
        <p14:creationId xmlns:p14="http://schemas.microsoft.com/office/powerpoint/2010/main" val="2421511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This presentation</a:t>
            </a:r>
          </a:p>
        </p:txBody>
      </p:sp>
      <p:graphicFrame>
        <p:nvGraphicFramePr>
          <p:cNvPr id="3" name="Diagram 2"/>
          <p:cNvGraphicFramePr/>
          <p:nvPr>
            <p:extLst>
              <p:ext uri="{D42A27DB-BD31-4B8C-83A1-F6EECF244321}">
                <p14:modId xmlns:p14="http://schemas.microsoft.com/office/powerpoint/2010/main" val="323872461"/>
              </p:ext>
            </p:extLst>
          </p:nvPr>
        </p:nvGraphicFramePr>
        <p:xfrm>
          <a:off x="539552" y="1325563"/>
          <a:ext cx="7913798"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296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23528" y="980728"/>
            <a:ext cx="3960440" cy="2088232"/>
          </a:xfrm>
        </p:spPr>
        <p:txBody>
          <a:bodyPr/>
          <a:lstStyle/>
          <a:p>
            <a:pPr algn="ctr"/>
            <a:r>
              <a:rPr lang="en-GB" sz="1800" dirty="0">
                <a:solidFill>
                  <a:srgbClr val="FF0066"/>
                </a:solidFill>
                <a:latin typeface="+mn-lt"/>
              </a:rPr>
              <a:t>ANY QUESTIONS?</a:t>
            </a:r>
            <a:br>
              <a:rPr lang="en-GB" sz="1800" dirty="0">
                <a:solidFill>
                  <a:srgbClr val="FF0066"/>
                </a:solidFill>
                <a:latin typeface="+mn-lt"/>
              </a:rPr>
            </a:br>
            <a:br>
              <a:rPr lang="en-GB" sz="1800" dirty="0">
                <a:solidFill>
                  <a:srgbClr val="FF0066"/>
                </a:solidFill>
                <a:latin typeface="+mn-lt"/>
              </a:rPr>
            </a:br>
            <a:r>
              <a:rPr lang="en-GB" sz="1800" dirty="0">
                <a:latin typeface="+mn-lt"/>
              </a:rPr>
              <a:t>Contact</a:t>
            </a:r>
            <a:br>
              <a:rPr lang="en-GB" sz="1800" dirty="0">
                <a:latin typeface="+mn-lt"/>
              </a:rPr>
            </a:br>
            <a:r>
              <a:rPr lang="en-GB" sz="1800" dirty="0">
                <a:solidFill>
                  <a:srgbClr val="4C0DC9"/>
                </a:solidFill>
                <a:latin typeface="+mn-lt"/>
              </a:rPr>
              <a:t>Prof</a:t>
            </a:r>
            <a:r>
              <a:rPr lang="en-GB" sz="1800" dirty="0">
                <a:solidFill>
                  <a:srgbClr val="4D25B1"/>
                </a:solidFill>
                <a:latin typeface="+mn-lt"/>
              </a:rPr>
              <a:t> John Anchor - Associate Dean (International)</a:t>
            </a:r>
            <a:br>
              <a:rPr lang="en-GB" sz="1800" dirty="0">
                <a:solidFill>
                  <a:srgbClr val="4D25B1"/>
                </a:solidFill>
                <a:latin typeface="+mn-lt"/>
              </a:rPr>
            </a:br>
            <a:r>
              <a:rPr lang="en-GB" sz="1800" dirty="0">
                <a:solidFill>
                  <a:schemeClr val="accent1">
                    <a:lumMod val="50000"/>
                  </a:schemeClr>
                </a:solidFill>
                <a:latin typeface="+mn-lt"/>
              </a:rPr>
              <a:t>j.r.anchor@hud.ac.uk</a:t>
            </a:r>
            <a:endParaRPr lang="en-US" sz="1800" dirty="0">
              <a:latin typeface="+mn-lt"/>
            </a:endParaRPr>
          </a:p>
        </p:txBody>
      </p:sp>
    </p:spTree>
    <p:extLst>
      <p:ext uri="{BB962C8B-B14F-4D97-AF65-F5344CB8AC3E}">
        <p14:creationId xmlns:p14="http://schemas.microsoft.com/office/powerpoint/2010/main" val="20392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23528" y="980728"/>
            <a:ext cx="3960440" cy="3874442"/>
          </a:xfrm>
        </p:spPr>
        <p:txBody>
          <a:bodyPr>
            <a:normAutofit/>
          </a:bodyPr>
          <a:lstStyle/>
          <a:p>
            <a:pPr algn="ctr"/>
            <a:br>
              <a:rPr lang="en-GB" sz="5400" dirty="0">
                <a:solidFill>
                  <a:srgbClr val="FF0066"/>
                </a:solidFill>
                <a:latin typeface="+mn-lt"/>
              </a:rPr>
            </a:br>
            <a:r>
              <a:rPr lang="en-GB" sz="5400" b="1" dirty="0">
                <a:solidFill>
                  <a:srgbClr val="FF0066"/>
                </a:solidFill>
                <a:latin typeface="+mn-lt"/>
              </a:rPr>
              <a:t>Huddersfield</a:t>
            </a:r>
            <a:br>
              <a:rPr lang="en-GB" sz="5400" b="1" dirty="0">
                <a:solidFill>
                  <a:schemeClr val="bg1"/>
                </a:solidFill>
                <a:latin typeface="+mn-lt"/>
              </a:rPr>
            </a:br>
            <a:endParaRPr lang="en-US" sz="5400" b="1" dirty="0">
              <a:latin typeface="+mn-lt"/>
            </a:endParaRPr>
          </a:p>
        </p:txBody>
      </p:sp>
    </p:spTree>
    <p:extLst>
      <p:ext uri="{BB962C8B-B14F-4D97-AF65-F5344CB8AC3E}">
        <p14:creationId xmlns:p14="http://schemas.microsoft.com/office/powerpoint/2010/main" val="2431691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Location</a:t>
            </a:r>
          </a:p>
        </p:txBody>
      </p:sp>
      <p:sp>
        <p:nvSpPr>
          <p:cNvPr id="4" name="Freeform 2"/>
          <p:cNvSpPr>
            <a:spLocks/>
          </p:cNvSpPr>
          <p:nvPr/>
        </p:nvSpPr>
        <p:spPr bwMode="auto">
          <a:xfrm>
            <a:off x="4591050" y="1735931"/>
            <a:ext cx="3221038" cy="4344988"/>
          </a:xfrm>
          <a:custGeom>
            <a:avLst/>
            <a:gdLst/>
            <a:ahLst/>
            <a:cxnLst>
              <a:cxn ang="0">
                <a:pos x="1068" y="69"/>
              </a:cxn>
              <a:cxn ang="0">
                <a:pos x="991" y="218"/>
              </a:cxn>
              <a:cxn ang="0">
                <a:pos x="894" y="252"/>
              </a:cxn>
              <a:cxn ang="0">
                <a:pos x="822" y="361"/>
              </a:cxn>
              <a:cxn ang="0">
                <a:pos x="802" y="505"/>
              </a:cxn>
              <a:cxn ang="0">
                <a:pos x="700" y="594"/>
              </a:cxn>
              <a:cxn ang="0">
                <a:pos x="690" y="737"/>
              </a:cxn>
              <a:cxn ang="0">
                <a:pos x="603" y="915"/>
              </a:cxn>
              <a:cxn ang="0">
                <a:pos x="587" y="1009"/>
              </a:cxn>
              <a:cxn ang="0">
                <a:pos x="725" y="871"/>
              </a:cxn>
              <a:cxn ang="0">
                <a:pos x="868" y="900"/>
              </a:cxn>
              <a:cxn ang="0">
                <a:pos x="996" y="935"/>
              </a:cxn>
              <a:cxn ang="0">
                <a:pos x="1001" y="1084"/>
              </a:cxn>
              <a:cxn ang="0">
                <a:pos x="1027" y="1212"/>
              </a:cxn>
              <a:cxn ang="0">
                <a:pos x="960" y="1370"/>
              </a:cxn>
              <a:cxn ang="0">
                <a:pos x="1068" y="1499"/>
              </a:cxn>
              <a:cxn ang="0">
                <a:pos x="996" y="1662"/>
              </a:cxn>
              <a:cxn ang="0">
                <a:pos x="828" y="1756"/>
              </a:cxn>
              <a:cxn ang="0">
                <a:pos x="608" y="1781"/>
              </a:cxn>
              <a:cxn ang="0">
                <a:pos x="541" y="2053"/>
              </a:cxn>
              <a:cxn ang="0">
                <a:pos x="363" y="2088"/>
              </a:cxn>
              <a:cxn ang="0">
                <a:pos x="291" y="2202"/>
              </a:cxn>
              <a:cxn ang="0">
                <a:pos x="475" y="2177"/>
              </a:cxn>
              <a:cxn ang="0">
                <a:pos x="603" y="2241"/>
              </a:cxn>
              <a:cxn ang="0">
                <a:pos x="536" y="2340"/>
              </a:cxn>
              <a:cxn ang="0">
                <a:pos x="398" y="2424"/>
              </a:cxn>
              <a:cxn ang="0">
                <a:pos x="179" y="2632"/>
              </a:cxn>
              <a:cxn ang="0">
                <a:pos x="46" y="2736"/>
              </a:cxn>
              <a:cxn ang="0">
                <a:pos x="475" y="2682"/>
              </a:cxn>
              <a:cxn ang="0">
                <a:pos x="659" y="2588"/>
              </a:cxn>
              <a:cxn ang="0">
                <a:pos x="1063" y="2593"/>
              </a:cxn>
              <a:cxn ang="0">
                <a:pos x="1481" y="2612"/>
              </a:cxn>
              <a:cxn ang="0">
                <a:pos x="1829" y="2518"/>
              </a:cxn>
              <a:cxn ang="0">
                <a:pos x="1732" y="2400"/>
              </a:cxn>
              <a:cxn ang="0">
                <a:pos x="1875" y="2271"/>
              </a:cxn>
              <a:cxn ang="0">
                <a:pos x="2028" y="1939"/>
              </a:cxn>
              <a:cxn ang="0">
                <a:pos x="1824" y="1910"/>
              </a:cxn>
              <a:cxn ang="0">
                <a:pos x="1681" y="1900"/>
              </a:cxn>
              <a:cxn ang="0">
                <a:pos x="1747" y="1761"/>
              </a:cxn>
              <a:cxn ang="0">
                <a:pos x="1711" y="1588"/>
              </a:cxn>
              <a:cxn ang="0">
                <a:pos x="1573" y="1346"/>
              </a:cxn>
              <a:cxn ang="0">
                <a:pos x="1558" y="1192"/>
              </a:cxn>
              <a:cxn ang="0">
                <a:pos x="1476" y="1019"/>
              </a:cxn>
              <a:cxn ang="0">
                <a:pos x="1364" y="915"/>
              </a:cxn>
              <a:cxn ang="0">
                <a:pos x="1221" y="871"/>
              </a:cxn>
              <a:cxn ang="0">
                <a:pos x="1354" y="811"/>
              </a:cxn>
              <a:cxn ang="0">
                <a:pos x="1318" y="722"/>
              </a:cxn>
              <a:cxn ang="0">
                <a:pos x="1497" y="633"/>
              </a:cxn>
              <a:cxn ang="0">
                <a:pos x="1614" y="534"/>
              </a:cxn>
              <a:cxn ang="0">
                <a:pos x="1430" y="366"/>
              </a:cxn>
              <a:cxn ang="0">
                <a:pos x="1267" y="341"/>
              </a:cxn>
              <a:cxn ang="0">
                <a:pos x="1185" y="307"/>
              </a:cxn>
              <a:cxn ang="0">
                <a:pos x="1338" y="223"/>
              </a:cxn>
              <a:cxn ang="0">
                <a:pos x="1517" y="84"/>
              </a:cxn>
              <a:cxn ang="0">
                <a:pos x="1180" y="74"/>
              </a:cxn>
            </a:cxnLst>
            <a:rect l="0" t="0" r="r" b="b"/>
            <a:pathLst>
              <a:path w="2029" h="2737">
                <a:moveTo>
                  <a:pt x="1119" y="35"/>
                </a:moveTo>
                <a:lnTo>
                  <a:pt x="1068" y="69"/>
                </a:lnTo>
                <a:lnTo>
                  <a:pt x="996" y="119"/>
                </a:lnTo>
                <a:lnTo>
                  <a:pt x="991" y="218"/>
                </a:lnTo>
                <a:lnTo>
                  <a:pt x="925" y="247"/>
                </a:lnTo>
                <a:lnTo>
                  <a:pt x="894" y="252"/>
                </a:lnTo>
                <a:lnTo>
                  <a:pt x="822" y="277"/>
                </a:lnTo>
                <a:lnTo>
                  <a:pt x="822" y="361"/>
                </a:lnTo>
                <a:lnTo>
                  <a:pt x="802" y="455"/>
                </a:lnTo>
                <a:lnTo>
                  <a:pt x="802" y="505"/>
                </a:lnTo>
                <a:lnTo>
                  <a:pt x="725" y="534"/>
                </a:lnTo>
                <a:lnTo>
                  <a:pt x="700" y="594"/>
                </a:lnTo>
                <a:lnTo>
                  <a:pt x="730" y="648"/>
                </a:lnTo>
                <a:lnTo>
                  <a:pt x="690" y="737"/>
                </a:lnTo>
                <a:lnTo>
                  <a:pt x="628" y="891"/>
                </a:lnTo>
                <a:lnTo>
                  <a:pt x="603" y="915"/>
                </a:lnTo>
                <a:lnTo>
                  <a:pt x="541" y="1009"/>
                </a:lnTo>
                <a:lnTo>
                  <a:pt x="587" y="1009"/>
                </a:lnTo>
                <a:lnTo>
                  <a:pt x="644" y="994"/>
                </a:lnTo>
                <a:lnTo>
                  <a:pt x="725" y="871"/>
                </a:lnTo>
                <a:lnTo>
                  <a:pt x="797" y="871"/>
                </a:lnTo>
                <a:lnTo>
                  <a:pt x="868" y="900"/>
                </a:lnTo>
                <a:lnTo>
                  <a:pt x="955" y="910"/>
                </a:lnTo>
                <a:lnTo>
                  <a:pt x="996" y="935"/>
                </a:lnTo>
                <a:lnTo>
                  <a:pt x="1027" y="1029"/>
                </a:lnTo>
                <a:lnTo>
                  <a:pt x="1001" y="1084"/>
                </a:lnTo>
                <a:lnTo>
                  <a:pt x="1001" y="1182"/>
                </a:lnTo>
                <a:lnTo>
                  <a:pt x="1027" y="1212"/>
                </a:lnTo>
                <a:lnTo>
                  <a:pt x="965" y="1306"/>
                </a:lnTo>
                <a:lnTo>
                  <a:pt x="960" y="1370"/>
                </a:lnTo>
                <a:lnTo>
                  <a:pt x="996" y="1460"/>
                </a:lnTo>
                <a:lnTo>
                  <a:pt x="1068" y="1499"/>
                </a:lnTo>
                <a:lnTo>
                  <a:pt x="991" y="1529"/>
                </a:lnTo>
                <a:lnTo>
                  <a:pt x="996" y="1662"/>
                </a:lnTo>
                <a:lnTo>
                  <a:pt x="940" y="1692"/>
                </a:lnTo>
                <a:lnTo>
                  <a:pt x="828" y="1756"/>
                </a:lnTo>
                <a:lnTo>
                  <a:pt x="710" y="1756"/>
                </a:lnTo>
                <a:lnTo>
                  <a:pt x="608" y="1781"/>
                </a:lnTo>
                <a:lnTo>
                  <a:pt x="603" y="1969"/>
                </a:lnTo>
                <a:lnTo>
                  <a:pt x="541" y="2053"/>
                </a:lnTo>
                <a:lnTo>
                  <a:pt x="490" y="2083"/>
                </a:lnTo>
                <a:lnTo>
                  <a:pt x="363" y="2088"/>
                </a:lnTo>
                <a:lnTo>
                  <a:pt x="291" y="2157"/>
                </a:lnTo>
                <a:lnTo>
                  <a:pt x="291" y="2202"/>
                </a:lnTo>
                <a:lnTo>
                  <a:pt x="404" y="2202"/>
                </a:lnTo>
                <a:lnTo>
                  <a:pt x="475" y="2177"/>
                </a:lnTo>
                <a:lnTo>
                  <a:pt x="475" y="2241"/>
                </a:lnTo>
                <a:lnTo>
                  <a:pt x="603" y="2241"/>
                </a:lnTo>
                <a:lnTo>
                  <a:pt x="613" y="2301"/>
                </a:lnTo>
                <a:lnTo>
                  <a:pt x="536" y="2340"/>
                </a:lnTo>
                <a:lnTo>
                  <a:pt x="470" y="2395"/>
                </a:lnTo>
                <a:lnTo>
                  <a:pt x="398" y="2424"/>
                </a:lnTo>
                <a:lnTo>
                  <a:pt x="337" y="2489"/>
                </a:lnTo>
                <a:lnTo>
                  <a:pt x="179" y="2632"/>
                </a:lnTo>
                <a:lnTo>
                  <a:pt x="0" y="2711"/>
                </a:lnTo>
                <a:lnTo>
                  <a:pt x="46" y="2736"/>
                </a:lnTo>
                <a:lnTo>
                  <a:pt x="383" y="2647"/>
                </a:lnTo>
                <a:lnTo>
                  <a:pt x="475" y="2682"/>
                </a:lnTo>
                <a:lnTo>
                  <a:pt x="577" y="2647"/>
                </a:lnTo>
                <a:lnTo>
                  <a:pt x="659" y="2588"/>
                </a:lnTo>
                <a:lnTo>
                  <a:pt x="868" y="2607"/>
                </a:lnTo>
                <a:lnTo>
                  <a:pt x="1063" y="2593"/>
                </a:lnTo>
                <a:lnTo>
                  <a:pt x="1456" y="2588"/>
                </a:lnTo>
                <a:lnTo>
                  <a:pt x="1481" y="2612"/>
                </a:lnTo>
                <a:lnTo>
                  <a:pt x="1716" y="2588"/>
                </a:lnTo>
                <a:lnTo>
                  <a:pt x="1829" y="2518"/>
                </a:lnTo>
                <a:lnTo>
                  <a:pt x="1808" y="2469"/>
                </a:lnTo>
                <a:lnTo>
                  <a:pt x="1732" y="2400"/>
                </a:lnTo>
                <a:lnTo>
                  <a:pt x="1676" y="2370"/>
                </a:lnTo>
                <a:lnTo>
                  <a:pt x="1875" y="2271"/>
                </a:lnTo>
                <a:lnTo>
                  <a:pt x="1962" y="2172"/>
                </a:lnTo>
                <a:lnTo>
                  <a:pt x="2028" y="1939"/>
                </a:lnTo>
                <a:lnTo>
                  <a:pt x="1972" y="1905"/>
                </a:lnTo>
                <a:lnTo>
                  <a:pt x="1824" y="1910"/>
                </a:lnTo>
                <a:lnTo>
                  <a:pt x="1752" y="1944"/>
                </a:lnTo>
                <a:lnTo>
                  <a:pt x="1681" y="1900"/>
                </a:lnTo>
                <a:lnTo>
                  <a:pt x="1752" y="1845"/>
                </a:lnTo>
                <a:lnTo>
                  <a:pt x="1747" y="1761"/>
                </a:lnTo>
                <a:lnTo>
                  <a:pt x="1711" y="1643"/>
                </a:lnTo>
                <a:lnTo>
                  <a:pt x="1711" y="1588"/>
                </a:lnTo>
                <a:lnTo>
                  <a:pt x="1691" y="1464"/>
                </a:lnTo>
                <a:lnTo>
                  <a:pt x="1573" y="1346"/>
                </a:lnTo>
                <a:lnTo>
                  <a:pt x="1614" y="1276"/>
                </a:lnTo>
                <a:lnTo>
                  <a:pt x="1558" y="1192"/>
                </a:lnTo>
                <a:lnTo>
                  <a:pt x="1487" y="1133"/>
                </a:lnTo>
                <a:lnTo>
                  <a:pt x="1476" y="1019"/>
                </a:lnTo>
                <a:lnTo>
                  <a:pt x="1384" y="1004"/>
                </a:lnTo>
                <a:lnTo>
                  <a:pt x="1364" y="915"/>
                </a:lnTo>
                <a:lnTo>
                  <a:pt x="1287" y="846"/>
                </a:lnTo>
                <a:lnTo>
                  <a:pt x="1221" y="871"/>
                </a:lnTo>
                <a:lnTo>
                  <a:pt x="1282" y="811"/>
                </a:lnTo>
                <a:lnTo>
                  <a:pt x="1354" y="811"/>
                </a:lnTo>
                <a:lnTo>
                  <a:pt x="1349" y="742"/>
                </a:lnTo>
                <a:lnTo>
                  <a:pt x="1318" y="722"/>
                </a:lnTo>
                <a:lnTo>
                  <a:pt x="1415" y="722"/>
                </a:lnTo>
                <a:lnTo>
                  <a:pt x="1497" y="633"/>
                </a:lnTo>
                <a:lnTo>
                  <a:pt x="1589" y="609"/>
                </a:lnTo>
                <a:lnTo>
                  <a:pt x="1614" y="534"/>
                </a:lnTo>
                <a:lnTo>
                  <a:pt x="1691" y="371"/>
                </a:lnTo>
                <a:lnTo>
                  <a:pt x="1430" y="366"/>
                </a:lnTo>
                <a:lnTo>
                  <a:pt x="1343" y="341"/>
                </a:lnTo>
                <a:lnTo>
                  <a:pt x="1267" y="341"/>
                </a:lnTo>
                <a:lnTo>
                  <a:pt x="1165" y="366"/>
                </a:lnTo>
                <a:lnTo>
                  <a:pt x="1185" y="307"/>
                </a:lnTo>
                <a:lnTo>
                  <a:pt x="1277" y="282"/>
                </a:lnTo>
                <a:lnTo>
                  <a:pt x="1338" y="223"/>
                </a:lnTo>
                <a:lnTo>
                  <a:pt x="1451" y="153"/>
                </a:lnTo>
                <a:lnTo>
                  <a:pt x="1517" y="84"/>
                </a:lnTo>
                <a:lnTo>
                  <a:pt x="1420" y="0"/>
                </a:lnTo>
                <a:lnTo>
                  <a:pt x="1180" y="74"/>
                </a:lnTo>
                <a:lnTo>
                  <a:pt x="1119" y="35"/>
                </a:lnTo>
              </a:path>
            </a:pathLst>
          </a:custGeom>
          <a:solidFill>
            <a:schemeClr val="folHlink"/>
          </a:solidFill>
          <a:ln w="12700" cap="rnd" cmpd="sng">
            <a:solidFill>
              <a:srgbClr val="000000"/>
            </a:solidFill>
            <a:prstDash val="solid"/>
            <a:round/>
            <a:headEnd type="none" w="med" len="med"/>
            <a:tailEnd type="none" w="med" len="med"/>
          </a:ln>
          <a:effectLst>
            <a:outerShdw dist="107763" dir="2700000" algn="ctr" rotWithShape="0">
              <a:schemeClr val="bg2"/>
            </a:outerShdw>
          </a:effectLst>
        </p:spPr>
        <p:txBody>
          <a:bodyPr/>
          <a:lstStyle/>
          <a:p>
            <a:pPr>
              <a:defRPr/>
            </a:pPr>
            <a:endParaRPr lang="en-GB"/>
          </a:p>
        </p:txBody>
      </p:sp>
      <p:sp>
        <p:nvSpPr>
          <p:cNvPr id="5" name="Oval 3"/>
          <p:cNvSpPr>
            <a:spLocks noChangeArrowheads="1"/>
          </p:cNvSpPr>
          <p:nvPr/>
        </p:nvSpPr>
        <p:spPr bwMode="auto">
          <a:xfrm>
            <a:off x="6642100" y="3908425"/>
            <a:ext cx="193675" cy="177800"/>
          </a:xfrm>
          <a:prstGeom prst="ellipse">
            <a:avLst/>
          </a:prstGeom>
          <a:solidFill>
            <a:srgbClr val="FF0066"/>
          </a:solidFill>
          <a:ln w="12700">
            <a:solidFill>
              <a:srgbClr val="FF0066"/>
            </a:solidFill>
            <a:round/>
            <a:headEnd/>
            <a:tailEnd/>
          </a:ln>
        </p:spPr>
        <p:txBody>
          <a:bodyPr wrap="none" anchor="ctr"/>
          <a:lstStyle/>
          <a:p>
            <a:endParaRPr lang="en-US"/>
          </a:p>
        </p:txBody>
      </p:sp>
      <p:sp>
        <p:nvSpPr>
          <p:cNvPr id="7" name="Oval 5"/>
          <p:cNvSpPr>
            <a:spLocks noChangeArrowheads="1"/>
          </p:cNvSpPr>
          <p:nvPr/>
        </p:nvSpPr>
        <p:spPr bwMode="auto">
          <a:xfrm>
            <a:off x="6096000" y="3521075"/>
            <a:ext cx="1162050" cy="990600"/>
          </a:xfrm>
          <a:prstGeom prst="ellipse">
            <a:avLst/>
          </a:prstGeom>
          <a:noFill/>
          <a:ln w="76200">
            <a:solidFill>
              <a:srgbClr val="EF9100"/>
            </a:solidFill>
            <a:round/>
            <a:headEnd/>
            <a:tailEnd/>
          </a:ln>
          <a:effectLst>
            <a:outerShdw dist="107763" dir="2700000" algn="ctr" rotWithShape="0">
              <a:schemeClr val="bg2"/>
            </a:outerShdw>
          </a:effectLst>
        </p:spPr>
        <p:txBody>
          <a:bodyPr wrap="none" anchor="ctr"/>
          <a:lstStyle/>
          <a:p>
            <a:pPr>
              <a:defRPr/>
            </a:pPr>
            <a:endParaRPr lang="en-GB"/>
          </a:p>
        </p:txBody>
      </p:sp>
      <p:sp>
        <p:nvSpPr>
          <p:cNvPr id="8" name="Oval 6"/>
          <p:cNvSpPr>
            <a:spLocks noChangeArrowheads="1"/>
          </p:cNvSpPr>
          <p:nvPr/>
        </p:nvSpPr>
        <p:spPr bwMode="auto">
          <a:xfrm>
            <a:off x="755650" y="3429000"/>
            <a:ext cx="3384550" cy="2759075"/>
          </a:xfrm>
          <a:prstGeom prst="ellipse">
            <a:avLst/>
          </a:prstGeom>
          <a:noFill/>
          <a:ln w="76200">
            <a:solidFill>
              <a:srgbClr val="EF9100"/>
            </a:solidFill>
            <a:round/>
            <a:headEnd/>
            <a:tailEnd/>
          </a:ln>
          <a:effectLst>
            <a:outerShdw dist="107763" dir="2700000" algn="ctr" rotWithShape="0">
              <a:schemeClr val="bg2"/>
            </a:outerShdw>
          </a:effectLst>
        </p:spPr>
        <p:txBody>
          <a:bodyPr wrap="none" anchor="ctr"/>
          <a:lstStyle/>
          <a:p>
            <a:pPr>
              <a:defRPr/>
            </a:pPr>
            <a:endParaRPr lang="en-GB"/>
          </a:p>
        </p:txBody>
      </p:sp>
      <p:sp>
        <p:nvSpPr>
          <p:cNvPr id="9" name="Oval 7"/>
          <p:cNvSpPr>
            <a:spLocks noChangeArrowheads="1"/>
          </p:cNvSpPr>
          <p:nvPr/>
        </p:nvSpPr>
        <p:spPr bwMode="auto">
          <a:xfrm>
            <a:off x="2022475" y="4437063"/>
            <a:ext cx="317500" cy="292100"/>
          </a:xfrm>
          <a:prstGeom prst="ellipse">
            <a:avLst/>
          </a:prstGeom>
          <a:solidFill>
            <a:srgbClr val="FF0066"/>
          </a:solidFill>
          <a:ln w="12700">
            <a:solidFill>
              <a:srgbClr val="FF0066"/>
            </a:solidFill>
            <a:round/>
            <a:headEnd/>
            <a:tailEnd/>
          </a:ln>
        </p:spPr>
        <p:txBody>
          <a:bodyPr wrap="none" anchor="ctr"/>
          <a:lstStyle/>
          <a:p>
            <a:endParaRPr lang="en-US"/>
          </a:p>
        </p:txBody>
      </p:sp>
      <p:sp>
        <p:nvSpPr>
          <p:cNvPr id="10" name="Oval 8"/>
          <p:cNvSpPr>
            <a:spLocks noChangeArrowheads="1"/>
          </p:cNvSpPr>
          <p:nvPr/>
        </p:nvSpPr>
        <p:spPr bwMode="auto">
          <a:xfrm>
            <a:off x="2700338" y="4149725"/>
            <a:ext cx="317500" cy="292100"/>
          </a:xfrm>
          <a:prstGeom prst="ellipse">
            <a:avLst/>
          </a:prstGeom>
          <a:solidFill>
            <a:schemeClr val="tx1"/>
          </a:solidFill>
          <a:ln w="12700">
            <a:solidFill>
              <a:schemeClr val="bg2"/>
            </a:solidFill>
            <a:round/>
            <a:headEnd/>
            <a:tailEnd/>
          </a:ln>
        </p:spPr>
        <p:txBody>
          <a:bodyPr wrap="none" anchor="ctr"/>
          <a:lstStyle/>
          <a:p>
            <a:endParaRPr lang="en-US"/>
          </a:p>
        </p:txBody>
      </p:sp>
      <p:sp>
        <p:nvSpPr>
          <p:cNvPr id="11" name="Oval 9"/>
          <p:cNvSpPr>
            <a:spLocks noChangeArrowheads="1"/>
          </p:cNvSpPr>
          <p:nvPr/>
        </p:nvSpPr>
        <p:spPr bwMode="auto">
          <a:xfrm>
            <a:off x="1301750" y="4724400"/>
            <a:ext cx="317500" cy="292100"/>
          </a:xfrm>
          <a:prstGeom prst="ellipse">
            <a:avLst/>
          </a:prstGeom>
          <a:solidFill>
            <a:schemeClr val="tx1"/>
          </a:solidFill>
          <a:ln w="12700">
            <a:solidFill>
              <a:schemeClr val="bg2"/>
            </a:solidFill>
            <a:round/>
            <a:headEnd/>
            <a:tailEnd/>
          </a:ln>
        </p:spPr>
        <p:txBody>
          <a:bodyPr wrap="none" anchor="ctr"/>
          <a:lstStyle/>
          <a:p>
            <a:endParaRPr lang="en-US"/>
          </a:p>
        </p:txBody>
      </p:sp>
      <p:sp>
        <p:nvSpPr>
          <p:cNvPr id="12" name="Line 10"/>
          <p:cNvSpPr>
            <a:spLocks noChangeShapeType="1"/>
          </p:cNvSpPr>
          <p:nvPr/>
        </p:nvSpPr>
        <p:spPr bwMode="auto">
          <a:xfrm flipV="1">
            <a:off x="4119563" y="3914775"/>
            <a:ext cx="2390775" cy="546100"/>
          </a:xfrm>
          <a:prstGeom prst="line">
            <a:avLst/>
          </a:prstGeom>
          <a:noFill/>
          <a:ln w="127000">
            <a:solidFill>
              <a:srgbClr val="EF9100"/>
            </a:solidFill>
            <a:round/>
            <a:headEnd/>
            <a:tailEnd type="triangle" w="med" len="med"/>
          </a:ln>
          <a:effectLst>
            <a:outerShdw dist="107763" dir="2700000" algn="ctr" rotWithShape="0">
              <a:schemeClr val="bg2"/>
            </a:outerShdw>
          </a:effectLst>
        </p:spPr>
        <p:txBody>
          <a:bodyPr wrap="none" anchor="ctr"/>
          <a:lstStyle/>
          <a:p>
            <a:pPr>
              <a:defRPr/>
            </a:pPr>
            <a:endParaRPr lang="en-GB"/>
          </a:p>
        </p:txBody>
      </p:sp>
      <p:sp>
        <p:nvSpPr>
          <p:cNvPr id="13" name="Oval 11"/>
          <p:cNvSpPr>
            <a:spLocks noChangeArrowheads="1"/>
          </p:cNvSpPr>
          <p:nvPr/>
        </p:nvSpPr>
        <p:spPr bwMode="auto">
          <a:xfrm>
            <a:off x="6456363" y="2994025"/>
            <a:ext cx="152400" cy="12065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4" name="Oval 12"/>
          <p:cNvSpPr>
            <a:spLocks noChangeArrowheads="1"/>
          </p:cNvSpPr>
          <p:nvPr/>
        </p:nvSpPr>
        <p:spPr bwMode="auto">
          <a:xfrm>
            <a:off x="6704013" y="3222625"/>
            <a:ext cx="152400" cy="12065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6" name="Oval 14"/>
          <p:cNvSpPr>
            <a:spLocks noChangeArrowheads="1"/>
          </p:cNvSpPr>
          <p:nvPr/>
        </p:nvSpPr>
        <p:spPr bwMode="auto">
          <a:xfrm>
            <a:off x="6769100" y="5024438"/>
            <a:ext cx="193675" cy="177800"/>
          </a:xfrm>
          <a:prstGeom prst="ellipse">
            <a:avLst/>
          </a:prstGeom>
          <a:solidFill>
            <a:srgbClr val="EF9100"/>
          </a:solidFill>
          <a:ln w="12700">
            <a:solidFill>
              <a:schemeClr val="tx1"/>
            </a:solidFill>
            <a:round/>
            <a:headEnd/>
            <a:tailEnd/>
          </a:ln>
        </p:spPr>
        <p:txBody>
          <a:bodyPr wrap="none" anchor="ctr"/>
          <a:lstStyle/>
          <a:p>
            <a:endParaRPr lang="en-US"/>
          </a:p>
        </p:txBody>
      </p:sp>
      <p:sp>
        <p:nvSpPr>
          <p:cNvPr id="17" name="Text Box 15"/>
          <p:cNvSpPr txBox="1">
            <a:spLocks noChangeArrowheads="1"/>
          </p:cNvSpPr>
          <p:nvPr/>
        </p:nvSpPr>
        <p:spPr bwMode="auto">
          <a:xfrm>
            <a:off x="2916238" y="4365625"/>
            <a:ext cx="1439862" cy="366713"/>
          </a:xfrm>
          <a:prstGeom prst="rect">
            <a:avLst/>
          </a:prstGeom>
          <a:noFill/>
          <a:ln w="9525">
            <a:noFill/>
            <a:miter lim="800000"/>
            <a:headEnd/>
            <a:tailEnd/>
          </a:ln>
        </p:spPr>
        <p:txBody>
          <a:bodyPr>
            <a:spAutoFit/>
          </a:bodyPr>
          <a:lstStyle/>
          <a:p>
            <a:pPr>
              <a:spcBef>
                <a:spcPct val="50000"/>
              </a:spcBef>
            </a:pPr>
            <a:r>
              <a:rPr lang="en-GB" b="1">
                <a:latin typeface="Tahoma" charset="0"/>
              </a:rPr>
              <a:t>Leeds</a:t>
            </a:r>
          </a:p>
        </p:txBody>
      </p:sp>
      <p:sp>
        <p:nvSpPr>
          <p:cNvPr id="18" name="Text Box 16"/>
          <p:cNvSpPr txBox="1">
            <a:spLocks noChangeArrowheads="1"/>
          </p:cNvSpPr>
          <p:nvPr/>
        </p:nvSpPr>
        <p:spPr bwMode="auto">
          <a:xfrm>
            <a:off x="1908175" y="4724400"/>
            <a:ext cx="1728788" cy="366713"/>
          </a:xfrm>
          <a:prstGeom prst="rect">
            <a:avLst/>
          </a:prstGeom>
          <a:noFill/>
          <a:ln w="9525">
            <a:noFill/>
            <a:miter lim="800000"/>
            <a:headEnd/>
            <a:tailEnd/>
          </a:ln>
        </p:spPr>
        <p:txBody>
          <a:bodyPr>
            <a:spAutoFit/>
          </a:bodyPr>
          <a:lstStyle/>
          <a:p>
            <a:pPr>
              <a:spcBef>
                <a:spcPct val="50000"/>
              </a:spcBef>
            </a:pPr>
            <a:r>
              <a:rPr lang="en-GB" b="1">
                <a:latin typeface="Tahoma" charset="0"/>
              </a:rPr>
              <a:t>Huddersfield</a:t>
            </a:r>
          </a:p>
        </p:txBody>
      </p:sp>
      <p:sp>
        <p:nvSpPr>
          <p:cNvPr id="19" name="Text Box 17"/>
          <p:cNvSpPr txBox="1">
            <a:spLocks noChangeArrowheads="1"/>
          </p:cNvSpPr>
          <p:nvPr/>
        </p:nvSpPr>
        <p:spPr bwMode="auto">
          <a:xfrm>
            <a:off x="1116013" y="5084763"/>
            <a:ext cx="1584325" cy="366712"/>
          </a:xfrm>
          <a:prstGeom prst="rect">
            <a:avLst/>
          </a:prstGeom>
          <a:noFill/>
          <a:ln w="9525">
            <a:noFill/>
            <a:miter lim="800000"/>
            <a:headEnd/>
            <a:tailEnd/>
          </a:ln>
        </p:spPr>
        <p:txBody>
          <a:bodyPr>
            <a:spAutoFit/>
          </a:bodyPr>
          <a:lstStyle/>
          <a:p>
            <a:pPr>
              <a:spcBef>
                <a:spcPct val="50000"/>
              </a:spcBef>
            </a:pPr>
            <a:r>
              <a:rPr lang="en-GB" b="1">
                <a:latin typeface="Tahoma" charset="0"/>
              </a:rPr>
              <a:t>Manchester</a:t>
            </a:r>
          </a:p>
        </p:txBody>
      </p:sp>
      <p:sp>
        <p:nvSpPr>
          <p:cNvPr id="20" name="Text Box 18"/>
          <p:cNvSpPr txBox="1">
            <a:spLocks noChangeArrowheads="1"/>
          </p:cNvSpPr>
          <p:nvPr/>
        </p:nvSpPr>
        <p:spPr bwMode="auto">
          <a:xfrm>
            <a:off x="6372225" y="4005263"/>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Huddersfield</a:t>
            </a:r>
          </a:p>
        </p:txBody>
      </p:sp>
      <p:sp>
        <p:nvSpPr>
          <p:cNvPr id="21" name="Text Box 19"/>
          <p:cNvSpPr txBox="1">
            <a:spLocks noChangeArrowheads="1"/>
          </p:cNvSpPr>
          <p:nvPr/>
        </p:nvSpPr>
        <p:spPr bwMode="auto">
          <a:xfrm>
            <a:off x="6372225" y="263683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Edinburgh</a:t>
            </a:r>
          </a:p>
        </p:txBody>
      </p:sp>
      <p:sp>
        <p:nvSpPr>
          <p:cNvPr id="22" name="Text Box 20"/>
          <p:cNvSpPr txBox="1">
            <a:spLocks noChangeArrowheads="1"/>
          </p:cNvSpPr>
          <p:nvPr/>
        </p:nvSpPr>
        <p:spPr bwMode="auto">
          <a:xfrm>
            <a:off x="6804025" y="306863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Newcastle</a:t>
            </a:r>
          </a:p>
        </p:txBody>
      </p:sp>
      <p:sp>
        <p:nvSpPr>
          <p:cNvPr id="23" name="Text Box 21"/>
          <p:cNvSpPr txBox="1">
            <a:spLocks noChangeArrowheads="1"/>
          </p:cNvSpPr>
          <p:nvPr/>
        </p:nvSpPr>
        <p:spPr bwMode="auto">
          <a:xfrm>
            <a:off x="7019925" y="4941888"/>
            <a:ext cx="1728788" cy="366712"/>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GB" b="1">
                <a:solidFill>
                  <a:srgbClr val="000066"/>
                </a:solidFill>
                <a:latin typeface="Tahoma" charset="0"/>
              </a:rPr>
              <a:t>London</a:t>
            </a:r>
          </a:p>
        </p:txBody>
      </p:sp>
    </p:spTree>
    <p:extLst>
      <p:ext uri="{BB962C8B-B14F-4D97-AF65-F5344CB8AC3E}">
        <p14:creationId xmlns:p14="http://schemas.microsoft.com/office/powerpoint/2010/main" val="371045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84920" y="2484883"/>
            <a:ext cx="3115585" cy="1910730"/>
          </a:xfrm>
          <a:prstGeom prst="rect">
            <a:avLst/>
          </a:prstGeom>
        </p:spPr>
      </p:pic>
      <p:pic>
        <p:nvPicPr>
          <p:cNvPr id="1036" name="Picture 12" descr="Image result for hudders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19335">
            <a:off x="6039011" y="880190"/>
            <a:ext cx="3551147" cy="1997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5640">
            <a:off x="-109017" y="977555"/>
            <a:ext cx="3744924" cy="20562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arsd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267" y="555098"/>
            <a:ext cx="3078653" cy="2308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Surroundings</a:t>
            </a:r>
          </a:p>
        </p:txBody>
      </p:sp>
      <p:pic>
        <p:nvPicPr>
          <p:cNvPr id="1040" name="Picture 16" descr="Image result for huddersfield ca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8818">
            <a:off x="1814222" y="4592294"/>
            <a:ext cx="4491291" cy="2106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969601"/>
            <a:ext cx="2123727" cy="34117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p2fe8532a_05_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5656" y="2617663"/>
            <a:ext cx="5472608" cy="224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uddersfiel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07899">
            <a:off x="5869344" y="4079576"/>
            <a:ext cx="3632793" cy="30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2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jet2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071" y="1585307"/>
            <a:ext cx="1014486" cy="951081"/>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7" name="Picture 6" descr="Image result for jet2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3422" y="1463618"/>
            <a:ext cx="1014486" cy="951081"/>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87" y="4644365"/>
            <a:ext cx="1175518" cy="881638"/>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10"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976" y="4910740"/>
            <a:ext cx="1175518" cy="881638"/>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11"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049" y="4797152"/>
            <a:ext cx="1175518" cy="881638"/>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2060" name="Picture 1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2992" y="1539044"/>
            <a:ext cx="1619672" cy="809836"/>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2062" name="Picture 14" descr="Image result for wizzai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779794"/>
            <a:ext cx="1177379" cy="1177379"/>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Getting IN …</a:t>
            </a:r>
          </a:p>
        </p:txBody>
      </p:sp>
      <p:pic>
        <p:nvPicPr>
          <p:cNvPr id="2050" name="Picture 2" descr="Image result for manchester airport term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2204864"/>
            <a:ext cx="4204345" cy="28462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108520" y="2348880"/>
            <a:ext cx="3095626" cy="2448272"/>
          </a:xfrm>
          <a:prstGeom prst="rect">
            <a:avLst/>
          </a:prstGeom>
        </p:spPr>
      </p:pic>
      <p:pic>
        <p:nvPicPr>
          <p:cNvPr id="2052" name="Picture 4" descr="Image result for london airpo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8588" y="2320614"/>
            <a:ext cx="3155656" cy="250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4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OUT …</a:t>
            </a:r>
          </a:p>
        </p:txBody>
      </p:sp>
      <p:sp>
        <p:nvSpPr>
          <p:cNvPr id="3" name="TextBox 2"/>
          <p:cNvSpPr txBox="1"/>
          <p:nvPr/>
        </p:nvSpPr>
        <p:spPr>
          <a:xfrm>
            <a:off x="899592" y="1628800"/>
            <a:ext cx="3312368" cy="1255728"/>
          </a:xfrm>
          <a:prstGeom prst="rect">
            <a:avLst/>
          </a:prstGeom>
          <a:noFill/>
        </p:spPr>
        <p:txBody>
          <a:bodyPr wrap="square" rtlCol="0">
            <a:spAutoFit/>
          </a:bodyPr>
          <a:lstStyle/>
          <a:p>
            <a:r>
              <a:rPr lang="en-GB" sz="1800" dirty="0">
                <a:latin typeface="+mn-lt"/>
              </a:rPr>
              <a:t>… once you’re in, you’re in because … if it’s outside of Yorkshire, it’s not worth visiting …</a:t>
            </a:r>
          </a:p>
          <a:p>
            <a:r>
              <a:rPr lang="en-GB" sz="1800" dirty="0">
                <a:latin typeface="+mn-lt"/>
              </a:rPr>
              <a:t>“God’s own country” </a:t>
            </a:r>
          </a:p>
        </p:txBody>
      </p:sp>
      <p:pic>
        <p:nvPicPr>
          <p:cNvPr id="307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68960"/>
            <a:ext cx="3960440" cy="3027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yorkshire air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827" y="1325562"/>
            <a:ext cx="4651816" cy="3831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yorkshire airlin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0" y="5157191"/>
            <a:ext cx="523875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567353"/>
      </p:ext>
    </p:extLst>
  </p:cSld>
  <p:clrMapOvr>
    <a:masterClrMapping/>
  </p:clrMapOvr>
</p:sld>
</file>

<file path=ppt/theme/theme1.xml><?xml version="1.0" encoding="utf-8"?>
<a:theme xmlns:a="http://schemas.openxmlformats.org/drawingml/2006/main" name="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Hu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4710</TotalTime>
  <Words>1420</Words>
  <Application>Microsoft Office PowerPoint</Application>
  <PresentationFormat>On-screen Show (4:3)</PresentationFormat>
  <Paragraphs>199</Paragraphs>
  <Slides>40</Slides>
  <Notes>2</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40</vt:i4>
      </vt:variant>
    </vt:vector>
  </HeadingPairs>
  <TitlesOfParts>
    <vt:vector size="58" baseType="lpstr">
      <vt:lpstr>Arial</vt:lpstr>
      <vt:lpstr>Calibri</vt:lpstr>
      <vt:lpstr>Calibri Light</vt:lpstr>
      <vt:lpstr>Tahoma</vt:lpstr>
      <vt:lpstr>Times New Roman</vt:lpstr>
      <vt:lpstr>Hud White</vt:lpstr>
      <vt:lpstr>1_Hud White</vt:lpstr>
      <vt:lpstr>2_Hud White</vt:lpstr>
      <vt:lpstr>3_Hud White</vt:lpstr>
      <vt:lpstr>4_Hud White</vt:lpstr>
      <vt:lpstr>5_Hud White</vt:lpstr>
      <vt:lpstr>Custom Design</vt:lpstr>
      <vt:lpstr>1_Custom Design</vt:lpstr>
      <vt:lpstr>2_Custom Design</vt:lpstr>
      <vt:lpstr>3_Custom Design</vt:lpstr>
      <vt:lpstr>4_Custom Design</vt:lpstr>
      <vt:lpstr>5_Custom Design</vt:lpstr>
      <vt:lpstr>6_Hud White</vt:lpstr>
      <vt:lpstr>Studying in Huddersfield 2021/22 </vt:lpstr>
      <vt:lpstr>Prof John Anchor</vt:lpstr>
      <vt:lpstr>Brexit – changes  </vt:lpstr>
      <vt:lpstr>This presentation</vt:lpstr>
      <vt:lpstr> Huddersfield </vt:lpstr>
      <vt:lpstr>Location</vt:lpstr>
      <vt:lpstr>Surroundings</vt:lpstr>
      <vt:lpstr>Getting IN …</vt:lpstr>
      <vt:lpstr>… OUT …</vt:lpstr>
      <vt:lpstr>… and ABOUT by train …</vt:lpstr>
      <vt:lpstr>… or by bus</vt:lpstr>
      <vt:lpstr> University of Huddersfield </vt:lpstr>
      <vt:lpstr>The Campus</vt:lpstr>
      <vt:lpstr>Library</vt:lpstr>
      <vt:lpstr>Huddersfield Business School</vt:lpstr>
      <vt:lpstr>Why Huddersfield Business School ?</vt:lpstr>
      <vt:lpstr>Student Support</vt:lpstr>
      <vt:lpstr>Huddersfield Business School</vt:lpstr>
      <vt:lpstr>BA International Business (Year 3, Top Up)</vt:lpstr>
      <vt:lpstr>The Business Dissertation</vt:lpstr>
      <vt:lpstr>Academic Study</vt:lpstr>
      <vt:lpstr>Tuition Fees 2021/22</vt:lpstr>
      <vt:lpstr>Financial Support</vt:lpstr>
      <vt:lpstr>MSc Economics</vt:lpstr>
      <vt:lpstr>MSc International Business</vt:lpstr>
      <vt:lpstr>Optional Modules</vt:lpstr>
      <vt:lpstr>Terms 1 &amp; 2: September - May</vt:lpstr>
      <vt:lpstr>Semester 3: May - September</vt:lpstr>
      <vt:lpstr>Tuition Fees 2021/22</vt:lpstr>
      <vt:lpstr>Financial Support</vt:lpstr>
      <vt:lpstr> Arriving and Living in Huddersfield </vt:lpstr>
      <vt:lpstr>Living Costs</vt:lpstr>
      <vt:lpstr>Accommodation</vt:lpstr>
      <vt:lpstr>DIGS (koleje) Ashenhurst</vt:lpstr>
      <vt:lpstr>DIGS Storthes Hall Park</vt:lpstr>
      <vt:lpstr>Employment</vt:lpstr>
      <vt:lpstr>Peer Support</vt:lpstr>
      <vt:lpstr>Arrival</vt:lpstr>
      <vt:lpstr>How do I apply ?</vt:lpstr>
      <vt:lpstr>ANY QUESTIONS?  Contact Prof John Anchor - Associate Dean (International) j.r.anchor@hud.ac.uk</vt:lpstr>
    </vt:vector>
  </TitlesOfParts>
  <Company>Peter &amp; Paul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Huddersfield</dc:title>
  <dc:subject>Powerpoint Template 2017</dc:subject>
  <dc:creator>Alex Szabo-Haslam</dc:creator>
  <cp:lastModifiedBy>John Anchor</cp:lastModifiedBy>
  <cp:revision>335</cp:revision>
  <cp:lastPrinted>2020-01-07T17:41:49Z</cp:lastPrinted>
  <dcterms:created xsi:type="dcterms:W3CDTF">2009-01-21T14:22:17Z</dcterms:created>
  <dcterms:modified xsi:type="dcterms:W3CDTF">2021-03-25T12:16:57Z</dcterms:modified>
</cp:coreProperties>
</file>