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8" r:id="rId13"/>
    <p:sldId id="266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5" d="100"/>
          <a:sy n="115" d="100"/>
        </p:scale>
        <p:origin x="498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14000" y="414000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5" y="6127200"/>
            <a:ext cx="1134417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259957" y="2477312"/>
            <a:ext cx="5672086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14000" y="414000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8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Norské fondy / ESF MUNI / Mgr. Anna Jančíková, Dis</a:t>
            </a:r>
            <a:r>
              <a:rPr lang="cs-CZ" dirty="0"/>
              <a:t>. </a:t>
            </a:r>
            <a:r>
              <a:rPr lang="cs-CZ" dirty="0" smtClean="0"/>
              <a:t>/ 25</a:t>
            </a:r>
            <a:r>
              <a:rPr lang="cs-CZ" dirty="0"/>
              <a:t>. 10. 2018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Fondy EHP a Norska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Fond pro bilaterální vztahy</a:t>
            </a:r>
          </a:p>
          <a:p>
            <a:endParaRPr lang="cs-CZ" dirty="0"/>
          </a:p>
          <a:p>
            <a:r>
              <a:rPr lang="cs-CZ" dirty="0" smtClean="0"/>
              <a:t>První otevřená výzva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57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Norské fondy / ESF MUNI / Mgr. Anna Jančíková, Dis. / 25. 10. 2018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304015"/>
            <a:ext cx="11361600" cy="1171580"/>
          </a:xfrm>
        </p:spPr>
        <p:txBody>
          <a:bodyPr/>
          <a:lstStyle/>
          <a:p>
            <a:r>
              <a:rPr lang="cs-CZ" dirty="0" smtClean="0"/>
              <a:t>Způsobilé výdaje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2005621"/>
            <a:ext cx="11361600" cy="2587088"/>
          </a:xfrm>
        </p:spPr>
        <p:txBody>
          <a:bodyPr/>
          <a:lstStyle/>
          <a:p>
            <a:pPr marL="538163" indent="-538163"/>
            <a:r>
              <a:rPr lang="cs-CZ" dirty="0" smtClean="0"/>
              <a:t>    - cestovní a ubytovací výdaje spojené se studijními cestami a organizací či spolu organizací workshopů, konferencí, jednání, návštěv…</a:t>
            </a:r>
          </a:p>
          <a:p>
            <a:r>
              <a:rPr lang="cs-CZ" dirty="0"/>
              <a:t> </a:t>
            </a:r>
            <a:r>
              <a:rPr lang="cs-CZ" dirty="0" smtClean="0"/>
              <a:t>   - </a:t>
            </a:r>
            <a:r>
              <a:rPr lang="cs-CZ" dirty="0"/>
              <a:t>per-</a:t>
            </a:r>
            <a:r>
              <a:rPr lang="cs-CZ" dirty="0" err="1"/>
              <a:t>diems</a:t>
            </a:r>
            <a:r>
              <a:rPr lang="cs-CZ" dirty="0"/>
              <a:t>/diety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- odměny expertům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- náklady na studie proveditelnosti, na přípravu analýz a dokumentů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- tlumočení a překlad cizích textů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- náklady spojené s propagačními a informačními aktivitami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- poplatky za externí poradenství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- cestovní zdravotní pojištění, storno pojištění letenek, jízdenek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Náklady na zprávu o auditu prokazující způsobilost výdajů v rámci MZ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- další nezbytné výdaje (popsané v žádosti)</a:t>
            </a:r>
          </a:p>
          <a:p>
            <a:pPr marL="342900" indent="-34290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92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Norské fondy / ESF MUNI / Mgr. Anna Jančíková, Dis. / 25. 10. 2018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362122"/>
            <a:ext cx="11361600" cy="1171580"/>
          </a:xfrm>
        </p:spPr>
        <p:txBody>
          <a:bodyPr/>
          <a:lstStyle/>
          <a:p>
            <a:r>
              <a:rPr lang="cs-CZ" dirty="0" smtClean="0"/>
              <a:t>Indikátory pro bilaterální iniciativy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2221907"/>
            <a:ext cx="11361600" cy="2755363"/>
          </a:xfrm>
        </p:spPr>
        <p:txBody>
          <a:bodyPr/>
          <a:lstStyle/>
          <a:p>
            <a:r>
              <a:rPr lang="cs-CZ" dirty="0"/>
              <a:t> </a:t>
            </a:r>
            <a:r>
              <a:rPr lang="cs-CZ" dirty="0" smtClean="0"/>
              <a:t>  - počet účastníků z ČR v BA – POVINNÝ</a:t>
            </a:r>
          </a:p>
          <a:p>
            <a:r>
              <a:rPr lang="cs-CZ" dirty="0"/>
              <a:t> </a:t>
            </a:r>
            <a:r>
              <a:rPr lang="cs-CZ" dirty="0" smtClean="0"/>
              <a:t>  - počet účastníků z donorských států v BA – POVINNÝ</a:t>
            </a:r>
          </a:p>
          <a:p>
            <a:r>
              <a:rPr lang="cs-CZ" dirty="0"/>
              <a:t> </a:t>
            </a:r>
            <a:r>
              <a:rPr lang="cs-CZ" dirty="0" smtClean="0"/>
              <a:t>  </a:t>
            </a:r>
          </a:p>
          <a:p>
            <a:r>
              <a:rPr lang="cs-CZ" dirty="0"/>
              <a:t> </a:t>
            </a:r>
            <a:r>
              <a:rPr lang="cs-CZ" dirty="0" smtClean="0"/>
              <a:t>  - počet vytvořených společných výsledků (studie, analýzy, strategie, publikace…)</a:t>
            </a:r>
            <a:endParaRPr lang="cs-CZ" dirty="0"/>
          </a:p>
          <a:p>
            <a:pPr marL="444500" indent="-444500"/>
            <a:r>
              <a:rPr lang="cs-CZ" dirty="0" smtClean="0"/>
              <a:t>   - počet propagačních/informačních aktivit zvyšující povědomí o grantech EHP a Norska (konference, tiskové konference, reklamní kampaně…)</a:t>
            </a:r>
          </a:p>
          <a:p>
            <a:r>
              <a:rPr lang="cs-CZ" dirty="0"/>
              <a:t> </a:t>
            </a:r>
            <a:r>
              <a:rPr lang="cs-CZ" dirty="0" smtClean="0"/>
              <a:t>  - počet bilaterálních akcí (konference, workshopy, </a:t>
            </a:r>
            <a:r>
              <a:rPr lang="cs-CZ" dirty="0" err="1" smtClean="0"/>
              <a:t>webináře</a:t>
            </a:r>
            <a:r>
              <a:rPr lang="cs-CZ" dirty="0" smtClean="0"/>
              <a:t>…nikoli studijní cesty)</a:t>
            </a:r>
          </a:p>
        </p:txBody>
      </p:sp>
    </p:spTree>
    <p:extLst>
      <p:ext uri="{BB962C8B-B14F-4D97-AF65-F5344CB8AC3E}">
        <p14:creationId xmlns:p14="http://schemas.microsoft.com/office/powerpoint/2010/main" val="104013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Norské fondy / ESF MUNI / Mgr. Anna Jančíková, Dis. / 25. 10. 2018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362122"/>
            <a:ext cx="11361600" cy="1171580"/>
          </a:xfrm>
        </p:spPr>
        <p:txBody>
          <a:bodyPr/>
          <a:lstStyle/>
          <a:p>
            <a:r>
              <a:rPr lang="cs-CZ" dirty="0" smtClean="0"/>
              <a:t>EHP Norsko – další vývoj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2221907"/>
            <a:ext cx="11361600" cy="2755363"/>
          </a:xfrm>
        </p:spPr>
        <p:txBody>
          <a:bodyPr/>
          <a:lstStyle/>
          <a:p>
            <a:r>
              <a:rPr lang="cs-CZ" dirty="0"/>
              <a:t> </a:t>
            </a:r>
            <a:r>
              <a:rPr lang="cs-CZ" dirty="0" smtClean="0"/>
              <a:t>  - </a:t>
            </a:r>
            <a:r>
              <a:rPr lang="cs-CZ" dirty="0" smtClean="0"/>
              <a:t>V roce 2019 by měly být vyhlášeny výzvy v rámci specifických programů – např. veřejná správa, vzdělávání, kultura ad.  </a:t>
            </a:r>
          </a:p>
          <a:p>
            <a:r>
              <a:rPr lang="cs-CZ" dirty="0" smtClean="0"/>
              <a:t>  </a:t>
            </a:r>
            <a:r>
              <a:rPr lang="cs-CZ" dirty="0" smtClean="0"/>
              <a:t>- </a:t>
            </a:r>
            <a:r>
              <a:rPr lang="cs-CZ" dirty="0" smtClean="0"/>
              <a:t>Národním kontaktním místem (NCP) je MF ČR </a:t>
            </a:r>
          </a:p>
          <a:p>
            <a:r>
              <a:rPr lang="cs-CZ" dirty="0"/>
              <a:t> </a:t>
            </a:r>
            <a:r>
              <a:rPr lang="cs-CZ" dirty="0" smtClean="0"/>
              <a:t> - De facto zprostředkujícími subjekty bude MF ČR a DZS MŠMT ČR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</a:t>
            </a:r>
          </a:p>
          <a:p>
            <a:r>
              <a:rPr lang="cs-CZ" dirty="0"/>
              <a:t> </a:t>
            </a:r>
            <a:r>
              <a:rPr lang="cs-CZ" dirty="0" smtClean="0"/>
              <a:t>  - </a:t>
            </a:r>
            <a:r>
              <a:rPr lang="cs-CZ" dirty="0" smtClean="0"/>
              <a:t>Fond bilaterální spolupráce je tady prvním „přípravným“ krokem, na který mohou navázat výše uvedený projekty ze specifických programů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4695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Norské fondy / ESF MUNI / Mgr. Anna Jančíková, Dis. / 25. 10. 2018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42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Norské fondy / ESF MUNI / Mgr. Anna Jančíková, Dis. / 25. 10. 2018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867546"/>
            <a:ext cx="11361600" cy="677815"/>
          </a:xfrm>
        </p:spPr>
        <p:txBody>
          <a:bodyPr/>
          <a:lstStyle/>
          <a:p>
            <a:r>
              <a:rPr lang="cs-CZ" dirty="0" smtClean="0"/>
              <a:t>Fond pro bilaterální vztahy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65216" y="2637609"/>
            <a:ext cx="11361600" cy="2417735"/>
          </a:xfrm>
        </p:spPr>
        <p:txBody>
          <a:bodyPr/>
          <a:lstStyle/>
          <a:p>
            <a:pPr marL="342900" indent="-342900">
              <a:buFontTx/>
              <a:buChar char="-"/>
            </a:pP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Zřízen za účelem posílení bilaterálních vztahů mezi Islandem, Lichtenštejnskem a Norskem a ČR. </a:t>
            </a:r>
          </a:p>
          <a:p>
            <a:pPr marL="342900" indent="-342900">
              <a:buFontTx/>
              <a:buChar char="-"/>
            </a:pPr>
            <a:endParaRPr lang="cs-CZ" dirty="0"/>
          </a:p>
          <a:p>
            <a:pPr marL="342900" indent="-342900">
              <a:buFontTx/>
              <a:buChar char="-"/>
            </a:pPr>
            <a:r>
              <a:rPr lang="cs-CZ" dirty="0" smtClean="0"/>
              <a:t>Slouží jako flexibilní zdroj financování široké škály iniciativ společného zájmu, a to pro subjekty z ČR i z donorských států.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878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Norské fondy / ESF MUNI / Mgr. Anna Jančíková, Dis. / 25. 10. 2018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681565"/>
            <a:ext cx="11361600" cy="596685"/>
          </a:xfrm>
        </p:spPr>
        <p:txBody>
          <a:bodyPr/>
          <a:lstStyle/>
          <a:p>
            <a:r>
              <a:rPr lang="cs-CZ" dirty="0" smtClean="0"/>
              <a:t>Otevřená výzva 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2634712"/>
            <a:ext cx="11361600" cy="2180187"/>
          </a:xfrm>
        </p:spPr>
        <p:txBody>
          <a:bodyPr/>
          <a:lstStyle/>
          <a:p>
            <a:r>
              <a:rPr lang="cs-CZ" dirty="0" smtClean="0"/>
              <a:t>Vyhlášena 31.8.2018, otevřena do 30.8.2019 nebo do vyčerpání alokace výzvy.</a:t>
            </a:r>
          </a:p>
          <a:p>
            <a:endParaRPr lang="cs-CZ" dirty="0"/>
          </a:p>
          <a:p>
            <a:r>
              <a:rPr lang="cs-CZ" dirty="0" smtClean="0"/>
              <a:t>Celkový objem pro 1. otevřenou výzvu činí 6 406 000 Kč (250 000 EUR).</a:t>
            </a:r>
          </a:p>
          <a:p>
            <a:endParaRPr lang="cs-CZ" dirty="0"/>
          </a:p>
          <a:p>
            <a:r>
              <a:rPr lang="cs-CZ" dirty="0" smtClean="0"/>
              <a:t>Vyhlášení dalších výzev se předpokládá každý další rok, do vyčerpání rozpočtu.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2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Norské fondy / ESF MUNI / Mgr. Anna Jančíková, Dis. / 25. 10. 2018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650569"/>
            <a:ext cx="11361600" cy="666428"/>
          </a:xfrm>
        </p:spPr>
        <p:txBody>
          <a:bodyPr/>
          <a:lstStyle/>
          <a:p>
            <a:r>
              <a:rPr lang="cs-CZ" dirty="0" smtClean="0"/>
              <a:t>Výše finanční podpory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2712203"/>
            <a:ext cx="11361600" cy="3208149"/>
          </a:xfrm>
        </p:spPr>
        <p:txBody>
          <a:bodyPr/>
          <a:lstStyle/>
          <a:p>
            <a:r>
              <a:rPr lang="cs-CZ" dirty="0" smtClean="0"/>
              <a:t>Bude pokryto 100% způsobilých výdajů.</a:t>
            </a:r>
          </a:p>
          <a:p>
            <a:endParaRPr lang="cs-CZ" dirty="0"/>
          </a:p>
          <a:p>
            <a:r>
              <a:rPr lang="cs-CZ" dirty="0" smtClean="0"/>
              <a:t>Není třeba vlastní spolufinancování. </a:t>
            </a:r>
          </a:p>
          <a:p>
            <a:endParaRPr lang="cs-CZ" dirty="0"/>
          </a:p>
          <a:p>
            <a:r>
              <a:rPr lang="cs-CZ" dirty="0" smtClean="0"/>
              <a:t>Financování ex-ante formou zálohy až do výše 100%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37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Norské fondy / ESF MUNI / Mgr. Anna Jančíková, Dis. / 25. 10. 2018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611824"/>
            <a:ext cx="11361600" cy="480447"/>
          </a:xfrm>
        </p:spPr>
        <p:txBody>
          <a:bodyPr/>
          <a:lstStyle/>
          <a:p>
            <a:r>
              <a:rPr lang="cs-CZ" dirty="0" smtClean="0"/>
              <a:t>Oprávnění žadatelé a partneři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2704454"/>
            <a:ext cx="11361600" cy="2110445"/>
          </a:xfrm>
        </p:spPr>
        <p:txBody>
          <a:bodyPr/>
          <a:lstStyle/>
          <a:p>
            <a:r>
              <a:rPr lang="cs-CZ" dirty="0" smtClean="0"/>
              <a:t>Veškeré subjekty, veřejné nebo soukromé, komerční či nekomerční a nevládní neziskové organizace založené jako právnické osoby (v ČR nebo donorských státech).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0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Norské fondy / ESF MUNI / Mgr. Anna Jančíková, Dis. / 25. 10. 2018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580827"/>
            <a:ext cx="11361600" cy="550190"/>
          </a:xfrm>
        </p:spPr>
        <p:txBody>
          <a:bodyPr/>
          <a:lstStyle/>
          <a:p>
            <a:r>
              <a:rPr lang="cs-CZ" dirty="0" smtClean="0"/>
              <a:t>Rozsah oprávněných iniciativ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2541722"/>
            <a:ext cx="11361600" cy="2273178"/>
          </a:xfrm>
        </p:spPr>
        <p:txBody>
          <a:bodyPr/>
          <a:lstStyle/>
          <a:p>
            <a:r>
              <a:rPr lang="cs-CZ" dirty="0" smtClean="0"/>
              <a:t>Všechny iniciativy vedoucí k posílení bilaterálních vztahů, spolupráce a zlepšování vzájemných znalostí a porozumění mezi ČR a </a:t>
            </a:r>
            <a:r>
              <a:rPr lang="cs-CZ" dirty="0" err="1" smtClean="0"/>
              <a:t>donorskými</a:t>
            </a:r>
            <a:r>
              <a:rPr lang="cs-CZ" dirty="0" smtClean="0"/>
              <a:t> státy.</a:t>
            </a:r>
          </a:p>
          <a:p>
            <a:endParaRPr lang="cs-CZ" dirty="0"/>
          </a:p>
          <a:p>
            <a:r>
              <a:rPr lang="cs-CZ" dirty="0" smtClean="0"/>
              <a:t>Konečný příjemce i partner (partneři) se musí podílet na plánování a organizaci společné aktivity.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267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Norské fondy / ESF MUNI / Mgr. Anna Jančíková, Dis. / 25. 10. 2018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640793"/>
            <a:ext cx="11361600" cy="2431152"/>
          </a:xfrm>
        </p:spPr>
        <p:txBody>
          <a:bodyPr/>
          <a:lstStyle/>
          <a:p>
            <a:r>
              <a:rPr lang="cs-CZ" dirty="0" smtClean="0"/>
              <a:t>Předkládání žádostí o grant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2657742"/>
            <a:ext cx="11361600" cy="2157157"/>
          </a:xfrm>
        </p:spPr>
        <p:txBody>
          <a:bodyPr/>
          <a:lstStyle/>
          <a:p>
            <a:r>
              <a:rPr lang="cs-CZ" dirty="0" smtClean="0"/>
              <a:t>Žádosti je nutné podat v anglickém jazyce a výhradně </a:t>
            </a:r>
            <a:r>
              <a:rPr lang="cs-CZ" dirty="0"/>
              <a:t>on-line prostřednictvím        IS CEDR (https://cedr-fm.mfcr.cz/CEDRNFBFNU).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Také interně – ISEP.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040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Norské fondy / ESF MUNI / Mgr. Anna Jančíková, Dis. / 25. 10. 2018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650569"/>
            <a:ext cx="11361600" cy="472699"/>
          </a:xfrm>
        </p:spPr>
        <p:txBody>
          <a:bodyPr/>
          <a:lstStyle/>
          <a:p>
            <a:r>
              <a:rPr lang="cs-CZ" dirty="0" smtClean="0"/>
              <a:t>Příklady realizovatelných aktivit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2433234"/>
            <a:ext cx="11361600" cy="3657600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dirty="0" smtClean="0"/>
              <a:t>- workshopy, jednání, návštěvy a konference, semináře na témata společného zájmu;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- studijní cesty a návštěvy donorských států nebo ČR;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- budování kapacit a krátkodobé vzdělávání;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- sběr dat, zprávy, studie a publikace;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- kampaně, výstavy a propagační materiály;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- technická spolupráce a výměna odborníků;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- vysílání pracovníků a stáže.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778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Norské fondy / ESF MUNI / Mgr. Anna Jančíková, Dis. / 25. 10. 2018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729047"/>
            <a:ext cx="11361600" cy="573578"/>
          </a:xfrm>
        </p:spPr>
        <p:txBody>
          <a:bodyPr/>
          <a:lstStyle/>
          <a:p>
            <a:r>
              <a:rPr lang="cs-CZ" dirty="0" smtClean="0"/>
              <a:t>Výše grantu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2427316"/>
            <a:ext cx="11361600" cy="2387583"/>
          </a:xfrm>
        </p:spPr>
        <p:txBody>
          <a:bodyPr/>
          <a:lstStyle/>
          <a:p>
            <a:r>
              <a:rPr lang="cs-CZ" dirty="0" smtClean="0"/>
              <a:t>Pro první otevřenou výzvu cca 6 406 000,- (250 000 EUR).</a:t>
            </a:r>
          </a:p>
          <a:p>
            <a:endParaRPr lang="cs-CZ" dirty="0"/>
          </a:p>
          <a:p>
            <a:r>
              <a:rPr lang="cs-CZ" dirty="0" smtClean="0"/>
              <a:t>Maximální výše – 1 281 200 (50 000 EUR).</a:t>
            </a:r>
          </a:p>
          <a:p>
            <a:endParaRPr lang="cs-CZ" dirty="0"/>
          </a:p>
          <a:p>
            <a:r>
              <a:rPr lang="cs-CZ" dirty="0" smtClean="0"/>
              <a:t>Už nyní jsou některé žádosti schváleny, v rozpočtu zbývají 4 683 951,-.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26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UNI-CZ.potx" id="{C5F78AD5-6AB7-4182-B7D1-70E8175317EA}" vid="{60F05CD1-92B2-4887-98CF-85645DE0BE8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Prezentace-MUNI-CZ</Template>
  <TotalTime>557</TotalTime>
  <Words>833</Words>
  <Application>Microsoft Office PowerPoint</Application>
  <PresentationFormat>Širokoúhlá obrazovka</PresentationFormat>
  <Paragraphs>96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Fondy EHP a Norska</vt:lpstr>
      <vt:lpstr>Fond pro bilaterální vztahy</vt:lpstr>
      <vt:lpstr>Otevřená výzva </vt:lpstr>
      <vt:lpstr>Výše finanční podpory</vt:lpstr>
      <vt:lpstr>Oprávnění žadatelé a partneři</vt:lpstr>
      <vt:lpstr>Rozsah oprávněných iniciativ</vt:lpstr>
      <vt:lpstr>Předkládání žádostí o grant</vt:lpstr>
      <vt:lpstr>Příklady realizovatelných aktivit</vt:lpstr>
      <vt:lpstr>Výše grantu</vt:lpstr>
      <vt:lpstr>Způsobilé výdaje</vt:lpstr>
      <vt:lpstr>Indikátory pro bilaterální iniciativy</vt:lpstr>
      <vt:lpstr>EHP Norsko – další vývoj</vt:lpstr>
      <vt:lpstr>Děkuji za pozornost!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Jančíková Anna</dc:creator>
  <cp:lastModifiedBy>Poc David</cp:lastModifiedBy>
  <cp:revision>23</cp:revision>
  <cp:lastPrinted>1601-01-01T00:00:00Z</cp:lastPrinted>
  <dcterms:created xsi:type="dcterms:W3CDTF">2018-10-18T11:23:38Z</dcterms:created>
  <dcterms:modified xsi:type="dcterms:W3CDTF">2018-10-25T08:53:17Z</dcterms:modified>
</cp:coreProperties>
</file>