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368" r:id="rId2"/>
    <p:sldId id="355" r:id="rId3"/>
    <p:sldId id="369" r:id="rId4"/>
    <p:sldId id="356" r:id="rId5"/>
    <p:sldId id="366" r:id="rId6"/>
    <p:sldId id="367" r:id="rId7"/>
    <p:sldId id="35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uisa Grocott" initials="LG" lastIdx="1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AE33"/>
    <a:srgbClr val="E73458"/>
    <a:srgbClr val="162C36"/>
    <a:srgbClr val="7FC9C9"/>
    <a:srgbClr val="DBDD30"/>
    <a:srgbClr val="EC6097"/>
    <a:srgbClr val="F5B0CC"/>
    <a:srgbClr val="A7D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39" autoAdjust="0"/>
    <p:restoredTop sz="89212" autoAdjust="0"/>
  </p:normalViewPr>
  <p:slideViewPr>
    <p:cSldViewPr snapToGrid="0">
      <p:cViewPr>
        <p:scale>
          <a:sx n="111" d="100"/>
          <a:sy n="111" d="100"/>
        </p:scale>
        <p:origin x="-696" y="-7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75" d="100"/>
        <a:sy n="75" d="100"/>
      </p:scale>
      <p:origin x="0" y="0"/>
    </p:cViewPr>
  </p:sorterViewPr>
  <p:notesViewPr>
    <p:cSldViewPr snapToGrid="0">
      <p:cViewPr varScale="1">
        <p:scale>
          <a:sx n="58" d="100"/>
          <a:sy n="58" d="100"/>
        </p:scale>
        <p:origin x="2884"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113D1920-2CFB-4FF8-9319-0A1165DB5E5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xmlns="" id="{93F2DFEC-D826-4192-9CBE-B0CCABB1A25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AE148FD-A099-431C-814C-6ED470F60AEF}" type="datetimeFigureOut">
              <a:rPr lang="en-GB" smtClean="0"/>
              <a:t>24/10/2018</a:t>
            </a:fld>
            <a:endParaRPr lang="en-GB"/>
          </a:p>
        </p:txBody>
      </p:sp>
      <p:sp>
        <p:nvSpPr>
          <p:cNvPr id="4" name="Footer Placeholder 3">
            <a:extLst>
              <a:ext uri="{FF2B5EF4-FFF2-40B4-BE49-F238E27FC236}">
                <a16:creationId xmlns:a16="http://schemas.microsoft.com/office/drawing/2014/main" xmlns="" id="{2D0E72D9-95E6-4234-A575-44F4F8485B5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Tree>
    <p:extLst>
      <p:ext uri="{BB962C8B-B14F-4D97-AF65-F5344CB8AC3E}">
        <p14:creationId xmlns:p14="http://schemas.microsoft.com/office/powerpoint/2010/main" val="37656882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942745-4A26-4F6F-B9DF-A071B0A0EFE4}" type="datetimeFigureOut">
              <a:rPr lang="en-GB" smtClean="0"/>
              <a:t>24/10/2018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840D8D-5B99-484E-98BD-D9C4A4FBF208}" type="slidenum">
              <a:rPr lang="en-GB" smtClean="0"/>
              <a:t>‹#›</a:t>
            </a:fld>
            <a:endParaRPr lang="en-GB"/>
          </a:p>
        </p:txBody>
      </p:sp>
    </p:spTree>
    <p:extLst>
      <p:ext uri="{BB962C8B-B14F-4D97-AF65-F5344CB8AC3E}">
        <p14:creationId xmlns:p14="http://schemas.microsoft.com/office/powerpoint/2010/main" val="3087384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ESC">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8F4EAD-FCE4-47E3-974A-A27ECC975CB4}"/>
              </a:ext>
            </a:extLst>
          </p:cNvPr>
          <p:cNvSpPr>
            <a:spLocks noGrp="1"/>
          </p:cNvSpPr>
          <p:nvPr>
            <p:ph type="ctrTitle" hasCustomPrompt="1"/>
          </p:nvPr>
        </p:nvSpPr>
        <p:spPr>
          <a:xfrm>
            <a:off x="646923" y="1259973"/>
            <a:ext cx="6162668" cy="646331"/>
          </a:xfrm>
        </p:spPr>
        <p:txBody>
          <a:bodyPr anchor="t" anchorCtr="0"/>
          <a:lstStyle>
            <a:lvl1pPr algn="l">
              <a:defRPr sz="4000"/>
            </a:lvl1pPr>
          </a:lstStyle>
          <a:p>
            <a:r>
              <a:rPr lang="en-US" dirty="0"/>
              <a:t>Presentation title</a:t>
            </a:r>
            <a:endParaRPr lang="en-GB" dirty="0"/>
          </a:p>
        </p:txBody>
      </p:sp>
      <p:sp>
        <p:nvSpPr>
          <p:cNvPr id="3" name="Subtitle 2">
            <a:extLst>
              <a:ext uri="{FF2B5EF4-FFF2-40B4-BE49-F238E27FC236}">
                <a16:creationId xmlns:a16="http://schemas.microsoft.com/office/drawing/2014/main" xmlns="" id="{147F35A2-FC5A-4F88-A0C1-C8CAFDC56058}"/>
              </a:ext>
            </a:extLst>
          </p:cNvPr>
          <p:cNvSpPr>
            <a:spLocks noGrp="1"/>
          </p:cNvSpPr>
          <p:nvPr>
            <p:ph type="subTitle" idx="1" hasCustomPrompt="1"/>
          </p:nvPr>
        </p:nvSpPr>
        <p:spPr>
          <a:xfrm>
            <a:off x="646924" y="3626745"/>
            <a:ext cx="5461645" cy="523220"/>
          </a:xfrm>
        </p:spPr>
        <p:txBody>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Your name</a:t>
            </a:r>
            <a:endParaRPr lang="en-GB" dirty="0"/>
          </a:p>
        </p:txBody>
      </p:sp>
      <p:sp>
        <p:nvSpPr>
          <p:cNvPr id="7" name="Content Placeholder 6">
            <a:extLst>
              <a:ext uri="{FF2B5EF4-FFF2-40B4-BE49-F238E27FC236}">
                <a16:creationId xmlns:a16="http://schemas.microsoft.com/office/drawing/2014/main" xmlns="" id="{A9521615-EAC5-4ABD-A664-8B25EB0BC22E}"/>
              </a:ext>
            </a:extLst>
          </p:cNvPr>
          <p:cNvSpPr>
            <a:spLocks noGrp="1"/>
          </p:cNvSpPr>
          <p:nvPr>
            <p:ph sz="quarter" idx="13" hasCustomPrompt="1"/>
          </p:nvPr>
        </p:nvSpPr>
        <p:spPr>
          <a:xfrm>
            <a:off x="647701" y="4197100"/>
            <a:ext cx="5460868" cy="523220"/>
          </a:xfrm>
        </p:spPr>
        <p:txBody>
          <a:bodyPr/>
          <a:lstStyle>
            <a:lvl1pPr marL="0" indent="0">
              <a:buNone/>
              <a:defRPr sz="2800"/>
            </a:lvl1pPr>
          </a:lstStyle>
          <a:p>
            <a:pPr lvl="0"/>
            <a:r>
              <a:rPr lang="en-GB" dirty="0"/>
              <a:t>Job title</a:t>
            </a:r>
          </a:p>
        </p:txBody>
      </p:sp>
      <p:sp>
        <p:nvSpPr>
          <p:cNvPr id="9" name="Content Placeholder 8">
            <a:extLst>
              <a:ext uri="{FF2B5EF4-FFF2-40B4-BE49-F238E27FC236}">
                <a16:creationId xmlns:a16="http://schemas.microsoft.com/office/drawing/2014/main" xmlns="" id="{E189A3B1-88DC-45F0-A797-FF2D228DCD61}"/>
              </a:ext>
            </a:extLst>
          </p:cNvPr>
          <p:cNvSpPr>
            <a:spLocks noGrp="1"/>
          </p:cNvSpPr>
          <p:nvPr>
            <p:ph sz="quarter" idx="14" hasCustomPrompt="1"/>
          </p:nvPr>
        </p:nvSpPr>
        <p:spPr>
          <a:xfrm>
            <a:off x="647700" y="6033102"/>
            <a:ext cx="5460869" cy="461665"/>
          </a:xfrm>
        </p:spPr>
        <p:txBody>
          <a:bodyPr/>
          <a:lstStyle>
            <a:lvl1pPr marL="0" indent="0">
              <a:buNone/>
              <a:defRPr sz="2400"/>
            </a:lvl1pPr>
          </a:lstStyle>
          <a:p>
            <a:pPr lvl="0"/>
            <a:r>
              <a:rPr lang="en-GB" dirty="0"/>
              <a:t>Day Date Month 2018</a:t>
            </a:r>
          </a:p>
        </p:txBody>
      </p:sp>
    </p:spTree>
    <p:extLst>
      <p:ext uri="{BB962C8B-B14F-4D97-AF65-F5344CB8AC3E}">
        <p14:creationId xmlns:p14="http://schemas.microsoft.com/office/powerpoint/2010/main" val="718768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1">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xmlns="" id="{E412B7B2-6CFC-42E7-91FC-6FB723F316C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184" y="0"/>
            <a:ext cx="12189631" cy="6858000"/>
          </a:xfrm>
          <a:prstGeom prst="rect">
            <a:avLst/>
          </a:prstGeom>
        </p:spPr>
      </p:pic>
      <p:sp>
        <p:nvSpPr>
          <p:cNvPr id="34" name="Content Placeholder 2">
            <a:extLst>
              <a:ext uri="{FF2B5EF4-FFF2-40B4-BE49-F238E27FC236}">
                <a16:creationId xmlns:a16="http://schemas.microsoft.com/office/drawing/2014/main" xmlns="" id="{F3557AC8-7B78-4831-ABB4-B4E00D038888}"/>
              </a:ext>
            </a:extLst>
          </p:cNvPr>
          <p:cNvSpPr>
            <a:spLocks noGrp="1"/>
          </p:cNvSpPr>
          <p:nvPr>
            <p:ph idx="1"/>
          </p:nvPr>
        </p:nvSpPr>
        <p:spPr>
          <a:xfrm>
            <a:off x="472440" y="1989472"/>
            <a:ext cx="10515600" cy="1744067"/>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5" name="Title 1">
            <a:extLst>
              <a:ext uri="{FF2B5EF4-FFF2-40B4-BE49-F238E27FC236}">
                <a16:creationId xmlns:a16="http://schemas.microsoft.com/office/drawing/2014/main" xmlns="" id="{4F4772C9-33D0-4185-9E07-1B198C90A18E}"/>
              </a:ext>
            </a:extLst>
          </p:cNvPr>
          <p:cNvSpPr>
            <a:spLocks noGrp="1"/>
          </p:cNvSpPr>
          <p:nvPr>
            <p:ph type="title" hasCustomPrompt="1"/>
          </p:nvPr>
        </p:nvSpPr>
        <p:spPr>
          <a:xfrm>
            <a:off x="472440" y="453551"/>
            <a:ext cx="5627146" cy="461665"/>
          </a:xfrm>
        </p:spPr>
        <p:txBody>
          <a:bodyPr wrap="square" anchor="t" anchorCtr="0">
            <a:spAutoFit/>
          </a:bodyPr>
          <a:lstStyle>
            <a:lvl1pPr>
              <a:lnSpc>
                <a:spcPct val="100000"/>
              </a:lnSpc>
              <a:defRPr sz="2400" b="0">
                <a:latin typeface="Segoe UI Semibold" panose="020B0702040204020203" pitchFamily="34" charset="0"/>
                <a:cs typeface="Segoe UI Semibold" panose="020B0702040204020203" pitchFamily="34" charset="0"/>
              </a:defRPr>
            </a:lvl1pPr>
          </a:lstStyle>
          <a:p>
            <a:r>
              <a:rPr lang="en-US" dirty="0"/>
              <a:t>Insert title here</a:t>
            </a:r>
            <a:endParaRPr lang="en-GB" dirty="0"/>
          </a:p>
        </p:txBody>
      </p:sp>
      <p:sp>
        <p:nvSpPr>
          <p:cNvPr id="7" name="Slide Number Placeholder 2">
            <a:extLst>
              <a:ext uri="{FF2B5EF4-FFF2-40B4-BE49-F238E27FC236}">
                <a16:creationId xmlns:a16="http://schemas.microsoft.com/office/drawing/2014/main" xmlns="" id="{90613B2C-D90B-4DF5-8080-EFECA81192DC}"/>
              </a:ext>
            </a:extLst>
          </p:cNvPr>
          <p:cNvSpPr>
            <a:spLocks noGrp="1"/>
          </p:cNvSpPr>
          <p:nvPr>
            <p:ph type="sldNum" sz="quarter" idx="10"/>
          </p:nvPr>
        </p:nvSpPr>
        <p:spPr>
          <a:xfrm>
            <a:off x="11353800" y="6494767"/>
            <a:ext cx="827442" cy="365125"/>
          </a:xfrm>
        </p:spPr>
        <p:txBody>
          <a:bodyPr/>
          <a:lstStyle>
            <a:lvl1pPr>
              <a:defRPr sz="900"/>
            </a:lvl1pPr>
          </a:lstStyle>
          <a:p>
            <a:fld id="{BC713994-E38F-4BB4-A257-6815BBC3FB08}" type="slidenum">
              <a:rPr lang="en-GB" smtClean="0"/>
              <a:pPr/>
              <a:t>‹#›</a:t>
            </a:fld>
            <a:endParaRPr lang="en-GB" dirty="0"/>
          </a:p>
        </p:txBody>
      </p:sp>
      <p:sp>
        <p:nvSpPr>
          <p:cNvPr id="9" name="Rectangle 8">
            <a:extLst>
              <a:ext uri="{FF2B5EF4-FFF2-40B4-BE49-F238E27FC236}">
                <a16:creationId xmlns:a16="http://schemas.microsoft.com/office/drawing/2014/main" xmlns="" id="{D4959275-5DF7-4A62-A30F-A7308076E678}"/>
              </a:ext>
            </a:extLst>
          </p:cNvPr>
          <p:cNvSpPr/>
          <p:nvPr userDrawn="1"/>
        </p:nvSpPr>
        <p:spPr>
          <a:xfrm>
            <a:off x="10019114" y="6554218"/>
            <a:ext cx="1856598" cy="230832"/>
          </a:xfrm>
          <a:prstGeom prst="rect">
            <a:avLst/>
          </a:prstGeom>
        </p:spPr>
        <p:txBody>
          <a:bodyPr wrap="none">
            <a:spAutoFit/>
          </a:bodyPr>
          <a:lstStyle/>
          <a:p>
            <a:r>
              <a:rPr lang="en-GB" sz="900" dirty="0">
                <a:solidFill>
                  <a:schemeClr val="bg1">
                    <a:lumMod val="50000"/>
                  </a:schemeClr>
                </a:solidFill>
                <a:latin typeface="Segoe UI" panose="020B0502040204020203" pitchFamily="34" charset="0"/>
                <a:cs typeface="Segoe UI" panose="020B0502040204020203" pitchFamily="34" charset="0"/>
              </a:rPr>
              <a:t>© 2018 Energy Systems Catapult</a:t>
            </a:r>
          </a:p>
        </p:txBody>
      </p:sp>
    </p:spTree>
    <p:extLst>
      <p:ext uri="{BB962C8B-B14F-4D97-AF65-F5344CB8AC3E}">
        <p14:creationId xmlns:p14="http://schemas.microsoft.com/office/powerpoint/2010/main" val="3881050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ntent 3">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xmlns="" id="{20F62C1C-2291-46B5-B3C6-A19E8841ED19}"/>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184" y="0"/>
            <a:ext cx="12189631" cy="6858000"/>
          </a:xfrm>
          <a:prstGeom prst="rect">
            <a:avLst/>
          </a:prstGeom>
        </p:spPr>
      </p:pic>
      <p:sp>
        <p:nvSpPr>
          <p:cNvPr id="2" name="Title 1">
            <a:extLst>
              <a:ext uri="{FF2B5EF4-FFF2-40B4-BE49-F238E27FC236}">
                <a16:creationId xmlns:a16="http://schemas.microsoft.com/office/drawing/2014/main" xmlns="" id="{B9C523CA-B525-43EA-A78D-7167DA564DD1}"/>
              </a:ext>
            </a:extLst>
          </p:cNvPr>
          <p:cNvSpPr>
            <a:spLocks noGrp="1"/>
          </p:cNvSpPr>
          <p:nvPr>
            <p:ph type="title" hasCustomPrompt="1"/>
          </p:nvPr>
        </p:nvSpPr>
        <p:spPr>
          <a:xfrm>
            <a:off x="472440" y="453551"/>
            <a:ext cx="5627146" cy="461665"/>
          </a:xfrm>
        </p:spPr>
        <p:txBody>
          <a:bodyPr wrap="square" anchor="t" anchorCtr="0">
            <a:spAutoFit/>
          </a:bodyPr>
          <a:lstStyle>
            <a:lvl1pPr>
              <a:lnSpc>
                <a:spcPct val="100000"/>
              </a:lnSpc>
              <a:defRPr sz="2400" b="0">
                <a:latin typeface="Segoe UI Semibold" panose="020B0702040204020203" pitchFamily="34" charset="0"/>
                <a:cs typeface="Segoe UI Semibold" panose="020B0702040204020203" pitchFamily="34" charset="0"/>
              </a:defRPr>
            </a:lvl1pPr>
          </a:lstStyle>
          <a:p>
            <a:r>
              <a:rPr lang="en-US" dirty="0"/>
              <a:t>Insert title here</a:t>
            </a:r>
            <a:endParaRPr lang="en-GB" dirty="0"/>
          </a:p>
        </p:txBody>
      </p:sp>
      <p:sp>
        <p:nvSpPr>
          <p:cNvPr id="3" name="Content Placeholder 2">
            <a:extLst>
              <a:ext uri="{FF2B5EF4-FFF2-40B4-BE49-F238E27FC236}">
                <a16:creationId xmlns:a16="http://schemas.microsoft.com/office/drawing/2014/main" xmlns="" id="{52A10477-A206-4F73-9E62-4E60C833257B}"/>
              </a:ext>
            </a:extLst>
          </p:cNvPr>
          <p:cNvSpPr>
            <a:spLocks noGrp="1"/>
          </p:cNvSpPr>
          <p:nvPr>
            <p:ph idx="1"/>
          </p:nvPr>
        </p:nvSpPr>
        <p:spPr>
          <a:xfrm>
            <a:off x="472440" y="2000230"/>
            <a:ext cx="10515600" cy="1744067"/>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2">
            <a:extLst>
              <a:ext uri="{FF2B5EF4-FFF2-40B4-BE49-F238E27FC236}">
                <a16:creationId xmlns:a16="http://schemas.microsoft.com/office/drawing/2014/main" xmlns="" id="{A97D4FA6-129F-4A8D-B9DD-2F8ABCDD361C}"/>
              </a:ext>
            </a:extLst>
          </p:cNvPr>
          <p:cNvSpPr>
            <a:spLocks noGrp="1"/>
          </p:cNvSpPr>
          <p:nvPr>
            <p:ph type="sldNum" sz="quarter" idx="10"/>
          </p:nvPr>
        </p:nvSpPr>
        <p:spPr>
          <a:xfrm>
            <a:off x="11353800" y="6494767"/>
            <a:ext cx="827442" cy="365125"/>
          </a:xfrm>
        </p:spPr>
        <p:txBody>
          <a:bodyPr/>
          <a:lstStyle>
            <a:lvl1pPr>
              <a:defRPr sz="900"/>
            </a:lvl1pPr>
          </a:lstStyle>
          <a:p>
            <a:fld id="{BC713994-E38F-4BB4-A257-6815BBC3FB08}" type="slidenum">
              <a:rPr lang="en-GB" smtClean="0"/>
              <a:pPr/>
              <a:t>‹#›</a:t>
            </a:fld>
            <a:endParaRPr lang="en-GB" dirty="0"/>
          </a:p>
        </p:txBody>
      </p:sp>
      <p:sp>
        <p:nvSpPr>
          <p:cNvPr id="9" name="Rectangle 8">
            <a:extLst>
              <a:ext uri="{FF2B5EF4-FFF2-40B4-BE49-F238E27FC236}">
                <a16:creationId xmlns:a16="http://schemas.microsoft.com/office/drawing/2014/main" xmlns="" id="{69450E2B-06B3-4003-ADFE-614D034EDBA1}"/>
              </a:ext>
            </a:extLst>
          </p:cNvPr>
          <p:cNvSpPr/>
          <p:nvPr userDrawn="1"/>
        </p:nvSpPr>
        <p:spPr>
          <a:xfrm>
            <a:off x="10019114" y="6554218"/>
            <a:ext cx="1856598" cy="230832"/>
          </a:xfrm>
          <a:prstGeom prst="rect">
            <a:avLst/>
          </a:prstGeom>
        </p:spPr>
        <p:txBody>
          <a:bodyPr wrap="none">
            <a:spAutoFit/>
          </a:bodyPr>
          <a:lstStyle/>
          <a:p>
            <a:r>
              <a:rPr lang="en-GB" sz="900" dirty="0">
                <a:solidFill>
                  <a:schemeClr val="bg1">
                    <a:lumMod val="50000"/>
                  </a:schemeClr>
                </a:solidFill>
                <a:latin typeface="Segoe UI" panose="020B0502040204020203" pitchFamily="34" charset="0"/>
                <a:cs typeface="Segoe UI" panose="020B0502040204020203" pitchFamily="34" charset="0"/>
              </a:rPr>
              <a:t>© 2018 Energy Systems Catapult</a:t>
            </a:r>
          </a:p>
        </p:txBody>
      </p:sp>
    </p:spTree>
    <p:extLst>
      <p:ext uri="{BB962C8B-B14F-4D97-AF65-F5344CB8AC3E}">
        <p14:creationId xmlns:p14="http://schemas.microsoft.com/office/powerpoint/2010/main" val="111118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ntent 5">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C523CA-B525-43EA-A78D-7167DA564DD1}"/>
              </a:ext>
            </a:extLst>
          </p:cNvPr>
          <p:cNvSpPr>
            <a:spLocks noGrp="1"/>
          </p:cNvSpPr>
          <p:nvPr>
            <p:ph type="title" hasCustomPrompt="1"/>
          </p:nvPr>
        </p:nvSpPr>
        <p:spPr>
          <a:xfrm>
            <a:off x="472440" y="453551"/>
            <a:ext cx="5627146" cy="461665"/>
          </a:xfrm>
        </p:spPr>
        <p:txBody>
          <a:bodyPr wrap="square" anchor="t" anchorCtr="0">
            <a:spAutoFit/>
          </a:bodyPr>
          <a:lstStyle>
            <a:lvl1pPr>
              <a:lnSpc>
                <a:spcPct val="100000"/>
              </a:lnSpc>
              <a:defRPr sz="2400" b="0">
                <a:latin typeface="Segoe UI Semibold" panose="020B0702040204020203" pitchFamily="34" charset="0"/>
                <a:cs typeface="Segoe UI Semibold" panose="020B0702040204020203" pitchFamily="34" charset="0"/>
              </a:defRPr>
            </a:lvl1pPr>
          </a:lstStyle>
          <a:p>
            <a:r>
              <a:rPr lang="en-US" dirty="0"/>
              <a:t>Insert title here</a:t>
            </a:r>
            <a:endParaRPr lang="en-GB" dirty="0"/>
          </a:p>
        </p:txBody>
      </p:sp>
      <p:sp>
        <p:nvSpPr>
          <p:cNvPr id="3" name="Content Placeholder 2">
            <a:extLst>
              <a:ext uri="{FF2B5EF4-FFF2-40B4-BE49-F238E27FC236}">
                <a16:creationId xmlns:a16="http://schemas.microsoft.com/office/drawing/2014/main" xmlns="" id="{52A10477-A206-4F73-9E62-4E60C833257B}"/>
              </a:ext>
            </a:extLst>
          </p:cNvPr>
          <p:cNvSpPr>
            <a:spLocks noGrp="1"/>
          </p:cNvSpPr>
          <p:nvPr>
            <p:ph idx="1"/>
          </p:nvPr>
        </p:nvSpPr>
        <p:spPr>
          <a:xfrm>
            <a:off x="472440" y="1684933"/>
            <a:ext cx="10515600" cy="1354217"/>
          </a:xfrm>
        </p:spPr>
        <p:txBody>
          <a:bodyPr/>
          <a:lstStyle>
            <a:lvl3pPr marL="1143000" indent="-228600">
              <a:buSzPct val="90000"/>
              <a:buFont typeface="Courier New" panose="02070309020205020404" pitchFamily="49" charset="0"/>
              <a:buChar char="o"/>
              <a:defRPr/>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2">
            <a:extLst>
              <a:ext uri="{FF2B5EF4-FFF2-40B4-BE49-F238E27FC236}">
                <a16:creationId xmlns:a16="http://schemas.microsoft.com/office/drawing/2014/main" xmlns="" id="{9DAD764D-6393-4CED-94DD-006475A5D014}"/>
              </a:ext>
            </a:extLst>
          </p:cNvPr>
          <p:cNvSpPr>
            <a:spLocks noGrp="1"/>
          </p:cNvSpPr>
          <p:nvPr>
            <p:ph type="sldNum" sz="quarter" idx="10"/>
          </p:nvPr>
        </p:nvSpPr>
        <p:spPr>
          <a:xfrm>
            <a:off x="11353800" y="6494767"/>
            <a:ext cx="827442" cy="365125"/>
          </a:xfrm>
        </p:spPr>
        <p:txBody>
          <a:bodyPr/>
          <a:lstStyle>
            <a:lvl1pPr>
              <a:defRPr sz="900"/>
            </a:lvl1pPr>
          </a:lstStyle>
          <a:p>
            <a:fld id="{BC713994-E38F-4BB4-A257-6815BBC3FB08}" type="slidenum">
              <a:rPr lang="en-GB" smtClean="0"/>
              <a:pPr/>
              <a:t>‹#›</a:t>
            </a:fld>
            <a:endParaRPr lang="en-GB" dirty="0"/>
          </a:p>
        </p:txBody>
      </p:sp>
      <p:sp>
        <p:nvSpPr>
          <p:cNvPr id="10" name="Rectangle 9">
            <a:extLst>
              <a:ext uri="{FF2B5EF4-FFF2-40B4-BE49-F238E27FC236}">
                <a16:creationId xmlns:a16="http://schemas.microsoft.com/office/drawing/2014/main" xmlns="" id="{0F7C6D28-A59F-4617-9D4E-10B2BAFEE0D5}"/>
              </a:ext>
            </a:extLst>
          </p:cNvPr>
          <p:cNvSpPr/>
          <p:nvPr userDrawn="1"/>
        </p:nvSpPr>
        <p:spPr>
          <a:xfrm>
            <a:off x="10019114" y="6554218"/>
            <a:ext cx="1856598" cy="230832"/>
          </a:xfrm>
          <a:prstGeom prst="rect">
            <a:avLst/>
          </a:prstGeom>
        </p:spPr>
        <p:txBody>
          <a:bodyPr wrap="none">
            <a:spAutoFit/>
          </a:bodyPr>
          <a:lstStyle/>
          <a:p>
            <a:r>
              <a:rPr lang="en-GB" sz="900" dirty="0">
                <a:solidFill>
                  <a:schemeClr val="bg1">
                    <a:lumMod val="50000"/>
                  </a:schemeClr>
                </a:solidFill>
                <a:latin typeface="Segoe UI" panose="020B0502040204020203" pitchFamily="34" charset="0"/>
                <a:cs typeface="Segoe UI" panose="020B0502040204020203" pitchFamily="34" charset="0"/>
              </a:rPr>
              <a:t>© 2018 Energy Systems Catapult</a:t>
            </a:r>
          </a:p>
        </p:txBody>
      </p:sp>
      <p:pic>
        <p:nvPicPr>
          <p:cNvPr id="8" name="Picture 7">
            <a:extLst>
              <a:ext uri="{FF2B5EF4-FFF2-40B4-BE49-F238E27FC236}">
                <a16:creationId xmlns:a16="http://schemas.microsoft.com/office/drawing/2014/main" xmlns="" id="{E64176B4-BA86-4741-B841-2986BBBC6DD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65106" y="-7032"/>
            <a:ext cx="2811602" cy="1400924"/>
          </a:xfrm>
          <a:prstGeom prst="rect">
            <a:avLst/>
          </a:prstGeom>
        </p:spPr>
      </p:pic>
    </p:spTree>
    <p:extLst>
      <p:ext uri="{BB962C8B-B14F-4D97-AF65-F5344CB8AC3E}">
        <p14:creationId xmlns:p14="http://schemas.microsoft.com/office/powerpoint/2010/main" val="2841368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End ">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xmlns="" id="{9A6EA0EE-0FC8-4ADC-A101-BE36C63DC27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94218" y="1677920"/>
            <a:ext cx="7028702" cy="3502159"/>
          </a:xfrm>
          <a:prstGeom prst="rect">
            <a:avLst/>
          </a:prstGeom>
        </p:spPr>
      </p:pic>
      <p:sp>
        <p:nvSpPr>
          <p:cNvPr id="2" name="Title 1">
            <a:extLst>
              <a:ext uri="{FF2B5EF4-FFF2-40B4-BE49-F238E27FC236}">
                <a16:creationId xmlns:a16="http://schemas.microsoft.com/office/drawing/2014/main" xmlns="" id="{C88F4EAD-FCE4-47E3-974A-A27ECC975CB4}"/>
              </a:ext>
            </a:extLst>
          </p:cNvPr>
          <p:cNvSpPr>
            <a:spLocks noGrp="1"/>
          </p:cNvSpPr>
          <p:nvPr>
            <p:ph type="ctrTitle" hasCustomPrompt="1"/>
          </p:nvPr>
        </p:nvSpPr>
        <p:spPr>
          <a:xfrm>
            <a:off x="3165548" y="1259973"/>
            <a:ext cx="6162668" cy="646331"/>
          </a:xfrm>
        </p:spPr>
        <p:txBody>
          <a:bodyPr anchor="t" anchorCtr="0"/>
          <a:lstStyle>
            <a:lvl1pPr algn="ctr">
              <a:defRPr sz="4000"/>
            </a:lvl1pPr>
          </a:lstStyle>
          <a:p>
            <a:r>
              <a:rPr lang="en-US" dirty="0"/>
              <a:t>Thank you</a:t>
            </a:r>
            <a:endParaRPr lang="en-GB" dirty="0"/>
          </a:p>
        </p:txBody>
      </p:sp>
      <p:sp>
        <p:nvSpPr>
          <p:cNvPr id="3" name="Subtitle 2">
            <a:extLst>
              <a:ext uri="{FF2B5EF4-FFF2-40B4-BE49-F238E27FC236}">
                <a16:creationId xmlns:a16="http://schemas.microsoft.com/office/drawing/2014/main" xmlns="" id="{147F35A2-FC5A-4F88-A0C1-C8CAFDC56058}"/>
              </a:ext>
            </a:extLst>
          </p:cNvPr>
          <p:cNvSpPr>
            <a:spLocks noGrp="1"/>
          </p:cNvSpPr>
          <p:nvPr>
            <p:ph type="subTitle" idx="1" hasCustomPrompt="1"/>
          </p:nvPr>
        </p:nvSpPr>
        <p:spPr>
          <a:xfrm>
            <a:off x="3516060" y="4951697"/>
            <a:ext cx="5461645" cy="523220"/>
          </a:xfrm>
        </p:spPr>
        <p:txBody>
          <a:bodyPr/>
          <a:lstStyle>
            <a:lvl1pPr marL="0" indent="0" algn="ctr">
              <a:buNone/>
              <a:defRPr sz="2800">
                <a:solidFill>
                  <a:srgbClr val="EC6097"/>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Your name</a:t>
            </a:r>
            <a:endParaRPr lang="en-GB" dirty="0"/>
          </a:p>
        </p:txBody>
      </p:sp>
      <p:sp>
        <p:nvSpPr>
          <p:cNvPr id="7" name="Content Placeholder 6">
            <a:extLst>
              <a:ext uri="{FF2B5EF4-FFF2-40B4-BE49-F238E27FC236}">
                <a16:creationId xmlns:a16="http://schemas.microsoft.com/office/drawing/2014/main" xmlns="" id="{A9521615-EAC5-4ABD-A664-8B25EB0BC22E}"/>
              </a:ext>
            </a:extLst>
          </p:cNvPr>
          <p:cNvSpPr>
            <a:spLocks noGrp="1"/>
          </p:cNvSpPr>
          <p:nvPr>
            <p:ph sz="quarter" idx="13" hasCustomPrompt="1"/>
          </p:nvPr>
        </p:nvSpPr>
        <p:spPr>
          <a:xfrm>
            <a:off x="3516837" y="5522052"/>
            <a:ext cx="5460868" cy="523220"/>
          </a:xfrm>
        </p:spPr>
        <p:txBody>
          <a:bodyPr/>
          <a:lstStyle>
            <a:lvl1pPr marL="0" indent="0" algn="ctr">
              <a:buNone/>
              <a:defRPr sz="2800">
                <a:solidFill>
                  <a:srgbClr val="EC6097"/>
                </a:solidFill>
              </a:defRPr>
            </a:lvl1pPr>
          </a:lstStyle>
          <a:p>
            <a:pPr lvl="0"/>
            <a:r>
              <a:rPr lang="en-GB" dirty="0"/>
              <a:t>Contact details</a:t>
            </a:r>
          </a:p>
        </p:txBody>
      </p:sp>
    </p:spTree>
    <p:extLst>
      <p:ext uri="{BB962C8B-B14F-4D97-AF65-F5344CB8AC3E}">
        <p14:creationId xmlns:p14="http://schemas.microsoft.com/office/powerpoint/2010/main" val="12916515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472C05CD-BEFB-4764-B298-E76D587E45A8}"/>
              </a:ext>
            </a:extLst>
          </p:cNvPr>
          <p:cNvSpPr>
            <a:spLocks noGrp="1"/>
          </p:cNvSpPr>
          <p:nvPr>
            <p:ph type="title"/>
          </p:nvPr>
        </p:nvSpPr>
        <p:spPr>
          <a:xfrm>
            <a:off x="838200" y="365125"/>
            <a:ext cx="10515600" cy="480131"/>
          </a:xfrm>
          <a:prstGeom prst="rect">
            <a:avLst/>
          </a:prstGeom>
        </p:spPr>
        <p:txBody>
          <a:bodyPr vert="horz" lIns="91440" tIns="45720" rIns="91440" bIns="45720" rtlCol="0" anchor="t" anchorCtr="0">
            <a:sp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xmlns="" id="{4D3706DB-9587-465F-9D5A-35F9CEACA516}"/>
              </a:ext>
            </a:extLst>
          </p:cNvPr>
          <p:cNvSpPr>
            <a:spLocks noGrp="1"/>
          </p:cNvSpPr>
          <p:nvPr>
            <p:ph type="body" idx="1"/>
          </p:nvPr>
        </p:nvSpPr>
        <p:spPr>
          <a:xfrm>
            <a:off x="838200" y="1825625"/>
            <a:ext cx="10515600" cy="1354217"/>
          </a:xfrm>
          <a:prstGeom prst="rect">
            <a:avLst/>
          </a:prstGeom>
        </p:spPr>
        <p:txBody>
          <a:bodyPr vert="horz" lIns="91440" tIns="45720" rIns="91440" bIns="45720" rtlCol="0">
            <a:sp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xmlns="" id="{12EEF620-DF7A-4E1C-B84C-8DA2A352E902}"/>
              </a:ext>
            </a:extLst>
          </p:cNvPr>
          <p:cNvSpPr>
            <a:spLocks noGrp="1"/>
          </p:cNvSpPr>
          <p:nvPr>
            <p:ph type="sldNum" sz="quarter" idx="4"/>
          </p:nvPr>
        </p:nvSpPr>
        <p:spPr>
          <a:xfrm>
            <a:off x="11353800" y="6494767"/>
            <a:ext cx="827442" cy="365125"/>
          </a:xfrm>
          <a:prstGeom prst="rect">
            <a:avLst/>
          </a:prstGeom>
        </p:spPr>
        <p:txBody>
          <a:bodyPr vert="horz" lIns="91440" tIns="45720" rIns="91440" bIns="45720" rtlCol="0" anchor="ctr"/>
          <a:lstStyle>
            <a:lvl1pPr algn="r">
              <a:defRPr sz="1000">
                <a:solidFill>
                  <a:schemeClr val="tx1">
                    <a:tint val="75000"/>
                  </a:schemeClr>
                </a:solidFill>
                <a:latin typeface="Segoe UI" panose="020B0502040204020203" pitchFamily="34" charset="0"/>
                <a:cs typeface="Segoe UI" panose="020B0502040204020203" pitchFamily="34" charset="0"/>
              </a:defRPr>
            </a:lvl1pPr>
          </a:lstStyle>
          <a:p>
            <a:fld id="{BC713994-E38F-4BB4-A257-6815BBC3FB08}" type="slidenum">
              <a:rPr lang="en-GB" smtClean="0"/>
              <a:pPr/>
              <a:t>‹#›</a:t>
            </a:fld>
            <a:endParaRPr lang="en-GB" dirty="0"/>
          </a:p>
        </p:txBody>
      </p:sp>
    </p:spTree>
    <p:extLst>
      <p:ext uri="{BB962C8B-B14F-4D97-AF65-F5344CB8AC3E}">
        <p14:creationId xmlns:p14="http://schemas.microsoft.com/office/powerpoint/2010/main" val="615127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710" r:id="rId4"/>
    <p:sldLayoutId id="2147483712" r:id="rId5"/>
  </p:sldLayoutIdLst>
  <p:hf hdr="0" ftr="0" dt="0"/>
  <p:txStyles>
    <p:titleStyle>
      <a:lvl1pPr algn="l" defTabSz="914400" rtl="0" eaLnBrk="1" latinLnBrk="0" hangingPunct="1">
        <a:lnSpc>
          <a:spcPct val="90000"/>
        </a:lnSpc>
        <a:spcBef>
          <a:spcPct val="0"/>
        </a:spcBef>
        <a:buNone/>
        <a:defRPr sz="2800" b="1" kern="1200">
          <a:solidFill>
            <a:schemeClr val="tx1"/>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100000"/>
        </a:lnSpc>
        <a:spcBef>
          <a:spcPts val="0"/>
        </a:spcBef>
        <a:buClr>
          <a:srgbClr val="EC6097"/>
        </a:buClr>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100000"/>
        </a:lnSpc>
        <a:spcBef>
          <a:spcPts val="0"/>
        </a:spcBef>
        <a:buSzPct val="90000"/>
        <a:buFont typeface="Wingdings" panose="05000000000000000000" pitchFamily="2" charset="2"/>
        <a:buChar char="§"/>
        <a:defRPr sz="18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100000"/>
        </a:lnSpc>
        <a:spcBef>
          <a:spcPts val="0"/>
        </a:spcBef>
        <a:buFont typeface="Arial" panose="020B0604020202020204" pitchFamily="34" charset="0"/>
        <a:buChar char="•"/>
        <a:defRPr sz="16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100000"/>
        </a:lnSpc>
        <a:spcBef>
          <a:spcPts val="0"/>
        </a:spcBef>
        <a:buFont typeface="Arial" panose="020B0604020202020204" pitchFamily="34" charset="0"/>
        <a:buChar char="•"/>
        <a:defRPr sz="14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100000"/>
        </a:lnSpc>
        <a:spcBef>
          <a:spcPts val="0"/>
        </a:spcBef>
        <a:buFont typeface="Arial" panose="020B0604020202020204" pitchFamily="34" charset="0"/>
        <a:buChar char="•"/>
        <a:defRPr sz="14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es.catapult.org.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c.europa.eu/research/participants/portal/desktop/en/opportunities/h2020/topics/lc-sc3-scc-1-2018-2019-2020.html" TargetMode="External"/><Relationship Id="rId2" Type="http://schemas.openxmlformats.org/officeDocument/2006/relationships/hyperlink" Target="https://ec.europa.eu/research/participants/portal/desktop/en/opportunities/h2020/topics/lc-sc3-es-6-2019.html"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ec.europa.eu/research/participants/portal/desktop/en/opportunities/h2020/topics/lc-gv-03-2019.html"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6DC39E89-9968-4E84-A50E-1002CD0595AC}"/>
              </a:ext>
            </a:extLst>
          </p:cNvPr>
          <p:cNvSpPr>
            <a:spLocks noGrp="1"/>
          </p:cNvSpPr>
          <p:nvPr>
            <p:ph idx="1"/>
          </p:nvPr>
        </p:nvSpPr>
        <p:spPr>
          <a:xfrm>
            <a:off x="472440" y="1989471"/>
            <a:ext cx="8914751" cy="3785652"/>
          </a:xfrm>
        </p:spPr>
        <p:txBody>
          <a:bodyPr/>
          <a:lstStyle/>
          <a:p>
            <a:r>
              <a:rPr lang="en-GB" dirty="0"/>
              <a:t>The Catapult centres are a network of world-leading centres designed to transform the UK’s capability for innovation in specific areas and help drive future economic growth.</a:t>
            </a:r>
          </a:p>
          <a:p>
            <a:endParaRPr lang="en-GB" dirty="0"/>
          </a:p>
          <a:p>
            <a:r>
              <a:rPr lang="en-GB" dirty="0"/>
              <a:t>Energy Systems Catapult, based in Birmingham, is a not-for-profit research organisation, funded in part by Innovate UK.</a:t>
            </a:r>
          </a:p>
          <a:p>
            <a:endParaRPr lang="en-GB" dirty="0"/>
          </a:p>
          <a:p>
            <a:r>
              <a:rPr lang="en-GB" dirty="0"/>
              <a:t>The role of Energy Systems Catapult is to connect business and research communities, to collaboratively solve key problems in the energy system and to support the commercialisation of new products and services.</a:t>
            </a:r>
          </a:p>
          <a:p>
            <a:endParaRPr lang="en-GB" dirty="0"/>
          </a:p>
          <a:p>
            <a:r>
              <a:rPr lang="en-GB" dirty="0"/>
              <a:t>More information: </a:t>
            </a:r>
            <a:r>
              <a:rPr lang="en-GB" dirty="0">
                <a:hlinkClick r:id="rId2"/>
              </a:rPr>
              <a:t>https://es.catapult.org.uk/</a:t>
            </a:r>
            <a:r>
              <a:rPr lang="en-GB" dirty="0"/>
              <a:t> </a:t>
            </a:r>
          </a:p>
        </p:txBody>
      </p:sp>
      <p:sp>
        <p:nvSpPr>
          <p:cNvPr id="3" name="Title 2">
            <a:extLst>
              <a:ext uri="{FF2B5EF4-FFF2-40B4-BE49-F238E27FC236}">
                <a16:creationId xmlns:a16="http://schemas.microsoft.com/office/drawing/2014/main" xmlns="" id="{0015F012-8DA9-4402-9FFF-D98813D963B6}"/>
              </a:ext>
            </a:extLst>
          </p:cNvPr>
          <p:cNvSpPr>
            <a:spLocks noGrp="1"/>
          </p:cNvSpPr>
          <p:nvPr>
            <p:ph type="title"/>
          </p:nvPr>
        </p:nvSpPr>
        <p:spPr/>
        <p:txBody>
          <a:bodyPr/>
          <a:lstStyle/>
          <a:p>
            <a:r>
              <a:rPr lang="en-GB" dirty="0"/>
              <a:t>Energy Systems Catapult</a:t>
            </a:r>
          </a:p>
        </p:txBody>
      </p:sp>
      <p:sp>
        <p:nvSpPr>
          <p:cNvPr id="4" name="Slide Number Placeholder 3">
            <a:extLst>
              <a:ext uri="{FF2B5EF4-FFF2-40B4-BE49-F238E27FC236}">
                <a16:creationId xmlns:a16="http://schemas.microsoft.com/office/drawing/2014/main" xmlns="" id="{A57925C6-E984-40F7-A37B-83C8AA632ABF}"/>
              </a:ext>
            </a:extLst>
          </p:cNvPr>
          <p:cNvSpPr>
            <a:spLocks noGrp="1"/>
          </p:cNvSpPr>
          <p:nvPr>
            <p:ph type="sldNum" sz="quarter" idx="10"/>
          </p:nvPr>
        </p:nvSpPr>
        <p:spPr/>
        <p:txBody>
          <a:bodyPr/>
          <a:lstStyle/>
          <a:p>
            <a:fld id="{BC713994-E38F-4BB4-A257-6815BBC3FB08}" type="slidenum">
              <a:rPr lang="en-GB" smtClean="0"/>
              <a:pPr/>
              <a:t>1</a:t>
            </a:fld>
            <a:endParaRPr lang="en-GB" dirty="0"/>
          </a:p>
        </p:txBody>
      </p:sp>
      <p:pic>
        <p:nvPicPr>
          <p:cNvPr id="6" name="Picture 5">
            <a:extLst>
              <a:ext uri="{FF2B5EF4-FFF2-40B4-BE49-F238E27FC236}">
                <a16:creationId xmlns:a16="http://schemas.microsoft.com/office/drawing/2014/main" xmlns="" id="{E20708DA-3F6B-4409-95D7-F7D0702A5B23}"/>
              </a:ext>
            </a:extLst>
          </p:cNvPr>
          <p:cNvPicPr>
            <a:picLocks noChangeAspect="1"/>
          </p:cNvPicPr>
          <p:nvPr/>
        </p:nvPicPr>
        <p:blipFill>
          <a:blip r:embed="rId3"/>
          <a:stretch>
            <a:fillRect/>
          </a:stretch>
        </p:blipFill>
        <p:spPr>
          <a:xfrm>
            <a:off x="8613102" y="4888831"/>
            <a:ext cx="3362484" cy="1344994"/>
          </a:xfrm>
          <a:prstGeom prst="rect">
            <a:avLst/>
          </a:prstGeom>
        </p:spPr>
      </p:pic>
    </p:spTree>
    <p:extLst>
      <p:ext uri="{BB962C8B-B14F-4D97-AF65-F5344CB8AC3E}">
        <p14:creationId xmlns:p14="http://schemas.microsoft.com/office/powerpoint/2010/main" val="2147077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528E0C5E-106E-4044-B14F-8100466C2DDA}"/>
              </a:ext>
            </a:extLst>
          </p:cNvPr>
          <p:cNvSpPr>
            <a:spLocks noGrp="1"/>
          </p:cNvSpPr>
          <p:nvPr>
            <p:ph idx="1"/>
          </p:nvPr>
        </p:nvSpPr>
        <p:spPr>
          <a:xfrm>
            <a:off x="472440" y="1970422"/>
            <a:ext cx="10515600" cy="4708981"/>
          </a:xfrm>
        </p:spPr>
        <p:txBody>
          <a:bodyPr/>
          <a:lstStyle/>
          <a:p>
            <a:pPr marL="0" indent="0">
              <a:buNone/>
            </a:pPr>
            <a:r>
              <a:rPr lang="en-GB" dirty="0"/>
              <a:t>Energy Systems Catapult (ESC) take a whole systems approach to help build consensus on a shared sense of direction on the transition, both to inform innovation priorities and to enable integration that enhances efficiency in the energy system.</a:t>
            </a:r>
          </a:p>
          <a:p>
            <a:pPr marL="0" indent="0">
              <a:buNone/>
            </a:pPr>
            <a:endParaRPr lang="en-GB" dirty="0"/>
          </a:p>
          <a:p>
            <a:pPr marL="0" indent="0">
              <a:buNone/>
            </a:pPr>
            <a:r>
              <a:rPr lang="en-GB" dirty="0"/>
              <a:t>We have a wide range of technical, commercial, regulatory and policy specialists with expertise across the whole energy system to help innovators overcome the barriers blocking routes to market.</a:t>
            </a:r>
          </a:p>
          <a:p>
            <a:pPr marL="0" indent="0">
              <a:buNone/>
            </a:pPr>
            <a:endParaRPr lang="en-GB" dirty="0"/>
          </a:p>
          <a:p>
            <a:pPr marL="0" indent="0">
              <a:buNone/>
            </a:pPr>
            <a:r>
              <a:rPr lang="en-GB" dirty="0"/>
              <a:t>The work of ESC can be broadly categorised into five areas: </a:t>
            </a:r>
          </a:p>
          <a:p>
            <a:pPr marL="0" indent="0">
              <a:buNone/>
            </a:pPr>
            <a:r>
              <a:rPr lang="en-GB" b="1" dirty="0"/>
              <a:t>				- Modelling	</a:t>
            </a:r>
          </a:p>
          <a:p>
            <a:pPr marL="0" indent="0">
              <a:buNone/>
            </a:pPr>
            <a:r>
              <a:rPr lang="en-GB" b="1" dirty="0"/>
              <a:t>				- Consumer Insights</a:t>
            </a:r>
          </a:p>
          <a:p>
            <a:pPr marL="0" indent="0">
              <a:buNone/>
            </a:pPr>
            <a:r>
              <a:rPr lang="en-GB" b="1" dirty="0"/>
              <a:t>				- Digital</a:t>
            </a:r>
          </a:p>
          <a:p>
            <a:pPr marL="0" indent="0">
              <a:buNone/>
            </a:pPr>
            <a:r>
              <a:rPr lang="en-GB" b="1" dirty="0"/>
              <a:t>				- Systems Integration</a:t>
            </a:r>
          </a:p>
          <a:p>
            <a:pPr marL="0" indent="0">
              <a:buNone/>
            </a:pPr>
            <a:r>
              <a:rPr lang="en-GB" b="1" dirty="0"/>
              <a:t>				- Infrastructure &amp; Engineering</a:t>
            </a:r>
          </a:p>
          <a:p>
            <a:endParaRPr lang="en-GB" dirty="0"/>
          </a:p>
        </p:txBody>
      </p:sp>
      <p:sp>
        <p:nvSpPr>
          <p:cNvPr id="3" name="Title 2">
            <a:extLst>
              <a:ext uri="{FF2B5EF4-FFF2-40B4-BE49-F238E27FC236}">
                <a16:creationId xmlns:a16="http://schemas.microsoft.com/office/drawing/2014/main" xmlns="" id="{5CB7E073-5155-4A43-A8BA-4F64AE549F89}"/>
              </a:ext>
            </a:extLst>
          </p:cNvPr>
          <p:cNvSpPr>
            <a:spLocks noGrp="1"/>
          </p:cNvSpPr>
          <p:nvPr>
            <p:ph type="title"/>
          </p:nvPr>
        </p:nvSpPr>
        <p:spPr/>
        <p:txBody>
          <a:bodyPr/>
          <a:lstStyle/>
          <a:p>
            <a:r>
              <a:rPr lang="en-GB" dirty="0"/>
              <a:t>Introduction</a:t>
            </a:r>
          </a:p>
        </p:txBody>
      </p:sp>
      <p:sp>
        <p:nvSpPr>
          <p:cNvPr id="4" name="Slide Number Placeholder 3">
            <a:extLst>
              <a:ext uri="{FF2B5EF4-FFF2-40B4-BE49-F238E27FC236}">
                <a16:creationId xmlns:a16="http://schemas.microsoft.com/office/drawing/2014/main" xmlns="" id="{3E79EFF1-11B5-4881-95AA-8694ECF33D9A}"/>
              </a:ext>
            </a:extLst>
          </p:cNvPr>
          <p:cNvSpPr>
            <a:spLocks noGrp="1"/>
          </p:cNvSpPr>
          <p:nvPr>
            <p:ph type="sldNum" sz="quarter" idx="10"/>
          </p:nvPr>
        </p:nvSpPr>
        <p:spPr/>
        <p:txBody>
          <a:bodyPr/>
          <a:lstStyle/>
          <a:p>
            <a:fld id="{BC713994-E38F-4BB4-A257-6815BBC3FB08}" type="slidenum">
              <a:rPr lang="en-GB" smtClean="0"/>
              <a:pPr/>
              <a:t>2</a:t>
            </a:fld>
            <a:endParaRPr lang="en-GB" dirty="0"/>
          </a:p>
        </p:txBody>
      </p:sp>
    </p:spTree>
    <p:extLst>
      <p:ext uri="{BB962C8B-B14F-4D97-AF65-F5344CB8AC3E}">
        <p14:creationId xmlns:p14="http://schemas.microsoft.com/office/powerpoint/2010/main" val="1520127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CC20FDA5-BCD1-4856-B1F6-40DB967CD38C}"/>
              </a:ext>
            </a:extLst>
          </p:cNvPr>
          <p:cNvSpPr>
            <a:spLocks noGrp="1"/>
          </p:cNvSpPr>
          <p:nvPr>
            <p:ph type="title"/>
          </p:nvPr>
        </p:nvSpPr>
        <p:spPr/>
        <p:txBody>
          <a:bodyPr/>
          <a:lstStyle/>
          <a:p>
            <a:r>
              <a:rPr lang="en-GB" dirty="0"/>
              <a:t>ESC Capabilities</a:t>
            </a:r>
          </a:p>
        </p:txBody>
      </p:sp>
      <p:sp>
        <p:nvSpPr>
          <p:cNvPr id="4" name="Slide Number Placeholder 3">
            <a:extLst>
              <a:ext uri="{FF2B5EF4-FFF2-40B4-BE49-F238E27FC236}">
                <a16:creationId xmlns:a16="http://schemas.microsoft.com/office/drawing/2014/main" xmlns="" id="{B04EBE69-60A5-4DBA-9982-AB07F281C3BD}"/>
              </a:ext>
            </a:extLst>
          </p:cNvPr>
          <p:cNvSpPr>
            <a:spLocks noGrp="1"/>
          </p:cNvSpPr>
          <p:nvPr>
            <p:ph type="sldNum" sz="quarter" idx="10"/>
          </p:nvPr>
        </p:nvSpPr>
        <p:spPr/>
        <p:txBody>
          <a:bodyPr/>
          <a:lstStyle/>
          <a:p>
            <a:fld id="{BC713994-E38F-4BB4-A257-6815BBC3FB08}" type="slidenum">
              <a:rPr lang="en-GB" smtClean="0"/>
              <a:pPr/>
              <a:t>3</a:t>
            </a:fld>
            <a:endParaRPr lang="en-GB" dirty="0"/>
          </a:p>
        </p:txBody>
      </p:sp>
      <p:sp>
        <p:nvSpPr>
          <p:cNvPr id="6" name="Content Placeholder 1">
            <a:extLst>
              <a:ext uri="{FF2B5EF4-FFF2-40B4-BE49-F238E27FC236}">
                <a16:creationId xmlns:a16="http://schemas.microsoft.com/office/drawing/2014/main" xmlns="" id="{C8FE7370-7C92-4096-802D-6B4A66E7D15C}"/>
              </a:ext>
            </a:extLst>
          </p:cNvPr>
          <p:cNvSpPr>
            <a:spLocks noGrp="1"/>
          </p:cNvSpPr>
          <p:nvPr>
            <p:ph idx="1"/>
          </p:nvPr>
        </p:nvSpPr>
        <p:spPr>
          <a:xfrm>
            <a:off x="151016" y="1930193"/>
            <a:ext cx="11901554" cy="4770537"/>
          </a:xfrm>
        </p:spPr>
        <p:txBody>
          <a:bodyPr/>
          <a:lstStyle/>
          <a:p>
            <a:pPr marL="0" indent="0">
              <a:buNone/>
            </a:pPr>
            <a:r>
              <a:rPr lang="en-GB" sz="1600" b="1" dirty="0"/>
              <a:t>Modelling:</a:t>
            </a:r>
            <a:r>
              <a:rPr lang="en-GB" sz="1600" dirty="0"/>
              <a:t> 			Modelling and analysis at international, national, regional, town and building level, to 				understand the risks and opportunities of different transition pathways to a low carbon 				energy system. </a:t>
            </a:r>
          </a:p>
          <a:p>
            <a:pPr marL="0" indent="0">
              <a:buNone/>
            </a:pPr>
            <a:endParaRPr lang="en-GB" sz="1600" dirty="0"/>
          </a:p>
          <a:p>
            <a:pPr marL="0" indent="0">
              <a:buNone/>
            </a:pPr>
            <a:r>
              <a:rPr lang="en-GB" sz="1600" b="1" dirty="0"/>
              <a:t>Consumer Insight: 			</a:t>
            </a:r>
            <a:r>
              <a:rPr lang="en-GB" sz="1600" dirty="0"/>
              <a:t>Building and leveraging an existing set of unique relationships with energy consumers to 				provide innovators with insights for new business models and new value propositions. </a:t>
            </a:r>
          </a:p>
          <a:p>
            <a:pPr marL="0" indent="0">
              <a:buNone/>
            </a:pPr>
            <a:endParaRPr lang="en-GB" sz="1600" dirty="0"/>
          </a:p>
          <a:p>
            <a:pPr marL="0" indent="0">
              <a:buNone/>
            </a:pPr>
            <a:r>
              <a:rPr lang="en-GB" sz="1600" b="1" dirty="0"/>
              <a:t>Digital: 				</a:t>
            </a:r>
            <a:r>
              <a:rPr lang="en-GB" sz="1600" dirty="0"/>
              <a:t>Enabling the digitalisation of the energy system and capturing “big data” - particularly on 				system operation and energy use - and applying techniques to deepen insight, improve 				outcomes and enable innovation.</a:t>
            </a:r>
          </a:p>
          <a:p>
            <a:pPr marL="0" indent="0">
              <a:buNone/>
            </a:pPr>
            <a:endParaRPr lang="en-GB" sz="1600" dirty="0"/>
          </a:p>
          <a:p>
            <a:pPr marL="0" indent="0">
              <a:buNone/>
            </a:pPr>
            <a:r>
              <a:rPr lang="en-GB" sz="1600" b="1" dirty="0"/>
              <a:t>Systems Integration:</a:t>
            </a:r>
            <a:r>
              <a:rPr lang="en-GB" sz="1600" dirty="0"/>
              <a:t> 		Framing new market models, defining change management processes, system and 				technology integration requirements; building market simulation environments to enable 				innovators, regulators and other stakeholders to work with emerging business models 				while assuring system integrity and coherence.</a:t>
            </a:r>
          </a:p>
          <a:p>
            <a:pPr marL="0" indent="0">
              <a:buNone/>
            </a:pPr>
            <a:endParaRPr lang="en-GB" sz="1600" dirty="0"/>
          </a:p>
          <a:p>
            <a:pPr marL="0" indent="0">
              <a:buNone/>
            </a:pPr>
            <a:r>
              <a:rPr lang="en-GB" sz="1600" b="1" dirty="0"/>
              <a:t>Infrastructure &amp; Engineering: 	</a:t>
            </a:r>
            <a:r>
              <a:rPr lang="en-GB" sz="1600" dirty="0"/>
              <a:t>Supporting the creation and operation of shared test and demonstration ecosystems to 				support real-world testing of innovative technologies, business models and marketing 				arrangements in complex new future environments.</a:t>
            </a:r>
            <a:endParaRPr lang="en-GB" sz="1600" b="1" dirty="0"/>
          </a:p>
        </p:txBody>
      </p:sp>
    </p:spTree>
    <p:extLst>
      <p:ext uri="{BB962C8B-B14F-4D97-AF65-F5344CB8AC3E}">
        <p14:creationId xmlns:p14="http://schemas.microsoft.com/office/powerpoint/2010/main" val="1896541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AD6018-3165-4B1A-8B61-03DF7F7A338E}"/>
              </a:ext>
            </a:extLst>
          </p:cNvPr>
          <p:cNvSpPr>
            <a:spLocks noGrp="1"/>
          </p:cNvSpPr>
          <p:nvPr>
            <p:ph type="title"/>
          </p:nvPr>
        </p:nvSpPr>
        <p:spPr>
          <a:xfrm>
            <a:off x="272413" y="244001"/>
            <a:ext cx="7414261" cy="461665"/>
          </a:xfrm>
        </p:spPr>
        <p:txBody>
          <a:bodyPr/>
          <a:lstStyle/>
          <a:p>
            <a:r>
              <a:rPr lang="en-GB" dirty="0"/>
              <a:t>February 2019 – Calls of interest</a:t>
            </a:r>
          </a:p>
        </p:txBody>
      </p:sp>
      <p:sp>
        <p:nvSpPr>
          <p:cNvPr id="4" name="Slide Number Placeholder 3">
            <a:extLst>
              <a:ext uri="{FF2B5EF4-FFF2-40B4-BE49-F238E27FC236}">
                <a16:creationId xmlns:a16="http://schemas.microsoft.com/office/drawing/2014/main" xmlns="" id="{DF6A297C-E617-44F4-B613-6BE544A6E408}"/>
              </a:ext>
            </a:extLst>
          </p:cNvPr>
          <p:cNvSpPr>
            <a:spLocks noGrp="1"/>
          </p:cNvSpPr>
          <p:nvPr>
            <p:ph type="sldNum" sz="quarter" idx="10"/>
          </p:nvPr>
        </p:nvSpPr>
        <p:spPr>
          <a:xfrm>
            <a:off x="11353800" y="6494767"/>
            <a:ext cx="827442" cy="365125"/>
          </a:xfrm>
        </p:spPr>
        <p:txBody>
          <a:bodyPr/>
          <a:lstStyle/>
          <a:p>
            <a:fld id="{7298B491-E124-460A-9ED7-C5DB3D3EC182}" type="slidenum">
              <a:rPr lang="en-GB" smtClean="0"/>
              <a:t>4</a:t>
            </a:fld>
            <a:endParaRPr lang="en-GB"/>
          </a:p>
        </p:txBody>
      </p:sp>
      <p:graphicFrame>
        <p:nvGraphicFramePr>
          <p:cNvPr id="11" name="Table 10">
            <a:extLst>
              <a:ext uri="{FF2B5EF4-FFF2-40B4-BE49-F238E27FC236}">
                <a16:creationId xmlns:a16="http://schemas.microsoft.com/office/drawing/2014/main" xmlns="" id="{891DC17B-A493-489B-91C3-4A269DDB25C6}"/>
              </a:ext>
            </a:extLst>
          </p:cNvPr>
          <p:cNvGraphicFramePr>
            <a:graphicFrameLocks noGrp="1"/>
          </p:cNvGraphicFramePr>
          <p:nvPr>
            <p:extLst>
              <p:ext uri="{D42A27DB-BD31-4B8C-83A1-F6EECF244321}">
                <p14:modId xmlns:p14="http://schemas.microsoft.com/office/powerpoint/2010/main" val="3541071339"/>
              </p:ext>
            </p:extLst>
          </p:nvPr>
        </p:nvGraphicFramePr>
        <p:xfrm>
          <a:off x="272414" y="2085993"/>
          <a:ext cx="10290031" cy="3761964"/>
        </p:xfrm>
        <a:graphic>
          <a:graphicData uri="http://schemas.openxmlformats.org/drawingml/2006/table">
            <a:tbl>
              <a:tblPr/>
              <a:tblGrid>
                <a:gridCol w="442084">
                  <a:extLst>
                    <a:ext uri="{9D8B030D-6E8A-4147-A177-3AD203B41FA5}">
                      <a16:colId xmlns:a16="http://schemas.microsoft.com/office/drawing/2014/main" xmlns="" val="3938750919"/>
                    </a:ext>
                  </a:extLst>
                </a:gridCol>
                <a:gridCol w="4126462">
                  <a:extLst>
                    <a:ext uri="{9D8B030D-6E8A-4147-A177-3AD203B41FA5}">
                      <a16:colId xmlns:a16="http://schemas.microsoft.com/office/drawing/2014/main" xmlns="" val="604268773"/>
                    </a:ext>
                  </a:extLst>
                </a:gridCol>
                <a:gridCol w="1108953">
                  <a:extLst>
                    <a:ext uri="{9D8B030D-6E8A-4147-A177-3AD203B41FA5}">
                      <a16:colId xmlns:a16="http://schemas.microsoft.com/office/drawing/2014/main" xmlns="" val="2856773589"/>
                    </a:ext>
                  </a:extLst>
                </a:gridCol>
                <a:gridCol w="1468877">
                  <a:extLst>
                    <a:ext uri="{9D8B030D-6E8A-4147-A177-3AD203B41FA5}">
                      <a16:colId xmlns:a16="http://schemas.microsoft.com/office/drawing/2014/main" xmlns="" val="3607427994"/>
                    </a:ext>
                  </a:extLst>
                </a:gridCol>
                <a:gridCol w="992221">
                  <a:extLst>
                    <a:ext uri="{9D8B030D-6E8A-4147-A177-3AD203B41FA5}">
                      <a16:colId xmlns:a16="http://schemas.microsoft.com/office/drawing/2014/main" xmlns="" val="1578300281"/>
                    </a:ext>
                  </a:extLst>
                </a:gridCol>
                <a:gridCol w="1079770">
                  <a:extLst>
                    <a:ext uri="{9D8B030D-6E8A-4147-A177-3AD203B41FA5}">
                      <a16:colId xmlns:a16="http://schemas.microsoft.com/office/drawing/2014/main" xmlns="" val="1621038756"/>
                    </a:ext>
                  </a:extLst>
                </a:gridCol>
                <a:gridCol w="1071664">
                  <a:extLst>
                    <a:ext uri="{9D8B030D-6E8A-4147-A177-3AD203B41FA5}">
                      <a16:colId xmlns:a16="http://schemas.microsoft.com/office/drawing/2014/main" xmlns="" val="3598473107"/>
                    </a:ext>
                  </a:extLst>
                </a:gridCol>
              </a:tblGrid>
              <a:tr h="220836">
                <a:tc rowSpan="2">
                  <a:txBody>
                    <a:bodyPr/>
                    <a:lstStyle/>
                    <a:p>
                      <a:pPr algn="ctr" fontAlgn="ctr"/>
                      <a:r>
                        <a:rPr lang="en-GB" sz="1100" b="1" i="0" u="none" strike="noStrike" dirty="0">
                          <a:solidFill>
                            <a:srgbClr val="000000"/>
                          </a:solidFill>
                          <a:effectLst/>
                          <a:latin typeface="+mn-lt"/>
                        </a:rPr>
                        <a:t>Type</a:t>
                      </a:r>
                    </a:p>
                  </a:txBody>
                  <a:tcPr marL="2296" marR="2296" marT="2296" marB="0"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ctr"/>
                      <a:r>
                        <a:rPr lang="en-GB" sz="1100" b="1" i="0" u="none" strike="noStrike" dirty="0">
                          <a:solidFill>
                            <a:srgbClr val="000000"/>
                          </a:solidFill>
                          <a:effectLst/>
                          <a:latin typeface="+mn-lt"/>
                        </a:rPr>
                        <a:t>Title</a:t>
                      </a:r>
                    </a:p>
                  </a:txBody>
                  <a:tcPr marL="2296" marR="2296" marT="2296"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ctr"/>
                      <a:r>
                        <a:rPr lang="en-GB" sz="1100" b="1" i="0" u="none" strike="noStrike" dirty="0">
                          <a:solidFill>
                            <a:srgbClr val="000000"/>
                          </a:solidFill>
                          <a:effectLst/>
                          <a:latin typeface="+mn-lt"/>
                        </a:rPr>
                        <a:t>Identifier</a:t>
                      </a:r>
                    </a:p>
                  </a:txBody>
                  <a:tcPr marL="2296" marR="2296" marT="2296"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ctr"/>
                      <a:r>
                        <a:rPr lang="en-GB" sz="1100" b="1" i="0" u="none" strike="noStrike" dirty="0">
                          <a:solidFill>
                            <a:srgbClr val="000000"/>
                          </a:solidFill>
                          <a:effectLst/>
                          <a:latin typeface="+mn-lt"/>
                        </a:rPr>
                        <a:t>Link</a:t>
                      </a:r>
                    </a:p>
                  </a:txBody>
                  <a:tcPr marL="2296" marR="2296" marT="2296"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ctr"/>
                      <a:r>
                        <a:rPr lang="en-GB" sz="1100" b="1" i="0" u="none" strike="noStrike" dirty="0">
                          <a:solidFill>
                            <a:srgbClr val="000000"/>
                          </a:solidFill>
                          <a:effectLst/>
                          <a:latin typeface="+mn-lt"/>
                        </a:rPr>
                        <a:t>Deadline</a:t>
                      </a:r>
                    </a:p>
                  </a:txBody>
                  <a:tcPr marL="2296" marR="2296" marT="2296"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ctr"/>
                      <a:r>
                        <a:rPr lang="en-GB" sz="1100" b="1" i="0" u="none" strike="noStrike" dirty="0">
                          <a:solidFill>
                            <a:srgbClr val="000000"/>
                          </a:solidFill>
                          <a:effectLst/>
                          <a:latin typeface="Segoe UI" panose="020B0502040204020203" pitchFamily="34" charset="0"/>
                        </a:rPr>
                        <a:t>Suggested Budget</a:t>
                      </a:r>
                    </a:p>
                  </a:txBody>
                  <a:tcPr marL="2296" marR="2296" marT="2296" marB="0"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extLst>
                  <a:ext uri="{0D108BD9-81ED-4DB2-BD59-A6C34878D82A}">
                    <a16:rowId xmlns:a16="http://schemas.microsoft.com/office/drawing/2014/main" xmlns="" val="3180921881"/>
                  </a:ext>
                </a:extLst>
              </a:tr>
              <a:tr h="212634">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fontAlgn="ctr"/>
                      <a:r>
                        <a:rPr lang="en-GB" sz="1100" b="1" i="0" u="none" strike="noStrike" dirty="0">
                          <a:solidFill>
                            <a:srgbClr val="000000"/>
                          </a:solidFill>
                          <a:effectLst/>
                          <a:latin typeface="+mn-lt"/>
                        </a:rPr>
                        <a:t>Min</a:t>
                      </a:r>
                    </a:p>
                  </a:txBody>
                  <a:tcPr marL="2296" marR="2296" marT="2296"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GB" sz="1100" b="1" i="0" u="none" strike="noStrike" dirty="0">
                          <a:solidFill>
                            <a:srgbClr val="000000"/>
                          </a:solidFill>
                          <a:effectLst/>
                          <a:latin typeface="+mn-lt"/>
                        </a:rPr>
                        <a:t>Max</a:t>
                      </a:r>
                    </a:p>
                  </a:txBody>
                  <a:tcPr marL="2296" marR="2296" marT="2296" marB="0"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51909117"/>
                  </a:ext>
                </a:extLst>
              </a:tr>
              <a:tr h="642910">
                <a:tc>
                  <a:txBody>
                    <a:bodyPr/>
                    <a:lstStyle/>
                    <a:p>
                      <a:pPr algn="ctr" fontAlgn="ctr"/>
                      <a:r>
                        <a:rPr lang="en-GB" sz="1100" b="0" i="0" u="none" strike="noStrike" dirty="0">
                          <a:solidFill>
                            <a:srgbClr val="000000"/>
                          </a:solidFill>
                          <a:effectLst/>
                          <a:latin typeface="+mn-lt"/>
                        </a:rPr>
                        <a:t>RIA</a:t>
                      </a:r>
                    </a:p>
                  </a:txBody>
                  <a:tcPr marL="2296" marR="2296" marT="2296" marB="0" anchor="ctr">
                    <a:lnL w="28575" cap="flat" cmpd="sng" algn="ctr">
                      <a:solidFill>
                        <a:schemeClr val="tx1"/>
                      </a:solidFill>
                      <a:prstDash val="solid"/>
                      <a:round/>
                      <a:headEnd type="none" w="med" len="med"/>
                      <a:tailEnd type="none" w="med" len="med"/>
                    </a:lnL>
                    <a:lnR>
                      <a:noFill/>
                    </a:lnR>
                    <a:lnT w="190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100" b="0" i="0" u="none" strike="noStrike" dirty="0">
                          <a:solidFill>
                            <a:srgbClr val="000000"/>
                          </a:solidFill>
                          <a:effectLst/>
                          <a:latin typeface="+mn-lt"/>
                        </a:rPr>
                        <a:t>Research on advanced tools and technological development</a:t>
                      </a:r>
                    </a:p>
                    <a:p>
                      <a:pPr algn="l" fontAlgn="ctr"/>
                      <a:r>
                        <a:rPr lang="en-GB" sz="1100" b="0" i="0" u="none" strike="noStrike" dirty="0">
                          <a:solidFill>
                            <a:srgbClr val="000000"/>
                          </a:solidFill>
                          <a:effectLst/>
                          <a:latin typeface="+mn-lt"/>
                        </a:rPr>
                        <a:t>Sub-topic 1 &amp; 4</a:t>
                      </a:r>
                    </a:p>
                  </a:txBody>
                  <a:tcPr marL="2296" marR="2296" marT="2296" marB="0" anchor="ctr">
                    <a:lnL>
                      <a:noFill/>
                    </a:lnL>
                    <a:lnR>
                      <a:noFill/>
                    </a:lnR>
                    <a:lnT w="190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100" b="0" i="0" u="none" strike="noStrike" dirty="0">
                          <a:solidFill>
                            <a:srgbClr val="000000"/>
                          </a:solidFill>
                          <a:effectLst/>
                          <a:latin typeface="+mn-lt"/>
                        </a:rPr>
                        <a:t>LC-SC3-ES-6-2019</a:t>
                      </a:r>
                    </a:p>
                  </a:txBody>
                  <a:tcPr marL="2296" marR="2296" marT="2296" marB="0" anchor="ctr">
                    <a:lnL>
                      <a:noFill/>
                    </a:lnL>
                    <a:lnR>
                      <a:noFill/>
                    </a:lnR>
                    <a:lnT w="190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ctr"/>
                      <a:r>
                        <a:rPr lang="en-GB" sz="800" b="0" i="0" u="sng" strike="noStrike" dirty="0">
                          <a:solidFill>
                            <a:srgbClr val="0563C1"/>
                          </a:solidFill>
                          <a:effectLst/>
                          <a:latin typeface="+mn-lt"/>
                          <a:hlinkClick r:id="rId2"/>
                        </a:rPr>
                        <a:t>https://ec.europa.eu/research/participants/portal/desktop/en/opportunities/h2020/topics/lc-sc3-es-6-2019.html</a:t>
                      </a:r>
                      <a:endParaRPr lang="en-GB" sz="800" b="0" i="0" u="sng" strike="noStrike" dirty="0">
                        <a:solidFill>
                          <a:srgbClr val="0563C1"/>
                        </a:solidFill>
                        <a:effectLst/>
                        <a:latin typeface="+mn-lt"/>
                      </a:endParaRPr>
                    </a:p>
                  </a:txBody>
                  <a:tcPr marL="2296" marR="2296" marT="2296" marB="0" anchor="ctr">
                    <a:lnL>
                      <a:noFill/>
                    </a:lnL>
                    <a:lnR>
                      <a:noFill/>
                    </a:lnR>
                    <a:lnT w="190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ctr"/>
                      <a:r>
                        <a:rPr lang="en-GB" sz="1100" b="0" i="0" u="none" strike="noStrike" dirty="0">
                          <a:solidFill>
                            <a:srgbClr val="000000"/>
                          </a:solidFill>
                          <a:effectLst/>
                          <a:latin typeface="+mn-lt"/>
                        </a:rPr>
                        <a:t>05/02/2019</a:t>
                      </a:r>
                    </a:p>
                  </a:txBody>
                  <a:tcPr marL="2296" marR="2296" marT="2296" marB="0" anchor="ctr">
                    <a:lnL>
                      <a:noFill/>
                    </a:lnL>
                    <a:lnR>
                      <a:noFill/>
                    </a:lnR>
                    <a:lnT w="190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ctr"/>
                      <a:r>
                        <a:rPr lang="en-GB" sz="1100" b="0" i="0" u="none" strike="noStrike" dirty="0">
                          <a:solidFill>
                            <a:srgbClr val="000000"/>
                          </a:solidFill>
                          <a:effectLst/>
                          <a:latin typeface="+mn-lt"/>
                        </a:rPr>
                        <a:t>€ 2,000,000</a:t>
                      </a:r>
                    </a:p>
                  </a:txBody>
                  <a:tcPr marL="2296" marR="2296" marT="2296" marB="0" anchor="ctr">
                    <a:lnL>
                      <a:noFill/>
                    </a:lnL>
                    <a:lnR>
                      <a:noFill/>
                    </a:lnR>
                    <a:lnT w="190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ctr"/>
                      <a:r>
                        <a:rPr lang="en-GB" sz="1100" b="0" i="0" u="none" strike="noStrike" dirty="0">
                          <a:solidFill>
                            <a:srgbClr val="000000"/>
                          </a:solidFill>
                          <a:effectLst/>
                          <a:latin typeface="+mn-lt"/>
                        </a:rPr>
                        <a:t>€ 4,000,000</a:t>
                      </a:r>
                    </a:p>
                  </a:txBody>
                  <a:tcPr marL="2296" marR="2296" marT="2296" marB="0" anchor="ctr">
                    <a:lnL>
                      <a:noFill/>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xmlns="" val="417577584"/>
                  </a:ext>
                </a:extLst>
              </a:tr>
              <a:tr h="642910">
                <a:tc>
                  <a:txBody>
                    <a:bodyPr/>
                    <a:lstStyle/>
                    <a:p>
                      <a:pPr algn="ctr" fontAlgn="ctr"/>
                      <a:r>
                        <a:rPr lang="en-GB" sz="1100" b="0" i="0" u="none" strike="noStrike" dirty="0">
                          <a:solidFill>
                            <a:srgbClr val="000000"/>
                          </a:solidFill>
                          <a:effectLst/>
                          <a:latin typeface="+mn-lt"/>
                        </a:rPr>
                        <a:t>IA</a:t>
                      </a:r>
                    </a:p>
                  </a:txBody>
                  <a:tcPr marL="2296" marR="2296" marT="2296" marB="0" anchor="ctr">
                    <a:lnL w="285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100" b="0" i="0" u="none" strike="noStrike" dirty="0">
                          <a:solidFill>
                            <a:srgbClr val="000000"/>
                          </a:solidFill>
                          <a:effectLst/>
                          <a:latin typeface="+mn-lt"/>
                        </a:rPr>
                        <a:t>Flexibility and retail market options for the distribution grid</a:t>
                      </a:r>
                    </a:p>
                  </a:txBody>
                  <a:tcPr marL="2296" marR="2296" marT="2296"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100" b="0" i="0" u="none" strike="noStrike" dirty="0">
                          <a:solidFill>
                            <a:srgbClr val="000000"/>
                          </a:solidFill>
                          <a:effectLst/>
                          <a:latin typeface="+mn-lt"/>
                        </a:rPr>
                        <a:t>LC-SC3-ES-1-2019</a:t>
                      </a:r>
                    </a:p>
                  </a:txBody>
                  <a:tcPr marL="2296" marR="2296" marT="2296" marB="0" anchor="ctr">
                    <a:lnL w="63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ctr"/>
                      <a:r>
                        <a:rPr lang="en-GB" sz="800" b="0" i="0" u="sng" strike="noStrike" dirty="0">
                          <a:solidFill>
                            <a:srgbClr val="0563C1"/>
                          </a:solidFill>
                          <a:effectLst/>
                          <a:latin typeface="+mn-lt"/>
                        </a:rPr>
                        <a:t>http://ec.europa.eu/research/participants/portal/desktop/en/opportunities/h2020/topics/lc-sc3-es-1-2019.html</a:t>
                      </a:r>
                    </a:p>
                  </a:txBody>
                  <a:tcPr marL="2296" marR="2296" marT="2296"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100" b="0" i="0" u="none" strike="noStrike" dirty="0">
                          <a:solidFill>
                            <a:srgbClr val="000000"/>
                          </a:solidFill>
                          <a:effectLst/>
                          <a:latin typeface="+mn-lt"/>
                        </a:rPr>
                        <a:t>05/02/2019</a:t>
                      </a:r>
                    </a:p>
                  </a:txBody>
                  <a:tcPr marL="2296" marR="2296" marT="2296"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100" b="0" i="0" u="none" strike="noStrike" dirty="0">
                          <a:solidFill>
                            <a:srgbClr val="000000"/>
                          </a:solidFill>
                          <a:effectLst/>
                          <a:latin typeface="+mn-lt"/>
                        </a:rPr>
                        <a:t>€ 6,000,000</a:t>
                      </a:r>
                    </a:p>
                  </a:txBody>
                  <a:tcPr marL="2296" marR="2296" marT="2296"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100" b="0" i="0" u="none" strike="noStrike" dirty="0">
                          <a:solidFill>
                            <a:srgbClr val="000000"/>
                          </a:solidFill>
                          <a:effectLst/>
                          <a:latin typeface="+mn-lt"/>
                        </a:rPr>
                        <a:t>€ 8,000,000</a:t>
                      </a:r>
                    </a:p>
                  </a:txBody>
                  <a:tcPr marL="2296" marR="2296" marT="2296" marB="0" anchor="ctr">
                    <a:lnL>
                      <a:noFill/>
                    </a:lnL>
                    <a:lnR w="28575"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2120319011"/>
                  </a:ext>
                </a:extLst>
              </a:tr>
              <a:tr h="642910">
                <a:tc>
                  <a:txBody>
                    <a:bodyPr/>
                    <a:lstStyle/>
                    <a:p>
                      <a:pPr algn="ctr" fontAlgn="ctr"/>
                      <a:r>
                        <a:rPr lang="en-GB" sz="1100" b="0" i="0" u="none" strike="noStrike" dirty="0">
                          <a:solidFill>
                            <a:srgbClr val="000000"/>
                          </a:solidFill>
                          <a:effectLst/>
                          <a:latin typeface="+mn-lt"/>
                        </a:rPr>
                        <a:t>IA</a:t>
                      </a:r>
                    </a:p>
                  </a:txBody>
                  <a:tcPr marL="2296" marR="2296" marT="2296" marB="0" anchor="ctr">
                    <a:lnL w="285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100" b="0" i="0" u="none" strike="noStrike" dirty="0">
                          <a:solidFill>
                            <a:srgbClr val="000000"/>
                          </a:solidFill>
                          <a:effectLst/>
                          <a:latin typeface="+mn-lt"/>
                        </a:rPr>
                        <a:t>Solutions for increased regional cross-border cooperation in the transmission grid</a:t>
                      </a:r>
                    </a:p>
                  </a:txBody>
                  <a:tcPr marL="2296" marR="2296" marT="2296"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100" b="0" i="0" u="none" strike="noStrike" dirty="0">
                          <a:solidFill>
                            <a:srgbClr val="000000"/>
                          </a:solidFill>
                          <a:effectLst/>
                          <a:latin typeface="+mn-lt"/>
                        </a:rPr>
                        <a:t>LC-SC3-ES-2-2019</a:t>
                      </a:r>
                    </a:p>
                  </a:txBody>
                  <a:tcPr marL="2296" marR="2296" marT="2296" marB="0" anchor="ctr">
                    <a:lnL w="63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ctr"/>
                      <a:r>
                        <a:rPr lang="en-GB" sz="800" b="0" i="0" u="sng" strike="noStrike">
                          <a:solidFill>
                            <a:srgbClr val="0563C1"/>
                          </a:solidFill>
                          <a:effectLst/>
                          <a:latin typeface="+mn-lt"/>
                        </a:rPr>
                        <a:t>http://ec.europa.eu/research/participants/portal/desktop/en/opportunities/h2020/topics/lc-sc3-es-2-2019.html</a:t>
                      </a:r>
                    </a:p>
                  </a:txBody>
                  <a:tcPr marL="2296" marR="2296" marT="2296"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100" b="0" i="0" u="none" strike="noStrike" dirty="0">
                          <a:solidFill>
                            <a:srgbClr val="000000"/>
                          </a:solidFill>
                          <a:effectLst/>
                          <a:latin typeface="+mn-lt"/>
                        </a:rPr>
                        <a:t>05/02/2019</a:t>
                      </a:r>
                    </a:p>
                  </a:txBody>
                  <a:tcPr marL="2296" marR="2296" marT="2296"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100" b="0" i="0" u="none" strike="noStrike" dirty="0">
                          <a:solidFill>
                            <a:srgbClr val="000000"/>
                          </a:solidFill>
                          <a:effectLst/>
                          <a:latin typeface="+mn-lt"/>
                        </a:rPr>
                        <a:t>€ 8,000,000</a:t>
                      </a:r>
                    </a:p>
                  </a:txBody>
                  <a:tcPr marL="2296" marR="2296" marT="2296"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100" b="0" i="0" u="none" strike="noStrike" dirty="0">
                          <a:solidFill>
                            <a:srgbClr val="000000"/>
                          </a:solidFill>
                          <a:effectLst/>
                          <a:latin typeface="+mn-lt"/>
                        </a:rPr>
                        <a:t>€ 10,000,000</a:t>
                      </a:r>
                    </a:p>
                  </a:txBody>
                  <a:tcPr marL="2296" marR="2296" marT="2296" marB="0" anchor="ctr">
                    <a:lnL>
                      <a:noFill/>
                    </a:lnL>
                    <a:lnR w="28575"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2751174255"/>
                  </a:ext>
                </a:extLst>
              </a:tr>
              <a:tr h="642910">
                <a:tc>
                  <a:txBody>
                    <a:bodyPr/>
                    <a:lstStyle/>
                    <a:p>
                      <a:pPr algn="ctr" fontAlgn="ctr"/>
                      <a:r>
                        <a:rPr lang="en-GB" sz="1100" b="0" i="0" u="none" strike="noStrike" dirty="0">
                          <a:solidFill>
                            <a:srgbClr val="000000"/>
                          </a:solidFill>
                          <a:effectLst/>
                          <a:latin typeface="+mn-lt"/>
                        </a:rPr>
                        <a:t>CSA</a:t>
                      </a:r>
                    </a:p>
                  </a:txBody>
                  <a:tcPr marL="2296" marR="2296" marT="2296" marB="0" anchor="ctr">
                    <a:lnL w="285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100" b="0" i="0" u="none" strike="noStrike" dirty="0">
                          <a:solidFill>
                            <a:srgbClr val="000000"/>
                          </a:solidFill>
                          <a:effectLst/>
                          <a:latin typeface="+mn-lt"/>
                        </a:rPr>
                        <a:t>European Islands Facility - Unlock financing for energy transitions and supporting islands to develop investment concepts</a:t>
                      </a:r>
                    </a:p>
                  </a:txBody>
                  <a:tcPr marL="2296" marR="2296" marT="2296"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100" b="0" i="0" u="none" strike="noStrike" dirty="0">
                          <a:solidFill>
                            <a:srgbClr val="000000"/>
                          </a:solidFill>
                          <a:effectLst/>
                          <a:latin typeface="+mn-lt"/>
                        </a:rPr>
                        <a:t>LC-SC3-ES-8-2019</a:t>
                      </a:r>
                    </a:p>
                  </a:txBody>
                  <a:tcPr marL="2296" marR="2296" marT="2296" marB="0" anchor="ctr">
                    <a:lnL w="63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ctr"/>
                      <a:r>
                        <a:rPr lang="en-GB" sz="800" b="0" i="0" u="sng" strike="noStrike" dirty="0">
                          <a:solidFill>
                            <a:srgbClr val="0563C1"/>
                          </a:solidFill>
                          <a:effectLst/>
                          <a:latin typeface="+mn-lt"/>
                        </a:rPr>
                        <a:t>http://ec.europa.eu/research/participants/portal/desktop/en/opportunities/h2020/topics/lc-sc3-es-8-2019.html</a:t>
                      </a:r>
                    </a:p>
                  </a:txBody>
                  <a:tcPr marL="2296" marR="2296" marT="2296"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100" b="0" i="0" u="none" strike="noStrike" dirty="0">
                          <a:solidFill>
                            <a:srgbClr val="000000"/>
                          </a:solidFill>
                          <a:effectLst/>
                          <a:latin typeface="+mn-lt"/>
                        </a:rPr>
                        <a:t>05/02/2019</a:t>
                      </a:r>
                    </a:p>
                  </a:txBody>
                  <a:tcPr marL="2296" marR="2296" marT="2296"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endParaRPr lang="en-GB" sz="1100" b="0" i="0" u="none" strike="noStrike" dirty="0">
                        <a:solidFill>
                          <a:srgbClr val="000000"/>
                        </a:solidFill>
                        <a:effectLst/>
                        <a:latin typeface="+mn-lt"/>
                      </a:endParaRPr>
                    </a:p>
                  </a:txBody>
                  <a:tcPr marL="2296" marR="2296" marT="2296"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100" b="0" i="0" u="none" strike="noStrike" dirty="0">
                          <a:solidFill>
                            <a:srgbClr val="000000"/>
                          </a:solidFill>
                          <a:effectLst/>
                          <a:latin typeface="+mn-lt"/>
                        </a:rPr>
                        <a:t>€ 10,000,000</a:t>
                      </a:r>
                    </a:p>
                  </a:txBody>
                  <a:tcPr marL="2296" marR="2296" marT="2296" marB="0" anchor="ctr">
                    <a:lnL>
                      <a:noFill/>
                    </a:lnL>
                    <a:lnR w="28575"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2905809354"/>
                  </a:ext>
                </a:extLst>
              </a:tr>
              <a:tr h="642910">
                <a:tc>
                  <a:txBody>
                    <a:bodyPr/>
                    <a:lstStyle/>
                    <a:p>
                      <a:pPr algn="ctr" fontAlgn="ctr"/>
                      <a:r>
                        <a:rPr lang="en-GB" sz="1100" b="0" i="0" u="none" strike="noStrike" dirty="0">
                          <a:solidFill>
                            <a:srgbClr val="000000"/>
                          </a:solidFill>
                          <a:effectLst/>
                          <a:latin typeface="+mn-lt"/>
                        </a:rPr>
                        <a:t>IA</a:t>
                      </a:r>
                    </a:p>
                  </a:txBody>
                  <a:tcPr marL="2296" marR="2296" marT="2296" marB="0" anchor="ctr">
                    <a:lnL w="285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100" b="0" i="0" u="none" strike="noStrike" dirty="0">
                          <a:solidFill>
                            <a:srgbClr val="000000"/>
                          </a:solidFill>
                          <a:effectLst/>
                          <a:latin typeface="+mn-lt"/>
                        </a:rPr>
                        <a:t>Smart Cities and Communities</a:t>
                      </a:r>
                    </a:p>
                  </a:txBody>
                  <a:tcPr marL="2296" marR="2296" marT="2296"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100" b="0" i="0" u="none" strike="noStrike" dirty="0">
                          <a:solidFill>
                            <a:srgbClr val="000000"/>
                          </a:solidFill>
                          <a:effectLst/>
                          <a:latin typeface="+mn-lt"/>
                        </a:rPr>
                        <a:t>LC-SC3-SCC-1-2018-2019-2020</a:t>
                      </a:r>
                    </a:p>
                  </a:txBody>
                  <a:tcPr marL="2296" marR="2296" marT="2296" marB="0" anchor="ctr">
                    <a:lnL w="63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ctr"/>
                      <a:r>
                        <a:rPr lang="en-GB" sz="800" b="0" i="0" u="sng" strike="noStrike" dirty="0">
                          <a:solidFill>
                            <a:srgbClr val="0563C1"/>
                          </a:solidFill>
                          <a:effectLst/>
                          <a:latin typeface="+mn-lt"/>
                          <a:hlinkClick r:id="rId3"/>
                        </a:rPr>
                        <a:t>https://ec.europa.eu/research/participants/portal/desktop/en/opportunities/h2020/topics/lc-sc3-scc-1-2018-2019-2020.html</a:t>
                      </a:r>
                      <a:endParaRPr lang="en-GB" sz="800" b="0" i="0" u="sng" strike="noStrike" dirty="0">
                        <a:solidFill>
                          <a:srgbClr val="0563C1"/>
                        </a:solidFill>
                        <a:effectLst/>
                        <a:latin typeface="+mn-lt"/>
                      </a:endParaRPr>
                    </a:p>
                  </a:txBody>
                  <a:tcPr marL="2296" marR="2296" marT="2296"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100" b="0" i="0" u="none" strike="noStrike" dirty="0">
                          <a:solidFill>
                            <a:srgbClr val="000000"/>
                          </a:solidFill>
                          <a:effectLst/>
                          <a:latin typeface="+mn-lt"/>
                        </a:rPr>
                        <a:t>05/02/2019</a:t>
                      </a:r>
                    </a:p>
                  </a:txBody>
                  <a:tcPr marL="2296" marR="2296" marT="2296"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100" b="0" i="0" u="none" strike="noStrike" dirty="0">
                          <a:solidFill>
                            <a:srgbClr val="000000"/>
                          </a:solidFill>
                          <a:effectLst/>
                          <a:latin typeface="+mn-lt"/>
                        </a:rPr>
                        <a:t>€ 15,000,000</a:t>
                      </a:r>
                    </a:p>
                  </a:txBody>
                  <a:tcPr marL="2296" marR="2296" marT="2296"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100" b="0" i="0" u="none" strike="noStrike" dirty="0">
                          <a:solidFill>
                            <a:srgbClr val="000000"/>
                          </a:solidFill>
                          <a:effectLst/>
                          <a:latin typeface="+mn-lt"/>
                        </a:rPr>
                        <a:t>€ 18,000,000</a:t>
                      </a:r>
                    </a:p>
                  </a:txBody>
                  <a:tcPr marL="2296" marR="2296" marT="2296" marB="0" anchor="ctr">
                    <a:lnL>
                      <a:noFill/>
                    </a:lnL>
                    <a:lnR w="28575"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761168020"/>
                  </a:ext>
                </a:extLst>
              </a:tr>
              <a:tr h="113944">
                <a:tc>
                  <a:txBody>
                    <a:bodyPr/>
                    <a:lstStyle/>
                    <a:p>
                      <a:pPr algn="ctr" fontAlgn="ctr"/>
                      <a:r>
                        <a:rPr lang="en-GB" sz="200" b="0" i="0" u="none" strike="noStrike" dirty="0">
                          <a:solidFill>
                            <a:srgbClr val="000000"/>
                          </a:solidFill>
                          <a:effectLst/>
                          <a:latin typeface="+mn-lt"/>
                        </a:rPr>
                        <a:t> </a:t>
                      </a:r>
                    </a:p>
                  </a:txBody>
                  <a:tcPr marL="2296" marR="2296" marT="2296" marB="0" anchor="ctr">
                    <a:lnL w="28575" cap="flat" cmpd="sng" algn="ctr">
                      <a:solidFill>
                        <a:schemeClr val="tx1"/>
                      </a:solidFill>
                      <a:prstDash val="solid"/>
                      <a:round/>
                      <a:headEnd type="none" w="med" len="med"/>
                      <a:tailEnd type="none" w="med" len="med"/>
                    </a:lnL>
                    <a:lnR>
                      <a:noFill/>
                    </a:lnR>
                    <a:lnT w="635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200" b="0" i="0" u="none" strike="noStrike">
                          <a:solidFill>
                            <a:srgbClr val="000000"/>
                          </a:solidFill>
                          <a:effectLst/>
                          <a:latin typeface="+mn-lt"/>
                        </a:rPr>
                        <a:t> </a:t>
                      </a:r>
                    </a:p>
                  </a:txBody>
                  <a:tcPr marL="2296" marR="2296" marT="2296" marB="0" anchor="ctr">
                    <a:lnL>
                      <a:noFill/>
                    </a:lnL>
                    <a:lnR>
                      <a:noFill/>
                    </a:lnR>
                    <a:lnT w="635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200" b="0" i="0" u="none" strike="noStrike">
                          <a:solidFill>
                            <a:srgbClr val="000000"/>
                          </a:solidFill>
                          <a:effectLst/>
                          <a:latin typeface="+mn-lt"/>
                        </a:rPr>
                        <a:t> </a:t>
                      </a:r>
                    </a:p>
                  </a:txBody>
                  <a:tcPr marL="2296" marR="2296" marT="2296" marB="0" anchor="ctr">
                    <a:lnL>
                      <a:noFill/>
                    </a:lnL>
                    <a:lnR>
                      <a:noFill/>
                    </a:lnR>
                    <a:lnT>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200" b="0" i="0" u="sng" strike="noStrike">
                          <a:solidFill>
                            <a:srgbClr val="0563C1"/>
                          </a:solidFill>
                          <a:effectLst/>
                          <a:latin typeface="+mn-lt"/>
                        </a:rPr>
                        <a:t> </a:t>
                      </a:r>
                    </a:p>
                  </a:txBody>
                  <a:tcPr marL="2296" marR="2296" marT="2296" marB="0" anchor="ctr">
                    <a:lnL>
                      <a:noFill/>
                    </a:lnL>
                    <a:lnR>
                      <a:noFill/>
                    </a:lnR>
                    <a:lnT>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GB" sz="200" b="0" i="0" u="none" strike="noStrike">
                          <a:solidFill>
                            <a:srgbClr val="000000"/>
                          </a:solidFill>
                          <a:effectLst/>
                          <a:latin typeface="+mn-lt"/>
                        </a:rPr>
                        <a:t> </a:t>
                      </a:r>
                    </a:p>
                  </a:txBody>
                  <a:tcPr marL="2296" marR="2296" marT="2296" marB="0" anchor="ctr">
                    <a:lnL>
                      <a:noFill/>
                    </a:lnL>
                    <a:lnR>
                      <a:noFill/>
                    </a:lnR>
                    <a:lnT>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200" b="0" i="0" u="none" strike="noStrike">
                          <a:solidFill>
                            <a:srgbClr val="000000"/>
                          </a:solidFill>
                          <a:effectLst/>
                          <a:latin typeface="+mn-lt"/>
                        </a:rPr>
                        <a:t> </a:t>
                      </a:r>
                    </a:p>
                  </a:txBody>
                  <a:tcPr marL="2296" marR="2296" marT="2296" marB="0" anchor="ctr">
                    <a:lnL>
                      <a:noFill/>
                    </a:lnL>
                    <a:lnR>
                      <a:noFill/>
                    </a:lnR>
                    <a:lnT>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200" b="0" i="0" u="none" strike="noStrike" dirty="0">
                          <a:solidFill>
                            <a:srgbClr val="000000"/>
                          </a:solidFill>
                          <a:effectLst/>
                          <a:latin typeface="+mn-lt"/>
                        </a:rPr>
                        <a:t> </a:t>
                      </a:r>
                    </a:p>
                  </a:txBody>
                  <a:tcPr marL="2296" marR="2296" marT="2296" marB="0" anchor="ctr">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28148441"/>
                  </a:ext>
                </a:extLst>
              </a:tr>
            </a:tbl>
          </a:graphicData>
        </a:graphic>
      </p:graphicFrame>
    </p:spTree>
    <p:extLst>
      <p:ext uri="{BB962C8B-B14F-4D97-AF65-F5344CB8AC3E}">
        <p14:creationId xmlns:p14="http://schemas.microsoft.com/office/powerpoint/2010/main" val="1737197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AD6018-3165-4B1A-8B61-03DF7F7A338E}"/>
              </a:ext>
            </a:extLst>
          </p:cNvPr>
          <p:cNvSpPr>
            <a:spLocks noGrp="1"/>
          </p:cNvSpPr>
          <p:nvPr>
            <p:ph type="title"/>
          </p:nvPr>
        </p:nvSpPr>
        <p:spPr>
          <a:xfrm>
            <a:off x="272413" y="244001"/>
            <a:ext cx="7414261" cy="461665"/>
          </a:xfrm>
        </p:spPr>
        <p:txBody>
          <a:bodyPr/>
          <a:lstStyle/>
          <a:p>
            <a:r>
              <a:rPr lang="en-GB" dirty="0"/>
              <a:t>April 2019 – Calls of interest</a:t>
            </a:r>
          </a:p>
        </p:txBody>
      </p:sp>
      <p:sp>
        <p:nvSpPr>
          <p:cNvPr id="4" name="Slide Number Placeholder 3">
            <a:extLst>
              <a:ext uri="{FF2B5EF4-FFF2-40B4-BE49-F238E27FC236}">
                <a16:creationId xmlns:a16="http://schemas.microsoft.com/office/drawing/2014/main" xmlns="" id="{DF6A297C-E617-44F4-B613-6BE544A6E408}"/>
              </a:ext>
            </a:extLst>
          </p:cNvPr>
          <p:cNvSpPr>
            <a:spLocks noGrp="1"/>
          </p:cNvSpPr>
          <p:nvPr>
            <p:ph type="sldNum" sz="quarter" idx="10"/>
          </p:nvPr>
        </p:nvSpPr>
        <p:spPr>
          <a:xfrm>
            <a:off x="11353800" y="6494767"/>
            <a:ext cx="827442" cy="365125"/>
          </a:xfrm>
        </p:spPr>
        <p:txBody>
          <a:bodyPr/>
          <a:lstStyle/>
          <a:p>
            <a:fld id="{7298B491-E124-460A-9ED7-C5DB3D3EC182}" type="slidenum">
              <a:rPr lang="en-GB" smtClean="0"/>
              <a:t>5</a:t>
            </a:fld>
            <a:endParaRPr lang="en-GB"/>
          </a:p>
        </p:txBody>
      </p:sp>
      <p:graphicFrame>
        <p:nvGraphicFramePr>
          <p:cNvPr id="11" name="Table 10">
            <a:extLst>
              <a:ext uri="{FF2B5EF4-FFF2-40B4-BE49-F238E27FC236}">
                <a16:creationId xmlns:a16="http://schemas.microsoft.com/office/drawing/2014/main" xmlns="" id="{891DC17B-A493-489B-91C3-4A269DDB25C6}"/>
              </a:ext>
            </a:extLst>
          </p:cNvPr>
          <p:cNvGraphicFramePr>
            <a:graphicFrameLocks noGrp="1"/>
          </p:cNvGraphicFramePr>
          <p:nvPr>
            <p:extLst>
              <p:ext uri="{D42A27DB-BD31-4B8C-83A1-F6EECF244321}">
                <p14:modId xmlns:p14="http://schemas.microsoft.com/office/powerpoint/2010/main" val="3879935161"/>
              </p:ext>
            </p:extLst>
          </p:nvPr>
        </p:nvGraphicFramePr>
        <p:xfrm>
          <a:off x="272414" y="2085993"/>
          <a:ext cx="10290031" cy="2555758"/>
        </p:xfrm>
        <a:graphic>
          <a:graphicData uri="http://schemas.openxmlformats.org/drawingml/2006/table">
            <a:tbl>
              <a:tblPr/>
              <a:tblGrid>
                <a:gridCol w="442084">
                  <a:extLst>
                    <a:ext uri="{9D8B030D-6E8A-4147-A177-3AD203B41FA5}">
                      <a16:colId xmlns:a16="http://schemas.microsoft.com/office/drawing/2014/main" xmlns="" val="3938750919"/>
                    </a:ext>
                  </a:extLst>
                </a:gridCol>
                <a:gridCol w="4126462">
                  <a:extLst>
                    <a:ext uri="{9D8B030D-6E8A-4147-A177-3AD203B41FA5}">
                      <a16:colId xmlns:a16="http://schemas.microsoft.com/office/drawing/2014/main" xmlns="" val="604268773"/>
                    </a:ext>
                  </a:extLst>
                </a:gridCol>
                <a:gridCol w="1108953">
                  <a:extLst>
                    <a:ext uri="{9D8B030D-6E8A-4147-A177-3AD203B41FA5}">
                      <a16:colId xmlns:a16="http://schemas.microsoft.com/office/drawing/2014/main" xmlns="" val="2856773589"/>
                    </a:ext>
                  </a:extLst>
                </a:gridCol>
                <a:gridCol w="1468877">
                  <a:extLst>
                    <a:ext uri="{9D8B030D-6E8A-4147-A177-3AD203B41FA5}">
                      <a16:colId xmlns:a16="http://schemas.microsoft.com/office/drawing/2014/main" xmlns="" val="3607427994"/>
                    </a:ext>
                  </a:extLst>
                </a:gridCol>
                <a:gridCol w="992221">
                  <a:extLst>
                    <a:ext uri="{9D8B030D-6E8A-4147-A177-3AD203B41FA5}">
                      <a16:colId xmlns:a16="http://schemas.microsoft.com/office/drawing/2014/main" xmlns="" val="1578300281"/>
                    </a:ext>
                  </a:extLst>
                </a:gridCol>
                <a:gridCol w="1079770">
                  <a:extLst>
                    <a:ext uri="{9D8B030D-6E8A-4147-A177-3AD203B41FA5}">
                      <a16:colId xmlns:a16="http://schemas.microsoft.com/office/drawing/2014/main" xmlns="" val="1621038756"/>
                    </a:ext>
                  </a:extLst>
                </a:gridCol>
                <a:gridCol w="1071664">
                  <a:extLst>
                    <a:ext uri="{9D8B030D-6E8A-4147-A177-3AD203B41FA5}">
                      <a16:colId xmlns:a16="http://schemas.microsoft.com/office/drawing/2014/main" xmlns="" val="3598473107"/>
                    </a:ext>
                  </a:extLst>
                </a:gridCol>
              </a:tblGrid>
              <a:tr h="220836">
                <a:tc rowSpan="2">
                  <a:txBody>
                    <a:bodyPr/>
                    <a:lstStyle/>
                    <a:p>
                      <a:pPr algn="ctr" fontAlgn="ctr"/>
                      <a:r>
                        <a:rPr lang="en-GB" sz="1100" b="1" i="0" u="none" strike="noStrike" dirty="0">
                          <a:solidFill>
                            <a:srgbClr val="000000"/>
                          </a:solidFill>
                          <a:effectLst/>
                          <a:latin typeface="+mn-lt"/>
                        </a:rPr>
                        <a:t>Type</a:t>
                      </a:r>
                    </a:p>
                  </a:txBody>
                  <a:tcPr marL="2296" marR="2296" marT="2296" marB="0"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ctr"/>
                      <a:r>
                        <a:rPr lang="en-GB" sz="1100" b="1" i="0" u="none" strike="noStrike" dirty="0">
                          <a:solidFill>
                            <a:srgbClr val="000000"/>
                          </a:solidFill>
                          <a:effectLst/>
                          <a:latin typeface="+mn-lt"/>
                        </a:rPr>
                        <a:t>Title</a:t>
                      </a:r>
                    </a:p>
                  </a:txBody>
                  <a:tcPr marL="2296" marR="2296" marT="2296"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ctr"/>
                      <a:r>
                        <a:rPr lang="en-GB" sz="1100" b="1" i="0" u="none" strike="noStrike" dirty="0">
                          <a:solidFill>
                            <a:srgbClr val="000000"/>
                          </a:solidFill>
                          <a:effectLst/>
                          <a:latin typeface="+mn-lt"/>
                        </a:rPr>
                        <a:t>Identifier</a:t>
                      </a:r>
                    </a:p>
                  </a:txBody>
                  <a:tcPr marL="2296" marR="2296" marT="2296"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ctr"/>
                      <a:r>
                        <a:rPr lang="en-GB" sz="1100" b="1" i="0" u="none" strike="noStrike" dirty="0">
                          <a:solidFill>
                            <a:srgbClr val="000000"/>
                          </a:solidFill>
                          <a:effectLst/>
                          <a:latin typeface="+mn-lt"/>
                        </a:rPr>
                        <a:t>Link</a:t>
                      </a:r>
                    </a:p>
                  </a:txBody>
                  <a:tcPr marL="2296" marR="2296" marT="2296"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ctr"/>
                      <a:r>
                        <a:rPr lang="en-GB" sz="1100" b="1" i="0" u="none" strike="noStrike" dirty="0">
                          <a:solidFill>
                            <a:srgbClr val="000000"/>
                          </a:solidFill>
                          <a:effectLst/>
                          <a:latin typeface="+mn-lt"/>
                        </a:rPr>
                        <a:t>Deadline</a:t>
                      </a:r>
                    </a:p>
                  </a:txBody>
                  <a:tcPr marL="2296" marR="2296" marT="2296"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ctr"/>
                      <a:r>
                        <a:rPr lang="en-GB" sz="1100" b="1" i="0" u="none" strike="noStrike" dirty="0">
                          <a:solidFill>
                            <a:srgbClr val="000000"/>
                          </a:solidFill>
                          <a:effectLst/>
                          <a:latin typeface="Segoe UI" panose="020B0502040204020203" pitchFamily="34" charset="0"/>
                        </a:rPr>
                        <a:t>Suggested Budget</a:t>
                      </a:r>
                    </a:p>
                  </a:txBody>
                  <a:tcPr marL="2296" marR="2296" marT="2296" marB="0"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extLst>
                  <a:ext uri="{0D108BD9-81ED-4DB2-BD59-A6C34878D82A}">
                    <a16:rowId xmlns:a16="http://schemas.microsoft.com/office/drawing/2014/main" xmlns="" val="3180921881"/>
                  </a:ext>
                </a:extLst>
              </a:tr>
              <a:tr h="212634">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fontAlgn="ctr"/>
                      <a:r>
                        <a:rPr lang="en-GB" sz="1100" b="1" i="0" u="none" strike="noStrike" dirty="0">
                          <a:solidFill>
                            <a:srgbClr val="000000"/>
                          </a:solidFill>
                          <a:effectLst/>
                          <a:latin typeface="+mn-lt"/>
                        </a:rPr>
                        <a:t>Min</a:t>
                      </a:r>
                    </a:p>
                  </a:txBody>
                  <a:tcPr marL="2296" marR="2296" marT="2296"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GB" sz="1100" b="1" i="0" u="none" strike="noStrike" dirty="0">
                          <a:solidFill>
                            <a:srgbClr val="000000"/>
                          </a:solidFill>
                          <a:effectLst/>
                          <a:latin typeface="+mn-lt"/>
                        </a:rPr>
                        <a:t>Max</a:t>
                      </a:r>
                    </a:p>
                  </a:txBody>
                  <a:tcPr marL="2296" marR="2296" marT="2296" marB="0"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51909117"/>
                  </a:ext>
                </a:extLst>
              </a:tr>
              <a:tr h="722524">
                <a:tc>
                  <a:txBody>
                    <a:bodyPr/>
                    <a:lstStyle/>
                    <a:p>
                      <a:pPr algn="ctr" fontAlgn="ctr"/>
                      <a:r>
                        <a:rPr lang="en-GB" sz="1100" b="0" i="0" u="none" strike="noStrike" dirty="0">
                          <a:solidFill>
                            <a:srgbClr val="000000"/>
                          </a:solidFill>
                          <a:effectLst/>
                          <a:latin typeface="+mn-lt"/>
                        </a:rPr>
                        <a:t>IA</a:t>
                      </a:r>
                    </a:p>
                  </a:txBody>
                  <a:tcPr marL="2296" marR="2296" marT="2296" marB="0" anchor="ctr">
                    <a:lnL w="28575" cap="flat" cmpd="sng" algn="ctr">
                      <a:solidFill>
                        <a:schemeClr val="tx1"/>
                      </a:solidFill>
                      <a:prstDash val="solid"/>
                      <a:round/>
                      <a:headEnd type="none" w="med" len="med"/>
                      <a:tailEnd type="none" w="med" len="med"/>
                    </a:lnL>
                    <a:lnR>
                      <a:noFill/>
                    </a:lnR>
                    <a:lnT w="190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ctr"/>
                      <a:r>
                        <a:rPr lang="en-GB" sz="1100" b="0" i="0" u="none" strike="noStrike" dirty="0">
                          <a:solidFill>
                            <a:srgbClr val="000000"/>
                          </a:solidFill>
                          <a:effectLst/>
                          <a:latin typeface="+mn-lt"/>
                        </a:rPr>
                        <a:t>User centric charging infrastructure</a:t>
                      </a:r>
                    </a:p>
                  </a:txBody>
                  <a:tcPr marL="2296" marR="2296" marT="2296" marB="0" anchor="ctr">
                    <a:lnL>
                      <a:noFill/>
                    </a:lnL>
                    <a:lnR>
                      <a:noFill/>
                    </a:lnR>
                    <a:lnT w="190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ctr"/>
                      <a:r>
                        <a:rPr lang="en-GB" sz="1100" b="0" i="0" u="none" strike="noStrike" dirty="0">
                          <a:solidFill>
                            <a:srgbClr val="000000"/>
                          </a:solidFill>
                          <a:effectLst/>
                          <a:latin typeface="+mn-lt"/>
                        </a:rPr>
                        <a:t>LC-GV-03-2019</a:t>
                      </a:r>
                    </a:p>
                  </a:txBody>
                  <a:tcPr marL="9525" marR="9525" marT="9525" marB="0" anchor="ctr">
                    <a:lnL>
                      <a:noFill/>
                    </a:lnL>
                    <a:lnR>
                      <a:noFill/>
                    </a:lnR>
                    <a:lnT w="190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ctr"/>
                      <a:r>
                        <a:rPr lang="en-GB" sz="800" b="0" i="0" u="sng" strike="noStrike" dirty="0">
                          <a:solidFill>
                            <a:srgbClr val="0563C1"/>
                          </a:solidFill>
                          <a:effectLst/>
                          <a:latin typeface="+mn-lt"/>
                          <a:hlinkClick r:id="rId2"/>
                        </a:rPr>
                        <a:t>https://ec.europa.eu/research/participants/portal/desktop/en/opportunities/h2020/topics/lc-gv-03-2019.html</a:t>
                      </a:r>
                      <a:endParaRPr lang="en-GB" sz="800" b="0" i="0" u="sng" strike="noStrike" dirty="0">
                        <a:solidFill>
                          <a:srgbClr val="0563C1"/>
                        </a:solidFill>
                        <a:effectLst/>
                        <a:latin typeface="+mn-lt"/>
                      </a:endParaRPr>
                    </a:p>
                  </a:txBody>
                  <a:tcPr marL="9525" marR="9525" marT="9525" marB="0" anchor="ctr">
                    <a:lnL>
                      <a:noFill/>
                    </a:lnL>
                    <a:lnR>
                      <a:noFill/>
                    </a:lnR>
                    <a:lnT w="190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ctr"/>
                      <a:r>
                        <a:rPr lang="en-GB" sz="1100" b="0" i="0" u="none" strike="noStrike" dirty="0">
                          <a:solidFill>
                            <a:srgbClr val="000000"/>
                          </a:solidFill>
                          <a:effectLst/>
                          <a:latin typeface="+mn-lt"/>
                        </a:rPr>
                        <a:t>25/04/2019</a:t>
                      </a:r>
                    </a:p>
                  </a:txBody>
                  <a:tcPr marL="2296" marR="2296" marT="2296" marB="0" anchor="ctr">
                    <a:lnL>
                      <a:noFill/>
                    </a:lnL>
                    <a:lnR>
                      <a:noFill/>
                    </a:lnR>
                    <a:lnT w="190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ctr"/>
                      <a:r>
                        <a:rPr lang="en-GB" sz="1100" b="0" i="0" u="none" strike="noStrike" dirty="0">
                          <a:solidFill>
                            <a:srgbClr val="000000"/>
                          </a:solidFill>
                          <a:effectLst/>
                          <a:latin typeface="+mn-lt"/>
                        </a:rPr>
                        <a:t>€ 8,000,000</a:t>
                      </a:r>
                    </a:p>
                  </a:txBody>
                  <a:tcPr marL="2296" marR="2296" marT="2296" marB="0" anchor="ctr">
                    <a:lnL>
                      <a:noFill/>
                    </a:lnL>
                    <a:lnR>
                      <a:noFill/>
                    </a:lnR>
                    <a:lnT w="190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ctr"/>
                      <a:r>
                        <a:rPr lang="en-GB" sz="1100" b="0" i="0" u="none" strike="noStrike" dirty="0">
                          <a:solidFill>
                            <a:srgbClr val="000000"/>
                          </a:solidFill>
                          <a:effectLst/>
                          <a:latin typeface="+mn-lt"/>
                        </a:rPr>
                        <a:t>€ 15,000,000</a:t>
                      </a:r>
                    </a:p>
                  </a:txBody>
                  <a:tcPr marL="2296" marR="2296" marT="2296" marB="0" anchor="ctr">
                    <a:lnL>
                      <a:noFill/>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xmlns="" val="3636263361"/>
                  </a:ext>
                </a:extLst>
              </a:tr>
              <a:tr h="642910">
                <a:tc>
                  <a:txBody>
                    <a:bodyPr/>
                    <a:lstStyle/>
                    <a:p>
                      <a:pPr algn="ctr" fontAlgn="ctr"/>
                      <a:r>
                        <a:rPr lang="en-GB" sz="1100" b="0" i="0" u="none" strike="noStrike" dirty="0">
                          <a:solidFill>
                            <a:srgbClr val="000000"/>
                          </a:solidFill>
                          <a:effectLst/>
                          <a:latin typeface="+mn-lt"/>
                        </a:rPr>
                        <a:t>RIA</a:t>
                      </a:r>
                    </a:p>
                  </a:txBody>
                  <a:tcPr marL="2296" marR="2296" marT="2296" marB="0" anchor="ctr">
                    <a:lnL w="28575" cap="flat" cmpd="sng" algn="ctr">
                      <a:solidFill>
                        <a:schemeClr val="tx1"/>
                      </a:solidFill>
                      <a:prstDash val="solid"/>
                      <a:round/>
                      <a:headEnd type="none" w="med" len="med"/>
                      <a:tailEnd type="none" w="med" len="med"/>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100" b="0" i="0" u="none" strike="noStrike" dirty="0">
                          <a:solidFill>
                            <a:srgbClr val="000000"/>
                          </a:solidFill>
                          <a:effectLst/>
                          <a:latin typeface="+mn-lt"/>
                        </a:rPr>
                        <a:t>Big data solutions for energy</a:t>
                      </a:r>
                    </a:p>
                  </a:txBody>
                  <a:tcPr marL="2296" marR="2296" marT="2296" marB="0" anchor="ctr">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100" b="0" i="0" u="none" strike="noStrike" dirty="0">
                          <a:solidFill>
                            <a:srgbClr val="000000"/>
                          </a:solidFill>
                          <a:effectLst/>
                          <a:latin typeface="+mn-lt"/>
                        </a:rPr>
                        <a:t>DT-ICT-11-2019</a:t>
                      </a:r>
                    </a:p>
                  </a:txBody>
                  <a:tcPr marL="2296" marR="2296" marT="2296" marB="0" anchor="ctr">
                    <a:lnL>
                      <a:noFill/>
                    </a:lnL>
                    <a:lnR>
                      <a:noFill/>
                    </a:lnR>
                    <a:lnT>
                      <a:noFill/>
                    </a:lnT>
                    <a:lnB>
                      <a:noFill/>
                    </a:lnB>
                    <a:lnTlToBr w="12700" cmpd="sng">
                      <a:noFill/>
                      <a:prstDash val="solid"/>
                    </a:lnTlToBr>
                    <a:lnBlToTr w="12700" cmpd="sng">
                      <a:noFill/>
                      <a:prstDash val="solid"/>
                    </a:lnBlToTr>
                  </a:tcPr>
                </a:tc>
                <a:tc>
                  <a:txBody>
                    <a:bodyPr/>
                    <a:lstStyle/>
                    <a:p>
                      <a:pPr algn="l" fontAlgn="ctr"/>
                      <a:r>
                        <a:rPr lang="en-GB" sz="800" b="0" i="0" u="sng" strike="noStrike" dirty="0">
                          <a:solidFill>
                            <a:srgbClr val="0563C1"/>
                          </a:solidFill>
                          <a:effectLst/>
                          <a:latin typeface="+mn-lt"/>
                        </a:rPr>
                        <a:t>https://ec.europa.eu/research/participants/portal/desktop/en/opportunities/h2020/topics/dt-ict-11-2019.html</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100" b="0" i="0" u="none" strike="noStrike" dirty="0">
                          <a:solidFill>
                            <a:srgbClr val="000000"/>
                          </a:solidFill>
                          <a:effectLst/>
                          <a:latin typeface="+mn-lt"/>
                        </a:rPr>
                        <a:t>02/04/2019</a:t>
                      </a:r>
                    </a:p>
                  </a:txBody>
                  <a:tcPr marL="2296" marR="2296" marT="2296"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endParaRPr lang="en-GB" sz="1100" b="0" i="0" u="none" strike="noStrike" dirty="0">
                        <a:solidFill>
                          <a:srgbClr val="000000"/>
                        </a:solidFill>
                        <a:effectLst/>
                        <a:latin typeface="+mn-lt"/>
                      </a:endParaRPr>
                    </a:p>
                  </a:txBody>
                  <a:tcPr marL="2296" marR="2296" marT="2296"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100" b="0" i="0" u="none" strike="noStrike" dirty="0">
                          <a:solidFill>
                            <a:srgbClr val="000000"/>
                          </a:solidFill>
                          <a:effectLst/>
                          <a:latin typeface="+mn-lt"/>
                        </a:rPr>
                        <a:t>€ 10,000,000</a:t>
                      </a:r>
                    </a:p>
                  </a:txBody>
                  <a:tcPr marL="2296" marR="2296" marT="2296" marB="0" anchor="ctr">
                    <a:lnL>
                      <a:noFill/>
                    </a:lnL>
                    <a:lnR w="28575"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417577584"/>
                  </a:ext>
                </a:extLst>
              </a:tr>
              <a:tr h="642910">
                <a:tc>
                  <a:txBody>
                    <a:bodyPr/>
                    <a:lstStyle/>
                    <a:p>
                      <a:pPr algn="ctr" fontAlgn="ctr"/>
                      <a:r>
                        <a:rPr lang="en-GB" sz="1100" b="0" i="0" u="none" strike="noStrike" dirty="0">
                          <a:solidFill>
                            <a:srgbClr val="000000"/>
                          </a:solidFill>
                          <a:effectLst/>
                          <a:latin typeface="+mn-lt"/>
                        </a:rPr>
                        <a:t>IA</a:t>
                      </a:r>
                    </a:p>
                  </a:txBody>
                  <a:tcPr marL="2296" marR="2296" marT="2296" marB="0" anchor="ctr">
                    <a:lnL w="285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100" b="0" i="0" u="none" strike="noStrike" dirty="0" err="1">
                          <a:solidFill>
                            <a:srgbClr val="000000"/>
                          </a:solidFill>
                          <a:effectLst/>
                          <a:latin typeface="+mn-lt"/>
                        </a:rPr>
                        <a:t>InCo</a:t>
                      </a:r>
                      <a:r>
                        <a:rPr lang="en-GB" sz="1100" b="0" i="0" u="none" strike="noStrike" dirty="0">
                          <a:solidFill>
                            <a:srgbClr val="000000"/>
                          </a:solidFill>
                          <a:effectLst/>
                          <a:latin typeface="+mn-lt"/>
                        </a:rPr>
                        <a:t> flagship on “Urban mobility and sustainable electrification in large urban areas in developing and emerging economies”</a:t>
                      </a:r>
                    </a:p>
                  </a:txBody>
                  <a:tcPr marL="2296" marR="2296" marT="2296"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100" b="0" i="0" u="none" strike="noStrike" dirty="0">
                          <a:solidFill>
                            <a:srgbClr val="000000"/>
                          </a:solidFill>
                          <a:effectLst/>
                          <a:latin typeface="+mn-lt"/>
                        </a:rPr>
                        <a:t>LC-SC3-ES-1-2019</a:t>
                      </a:r>
                    </a:p>
                  </a:txBody>
                  <a:tcPr marL="2296" marR="2296" marT="2296" marB="0" anchor="ctr">
                    <a:lnL w="63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ctr"/>
                      <a:r>
                        <a:rPr lang="en-GB" sz="800" b="0" i="0" u="sng" strike="noStrike" dirty="0">
                          <a:solidFill>
                            <a:srgbClr val="0563C1"/>
                          </a:solidFill>
                          <a:effectLst/>
                          <a:latin typeface="+mn-lt"/>
                        </a:rPr>
                        <a:t>http://ec.europa.eu/research/participants/portal/desktop/en/opportunities/h2020/topics/lc-gv-05-2019.html</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100" b="0" i="0" u="none" strike="noStrike" dirty="0">
                          <a:solidFill>
                            <a:srgbClr val="000000"/>
                          </a:solidFill>
                          <a:effectLst/>
                          <a:latin typeface="+mn-lt"/>
                        </a:rPr>
                        <a:t>25/04/2019</a:t>
                      </a:r>
                    </a:p>
                  </a:txBody>
                  <a:tcPr marL="2296" marR="2296" marT="2296"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100" b="0" i="0" u="none" strike="noStrike" dirty="0">
                          <a:solidFill>
                            <a:srgbClr val="000000"/>
                          </a:solidFill>
                          <a:effectLst/>
                          <a:latin typeface="+mn-lt"/>
                        </a:rPr>
                        <a:t>€ 15,000,000</a:t>
                      </a:r>
                    </a:p>
                  </a:txBody>
                  <a:tcPr marL="2296" marR="2296" marT="2296"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100" b="0" i="0" u="none" strike="noStrike" dirty="0">
                          <a:solidFill>
                            <a:srgbClr val="000000"/>
                          </a:solidFill>
                          <a:effectLst/>
                          <a:latin typeface="+mn-lt"/>
                        </a:rPr>
                        <a:t>€ 18,000,000</a:t>
                      </a:r>
                    </a:p>
                  </a:txBody>
                  <a:tcPr marL="2296" marR="2296" marT="2296" marB="0" anchor="ctr">
                    <a:lnL>
                      <a:noFill/>
                    </a:lnL>
                    <a:lnR w="28575"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2120319011"/>
                  </a:ext>
                </a:extLst>
              </a:tr>
              <a:tr h="113944">
                <a:tc>
                  <a:txBody>
                    <a:bodyPr/>
                    <a:lstStyle/>
                    <a:p>
                      <a:pPr algn="ctr" fontAlgn="ctr"/>
                      <a:r>
                        <a:rPr lang="en-GB" sz="200" b="0" i="0" u="none" strike="noStrike" dirty="0">
                          <a:solidFill>
                            <a:srgbClr val="000000"/>
                          </a:solidFill>
                          <a:effectLst/>
                          <a:latin typeface="+mn-lt"/>
                        </a:rPr>
                        <a:t> </a:t>
                      </a:r>
                    </a:p>
                  </a:txBody>
                  <a:tcPr marL="2296" marR="2296" marT="2296" marB="0" anchor="ctr">
                    <a:lnL w="28575" cap="flat" cmpd="sng" algn="ctr">
                      <a:solidFill>
                        <a:schemeClr val="tx1"/>
                      </a:solidFill>
                      <a:prstDash val="solid"/>
                      <a:round/>
                      <a:headEnd type="none" w="med" len="med"/>
                      <a:tailEnd type="none" w="med" len="med"/>
                    </a:lnL>
                    <a:lnR>
                      <a:noFill/>
                    </a:lnR>
                    <a:lnT w="635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200" b="0" i="0" u="none" strike="noStrike">
                          <a:solidFill>
                            <a:srgbClr val="000000"/>
                          </a:solidFill>
                          <a:effectLst/>
                          <a:latin typeface="+mn-lt"/>
                        </a:rPr>
                        <a:t> </a:t>
                      </a:r>
                    </a:p>
                  </a:txBody>
                  <a:tcPr marL="2296" marR="2296" marT="2296" marB="0" anchor="ctr">
                    <a:lnL>
                      <a:noFill/>
                    </a:lnL>
                    <a:lnR>
                      <a:noFill/>
                    </a:lnR>
                    <a:lnT w="635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200" b="0" i="0" u="none" strike="noStrike">
                          <a:solidFill>
                            <a:srgbClr val="000000"/>
                          </a:solidFill>
                          <a:effectLst/>
                          <a:latin typeface="+mn-lt"/>
                        </a:rPr>
                        <a:t> </a:t>
                      </a:r>
                    </a:p>
                  </a:txBody>
                  <a:tcPr marL="2296" marR="2296" marT="2296" marB="0" anchor="ctr">
                    <a:lnL>
                      <a:noFill/>
                    </a:lnL>
                    <a:lnR>
                      <a:noFill/>
                    </a:lnR>
                    <a:lnT>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200" b="0" i="0" u="sng" strike="noStrike">
                          <a:solidFill>
                            <a:srgbClr val="0563C1"/>
                          </a:solidFill>
                          <a:effectLst/>
                          <a:latin typeface="+mn-lt"/>
                        </a:rPr>
                        <a:t> </a:t>
                      </a:r>
                    </a:p>
                  </a:txBody>
                  <a:tcPr marL="2296" marR="2296" marT="2296" marB="0" anchor="ctr">
                    <a:lnL>
                      <a:noFill/>
                    </a:lnL>
                    <a:lnR>
                      <a:noFill/>
                    </a:lnR>
                    <a:lnT>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GB" sz="200" b="0" i="0" u="none" strike="noStrike">
                          <a:solidFill>
                            <a:srgbClr val="000000"/>
                          </a:solidFill>
                          <a:effectLst/>
                          <a:latin typeface="+mn-lt"/>
                        </a:rPr>
                        <a:t> </a:t>
                      </a:r>
                    </a:p>
                  </a:txBody>
                  <a:tcPr marL="2296" marR="2296" marT="2296" marB="0" anchor="ctr">
                    <a:lnL>
                      <a:noFill/>
                    </a:lnL>
                    <a:lnR>
                      <a:noFill/>
                    </a:lnR>
                    <a:lnT>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200" b="0" i="0" u="none" strike="noStrike">
                          <a:solidFill>
                            <a:srgbClr val="000000"/>
                          </a:solidFill>
                          <a:effectLst/>
                          <a:latin typeface="+mn-lt"/>
                        </a:rPr>
                        <a:t> </a:t>
                      </a:r>
                    </a:p>
                  </a:txBody>
                  <a:tcPr marL="2296" marR="2296" marT="2296" marB="0" anchor="ctr">
                    <a:lnL>
                      <a:noFill/>
                    </a:lnL>
                    <a:lnR>
                      <a:noFill/>
                    </a:lnR>
                    <a:lnT>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200" b="0" i="0" u="none" strike="noStrike" dirty="0">
                          <a:solidFill>
                            <a:srgbClr val="000000"/>
                          </a:solidFill>
                          <a:effectLst/>
                          <a:latin typeface="+mn-lt"/>
                        </a:rPr>
                        <a:t> </a:t>
                      </a:r>
                    </a:p>
                  </a:txBody>
                  <a:tcPr marL="2296" marR="2296" marT="2296" marB="0" anchor="ctr">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28148441"/>
                  </a:ext>
                </a:extLst>
              </a:tr>
            </a:tbl>
          </a:graphicData>
        </a:graphic>
      </p:graphicFrame>
    </p:spTree>
    <p:extLst>
      <p:ext uri="{BB962C8B-B14F-4D97-AF65-F5344CB8AC3E}">
        <p14:creationId xmlns:p14="http://schemas.microsoft.com/office/powerpoint/2010/main" val="1272129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AD6018-3165-4B1A-8B61-03DF7F7A338E}"/>
              </a:ext>
            </a:extLst>
          </p:cNvPr>
          <p:cNvSpPr>
            <a:spLocks noGrp="1"/>
          </p:cNvSpPr>
          <p:nvPr>
            <p:ph type="title"/>
          </p:nvPr>
        </p:nvSpPr>
        <p:spPr>
          <a:xfrm>
            <a:off x="272413" y="244001"/>
            <a:ext cx="7414261" cy="461665"/>
          </a:xfrm>
        </p:spPr>
        <p:txBody>
          <a:bodyPr/>
          <a:lstStyle/>
          <a:p>
            <a:r>
              <a:rPr lang="en-GB" dirty="0"/>
              <a:t>September 2019 – Calls of interest</a:t>
            </a:r>
          </a:p>
        </p:txBody>
      </p:sp>
      <p:sp>
        <p:nvSpPr>
          <p:cNvPr id="4" name="Slide Number Placeholder 3">
            <a:extLst>
              <a:ext uri="{FF2B5EF4-FFF2-40B4-BE49-F238E27FC236}">
                <a16:creationId xmlns:a16="http://schemas.microsoft.com/office/drawing/2014/main" xmlns="" id="{DF6A297C-E617-44F4-B613-6BE544A6E408}"/>
              </a:ext>
            </a:extLst>
          </p:cNvPr>
          <p:cNvSpPr>
            <a:spLocks noGrp="1"/>
          </p:cNvSpPr>
          <p:nvPr>
            <p:ph type="sldNum" sz="quarter" idx="10"/>
          </p:nvPr>
        </p:nvSpPr>
        <p:spPr>
          <a:xfrm>
            <a:off x="11353800" y="6494767"/>
            <a:ext cx="827442" cy="365125"/>
          </a:xfrm>
        </p:spPr>
        <p:txBody>
          <a:bodyPr/>
          <a:lstStyle/>
          <a:p>
            <a:fld id="{7298B491-E124-460A-9ED7-C5DB3D3EC182}" type="slidenum">
              <a:rPr lang="en-GB" smtClean="0"/>
              <a:t>6</a:t>
            </a:fld>
            <a:endParaRPr lang="en-GB"/>
          </a:p>
        </p:txBody>
      </p:sp>
      <p:graphicFrame>
        <p:nvGraphicFramePr>
          <p:cNvPr id="11" name="Table 10">
            <a:extLst>
              <a:ext uri="{FF2B5EF4-FFF2-40B4-BE49-F238E27FC236}">
                <a16:creationId xmlns:a16="http://schemas.microsoft.com/office/drawing/2014/main" xmlns="" id="{891DC17B-A493-489B-91C3-4A269DDB25C6}"/>
              </a:ext>
            </a:extLst>
          </p:cNvPr>
          <p:cNvGraphicFramePr>
            <a:graphicFrameLocks noGrp="1"/>
          </p:cNvGraphicFramePr>
          <p:nvPr>
            <p:extLst>
              <p:ext uri="{D42A27DB-BD31-4B8C-83A1-F6EECF244321}">
                <p14:modId xmlns:p14="http://schemas.microsoft.com/office/powerpoint/2010/main" val="2782243003"/>
              </p:ext>
            </p:extLst>
          </p:nvPr>
        </p:nvGraphicFramePr>
        <p:xfrm>
          <a:off x="272413" y="1783531"/>
          <a:ext cx="10830504" cy="4309093"/>
        </p:xfrm>
        <a:graphic>
          <a:graphicData uri="http://schemas.openxmlformats.org/drawingml/2006/table">
            <a:tbl>
              <a:tblPr/>
              <a:tblGrid>
                <a:gridCol w="465304">
                  <a:extLst>
                    <a:ext uri="{9D8B030D-6E8A-4147-A177-3AD203B41FA5}">
                      <a16:colId xmlns:a16="http://schemas.microsoft.com/office/drawing/2014/main" xmlns="" val="3938750919"/>
                    </a:ext>
                  </a:extLst>
                </a:gridCol>
                <a:gridCol w="4509150">
                  <a:extLst>
                    <a:ext uri="{9D8B030D-6E8A-4147-A177-3AD203B41FA5}">
                      <a16:colId xmlns:a16="http://schemas.microsoft.com/office/drawing/2014/main" xmlns="" val="604268773"/>
                    </a:ext>
                  </a:extLst>
                </a:gridCol>
                <a:gridCol w="1760707">
                  <a:extLst>
                    <a:ext uri="{9D8B030D-6E8A-4147-A177-3AD203B41FA5}">
                      <a16:colId xmlns:a16="http://schemas.microsoft.com/office/drawing/2014/main" xmlns="" val="2856773589"/>
                    </a:ext>
                  </a:extLst>
                </a:gridCol>
                <a:gridCol w="1322961">
                  <a:extLst>
                    <a:ext uri="{9D8B030D-6E8A-4147-A177-3AD203B41FA5}">
                      <a16:colId xmlns:a16="http://schemas.microsoft.com/office/drawing/2014/main" xmlns="" val="3607427994"/>
                    </a:ext>
                  </a:extLst>
                </a:gridCol>
                <a:gridCol w="904673">
                  <a:extLst>
                    <a:ext uri="{9D8B030D-6E8A-4147-A177-3AD203B41FA5}">
                      <a16:colId xmlns:a16="http://schemas.microsoft.com/office/drawing/2014/main" xmlns="" val="1578300281"/>
                    </a:ext>
                  </a:extLst>
                </a:gridCol>
                <a:gridCol w="885217">
                  <a:extLst>
                    <a:ext uri="{9D8B030D-6E8A-4147-A177-3AD203B41FA5}">
                      <a16:colId xmlns:a16="http://schemas.microsoft.com/office/drawing/2014/main" xmlns="" val="1621038756"/>
                    </a:ext>
                  </a:extLst>
                </a:gridCol>
                <a:gridCol w="982492">
                  <a:extLst>
                    <a:ext uri="{9D8B030D-6E8A-4147-A177-3AD203B41FA5}">
                      <a16:colId xmlns:a16="http://schemas.microsoft.com/office/drawing/2014/main" xmlns="" val="3598473107"/>
                    </a:ext>
                  </a:extLst>
                </a:gridCol>
              </a:tblGrid>
              <a:tr h="220836">
                <a:tc rowSpan="2">
                  <a:txBody>
                    <a:bodyPr/>
                    <a:lstStyle/>
                    <a:p>
                      <a:pPr algn="ctr" fontAlgn="ctr"/>
                      <a:r>
                        <a:rPr lang="en-GB" sz="1100" b="1" i="0" u="none" strike="noStrike" dirty="0">
                          <a:solidFill>
                            <a:srgbClr val="000000"/>
                          </a:solidFill>
                          <a:effectLst/>
                          <a:latin typeface="+mn-lt"/>
                        </a:rPr>
                        <a:t>Type</a:t>
                      </a:r>
                    </a:p>
                  </a:txBody>
                  <a:tcPr marL="2296" marR="2296" marT="2296" marB="0"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ctr"/>
                      <a:r>
                        <a:rPr lang="en-GB" sz="1100" b="1" i="0" u="none" strike="noStrike" dirty="0">
                          <a:solidFill>
                            <a:srgbClr val="000000"/>
                          </a:solidFill>
                          <a:effectLst/>
                          <a:latin typeface="+mn-lt"/>
                        </a:rPr>
                        <a:t>Title</a:t>
                      </a:r>
                    </a:p>
                  </a:txBody>
                  <a:tcPr marL="2296" marR="2296" marT="2296"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ctr"/>
                      <a:r>
                        <a:rPr lang="en-GB" sz="1100" b="1" i="0" u="none" strike="noStrike" dirty="0">
                          <a:solidFill>
                            <a:srgbClr val="000000"/>
                          </a:solidFill>
                          <a:effectLst/>
                          <a:latin typeface="+mn-lt"/>
                        </a:rPr>
                        <a:t>Identifier</a:t>
                      </a:r>
                    </a:p>
                  </a:txBody>
                  <a:tcPr marL="2296" marR="2296" marT="2296"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ctr"/>
                      <a:r>
                        <a:rPr lang="en-GB" sz="1100" b="1" i="0" u="none" strike="noStrike" dirty="0">
                          <a:solidFill>
                            <a:srgbClr val="000000"/>
                          </a:solidFill>
                          <a:effectLst/>
                          <a:latin typeface="+mn-lt"/>
                        </a:rPr>
                        <a:t>Link</a:t>
                      </a:r>
                    </a:p>
                  </a:txBody>
                  <a:tcPr marL="2296" marR="2296" marT="2296"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fontAlgn="ctr"/>
                      <a:r>
                        <a:rPr lang="en-GB" sz="1100" b="1" i="0" u="none" strike="noStrike" dirty="0">
                          <a:solidFill>
                            <a:srgbClr val="000000"/>
                          </a:solidFill>
                          <a:effectLst/>
                          <a:latin typeface="+mn-lt"/>
                        </a:rPr>
                        <a:t>Deadline</a:t>
                      </a:r>
                    </a:p>
                  </a:txBody>
                  <a:tcPr marL="2296" marR="2296" marT="2296"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fontAlgn="ctr"/>
                      <a:r>
                        <a:rPr lang="en-GB" sz="1100" b="1" i="0" u="none" strike="noStrike" dirty="0">
                          <a:solidFill>
                            <a:srgbClr val="000000"/>
                          </a:solidFill>
                          <a:effectLst/>
                          <a:latin typeface="Segoe UI" panose="020B0502040204020203" pitchFamily="34" charset="0"/>
                        </a:rPr>
                        <a:t>Suggested Budget</a:t>
                      </a:r>
                    </a:p>
                  </a:txBody>
                  <a:tcPr marL="2296" marR="2296" marT="2296" marB="0"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extLst>
                  <a:ext uri="{0D108BD9-81ED-4DB2-BD59-A6C34878D82A}">
                    <a16:rowId xmlns:a16="http://schemas.microsoft.com/office/drawing/2014/main" xmlns="" val="3180921881"/>
                  </a:ext>
                </a:extLst>
              </a:tr>
              <a:tr h="212634">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fontAlgn="ctr"/>
                      <a:r>
                        <a:rPr lang="en-GB" sz="1100" b="1" i="0" u="none" strike="noStrike" dirty="0">
                          <a:solidFill>
                            <a:srgbClr val="000000"/>
                          </a:solidFill>
                          <a:effectLst/>
                          <a:latin typeface="+mn-lt"/>
                        </a:rPr>
                        <a:t>Min</a:t>
                      </a:r>
                    </a:p>
                  </a:txBody>
                  <a:tcPr marL="2296" marR="2296" marT="2296"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GB" sz="1100" b="1" i="0" u="none" strike="noStrike" dirty="0">
                          <a:solidFill>
                            <a:srgbClr val="000000"/>
                          </a:solidFill>
                          <a:effectLst/>
                          <a:latin typeface="+mn-lt"/>
                        </a:rPr>
                        <a:t>Max</a:t>
                      </a:r>
                    </a:p>
                  </a:txBody>
                  <a:tcPr marL="2296" marR="2296" marT="2296" marB="0"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51909117"/>
                  </a:ext>
                </a:extLst>
              </a:tr>
              <a:tr h="286812">
                <a:tc>
                  <a:txBody>
                    <a:bodyPr/>
                    <a:lstStyle/>
                    <a:p>
                      <a:pPr algn="ctr" fontAlgn="ctr"/>
                      <a:r>
                        <a:rPr lang="en-GB" sz="1000" b="0" i="0" u="none" strike="noStrike" dirty="0">
                          <a:solidFill>
                            <a:srgbClr val="000000"/>
                          </a:solidFill>
                          <a:effectLst/>
                          <a:latin typeface="+mn-lt"/>
                        </a:rPr>
                        <a:t>CSA</a:t>
                      </a:r>
                    </a:p>
                  </a:txBody>
                  <a:tcPr marL="9525" marR="9525" marT="9525" marB="0" anchor="ctr">
                    <a:lnL w="28575" cap="flat" cmpd="sng" algn="ctr">
                      <a:solidFill>
                        <a:schemeClr val="tx1"/>
                      </a:solidFill>
                      <a:prstDash val="solid"/>
                      <a:round/>
                      <a:headEnd type="none" w="med" len="med"/>
                      <a:tailEnd type="none" w="med" len="med"/>
                    </a:lnL>
                    <a:lnR>
                      <a:noFill/>
                    </a:lnR>
                    <a:lnT w="190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000" b="0" i="0" u="none" strike="noStrike" dirty="0">
                          <a:solidFill>
                            <a:srgbClr val="000000"/>
                          </a:solidFill>
                          <a:effectLst/>
                          <a:latin typeface="+mn-lt"/>
                        </a:rPr>
                        <a:t>Supporting public authorities to implement the Energy Union</a:t>
                      </a:r>
                    </a:p>
                  </a:txBody>
                  <a:tcPr marL="9525" marR="9525" marT="9525" marB="0" anchor="ctr">
                    <a:lnL>
                      <a:noFill/>
                    </a:lnL>
                    <a:lnR>
                      <a:noFill/>
                    </a:lnR>
                    <a:lnT w="190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000" b="0" i="0" u="none" strike="noStrike" dirty="0">
                          <a:solidFill>
                            <a:srgbClr val="000000"/>
                          </a:solidFill>
                          <a:effectLst/>
                          <a:latin typeface="+mn-lt"/>
                        </a:rPr>
                        <a:t>LC-SC3-EE-16-2018-2019-2020</a:t>
                      </a:r>
                    </a:p>
                  </a:txBody>
                  <a:tcPr marL="9525" marR="9525" marT="9525" marB="0" anchor="ctr">
                    <a:lnL>
                      <a:noFill/>
                    </a:lnL>
                    <a:lnR>
                      <a:noFill/>
                    </a:lnR>
                    <a:lnT w="190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l" fontAlgn="ctr"/>
                      <a:r>
                        <a:rPr lang="en-GB" sz="600" b="0" i="0" u="sng" strike="noStrike" dirty="0">
                          <a:solidFill>
                            <a:srgbClr val="0563C1"/>
                          </a:solidFill>
                          <a:effectLst/>
                          <a:latin typeface="+mn-lt"/>
                        </a:rPr>
                        <a:t>https://ec.europa.eu/research/participants/portal/desktop/en/opportunities/h2020/topics/lc-sc3-ee-16-2018-2019-2020.html</a:t>
                      </a:r>
                    </a:p>
                  </a:txBody>
                  <a:tcPr marL="9525" marR="9525" marT="9525" marB="0" anchor="ctr">
                    <a:lnL>
                      <a:noFill/>
                    </a:lnL>
                    <a:lnR>
                      <a:noFill/>
                    </a:lnR>
                    <a:lnT w="190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ctr"/>
                      <a:r>
                        <a:rPr lang="en-GB" sz="1000" b="0" i="0" u="none" strike="noStrike" dirty="0">
                          <a:solidFill>
                            <a:srgbClr val="000000"/>
                          </a:solidFill>
                          <a:effectLst/>
                          <a:latin typeface="+mn-lt"/>
                        </a:rPr>
                        <a:t>03/09/2019</a:t>
                      </a:r>
                    </a:p>
                  </a:txBody>
                  <a:tcPr marL="9525" marR="9525" marT="9525" marB="0" anchor="ctr">
                    <a:lnL>
                      <a:noFill/>
                    </a:lnL>
                    <a:lnR>
                      <a:noFill/>
                    </a:lnR>
                    <a:lnT w="190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ctr"/>
                      <a:r>
                        <a:rPr lang="en-GB" sz="1000" b="0" i="0" u="none" strike="noStrike" dirty="0">
                          <a:solidFill>
                            <a:srgbClr val="000000"/>
                          </a:solidFill>
                          <a:effectLst/>
                          <a:latin typeface="+mn-lt"/>
                        </a:rPr>
                        <a:t>€ 1,000,000</a:t>
                      </a:r>
                    </a:p>
                  </a:txBody>
                  <a:tcPr marL="9525" marR="9525" marT="9525" marB="0" anchor="ctr">
                    <a:lnL>
                      <a:noFill/>
                    </a:lnL>
                    <a:lnR>
                      <a:noFill/>
                    </a:lnR>
                    <a:lnT w="190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fontAlgn="ctr"/>
                      <a:r>
                        <a:rPr lang="en-GB" sz="1000" b="0" i="0" u="none" strike="noStrike" dirty="0">
                          <a:solidFill>
                            <a:srgbClr val="000000"/>
                          </a:solidFill>
                          <a:effectLst/>
                          <a:latin typeface="+mn-lt"/>
                        </a:rPr>
                        <a:t>€ 1,500,000</a:t>
                      </a:r>
                    </a:p>
                  </a:txBody>
                  <a:tcPr marL="9525" marR="9525" marT="9525" marB="0" anchor="ctr">
                    <a:lnL>
                      <a:noFill/>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xmlns="" val="2235740678"/>
                  </a:ext>
                </a:extLst>
              </a:tr>
              <a:tr h="364633">
                <a:tc>
                  <a:txBody>
                    <a:bodyPr/>
                    <a:lstStyle/>
                    <a:p>
                      <a:pPr algn="ctr" fontAlgn="ctr"/>
                      <a:r>
                        <a:rPr lang="en-GB" sz="1000" b="0" i="0" u="none" strike="noStrike" dirty="0">
                          <a:solidFill>
                            <a:srgbClr val="000000"/>
                          </a:solidFill>
                          <a:effectLst/>
                          <a:latin typeface="+mn-lt"/>
                        </a:rPr>
                        <a:t>RIA</a:t>
                      </a:r>
                    </a:p>
                  </a:txBody>
                  <a:tcPr marL="9525" marR="9525" marT="9525" marB="0" anchor="ctr">
                    <a:lnL w="28575" cap="flat" cmpd="sng" algn="ctr">
                      <a:solidFill>
                        <a:schemeClr val="tx1"/>
                      </a:solidFill>
                      <a:prstDash val="solid"/>
                      <a:round/>
                      <a:headEnd type="none" w="med" len="med"/>
                      <a:tailEnd type="none" w="med" len="med"/>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000" b="0" i="0" u="none" strike="noStrike" dirty="0">
                          <a:solidFill>
                            <a:srgbClr val="000000"/>
                          </a:solidFill>
                          <a:effectLst/>
                          <a:latin typeface="+mn-lt"/>
                        </a:rPr>
                        <a:t>Socio-economic research conceptualising and modelling energy efficiency and energy demand</a:t>
                      </a:r>
                    </a:p>
                  </a:txBody>
                  <a:tcPr marL="9525" marR="9525" marT="9525" marB="0" anchor="ctr">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000" b="0" i="0" u="none" strike="noStrike" dirty="0">
                          <a:solidFill>
                            <a:srgbClr val="000000"/>
                          </a:solidFill>
                          <a:effectLst/>
                          <a:latin typeface="+mn-lt"/>
                        </a:rPr>
                        <a:t>LC-SC3-EE-14-20-18-2019-2020</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l" fontAlgn="ctr"/>
                      <a:r>
                        <a:rPr lang="en-GB" sz="600" b="0" i="0" u="sng" strike="noStrike" dirty="0">
                          <a:solidFill>
                            <a:srgbClr val="0563C1"/>
                          </a:solidFill>
                          <a:effectLst/>
                          <a:latin typeface="+mn-lt"/>
                        </a:rPr>
                        <a:t>https://ec.europa.eu/research/participants/portal/desktop/en/opportunities/h2020/topics/lc-sc3-ee-14-2018-2019-2020.html</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000" b="0" i="0" u="none" strike="noStrike" dirty="0">
                          <a:solidFill>
                            <a:srgbClr val="000000"/>
                          </a:solidFill>
                          <a:effectLst/>
                          <a:latin typeface="+mn-lt"/>
                        </a:rPr>
                        <a:t>03/09/2019</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000" b="0" i="0" u="none" strike="noStrike" dirty="0">
                          <a:solidFill>
                            <a:srgbClr val="000000"/>
                          </a:solidFill>
                          <a:effectLst/>
                          <a:latin typeface="+mn-lt"/>
                        </a:rPr>
                        <a:t>€ 1,000,000</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000" b="0" i="0" u="none" strike="noStrike" dirty="0">
                          <a:solidFill>
                            <a:srgbClr val="000000"/>
                          </a:solidFill>
                          <a:effectLst/>
                          <a:latin typeface="+mn-lt"/>
                        </a:rPr>
                        <a:t>€ 2,000,000</a:t>
                      </a:r>
                    </a:p>
                  </a:txBody>
                  <a:tcPr marL="9525" marR="9525" marT="9525" marB="0" anchor="ctr">
                    <a:lnL>
                      <a:noFill/>
                    </a:lnL>
                    <a:lnR w="28575"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38102451"/>
                  </a:ext>
                </a:extLst>
              </a:tr>
              <a:tr h="291830">
                <a:tc>
                  <a:txBody>
                    <a:bodyPr/>
                    <a:lstStyle/>
                    <a:p>
                      <a:pPr algn="ctr" fontAlgn="ctr"/>
                      <a:r>
                        <a:rPr lang="en-GB" sz="1000" b="0" i="0" u="none" strike="noStrike">
                          <a:solidFill>
                            <a:srgbClr val="000000"/>
                          </a:solidFill>
                          <a:effectLst/>
                          <a:latin typeface="+mn-lt"/>
                        </a:rPr>
                        <a:t>CSA</a:t>
                      </a:r>
                    </a:p>
                  </a:txBody>
                  <a:tcPr marL="9525" marR="9525" marT="9525" marB="0" anchor="ctr">
                    <a:lnL w="28575" cap="flat" cmpd="sng" algn="ctr">
                      <a:solidFill>
                        <a:schemeClr val="tx1"/>
                      </a:solidFill>
                      <a:prstDash val="solid"/>
                      <a:round/>
                      <a:headEnd type="none" w="med" len="med"/>
                      <a:tailEnd type="none" w="med" len="med"/>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000" b="0" i="0" u="none" strike="noStrike" dirty="0">
                          <a:solidFill>
                            <a:srgbClr val="000000"/>
                          </a:solidFill>
                          <a:effectLst/>
                          <a:latin typeface="+mn-lt"/>
                        </a:rPr>
                        <a:t>Support for the opening of low-carbon energy research databases in Europe</a:t>
                      </a:r>
                    </a:p>
                  </a:txBody>
                  <a:tcPr marL="9525" marR="9525" marT="9525" marB="0" anchor="ctr">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000" b="0" i="0" u="none" strike="noStrike" dirty="0">
                          <a:solidFill>
                            <a:srgbClr val="000000"/>
                          </a:solidFill>
                          <a:effectLst/>
                          <a:latin typeface="+mn-lt"/>
                        </a:rPr>
                        <a:t>LC-SC3-CC-3-2019</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l" fontAlgn="ctr"/>
                      <a:r>
                        <a:rPr lang="en-GB" sz="600" b="0" i="0" u="sng" strike="noStrike" dirty="0">
                          <a:solidFill>
                            <a:srgbClr val="0563C1"/>
                          </a:solidFill>
                          <a:effectLst/>
                          <a:latin typeface="+mn-lt"/>
                        </a:rPr>
                        <a:t>https://ec.europa.eu/research/participants/portal/desktop/en/opportunities/h2020/topics/lc-sc3-cc-3-2019.html</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000" b="0" i="0" u="none" strike="noStrike">
                          <a:solidFill>
                            <a:srgbClr val="000000"/>
                          </a:solidFill>
                          <a:effectLst/>
                          <a:latin typeface="+mn-lt"/>
                        </a:rPr>
                        <a:t>27/08/2019</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000" b="0" i="0" u="none" strike="noStrike" dirty="0">
                          <a:solidFill>
                            <a:srgbClr val="000000"/>
                          </a:solidFill>
                          <a:effectLst/>
                          <a:latin typeface="+mn-lt"/>
                        </a:rPr>
                        <a:t>€ 500,000</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000" b="0" i="0" u="none" strike="noStrike" dirty="0">
                          <a:solidFill>
                            <a:srgbClr val="000000"/>
                          </a:solidFill>
                          <a:effectLst/>
                          <a:latin typeface="+mn-lt"/>
                        </a:rPr>
                        <a:t>€ 1,000,000</a:t>
                      </a:r>
                    </a:p>
                  </a:txBody>
                  <a:tcPr marL="9525" marR="9525" marT="9525" marB="0" anchor="ctr">
                    <a:lnL>
                      <a:noFill/>
                    </a:lnL>
                    <a:lnR w="28575"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2768012005"/>
                  </a:ext>
                </a:extLst>
              </a:tr>
              <a:tr h="418289">
                <a:tc>
                  <a:txBody>
                    <a:bodyPr/>
                    <a:lstStyle/>
                    <a:p>
                      <a:pPr algn="ctr" fontAlgn="ctr"/>
                      <a:r>
                        <a:rPr lang="en-GB" sz="1000" b="0" i="0" u="none" strike="noStrike">
                          <a:solidFill>
                            <a:srgbClr val="000000"/>
                          </a:solidFill>
                          <a:effectLst/>
                          <a:latin typeface="+mn-lt"/>
                        </a:rPr>
                        <a:t>IA</a:t>
                      </a:r>
                    </a:p>
                  </a:txBody>
                  <a:tcPr marL="9525" marR="9525" marT="9525" marB="0" anchor="ctr">
                    <a:lnL w="28575" cap="flat" cmpd="sng" algn="ctr">
                      <a:solidFill>
                        <a:schemeClr val="tx1"/>
                      </a:solidFill>
                      <a:prstDash val="solid"/>
                      <a:round/>
                      <a:headEnd type="none" w="med" len="med"/>
                      <a:tailEnd type="none" w="med" len="med"/>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000" b="0" i="0" u="none" strike="noStrike" dirty="0">
                          <a:solidFill>
                            <a:srgbClr val="000000"/>
                          </a:solidFill>
                          <a:effectLst/>
                          <a:latin typeface="+mn-lt"/>
                        </a:rPr>
                        <a:t>Enabling next-generation of smart energy services valorising energy efficiency and flexibility at demand-side as energy resource</a:t>
                      </a:r>
                    </a:p>
                  </a:txBody>
                  <a:tcPr marL="9525" marR="9525" marT="9525" marB="0" anchor="ctr">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000" b="0" i="0" u="none" strike="noStrike" dirty="0">
                          <a:solidFill>
                            <a:srgbClr val="000000"/>
                          </a:solidFill>
                          <a:effectLst/>
                          <a:latin typeface="+mn-lt"/>
                        </a:rPr>
                        <a:t>LC-SC3-EE-13-2019</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l" fontAlgn="ctr"/>
                      <a:r>
                        <a:rPr lang="en-GB" sz="600" b="0" i="0" u="sng" strike="noStrike" dirty="0">
                          <a:solidFill>
                            <a:srgbClr val="0563C1"/>
                          </a:solidFill>
                          <a:effectLst/>
                          <a:latin typeface="+mn-lt"/>
                        </a:rPr>
                        <a:t>http://ec.europa.eu/research/participants/portal/desktop/en/opportunities/h2020/topics/lc-sc3-ee-13-2018-2019-2020.html</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000" b="0" i="0" u="none" strike="noStrike" dirty="0">
                          <a:solidFill>
                            <a:srgbClr val="000000"/>
                          </a:solidFill>
                          <a:effectLst/>
                          <a:latin typeface="+mn-lt"/>
                        </a:rPr>
                        <a:t>03/09/2019</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000" b="0" i="0" u="none" strike="noStrike" dirty="0">
                          <a:solidFill>
                            <a:srgbClr val="000000"/>
                          </a:solidFill>
                          <a:effectLst/>
                          <a:latin typeface="+mn-lt"/>
                        </a:rPr>
                        <a:t>€ 3,000,000</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000" b="0" i="0" u="none" strike="noStrike" dirty="0">
                          <a:solidFill>
                            <a:srgbClr val="000000"/>
                          </a:solidFill>
                          <a:effectLst/>
                          <a:latin typeface="+mn-lt"/>
                        </a:rPr>
                        <a:t>€ 4,000,000</a:t>
                      </a:r>
                    </a:p>
                  </a:txBody>
                  <a:tcPr marL="9525" marR="9525" marT="9525" marB="0" anchor="ctr">
                    <a:lnL>
                      <a:noFill/>
                    </a:lnL>
                    <a:lnR w="28575"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2613215308"/>
                  </a:ext>
                </a:extLst>
              </a:tr>
              <a:tr h="289852">
                <a:tc>
                  <a:txBody>
                    <a:bodyPr/>
                    <a:lstStyle/>
                    <a:p>
                      <a:pPr algn="ctr" fontAlgn="ctr"/>
                      <a:r>
                        <a:rPr lang="en-GB" sz="1000" b="0" i="0" u="none" strike="noStrike">
                          <a:solidFill>
                            <a:srgbClr val="000000"/>
                          </a:solidFill>
                          <a:effectLst/>
                          <a:latin typeface="+mn-lt"/>
                        </a:rPr>
                        <a:t>IA</a:t>
                      </a:r>
                    </a:p>
                  </a:txBody>
                  <a:tcPr marL="9525" marR="9525" marT="9525" marB="0" anchor="ctr">
                    <a:lnL w="28575" cap="flat" cmpd="sng" algn="ctr">
                      <a:solidFill>
                        <a:schemeClr val="tx1"/>
                      </a:solidFill>
                      <a:prstDash val="solid"/>
                      <a:round/>
                      <a:headEnd type="none" w="med" len="med"/>
                      <a:tailEnd type="none" w="med" len="med"/>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000" b="0" i="0" u="none" strike="noStrike" dirty="0">
                          <a:solidFill>
                            <a:srgbClr val="000000"/>
                          </a:solidFill>
                          <a:effectLst/>
                          <a:latin typeface="+mn-lt"/>
                        </a:rPr>
                        <a:t>Next-generation of Energy Performance Assessment and Certification</a:t>
                      </a:r>
                    </a:p>
                  </a:txBody>
                  <a:tcPr marL="9525" marR="9525" marT="9525" marB="0" anchor="ctr">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000" b="0" i="0" u="none" strike="noStrike" dirty="0">
                          <a:solidFill>
                            <a:srgbClr val="000000"/>
                          </a:solidFill>
                          <a:effectLst/>
                          <a:latin typeface="+mn-lt"/>
                        </a:rPr>
                        <a:t>LC-SC3-EE-5-2019</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l" fontAlgn="ctr"/>
                      <a:r>
                        <a:rPr lang="en-GB" sz="600" b="0" i="0" u="sng" strike="noStrike" dirty="0">
                          <a:solidFill>
                            <a:srgbClr val="0563C1"/>
                          </a:solidFill>
                          <a:effectLst/>
                          <a:latin typeface="+mn-lt"/>
                        </a:rPr>
                        <a:t>http://ec.europa.eu/research/participants/portal/desktop/en/opportunities/h2020/topics/lc-sc3-ee-5-2018-2019-2020.html</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000" b="0" i="0" u="none" strike="noStrike">
                          <a:solidFill>
                            <a:srgbClr val="000000"/>
                          </a:solidFill>
                          <a:effectLst/>
                          <a:latin typeface="+mn-lt"/>
                        </a:rPr>
                        <a:t>03/09/2019</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000" b="0" i="0" u="none" strike="noStrike" dirty="0">
                          <a:solidFill>
                            <a:srgbClr val="000000"/>
                          </a:solidFill>
                          <a:effectLst/>
                          <a:latin typeface="+mn-lt"/>
                        </a:rPr>
                        <a:t>€ 2,000,000</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000" b="0" i="0" u="none" strike="noStrike" dirty="0">
                          <a:solidFill>
                            <a:srgbClr val="000000"/>
                          </a:solidFill>
                          <a:effectLst/>
                          <a:latin typeface="+mn-lt"/>
                        </a:rPr>
                        <a:t>€ 2,500,000</a:t>
                      </a:r>
                    </a:p>
                  </a:txBody>
                  <a:tcPr marL="9525" marR="9525" marT="9525" marB="0" anchor="ctr">
                    <a:lnL>
                      <a:noFill/>
                    </a:lnL>
                    <a:lnR w="28575"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944834341"/>
                  </a:ext>
                </a:extLst>
              </a:tr>
              <a:tr h="420268">
                <a:tc>
                  <a:txBody>
                    <a:bodyPr/>
                    <a:lstStyle/>
                    <a:p>
                      <a:pPr algn="ctr" fontAlgn="ctr"/>
                      <a:r>
                        <a:rPr lang="en-GB" sz="1000" b="0" i="0" u="none" strike="noStrike">
                          <a:solidFill>
                            <a:srgbClr val="000000"/>
                          </a:solidFill>
                          <a:effectLst/>
                          <a:latin typeface="+mn-lt"/>
                        </a:rPr>
                        <a:t>IA</a:t>
                      </a:r>
                    </a:p>
                  </a:txBody>
                  <a:tcPr marL="9525" marR="9525" marT="9525" marB="0" anchor="ctr">
                    <a:lnL w="28575" cap="flat" cmpd="sng" algn="ctr">
                      <a:solidFill>
                        <a:schemeClr val="tx1"/>
                      </a:solidFill>
                      <a:prstDash val="solid"/>
                      <a:round/>
                      <a:headEnd type="none" w="med" len="med"/>
                      <a:tailEnd type="none" w="med" len="med"/>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000" b="0" i="0" u="none" strike="noStrike" dirty="0">
                          <a:solidFill>
                            <a:srgbClr val="000000"/>
                          </a:solidFill>
                          <a:effectLst/>
                          <a:latin typeface="+mn-lt"/>
                        </a:rPr>
                        <a:t>Upgrading smartness of existing buildings through innovations for legacy equipment</a:t>
                      </a:r>
                    </a:p>
                  </a:txBody>
                  <a:tcPr marL="9525" marR="9525" marT="9525" marB="0" anchor="ctr">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000" b="0" i="0" u="none" strike="noStrike" dirty="0">
                          <a:solidFill>
                            <a:srgbClr val="000000"/>
                          </a:solidFill>
                          <a:effectLst/>
                          <a:latin typeface="+mn-lt"/>
                        </a:rPr>
                        <a:t>LC-SC3-EE-4-2019</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l" fontAlgn="ctr"/>
                      <a:r>
                        <a:rPr lang="en-GB" sz="600" b="0" i="0" u="sng" strike="noStrike" dirty="0">
                          <a:solidFill>
                            <a:srgbClr val="0563C1"/>
                          </a:solidFill>
                          <a:effectLst/>
                          <a:latin typeface="+mn-lt"/>
                        </a:rPr>
                        <a:t>http://ec.europa.eu/research/participants/portal/desktop/en/opportunities/h2020/topics/lc-sc3-ee-4-2019-2020.html</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000" b="0" i="0" u="none" strike="noStrike" dirty="0">
                          <a:solidFill>
                            <a:srgbClr val="000000"/>
                          </a:solidFill>
                          <a:effectLst/>
                          <a:latin typeface="+mn-lt"/>
                        </a:rPr>
                        <a:t>03/09/2019</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000" b="0" i="0" u="none" strike="noStrike" dirty="0">
                          <a:solidFill>
                            <a:srgbClr val="000000"/>
                          </a:solidFill>
                          <a:effectLst/>
                          <a:latin typeface="+mn-lt"/>
                        </a:rPr>
                        <a:t>€ 3,000,000</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000" b="0" i="0" u="none" strike="noStrike" dirty="0">
                          <a:solidFill>
                            <a:srgbClr val="000000"/>
                          </a:solidFill>
                          <a:effectLst/>
                          <a:latin typeface="+mn-lt"/>
                        </a:rPr>
                        <a:t>€ 4,000,000</a:t>
                      </a:r>
                    </a:p>
                  </a:txBody>
                  <a:tcPr marL="9525" marR="9525" marT="9525" marB="0" anchor="ctr">
                    <a:lnL>
                      <a:noFill/>
                    </a:lnL>
                    <a:lnR w="28575"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2798857607"/>
                  </a:ext>
                </a:extLst>
              </a:tr>
              <a:tr h="389107">
                <a:tc>
                  <a:txBody>
                    <a:bodyPr/>
                    <a:lstStyle/>
                    <a:p>
                      <a:pPr algn="ctr" fontAlgn="ctr"/>
                      <a:r>
                        <a:rPr lang="en-GB" sz="1000" b="0" i="0" u="none" strike="noStrike">
                          <a:solidFill>
                            <a:srgbClr val="000000"/>
                          </a:solidFill>
                          <a:effectLst/>
                          <a:latin typeface="+mn-lt"/>
                        </a:rPr>
                        <a:t>IA</a:t>
                      </a:r>
                    </a:p>
                  </a:txBody>
                  <a:tcPr marL="9525" marR="9525" marT="9525" marB="0" anchor="ctr">
                    <a:lnL w="28575" cap="flat" cmpd="sng" algn="ctr">
                      <a:solidFill>
                        <a:schemeClr val="tx1"/>
                      </a:solidFill>
                      <a:prstDash val="solid"/>
                      <a:round/>
                      <a:headEnd type="none" w="med" len="med"/>
                      <a:tailEnd type="none" w="med" len="med"/>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000" b="0" i="0" u="none" strike="noStrike" dirty="0">
                          <a:solidFill>
                            <a:srgbClr val="000000"/>
                          </a:solidFill>
                          <a:effectLst/>
                          <a:latin typeface="+mn-lt"/>
                        </a:rPr>
                        <a:t>Decarbonisation of the EU building stock: innovative approaches and affordable solutions changing the market for buildings renovation</a:t>
                      </a:r>
                    </a:p>
                  </a:txBody>
                  <a:tcPr marL="9525" marR="9525" marT="9525" marB="0" anchor="ctr">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000" b="0" i="0" u="none" strike="noStrike" dirty="0">
                          <a:solidFill>
                            <a:srgbClr val="000000"/>
                          </a:solidFill>
                          <a:effectLst/>
                          <a:latin typeface="+mn-lt"/>
                        </a:rPr>
                        <a:t>LC-SC3-EE-1-2018-2019-2020</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l" fontAlgn="ctr"/>
                      <a:r>
                        <a:rPr lang="en-GB" sz="600" b="0" i="0" u="sng" strike="noStrike" dirty="0">
                          <a:solidFill>
                            <a:srgbClr val="0563C1"/>
                          </a:solidFill>
                          <a:effectLst/>
                          <a:latin typeface="+mn-lt"/>
                        </a:rPr>
                        <a:t>http://ec.europa.eu/research/participants/portal/desktop/en/opportunities/h2020/topics/lc-sc3-ee-1-2018-2019-2020.html</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000" b="0" i="0" u="none" strike="noStrike" dirty="0">
                          <a:solidFill>
                            <a:srgbClr val="000000"/>
                          </a:solidFill>
                          <a:effectLst/>
                          <a:latin typeface="+mn-lt"/>
                        </a:rPr>
                        <a:t>03/09/2019</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000" b="0" i="0" u="none" strike="noStrike" dirty="0">
                          <a:solidFill>
                            <a:srgbClr val="000000"/>
                          </a:solidFill>
                          <a:effectLst/>
                          <a:latin typeface="+mn-lt"/>
                        </a:rPr>
                        <a:t>€ 3,000,000</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000" b="0" i="0" u="none" strike="noStrike" dirty="0">
                          <a:solidFill>
                            <a:srgbClr val="000000"/>
                          </a:solidFill>
                          <a:effectLst/>
                          <a:latin typeface="+mn-lt"/>
                        </a:rPr>
                        <a:t>€ 4,000,000</a:t>
                      </a:r>
                    </a:p>
                  </a:txBody>
                  <a:tcPr marL="9525" marR="9525" marT="9525" marB="0" anchor="ctr">
                    <a:lnL>
                      <a:noFill/>
                    </a:lnL>
                    <a:lnR w="28575"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417577584"/>
                  </a:ext>
                </a:extLst>
              </a:tr>
              <a:tr h="457200">
                <a:tc>
                  <a:txBody>
                    <a:bodyPr/>
                    <a:lstStyle/>
                    <a:p>
                      <a:pPr algn="ctr" fontAlgn="ctr"/>
                      <a:r>
                        <a:rPr lang="en-GB" sz="1000" b="0" i="0" u="none" strike="noStrike">
                          <a:solidFill>
                            <a:srgbClr val="000000"/>
                          </a:solidFill>
                          <a:effectLst/>
                          <a:latin typeface="+mn-lt"/>
                        </a:rPr>
                        <a:t>CSA</a:t>
                      </a:r>
                    </a:p>
                  </a:txBody>
                  <a:tcPr marL="9525" marR="9525" marT="9525" marB="0" anchor="ctr">
                    <a:lnL w="285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000" b="0" i="0" u="none" strike="noStrike" dirty="0">
                          <a:solidFill>
                            <a:srgbClr val="000000"/>
                          </a:solidFill>
                          <a:effectLst/>
                          <a:latin typeface="+mn-lt"/>
                        </a:rPr>
                        <a:t>The role of consumers in changing the market through informed decision and collective actions</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000" b="0" i="0" u="none" strike="noStrike" dirty="0">
                          <a:solidFill>
                            <a:srgbClr val="000000"/>
                          </a:solidFill>
                          <a:effectLst/>
                          <a:latin typeface="+mn-lt"/>
                        </a:rPr>
                        <a:t>LC-SC3-EC-1-2018-2019-2020</a:t>
                      </a:r>
                    </a:p>
                  </a:txBody>
                  <a:tcPr marL="9525" marR="9525" marT="9525" marB="0" anchor="ctr">
                    <a:lnL w="63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ctr"/>
                      <a:r>
                        <a:rPr lang="en-GB" sz="600" b="0" i="0" u="sng" strike="noStrike" dirty="0">
                          <a:solidFill>
                            <a:srgbClr val="0563C1"/>
                          </a:solidFill>
                          <a:effectLst/>
                          <a:latin typeface="+mn-lt"/>
                        </a:rPr>
                        <a:t>https://ec.europa.eu/research/participants/portal/desktop/en/opportunities/h2020/topics/lc-sc3-ec-1-2018-2019-2020.html</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000" b="0" i="0" u="none" strike="noStrike" dirty="0">
                          <a:solidFill>
                            <a:srgbClr val="000000"/>
                          </a:solidFill>
                          <a:effectLst/>
                          <a:latin typeface="+mn-lt"/>
                        </a:rPr>
                        <a:t>03/09/2019</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000" b="0" i="0" u="none" strike="noStrike" dirty="0">
                          <a:solidFill>
                            <a:srgbClr val="000000"/>
                          </a:solidFill>
                          <a:effectLst/>
                          <a:latin typeface="+mn-lt"/>
                        </a:rPr>
                        <a:t>€ 1,000,000</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000" b="0" i="0" u="none" strike="noStrike" dirty="0">
                          <a:solidFill>
                            <a:srgbClr val="000000"/>
                          </a:solidFill>
                          <a:effectLst/>
                          <a:latin typeface="+mn-lt"/>
                        </a:rPr>
                        <a:t>€ 2,000,000</a:t>
                      </a:r>
                    </a:p>
                  </a:txBody>
                  <a:tcPr marL="9525" marR="9525" marT="9525" marB="0" anchor="ctr">
                    <a:lnL>
                      <a:noFill/>
                    </a:lnL>
                    <a:lnR w="28575"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2120319011"/>
                  </a:ext>
                </a:extLst>
              </a:tr>
              <a:tr h="257628">
                <a:tc>
                  <a:txBody>
                    <a:bodyPr/>
                    <a:lstStyle/>
                    <a:p>
                      <a:pPr algn="ctr" fontAlgn="ctr"/>
                      <a:r>
                        <a:rPr lang="en-GB" sz="1000" b="0" i="0" u="none" strike="noStrike">
                          <a:solidFill>
                            <a:srgbClr val="000000"/>
                          </a:solidFill>
                          <a:effectLst/>
                          <a:latin typeface="+mn-lt"/>
                        </a:rPr>
                        <a:t>CSA</a:t>
                      </a:r>
                    </a:p>
                  </a:txBody>
                  <a:tcPr marL="9525" marR="9525" marT="9525" marB="0" anchor="ctr">
                    <a:lnL w="285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000" b="0" i="0" u="none" strike="noStrike" dirty="0">
                          <a:solidFill>
                            <a:srgbClr val="000000"/>
                          </a:solidFill>
                          <a:effectLst/>
                          <a:latin typeface="+mn-lt"/>
                        </a:rPr>
                        <a:t>Mitigating household energy poverty</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000" b="0" i="0" u="none" strike="noStrike" dirty="0">
                          <a:solidFill>
                            <a:srgbClr val="000000"/>
                          </a:solidFill>
                          <a:effectLst/>
                          <a:latin typeface="+mn-lt"/>
                        </a:rPr>
                        <a:t>LC-SC3-EC-2-2019-2019-2020</a:t>
                      </a:r>
                    </a:p>
                  </a:txBody>
                  <a:tcPr marL="9525" marR="9525" marT="9525" marB="0" anchor="ctr">
                    <a:lnL w="63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ctr"/>
                      <a:r>
                        <a:rPr lang="en-GB" sz="600" b="0" i="0" u="sng" strike="noStrike" dirty="0">
                          <a:solidFill>
                            <a:srgbClr val="0563C1"/>
                          </a:solidFill>
                          <a:effectLst/>
                          <a:latin typeface="+mn-lt"/>
                        </a:rPr>
                        <a:t>http://ec.europa.eu/research/participants/portal/desktop/en/opportunities/h2020/topics/lc-sc3-ec-2-2018-2019-2020.html</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000" b="0" i="0" u="none" strike="noStrike" dirty="0">
                          <a:solidFill>
                            <a:srgbClr val="000000"/>
                          </a:solidFill>
                          <a:effectLst/>
                          <a:latin typeface="+mn-lt"/>
                        </a:rPr>
                        <a:t>03/09/2019</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000" b="0" i="0" u="none" strike="noStrike" dirty="0">
                          <a:solidFill>
                            <a:srgbClr val="000000"/>
                          </a:solidFill>
                          <a:effectLst/>
                          <a:latin typeface="+mn-lt"/>
                        </a:rPr>
                        <a:t>€ 1,000,000</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000" b="0" i="0" u="none" strike="noStrike" dirty="0">
                          <a:solidFill>
                            <a:srgbClr val="000000"/>
                          </a:solidFill>
                          <a:effectLst/>
                          <a:latin typeface="+mn-lt"/>
                        </a:rPr>
                        <a:t>€ 2,000,000</a:t>
                      </a:r>
                    </a:p>
                  </a:txBody>
                  <a:tcPr marL="9525" marR="9525" marT="9525" marB="0" anchor="ctr">
                    <a:lnL>
                      <a:noFill/>
                    </a:lnL>
                    <a:lnR w="28575"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2751174255"/>
                  </a:ext>
                </a:extLst>
              </a:tr>
              <a:tr h="257629">
                <a:tc>
                  <a:txBody>
                    <a:bodyPr/>
                    <a:lstStyle/>
                    <a:p>
                      <a:pPr algn="ctr" fontAlgn="ctr"/>
                      <a:r>
                        <a:rPr lang="en-GB" sz="1000" b="0" i="0" u="none" strike="noStrike">
                          <a:solidFill>
                            <a:srgbClr val="000000"/>
                          </a:solidFill>
                          <a:effectLst/>
                          <a:latin typeface="+mn-lt"/>
                        </a:rPr>
                        <a:t>IA</a:t>
                      </a:r>
                    </a:p>
                  </a:txBody>
                  <a:tcPr marL="9525" marR="9525" marT="9525" marB="0" anchor="ctr">
                    <a:lnL w="285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000" b="0" i="0" u="none" strike="noStrike" dirty="0">
                          <a:solidFill>
                            <a:srgbClr val="000000"/>
                          </a:solidFill>
                          <a:effectLst/>
                          <a:latin typeface="+mn-lt"/>
                        </a:rPr>
                        <a:t>Flexibility and retail market options for the distribution grid</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1000" b="0" i="0" u="none" strike="noStrike" dirty="0">
                          <a:solidFill>
                            <a:srgbClr val="000000"/>
                          </a:solidFill>
                          <a:effectLst/>
                          <a:latin typeface="+mn-lt"/>
                        </a:rPr>
                        <a:t>LC-SC3-ES-1-2019</a:t>
                      </a:r>
                    </a:p>
                  </a:txBody>
                  <a:tcPr marL="9525" marR="9525" marT="9525" marB="0" anchor="ctr">
                    <a:lnL w="63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l" fontAlgn="ctr"/>
                      <a:r>
                        <a:rPr lang="en-GB" sz="600" b="0" i="0" u="sng" strike="noStrike">
                          <a:solidFill>
                            <a:srgbClr val="0563C1"/>
                          </a:solidFill>
                          <a:effectLst/>
                          <a:latin typeface="+mn-lt"/>
                        </a:rPr>
                        <a:t>http://ec.europa.eu/research/participants/portal/desktop/en/opportunities/h2020/topics/lc-sc3-es-1-2019.html</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000" b="0" i="0" u="none" strike="noStrike" dirty="0">
                          <a:solidFill>
                            <a:srgbClr val="000000"/>
                          </a:solidFill>
                          <a:effectLst/>
                          <a:latin typeface="+mn-lt"/>
                        </a:rPr>
                        <a:t>05/02/2019</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000" b="0" i="0" u="none" strike="noStrike" dirty="0">
                          <a:solidFill>
                            <a:srgbClr val="000000"/>
                          </a:solidFill>
                          <a:effectLst/>
                          <a:latin typeface="+mn-lt"/>
                        </a:rPr>
                        <a:t>€ 6,000,000</a:t>
                      </a:r>
                    </a:p>
                  </a:txBody>
                  <a:tcPr marL="9525" marR="9525" marT="9525" marB="0" anchor="ctr">
                    <a:lnL>
                      <a:noFill/>
                    </a:lnL>
                    <a:lnR>
                      <a:noFill/>
                    </a:lnR>
                    <a:lnT>
                      <a:noFill/>
                    </a:lnT>
                    <a:lnB>
                      <a:noFill/>
                    </a:lnB>
                    <a:lnTlToBr w="12700" cmpd="sng">
                      <a:noFill/>
                      <a:prstDash val="solid"/>
                    </a:lnTlToBr>
                    <a:lnBlToTr w="12700" cmpd="sng">
                      <a:noFill/>
                      <a:prstDash val="solid"/>
                    </a:lnBlToTr>
                  </a:tcPr>
                </a:tc>
                <a:tc>
                  <a:txBody>
                    <a:bodyPr/>
                    <a:lstStyle/>
                    <a:p>
                      <a:pPr algn="ctr" fontAlgn="ctr"/>
                      <a:r>
                        <a:rPr lang="en-GB" sz="1000" b="0" i="0" u="none" strike="noStrike" dirty="0">
                          <a:solidFill>
                            <a:srgbClr val="000000"/>
                          </a:solidFill>
                          <a:effectLst/>
                          <a:latin typeface="+mn-lt"/>
                        </a:rPr>
                        <a:t>€ 8,000,000</a:t>
                      </a:r>
                    </a:p>
                  </a:txBody>
                  <a:tcPr marL="9525" marR="9525" marT="9525" marB="0" anchor="ctr">
                    <a:lnL>
                      <a:noFill/>
                    </a:lnL>
                    <a:lnR w="28575"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xmlns="" val="2905809354"/>
                  </a:ext>
                </a:extLst>
              </a:tr>
              <a:tr h="113944">
                <a:tc>
                  <a:txBody>
                    <a:bodyPr/>
                    <a:lstStyle/>
                    <a:p>
                      <a:pPr algn="ctr" fontAlgn="ctr"/>
                      <a:r>
                        <a:rPr lang="en-GB" sz="200" b="0" i="0" u="none" strike="noStrike" dirty="0">
                          <a:solidFill>
                            <a:srgbClr val="000000"/>
                          </a:solidFill>
                          <a:effectLst/>
                          <a:latin typeface="+mn-lt"/>
                        </a:rPr>
                        <a:t> </a:t>
                      </a:r>
                    </a:p>
                  </a:txBody>
                  <a:tcPr marL="2296" marR="2296" marT="2296" marB="0" anchor="ctr">
                    <a:lnL w="28575" cap="flat" cmpd="sng" algn="ctr">
                      <a:solidFill>
                        <a:schemeClr val="tx1"/>
                      </a:solidFill>
                      <a:prstDash val="solid"/>
                      <a:round/>
                      <a:headEnd type="none" w="med" len="med"/>
                      <a:tailEnd type="none" w="med" len="med"/>
                    </a:lnL>
                    <a:lnR>
                      <a:noFill/>
                    </a:lnR>
                    <a:lnT w="635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200" b="0" i="0" u="none" strike="noStrike">
                          <a:solidFill>
                            <a:srgbClr val="000000"/>
                          </a:solidFill>
                          <a:effectLst/>
                          <a:latin typeface="+mn-lt"/>
                        </a:rPr>
                        <a:t> </a:t>
                      </a:r>
                    </a:p>
                  </a:txBody>
                  <a:tcPr marL="2296" marR="2296" marT="2296" marB="0" anchor="ctr">
                    <a:lnL>
                      <a:noFill/>
                    </a:lnL>
                    <a:lnR>
                      <a:noFill/>
                    </a:lnR>
                    <a:lnT w="635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200" b="0" i="0" u="none" strike="noStrike">
                          <a:solidFill>
                            <a:srgbClr val="000000"/>
                          </a:solidFill>
                          <a:effectLst/>
                          <a:latin typeface="+mn-lt"/>
                        </a:rPr>
                        <a:t> </a:t>
                      </a:r>
                    </a:p>
                  </a:txBody>
                  <a:tcPr marL="2296" marR="2296" marT="2296" marB="0" anchor="ctr">
                    <a:lnL>
                      <a:noFill/>
                    </a:lnL>
                    <a:lnR>
                      <a:noFill/>
                    </a:lnR>
                    <a:lnT>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en-GB" sz="600" b="0" i="0" u="sng" strike="noStrike" dirty="0">
                          <a:solidFill>
                            <a:srgbClr val="0563C1"/>
                          </a:solidFill>
                          <a:effectLst/>
                          <a:latin typeface="+mn-lt"/>
                        </a:rPr>
                        <a:t> </a:t>
                      </a:r>
                    </a:p>
                  </a:txBody>
                  <a:tcPr marL="2296" marR="2296" marT="2296" marB="0" anchor="ctr">
                    <a:lnL>
                      <a:noFill/>
                    </a:lnL>
                    <a:lnR>
                      <a:noFill/>
                    </a:lnR>
                    <a:lnT>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GB" sz="200" b="0" i="0" u="none" strike="noStrike">
                          <a:solidFill>
                            <a:srgbClr val="000000"/>
                          </a:solidFill>
                          <a:effectLst/>
                          <a:latin typeface="+mn-lt"/>
                        </a:rPr>
                        <a:t> </a:t>
                      </a:r>
                    </a:p>
                  </a:txBody>
                  <a:tcPr marL="2296" marR="2296" marT="2296" marB="0" anchor="ctr">
                    <a:lnL>
                      <a:noFill/>
                    </a:lnL>
                    <a:lnR>
                      <a:noFill/>
                    </a:lnR>
                    <a:lnT>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GB" sz="200" b="0" i="0" u="none" strike="noStrike" dirty="0">
                          <a:solidFill>
                            <a:srgbClr val="000000"/>
                          </a:solidFill>
                          <a:effectLst/>
                          <a:latin typeface="+mn-lt"/>
                        </a:rPr>
                        <a:t> </a:t>
                      </a:r>
                    </a:p>
                  </a:txBody>
                  <a:tcPr marL="2296" marR="2296" marT="2296" marB="0" anchor="ctr">
                    <a:lnL>
                      <a:noFill/>
                    </a:lnL>
                    <a:lnR>
                      <a:noFill/>
                    </a:lnR>
                    <a:lnT>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GB" sz="200" b="0" i="0" u="none" strike="noStrike" dirty="0">
                          <a:solidFill>
                            <a:srgbClr val="000000"/>
                          </a:solidFill>
                          <a:effectLst/>
                          <a:latin typeface="+mn-lt"/>
                        </a:rPr>
                        <a:t> </a:t>
                      </a:r>
                    </a:p>
                  </a:txBody>
                  <a:tcPr marL="2296" marR="2296" marT="2296" marB="0" anchor="ctr">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28148441"/>
                  </a:ext>
                </a:extLst>
              </a:tr>
            </a:tbl>
          </a:graphicData>
        </a:graphic>
      </p:graphicFrame>
    </p:spTree>
    <p:extLst>
      <p:ext uri="{BB962C8B-B14F-4D97-AF65-F5344CB8AC3E}">
        <p14:creationId xmlns:p14="http://schemas.microsoft.com/office/powerpoint/2010/main" val="1796376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68B06A-61A2-4AC3-B173-DC55BF9DFA25}"/>
              </a:ext>
            </a:extLst>
          </p:cNvPr>
          <p:cNvSpPr>
            <a:spLocks noGrp="1"/>
          </p:cNvSpPr>
          <p:nvPr>
            <p:ph type="ctrTitle"/>
          </p:nvPr>
        </p:nvSpPr>
        <p:spPr/>
        <p:txBody>
          <a:bodyPr/>
          <a:lstStyle/>
          <a:p>
            <a:endParaRPr lang="en-GB" dirty="0"/>
          </a:p>
        </p:txBody>
      </p:sp>
      <p:sp>
        <p:nvSpPr>
          <p:cNvPr id="3" name="Subtitle 2">
            <a:extLst>
              <a:ext uri="{FF2B5EF4-FFF2-40B4-BE49-F238E27FC236}">
                <a16:creationId xmlns:a16="http://schemas.microsoft.com/office/drawing/2014/main" xmlns="" id="{13F75B12-47A2-4E34-BAB0-BDD9919770CC}"/>
              </a:ext>
            </a:extLst>
          </p:cNvPr>
          <p:cNvSpPr>
            <a:spLocks noGrp="1"/>
          </p:cNvSpPr>
          <p:nvPr>
            <p:ph type="subTitle" idx="1"/>
          </p:nvPr>
        </p:nvSpPr>
        <p:spPr/>
        <p:txBody>
          <a:bodyPr/>
          <a:lstStyle/>
          <a:p>
            <a:r>
              <a:rPr lang="en-GB" dirty="0"/>
              <a:t>Stuart Russon</a:t>
            </a:r>
          </a:p>
        </p:txBody>
      </p:sp>
      <p:sp>
        <p:nvSpPr>
          <p:cNvPr id="4" name="Content Placeholder 3">
            <a:extLst>
              <a:ext uri="{FF2B5EF4-FFF2-40B4-BE49-F238E27FC236}">
                <a16:creationId xmlns:a16="http://schemas.microsoft.com/office/drawing/2014/main" xmlns="" id="{C7A9E73D-4AA5-4599-A8DE-D120F916E90A}"/>
              </a:ext>
            </a:extLst>
          </p:cNvPr>
          <p:cNvSpPr>
            <a:spLocks noGrp="1"/>
          </p:cNvSpPr>
          <p:nvPr>
            <p:ph sz="quarter" idx="13"/>
          </p:nvPr>
        </p:nvSpPr>
        <p:spPr>
          <a:xfrm>
            <a:off x="3251422" y="5522052"/>
            <a:ext cx="5689156" cy="523220"/>
          </a:xfrm>
        </p:spPr>
        <p:txBody>
          <a:bodyPr/>
          <a:lstStyle/>
          <a:p>
            <a:r>
              <a:rPr lang="en-GB" dirty="0"/>
              <a:t>stuart.russon@es.catapult.org.uk</a:t>
            </a:r>
          </a:p>
        </p:txBody>
      </p:sp>
    </p:spTree>
    <p:extLst>
      <p:ext uri="{BB962C8B-B14F-4D97-AF65-F5344CB8AC3E}">
        <p14:creationId xmlns:p14="http://schemas.microsoft.com/office/powerpoint/2010/main" val="1720207309"/>
      </p:ext>
    </p:extLst>
  </p:cSld>
  <p:clrMapOvr>
    <a:masterClrMapping/>
  </p:clrMapOvr>
</p:sld>
</file>

<file path=ppt/theme/theme1.xml><?xml version="1.0" encoding="utf-8"?>
<a:theme xmlns:a="http://schemas.openxmlformats.org/drawingml/2006/main" name="Office Theme">
  <a:themeElements>
    <a:clrScheme name="ESC theme">
      <a:dk1>
        <a:sysClr val="windowText" lastClr="000000"/>
      </a:dk1>
      <a:lt1>
        <a:sysClr val="window" lastClr="FFFFFF"/>
      </a:lt1>
      <a:dk2>
        <a:srgbClr val="162C36"/>
      </a:dk2>
      <a:lt2>
        <a:srgbClr val="E7E6E6"/>
      </a:lt2>
      <a:accent1>
        <a:srgbClr val="EC6097"/>
      </a:accent1>
      <a:accent2>
        <a:srgbClr val="DBDD30"/>
      </a:accent2>
      <a:accent3>
        <a:srgbClr val="7FC9C9"/>
      </a:accent3>
      <a:accent4>
        <a:srgbClr val="E73458"/>
      </a:accent4>
      <a:accent5>
        <a:srgbClr val="4EAE33"/>
      </a:accent5>
      <a:accent6>
        <a:srgbClr val="162C36"/>
      </a:accent6>
      <a:hlink>
        <a:srgbClr val="0563C1"/>
      </a:hlink>
      <a:folHlink>
        <a:srgbClr val="CFCFCF"/>
      </a:folHlink>
    </a:clrScheme>
    <a:fontScheme name="ESC theme">
      <a:majorFont>
        <a:latin typeface="Segoe UI Semibold"/>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3366</TotalTime>
  <Words>598</Words>
  <Application>Microsoft Office PowerPoint</Application>
  <PresentationFormat>Vlastní</PresentationFormat>
  <Paragraphs>210</Paragraphs>
  <Slides>7</Slides>
  <Notes>0</Notes>
  <HiddenSlides>0</HiddenSlides>
  <MMClips>0</MMClips>
  <ScaleCrop>false</ScaleCrop>
  <HeadingPairs>
    <vt:vector size="4" baseType="variant">
      <vt:variant>
        <vt:lpstr>Motiv</vt:lpstr>
      </vt:variant>
      <vt:variant>
        <vt:i4>1</vt:i4>
      </vt:variant>
      <vt:variant>
        <vt:lpstr>Nadpisy snímků</vt:lpstr>
      </vt:variant>
      <vt:variant>
        <vt:i4>7</vt:i4>
      </vt:variant>
    </vt:vector>
  </HeadingPairs>
  <TitlesOfParts>
    <vt:vector size="8" baseType="lpstr">
      <vt:lpstr>Office Theme</vt:lpstr>
      <vt:lpstr>Energy Systems Catapult</vt:lpstr>
      <vt:lpstr>Introduction</vt:lpstr>
      <vt:lpstr>ESC Capabilities</vt:lpstr>
      <vt:lpstr>February 2019 – Calls of interest</vt:lpstr>
      <vt:lpstr>April 2019 – Calls of interest</vt:lpstr>
      <vt:lpstr>September 2019 – Calls of interest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Nisha Shouan</dc:creator>
  <cp:lastModifiedBy>Petr Ondrej</cp:lastModifiedBy>
  <cp:revision>169</cp:revision>
  <dcterms:created xsi:type="dcterms:W3CDTF">2018-06-21T11:27:59Z</dcterms:created>
  <dcterms:modified xsi:type="dcterms:W3CDTF">2018-10-24T07:52:33Z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dea0546-b48f-44ab-82aa-59989f5d85cf_Enabled">
    <vt:lpwstr>True</vt:lpwstr>
  </property>
  <property fmtid="{D5CDD505-2E9C-101B-9397-08002B2CF9AE}" pid="3" name="MSIP_Label_cdea0546-b48f-44ab-82aa-59989f5d85cf_SiteId">
    <vt:lpwstr>532a5fd0-268c-48ff-b181-14740d5d430b</vt:lpwstr>
  </property>
  <property fmtid="{D5CDD505-2E9C-101B-9397-08002B2CF9AE}" pid="4" name="MSIP_Label_cdea0546-b48f-44ab-82aa-59989f5d85cf_Owner">
    <vt:lpwstr>Nisha.Shouan@es.catapult.org.uk</vt:lpwstr>
  </property>
  <property fmtid="{D5CDD505-2E9C-101B-9397-08002B2CF9AE}" pid="5" name="MSIP_Label_cdea0546-b48f-44ab-82aa-59989f5d85cf_SetDate">
    <vt:lpwstr>2018-06-27T15:40:45.0444864Z</vt:lpwstr>
  </property>
  <property fmtid="{D5CDD505-2E9C-101B-9397-08002B2CF9AE}" pid="6" name="MSIP_Label_cdea0546-b48f-44ab-82aa-59989f5d85cf_Name">
    <vt:lpwstr>Open</vt:lpwstr>
  </property>
  <property fmtid="{D5CDD505-2E9C-101B-9397-08002B2CF9AE}" pid="7" name="MSIP_Label_cdea0546-b48f-44ab-82aa-59989f5d85cf_Application">
    <vt:lpwstr>Microsoft Azure Information Protection</vt:lpwstr>
  </property>
  <property fmtid="{D5CDD505-2E9C-101B-9397-08002B2CF9AE}" pid="8" name="MSIP_Label_cdea0546-b48f-44ab-82aa-59989f5d85cf_Extended_MSFT_Method">
    <vt:lpwstr>Manual</vt:lpwstr>
  </property>
  <property fmtid="{D5CDD505-2E9C-101B-9397-08002B2CF9AE}" pid="9" name="Sensitivity">
    <vt:lpwstr>Open</vt:lpwstr>
  </property>
</Properties>
</file>