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61" r:id="rId5"/>
    <p:sldId id="262" r:id="rId6"/>
    <p:sldId id="270" r:id="rId7"/>
    <p:sldId id="271" r:id="rId8"/>
    <p:sldId id="263" r:id="rId9"/>
    <p:sldId id="272" r:id="rId10"/>
    <p:sldId id="264" r:id="rId11"/>
    <p:sldId id="266" r:id="rId12"/>
    <p:sldId id="265" r:id="rId13"/>
    <p:sldId id="273" r:id="rId14"/>
    <p:sldId id="274" r:id="rId15"/>
    <p:sldId id="275" r:id="rId16"/>
    <p:sldId id="277" r:id="rId17"/>
    <p:sldId id="276" r:id="rId18"/>
    <p:sldId id="268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11" autoAdjust="0"/>
  </p:normalViewPr>
  <p:slideViewPr>
    <p:cSldViewPr snapToGrid="0">
      <p:cViewPr varScale="1">
        <p:scale>
          <a:sx n="90" d="100"/>
          <a:sy n="90" d="100"/>
        </p:scale>
        <p:origin x="120" y="43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1CA57E-006C-4E3B-8852-F4B0D463BEB2}" type="doc">
      <dgm:prSet loTypeId="urn:microsoft.com/office/officeart/2005/8/layout/process4" loCatId="process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ECFFF949-580B-4604-8E84-7703F4C35FF3}">
      <dgm:prSet custT="1"/>
      <dgm:spPr/>
      <dgm:t>
        <a:bodyPr/>
        <a:lstStyle/>
        <a:p>
          <a:pPr algn="l" rtl="0"/>
          <a:r>
            <a:rPr lang="cs-CZ" sz="1800" b="0" dirty="0" smtClean="0">
              <a:solidFill>
                <a:srgbClr val="C00000"/>
              </a:solidFill>
            </a:rPr>
            <a:t>Sběr projektových záměrů – možnost založit do ISEP		</a:t>
          </a:r>
          <a:r>
            <a:rPr lang="cs-CZ" sz="1800" b="1" dirty="0" smtClean="0">
              <a:solidFill>
                <a:srgbClr val="C00000"/>
              </a:solidFill>
            </a:rPr>
            <a:t>1. - 31. října 2018</a:t>
          </a:r>
          <a:endParaRPr lang="cs-CZ" sz="1800" b="1" dirty="0">
            <a:solidFill>
              <a:srgbClr val="C00000"/>
            </a:solidFill>
          </a:endParaRPr>
        </a:p>
      </dgm:t>
    </dgm:pt>
    <dgm:pt modelId="{F538DCC5-35F2-48F4-AF84-503C03E58A72}" type="parTrans" cxnId="{88E2C0C8-8587-4651-8EA1-4A77927C8895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8631D6B8-C8CE-4F1F-9389-988A2882F502}" type="sibTrans" cxnId="{88E2C0C8-8587-4651-8EA1-4A77927C8895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01BAE445-998E-42A3-8812-16762AA5154D}">
      <dgm:prSet custT="1"/>
      <dgm:spPr/>
      <dgm:t>
        <a:bodyPr/>
        <a:lstStyle/>
        <a:p>
          <a:pPr algn="l" rtl="0"/>
          <a:r>
            <a:rPr lang="cs-CZ" sz="1800" b="0" dirty="0" smtClean="0">
              <a:solidFill>
                <a:schemeClr val="tx1"/>
              </a:solidFill>
            </a:rPr>
            <a:t>Kontrola a ukončení schvalování na HS			9. listopadu 2018</a:t>
          </a:r>
          <a:endParaRPr lang="cs-CZ" sz="1600" b="0" dirty="0">
            <a:solidFill>
              <a:schemeClr val="tx1"/>
            </a:solidFill>
          </a:endParaRPr>
        </a:p>
      </dgm:t>
    </dgm:pt>
    <dgm:pt modelId="{6C87643C-BFBD-4908-9825-FAE7C6003A86}" type="parTrans" cxnId="{F20F0A36-D156-46FD-99BE-8005F065737D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F986BEAA-217C-4CC7-8A89-03977F219A83}" type="sibTrans" cxnId="{F20F0A36-D156-46FD-99BE-8005F065737D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53F25F9B-6B83-49B8-B762-7C116417C385}">
      <dgm:prSet custT="1"/>
      <dgm:spPr/>
      <dgm:t>
        <a:bodyPr/>
        <a:lstStyle/>
        <a:p>
          <a:pPr algn="l" rtl="0"/>
          <a:r>
            <a:rPr lang="cs-CZ" sz="1800" b="0" dirty="0" smtClean="0">
              <a:solidFill>
                <a:schemeClr val="tx1"/>
              </a:solidFill>
            </a:rPr>
            <a:t>Zveřejnění výsledků soutěže 					do 21. prosince 2018</a:t>
          </a:r>
          <a:endParaRPr lang="cs-CZ" sz="1800" b="0" dirty="0">
            <a:solidFill>
              <a:schemeClr val="tx1"/>
            </a:solidFill>
          </a:endParaRPr>
        </a:p>
      </dgm:t>
    </dgm:pt>
    <dgm:pt modelId="{1995D395-C777-4298-BD57-EB760DF83767}" type="parTrans" cxnId="{FADC0BD1-BBA6-45F5-9593-91D39147544B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3CF7731E-0D6B-4FD1-8A17-7E147742A921}" type="sibTrans" cxnId="{FADC0BD1-BBA6-45F5-9593-91D39147544B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F52D7688-3E52-4843-971F-46563F4851B7}">
      <dgm:prSet custT="1"/>
      <dgm:spPr/>
      <dgm:t>
        <a:bodyPr/>
        <a:lstStyle/>
        <a:p>
          <a:pPr algn="l" rtl="0"/>
          <a:r>
            <a:rPr lang="cs-CZ" sz="1800" b="0" dirty="0" smtClean="0">
              <a:solidFill>
                <a:schemeClr val="tx1"/>
              </a:solidFill>
            </a:rPr>
            <a:t>Hodnocení na úrovni členů hodnotící komise a vedení MU	16. listopadu – 11. prosince 2018 	</a:t>
          </a:r>
          <a:endParaRPr lang="cs-CZ" sz="1800" b="0" dirty="0">
            <a:solidFill>
              <a:schemeClr val="tx1"/>
            </a:solidFill>
          </a:endParaRPr>
        </a:p>
      </dgm:t>
    </dgm:pt>
    <dgm:pt modelId="{ACE6B557-890E-46C5-8FA7-8A524AC942DD}" type="parTrans" cxnId="{5300B0F9-430C-44EB-96F6-6052BB5E4B8F}">
      <dgm:prSet/>
      <dgm:spPr/>
      <dgm:t>
        <a:bodyPr/>
        <a:lstStyle/>
        <a:p>
          <a:endParaRPr lang="cs-CZ"/>
        </a:p>
      </dgm:t>
    </dgm:pt>
    <dgm:pt modelId="{0C72605C-AE6E-42BD-8CE7-CBFC03BA6D32}" type="sibTrans" cxnId="{5300B0F9-430C-44EB-96F6-6052BB5E4B8F}">
      <dgm:prSet/>
      <dgm:spPr/>
      <dgm:t>
        <a:bodyPr/>
        <a:lstStyle/>
        <a:p>
          <a:endParaRPr lang="cs-CZ"/>
        </a:p>
      </dgm:t>
    </dgm:pt>
    <dgm:pt modelId="{FEC356DF-D142-44AB-9F50-CE464F3B7920}" type="pres">
      <dgm:prSet presAssocID="{B21CA57E-006C-4E3B-8852-F4B0D463BE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6B8046B-216A-40B6-B18F-103525B6F908}" type="pres">
      <dgm:prSet presAssocID="{53F25F9B-6B83-49B8-B762-7C116417C385}" presName="boxAndChildren" presStyleCnt="0"/>
      <dgm:spPr/>
      <dgm:t>
        <a:bodyPr/>
        <a:lstStyle/>
        <a:p>
          <a:endParaRPr lang="cs-CZ"/>
        </a:p>
      </dgm:t>
    </dgm:pt>
    <dgm:pt modelId="{EC7C7FC6-A998-42BE-A17B-F50B0753F477}" type="pres">
      <dgm:prSet presAssocID="{53F25F9B-6B83-49B8-B762-7C116417C385}" presName="parentTextBox" presStyleLbl="node1" presStyleIdx="0" presStyleCnt="4"/>
      <dgm:spPr/>
      <dgm:t>
        <a:bodyPr/>
        <a:lstStyle/>
        <a:p>
          <a:endParaRPr lang="cs-CZ"/>
        </a:p>
      </dgm:t>
    </dgm:pt>
    <dgm:pt modelId="{49077EB9-01DF-4C34-97BF-B2F6332F01FF}" type="pres">
      <dgm:prSet presAssocID="{0C72605C-AE6E-42BD-8CE7-CBFC03BA6D32}" presName="sp" presStyleCnt="0"/>
      <dgm:spPr/>
    </dgm:pt>
    <dgm:pt modelId="{E425D0C4-D074-4A6F-96DB-0CF5A087254C}" type="pres">
      <dgm:prSet presAssocID="{F52D7688-3E52-4843-971F-46563F4851B7}" presName="arrowAndChildren" presStyleCnt="0"/>
      <dgm:spPr/>
    </dgm:pt>
    <dgm:pt modelId="{74181E1A-C0E9-45E2-8E43-8C41096383AD}" type="pres">
      <dgm:prSet presAssocID="{F52D7688-3E52-4843-971F-46563F4851B7}" presName="parentTextArrow" presStyleLbl="node1" presStyleIdx="1" presStyleCnt="4"/>
      <dgm:spPr/>
      <dgm:t>
        <a:bodyPr/>
        <a:lstStyle/>
        <a:p>
          <a:endParaRPr lang="cs-CZ"/>
        </a:p>
      </dgm:t>
    </dgm:pt>
    <dgm:pt modelId="{A312AB2A-4746-4F7A-BBED-74B7432B3163}" type="pres">
      <dgm:prSet presAssocID="{F986BEAA-217C-4CC7-8A89-03977F219A83}" presName="sp" presStyleCnt="0"/>
      <dgm:spPr/>
      <dgm:t>
        <a:bodyPr/>
        <a:lstStyle/>
        <a:p>
          <a:endParaRPr lang="cs-CZ"/>
        </a:p>
      </dgm:t>
    </dgm:pt>
    <dgm:pt modelId="{53403ACA-2AB5-49E6-A65D-1D698E9014D2}" type="pres">
      <dgm:prSet presAssocID="{01BAE445-998E-42A3-8812-16762AA5154D}" presName="arrowAndChildren" presStyleCnt="0"/>
      <dgm:spPr/>
      <dgm:t>
        <a:bodyPr/>
        <a:lstStyle/>
        <a:p>
          <a:endParaRPr lang="cs-CZ"/>
        </a:p>
      </dgm:t>
    </dgm:pt>
    <dgm:pt modelId="{7F25663E-F0C0-475F-9F2F-04AF4CB8504E}" type="pres">
      <dgm:prSet presAssocID="{01BAE445-998E-42A3-8812-16762AA5154D}" presName="parentTextArrow" presStyleLbl="node1" presStyleIdx="2" presStyleCnt="4" custScaleY="89240" custLinFactNeighborX="-1310" custLinFactNeighborY="5125"/>
      <dgm:spPr/>
      <dgm:t>
        <a:bodyPr/>
        <a:lstStyle/>
        <a:p>
          <a:endParaRPr lang="cs-CZ"/>
        </a:p>
      </dgm:t>
    </dgm:pt>
    <dgm:pt modelId="{E759644D-F294-4C7E-BCEC-DD97AECE78ED}" type="pres">
      <dgm:prSet presAssocID="{8631D6B8-C8CE-4F1F-9389-988A2882F502}" presName="sp" presStyleCnt="0"/>
      <dgm:spPr/>
      <dgm:t>
        <a:bodyPr/>
        <a:lstStyle/>
        <a:p>
          <a:endParaRPr lang="cs-CZ"/>
        </a:p>
      </dgm:t>
    </dgm:pt>
    <dgm:pt modelId="{A79CD1F6-B113-4A48-BFE8-4236737107E0}" type="pres">
      <dgm:prSet presAssocID="{ECFFF949-580B-4604-8E84-7703F4C35FF3}" presName="arrowAndChildren" presStyleCnt="0"/>
      <dgm:spPr/>
      <dgm:t>
        <a:bodyPr/>
        <a:lstStyle/>
        <a:p>
          <a:endParaRPr lang="cs-CZ"/>
        </a:p>
      </dgm:t>
    </dgm:pt>
    <dgm:pt modelId="{723770F0-4B25-4335-AF44-53F5530EEE33}" type="pres">
      <dgm:prSet presAssocID="{ECFFF949-580B-4604-8E84-7703F4C35FF3}" presName="parentTextArrow" presStyleLbl="node1" presStyleIdx="3" presStyleCnt="4"/>
      <dgm:spPr/>
      <dgm:t>
        <a:bodyPr/>
        <a:lstStyle/>
        <a:p>
          <a:endParaRPr lang="cs-CZ"/>
        </a:p>
      </dgm:t>
    </dgm:pt>
  </dgm:ptLst>
  <dgm:cxnLst>
    <dgm:cxn modelId="{135E3A9A-D183-4F2F-A82C-7D272E452108}" type="presOf" srcId="{53F25F9B-6B83-49B8-B762-7C116417C385}" destId="{EC7C7FC6-A998-42BE-A17B-F50B0753F477}" srcOrd="0" destOrd="0" presId="urn:microsoft.com/office/officeart/2005/8/layout/process4"/>
    <dgm:cxn modelId="{8FE7B195-5CA7-47EC-AB78-5809B2CF1ACE}" type="presOf" srcId="{B21CA57E-006C-4E3B-8852-F4B0D463BEB2}" destId="{FEC356DF-D142-44AB-9F50-CE464F3B7920}" srcOrd="0" destOrd="0" presId="urn:microsoft.com/office/officeart/2005/8/layout/process4"/>
    <dgm:cxn modelId="{5300B0F9-430C-44EB-96F6-6052BB5E4B8F}" srcId="{B21CA57E-006C-4E3B-8852-F4B0D463BEB2}" destId="{F52D7688-3E52-4843-971F-46563F4851B7}" srcOrd="2" destOrd="0" parTransId="{ACE6B557-890E-46C5-8FA7-8A524AC942DD}" sibTransId="{0C72605C-AE6E-42BD-8CE7-CBFC03BA6D32}"/>
    <dgm:cxn modelId="{F20F0A36-D156-46FD-99BE-8005F065737D}" srcId="{B21CA57E-006C-4E3B-8852-F4B0D463BEB2}" destId="{01BAE445-998E-42A3-8812-16762AA5154D}" srcOrd="1" destOrd="0" parTransId="{6C87643C-BFBD-4908-9825-FAE7C6003A86}" sibTransId="{F986BEAA-217C-4CC7-8A89-03977F219A83}"/>
    <dgm:cxn modelId="{FADC0BD1-BBA6-45F5-9593-91D39147544B}" srcId="{B21CA57E-006C-4E3B-8852-F4B0D463BEB2}" destId="{53F25F9B-6B83-49B8-B762-7C116417C385}" srcOrd="3" destOrd="0" parTransId="{1995D395-C777-4298-BD57-EB760DF83767}" sibTransId="{3CF7731E-0D6B-4FD1-8A17-7E147742A921}"/>
    <dgm:cxn modelId="{88E2C0C8-8587-4651-8EA1-4A77927C8895}" srcId="{B21CA57E-006C-4E3B-8852-F4B0D463BEB2}" destId="{ECFFF949-580B-4604-8E84-7703F4C35FF3}" srcOrd="0" destOrd="0" parTransId="{F538DCC5-35F2-48F4-AF84-503C03E58A72}" sibTransId="{8631D6B8-C8CE-4F1F-9389-988A2882F502}"/>
    <dgm:cxn modelId="{CF517325-CF74-4F57-B681-B880E2E060DD}" type="presOf" srcId="{F52D7688-3E52-4843-971F-46563F4851B7}" destId="{74181E1A-C0E9-45E2-8E43-8C41096383AD}" srcOrd="0" destOrd="0" presId="urn:microsoft.com/office/officeart/2005/8/layout/process4"/>
    <dgm:cxn modelId="{B9FACB8A-D529-4F47-9711-E9B400527FF0}" type="presOf" srcId="{ECFFF949-580B-4604-8E84-7703F4C35FF3}" destId="{723770F0-4B25-4335-AF44-53F5530EEE33}" srcOrd="0" destOrd="0" presId="urn:microsoft.com/office/officeart/2005/8/layout/process4"/>
    <dgm:cxn modelId="{57B2FC8A-DE42-4DCE-B7E0-C5B8FF562916}" type="presOf" srcId="{01BAE445-998E-42A3-8812-16762AA5154D}" destId="{7F25663E-F0C0-475F-9F2F-04AF4CB8504E}" srcOrd="0" destOrd="0" presId="urn:microsoft.com/office/officeart/2005/8/layout/process4"/>
    <dgm:cxn modelId="{3ABEB3B0-BDFF-4272-8D53-DBAD76A80B56}" type="presParOf" srcId="{FEC356DF-D142-44AB-9F50-CE464F3B7920}" destId="{46B8046B-216A-40B6-B18F-103525B6F908}" srcOrd="0" destOrd="0" presId="urn:microsoft.com/office/officeart/2005/8/layout/process4"/>
    <dgm:cxn modelId="{039BE0C5-6C54-4D1E-894B-079852C5FC32}" type="presParOf" srcId="{46B8046B-216A-40B6-B18F-103525B6F908}" destId="{EC7C7FC6-A998-42BE-A17B-F50B0753F477}" srcOrd="0" destOrd="0" presId="urn:microsoft.com/office/officeart/2005/8/layout/process4"/>
    <dgm:cxn modelId="{2EC0F542-95C3-439A-A5AF-D2846B6372EE}" type="presParOf" srcId="{FEC356DF-D142-44AB-9F50-CE464F3B7920}" destId="{49077EB9-01DF-4C34-97BF-B2F6332F01FF}" srcOrd="1" destOrd="0" presId="urn:microsoft.com/office/officeart/2005/8/layout/process4"/>
    <dgm:cxn modelId="{07ACF938-AE1E-4F77-ADDD-01674FA4D142}" type="presParOf" srcId="{FEC356DF-D142-44AB-9F50-CE464F3B7920}" destId="{E425D0C4-D074-4A6F-96DB-0CF5A087254C}" srcOrd="2" destOrd="0" presId="urn:microsoft.com/office/officeart/2005/8/layout/process4"/>
    <dgm:cxn modelId="{B261BD76-801C-49E5-86E4-92E9BF51A571}" type="presParOf" srcId="{E425D0C4-D074-4A6F-96DB-0CF5A087254C}" destId="{74181E1A-C0E9-45E2-8E43-8C41096383AD}" srcOrd="0" destOrd="0" presId="urn:microsoft.com/office/officeart/2005/8/layout/process4"/>
    <dgm:cxn modelId="{316DE829-08BA-4292-9CC8-0EC675D249F5}" type="presParOf" srcId="{FEC356DF-D142-44AB-9F50-CE464F3B7920}" destId="{A312AB2A-4746-4F7A-BBED-74B7432B3163}" srcOrd="3" destOrd="0" presId="urn:microsoft.com/office/officeart/2005/8/layout/process4"/>
    <dgm:cxn modelId="{773C790D-774F-4B86-B13E-80C845E92145}" type="presParOf" srcId="{FEC356DF-D142-44AB-9F50-CE464F3B7920}" destId="{53403ACA-2AB5-49E6-A65D-1D698E9014D2}" srcOrd="4" destOrd="0" presId="urn:microsoft.com/office/officeart/2005/8/layout/process4"/>
    <dgm:cxn modelId="{2F8B5B75-AE96-4F84-B448-542173F1BF29}" type="presParOf" srcId="{53403ACA-2AB5-49E6-A65D-1D698E9014D2}" destId="{7F25663E-F0C0-475F-9F2F-04AF4CB8504E}" srcOrd="0" destOrd="0" presId="urn:microsoft.com/office/officeart/2005/8/layout/process4"/>
    <dgm:cxn modelId="{90768C97-DB81-48F4-A66B-144E93223C26}" type="presParOf" srcId="{FEC356DF-D142-44AB-9F50-CE464F3B7920}" destId="{E759644D-F294-4C7E-BCEC-DD97AECE78ED}" srcOrd="5" destOrd="0" presId="urn:microsoft.com/office/officeart/2005/8/layout/process4"/>
    <dgm:cxn modelId="{F34F8693-B9CB-4FDC-BA4C-77EFB83CA6C2}" type="presParOf" srcId="{FEC356DF-D142-44AB-9F50-CE464F3B7920}" destId="{A79CD1F6-B113-4A48-BFE8-4236737107E0}" srcOrd="6" destOrd="0" presId="urn:microsoft.com/office/officeart/2005/8/layout/process4"/>
    <dgm:cxn modelId="{092BE1AE-AB1D-43A6-AFC0-66559E2F9DEB}" type="presParOf" srcId="{A79CD1F6-B113-4A48-BFE8-4236737107E0}" destId="{723770F0-4B25-4335-AF44-53F5530EEE3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C7FC6-A998-42BE-A17B-F50B0753F477}">
      <dsp:nvSpPr>
        <dsp:cNvPr id="0" name=""/>
        <dsp:cNvSpPr/>
      </dsp:nvSpPr>
      <dsp:spPr>
        <a:xfrm>
          <a:off x="0" y="3280687"/>
          <a:ext cx="11361600" cy="745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solidFill>
                <a:schemeClr val="tx1"/>
              </a:solidFill>
            </a:rPr>
            <a:t>Zveřejnění výsledků soutěže 					do 21. prosince 2018</a:t>
          </a:r>
          <a:endParaRPr lang="cs-CZ" sz="1800" b="0" kern="1200" dirty="0">
            <a:solidFill>
              <a:schemeClr val="tx1"/>
            </a:solidFill>
          </a:endParaRPr>
        </a:p>
      </dsp:txBody>
      <dsp:txXfrm>
        <a:off x="0" y="3280687"/>
        <a:ext cx="11361600" cy="745000"/>
      </dsp:txXfrm>
    </dsp:sp>
    <dsp:sp modelId="{74181E1A-C0E9-45E2-8E43-8C41096383AD}">
      <dsp:nvSpPr>
        <dsp:cNvPr id="0" name=""/>
        <dsp:cNvSpPr/>
      </dsp:nvSpPr>
      <dsp:spPr>
        <a:xfrm rot="10800000">
          <a:off x="0" y="2146051"/>
          <a:ext cx="11361600" cy="114581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solidFill>
                <a:schemeClr val="tx1"/>
              </a:solidFill>
            </a:rPr>
            <a:t>Hodnocení na úrovni členů hodnotící komise a vedení MU	16. listopadu – 11. prosince 2018 	</a:t>
          </a:r>
          <a:endParaRPr lang="cs-CZ" sz="1800" b="0" kern="1200" dirty="0">
            <a:solidFill>
              <a:schemeClr val="tx1"/>
            </a:solidFill>
          </a:endParaRPr>
        </a:p>
      </dsp:txBody>
      <dsp:txXfrm rot="10800000">
        <a:off x="0" y="2146051"/>
        <a:ext cx="11361600" cy="744514"/>
      </dsp:txXfrm>
    </dsp:sp>
    <dsp:sp modelId="{7F25663E-F0C0-475F-9F2F-04AF4CB8504E}">
      <dsp:nvSpPr>
        <dsp:cNvPr id="0" name=""/>
        <dsp:cNvSpPr/>
      </dsp:nvSpPr>
      <dsp:spPr>
        <a:xfrm rot="10800000">
          <a:off x="0" y="1193427"/>
          <a:ext cx="11361600" cy="102252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solidFill>
                <a:schemeClr val="tx1"/>
              </a:solidFill>
            </a:rPr>
            <a:t>Kontrola a ukončení schvalování na HS			9. listopadu 2018</a:t>
          </a:r>
          <a:endParaRPr lang="cs-CZ" sz="1600" b="0" kern="1200" dirty="0">
            <a:solidFill>
              <a:schemeClr val="tx1"/>
            </a:solidFill>
          </a:endParaRPr>
        </a:p>
      </dsp:txBody>
      <dsp:txXfrm rot="10800000">
        <a:off x="0" y="1193427"/>
        <a:ext cx="11361600" cy="664403"/>
      </dsp:txXfrm>
    </dsp:sp>
    <dsp:sp modelId="{723770F0-4B25-4335-AF44-53F5530EEE33}">
      <dsp:nvSpPr>
        <dsp:cNvPr id="0" name=""/>
        <dsp:cNvSpPr/>
      </dsp:nvSpPr>
      <dsp:spPr>
        <a:xfrm rot="10800000">
          <a:off x="0" y="68"/>
          <a:ext cx="11361600" cy="1145811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solidFill>
                <a:srgbClr val="C00000"/>
              </a:solidFill>
            </a:rPr>
            <a:t>Sběr projektových záměrů – možnost založit do ISEP		</a:t>
          </a:r>
          <a:r>
            <a:rPr lang="cs-CZ" sz="1800" b="1" kern="1200" dirty="0" smtClean="0">
              <a:solidFill>
                <a:srgbClr val="C00000"/>
              </a:solidFill>
            </a:rPr>
            <a:t>1. - 31. října 2018</a:t>
          </a:r>
          <a:endParaRPr lang="cs-CZ" sz="1800" b="1" kern="1200" dirty="0">
            <a:solidFill>
              <a:srgbClr val="C00000"/>
            </a:solidFill>
          </a:endParaRPr>
        </a:p>
      </dsp:txBody>
      <dsp:txXfrm rot="10800000">
        <a:off x="0" y="68"/>
        <a:ext cx="11361600" cy="744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999" y="6228000"/>
            <a:ext cx="304797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algn="l"/>
            <a:fld id="{0DE708CC-0C3F-4567-9698-B54C0F35BD31}" type="slidenum">
              <a:rPr lang="cs-CZ" altLang="cs-CZ" smtClean="0"/>
              <a:pPr algn="l"/>
              <a:t>‹#›</a:t>
            </a:fld>
            <a:endParaRPr lang="cs-CZ" alt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E9C526-F9E2-493E-8E4A-29B794863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97" y="1871999"/>
            <a:ext cx="3312000" cy="3960000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D9B1B16E-C592-4760-9D83-22FA9763E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01" y="1872000"/>
            <a:ext cx="7153200" cy="3960000"/>
          </a:xfrm>
        </p:spPr>
        <p:txBody>
          <a:bodyPr numCol="2" spcCol="28800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00FB58D-598D-4588-A1F6-D6BA04F8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1D66E665-34A4-4D1E-AEF4-6A92B8F2BD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052AF5FE-F020-4775-A5D1-07BD66BDF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600" y="417600"/>
            <a:ext cx="2350800" cy="671411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600" y="417600"/>
            <a:ext cx="2350800" cy="671411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425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7600" y="417600"/>
            <a:ext cx="2350800" cy="671411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540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0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872000"/>
            <a:ext cx="10753200" cy="3960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B5C98A2E-E233-408C-827A-6E446AC8B9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870713"/>
            <a:ext cx="3311525" cy="20520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500000"/>
            <a:ext cx="3312000" cy="133200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26DE88E1-1490-4479-A537-08D8E2E93A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3"/>
            <a:ext cx="3311525" cy="20520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870713"/>
            <a:ext cx="3311525" cy="20520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čty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26DE88E1-1490-4479-A537-08D8E2E93A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2"/>
            <a:ext cx="2520000" cy="250024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9AA65E3F-0195-4D36-8526-0CE1096786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52003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838FFA5A-2B52-4640-999A-0FA707EA213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52003" y="1870712"/>
            <a:ext cx="2520000" cy="250024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5C10658A-98D8-4556-87CE-64E54F171B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9537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Zástupný symbol pro obsah 12">
            <a:extLst>
              <a:ext uri="{FF2B5EF4-FFF2-40B4-BE49-F238E27FC236}">
                <a16:creationId xmlns:a16="http://schemas.microsoft.com/office/drawing/2014/main" id="{68E7CFC0-159E-4EF0-9E07-70CA5454E32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59537" y="1870712"/>
            <a:ext cx="2520000" cy="250024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B0153366-7BB7-41A8-92B2-286A307A4C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12465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Zástupný symbol pro obsah 12">
            <a:extLst>
              <a:ext uri="{FF2B5EF4-FFF2-40B4-BE49-F238E27FC236}">
                <a16:creationId xmlns:a16="http://schemas.microsoft.com/office/drawing/2014/main" id="{6206BCD2-CB4B-4872-B733-6E6D82EBEAF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12465" y="1870712"/>
            <a:ext cx="2520000" cy="250024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4650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871999"/>
            <a:ext cx="5218413" cy="36900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1872000"/>
            <a:ext cx="5220000" cy="3960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E7E5ECB2-0608-4944-83AB-04B87F4D6C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10753200" cy="5112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3A33BAEE-A70E-4544-A16B-4D027EA5D0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12">
            <a:extLst>
              <a:ext uri="{FF2B5EF4-FFF2-40B4-BE49-F238E27FC236}">
                <a16:creationId xmlns:a16="http://schemas.microsoft.com/office/drawing/2014/main" id="{6AC77FAA-7A24-4042-9EC0-03189B9567D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719999"/>
            <a:ext cx="5218413" cy="482476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01B2AE5E-5079-489F-B918-D5D9F938E9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719999"/>
            <a:ext cx="5220000" cy="511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Zástupný symbol pro text 13">
            <a:extLst>
              <a:ext uri="{FF2B5EF4-FFF2-40B4-BE49-F238E27FC236}">
                <a16:creationId xmlns:a16="http://schemas.microsoft.com/office/drawing/2014/main" id="{56D7E9DF-7CA0-41ED-B50E-DAFFDA4AB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A18D7570-02DE-4C51-B14D-421A5FF68E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72000"/>
            <a:ext cx="10753200" cy="3960000"/>
          </a:xfrm>
          <a:prstGeom prst="rect">
            <a:avLst/>
          </a:prstGeom>
        </p:spPr>
        <p:txBody>
          <a:bodyPr/>
          <a:lstStyle>
            <a:lvl1pPr marL="252000" indent="-180000"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/>
            </a:lvl1pPr>
            <a:lvl2pPr marL="504000" indent="-180000">
              <a:buClr>
                <a:schemeClr val="tx2"/>
              </a:buClr>
              <a:buFont typeface="Arial" panose="020B0604020202020204" pitchFamily="34" charset="0"/>
              <a:buChar char="̶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6F75678C-F92E-4E4C-9F1D-12FBBE2272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cs-CZ" altLang="cs-CZ" sz="10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306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73" r:id="rId3"/>
    <p:sldLayoutId id="2147483682" r:id="rId4"/>
    <p:sldLayoutId id="2147483674" r:id="rId5"/>
    <p:sldLayoutId id="2147483675" r:id="rId6"/>
    <p:sldLayoutId id="2147483676" r:id="rId7"/>
    <p:sldLayoutId id="2147483677" r:id="rId8"/>
    <p:sldLayoutId id="2147483661" r:id="rId9"/>
    <p:sldLayoutId id="2147483678" r:id="rId10"/>
    <p:sldLayoutId id="2147483679" r:id="rId11"/>
    <p:sldLayoutId id="2147483681" r:id="rId12"/>
    <p:sldLayoutId id="2147483680" r:id="rId13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projekty.rect.muni.cz/cs/fond-rozvoje-mu/kontaktni_osoby" TargetMode="Externa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rojekty.rect.muni.cz/cs/fond-rozvoje-mu/frmu-2019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rojekty.rect.muni.cz/cs/fond-rozvoje-mu/frmu-2019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FRMU 2019 – Odbor pro rozvoj RMU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636874"/>
            <a:ext cx="11361600" cy="2201398"/>
          </a:xfrm>
        </p:spPr>
        <p:txBody>
          <a:bodyPr>
            <a:normAutofit/>
          </a:bodyPr>
          <a:lstStyle/>
          <a:p>
            <a:r>
              <a:rPr lang="cs-CZ" sz="4000" dirty="0" smtClean="0"/>
              <a:t>Fond rozvoje Masarykovy univerzity 2019</a:t>
            </a:r>
            <a:br>
              <a:rPr lang="cs-CZ" sz="4000" dirty="0" smtClean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dirty="0" smtClean="0"/>
              <a:t>seminář pro žadatele</a:t>
            </a:r>
            <a:br>
              <a:rPr lang="cs-CZ" dirty="0" smtClean="0"/>
            </a:br>
            <a:r>
              <a:rPr lang="cs-CZ" dirty="0" smtClean="0"/>
              <a:t>8. října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33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FRMU 2019 – Odbor pro rozvoj RMU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 txBox="1">
            <a:spLocks/>
          </p:cNvSpPr>
          <p:nvPr/>
        </p:nvSpPr>
        <p:spPr>
          <a:xfrm>
            <a:off x="414000" y="1304306"/>
            <a:ext cx="11361600" cy="607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l"/>
            <a:r>
              <a:rPr lang="cs-CZ" sz="2800" kern="0" dirty="0" smtClean="0"/>
              <a:t>FRMU 2019 – rozpočet projektu</a:t>
            </a:r>
            <a:r>
              <a:rPr lang="cs-CZ" sz="2000" b="0" kern="0" dirty="0" smtClean="0"/>
              <a:t/>
            </a:r>
            <a:br>
              <a:rPr lang="cs-CZ" sz="2000" b="0" kern="0" dirty="0" smtClean="0"/>
            </a:br>
            <a:endParaRPr lang="cs-CZ" sz="2000" b="0" kern="0" dirty="0" smtClean="0"/>
          </a:p>
          <a:p>
            <a:pPr algn="l"/>
            <a:endParaRPr lang="cs-CZ" sz="2000" b="0" kern="0" dirty="0"/>
          </a:p>
        </p:txBody>
      </p:sp>
      <p:sp>
        <p:nvSpPr>
          <p:cNvPr id="8" name="Zástupný symbol pro text 4"/>
          <p:cNvSpPr txBox="1">
            <a:spLocks/>
          </p:cNvSpPr>
          <p:nvPr/>
        </p:nvSpPr>
        <p:spPr bwMode="auto">
          <a:xfrm>
            <a:off x="414000" y="1911906"/>
            <a:ext cx="11361600" cy="412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1600" b="1" kern="0" dirty="0" smtClean="0">
                <a:solidFill>
                  <a:srgbClr val="000000"/>
                </a:solidFill>
              </a:rPr>
              <a:t>Mzdové </a:t>
            </a:r>
            <a:r>
              <a:rPr lang="cs-CZ" sz="1600" b="1" kern="0" dirty="0">
                <a:solidFill>
                  <a:srgbClr val="000000"/>
                </a:solidFill>
              </a:rPr>
              <a:t>náklady (mzdy včetně odměn) </a:t>
            </a:r>
            <a:r>
              <a:rPr lang="cs-CZ" sz="1600" kern="0" dirty="0">
                <a:solidFill>
                  <a:srgbClr val="000000"/>
                </a:solidFill>
              </a:rPr>
              <a:t>- mzdové prostředky určené pro akademické pracovníky a zaměstnance MU včetně </a:t>
            </a:r>
            <a:r>
              <a:rPr lang="cs-CZ" sz="1600" kern="0" dirty="0" smtClean="0">
                <a:solidFill>
                  <a:srgbClr val="000000"/>
                </a:solidFill>
              </a:rPr>
              <a:t>odměn - uveďte </a:t>
            </a:r>
            <a:r>
              <a:rPr lang="cs-CZ" sz="1600" kern="0" dirty="0">
                <a:solidFill>
                  <a:srgbClr val="000000"/>
                </a:solidFill>
              </a:rPr>
              <a:t>také jména osob, které budou z projektu odměňovány</a:t>
            </a:r>
          </a:p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1600" b="1" kern="0" dirty="0">
                <a:solidFill>
                  <a:srgbClr val="000000"/>
                </a:solidFill>
              </a:rPr>
              <a:t>DPP a DPČ </a:t>
            </a:r>
            <a:r>
              <a:rPr lang="cs-CZ" sz="1600" kern="0" dirty="0">
                <a:solidFill>
                  <a:srgbClr val="000000"/>
                </a:solidFill>
              </a:rPr>
              <a:t>- především pro externí </a:t>
            </a:r>
            <a:r>
              <a:rPr lang="cs-CZ" sz="1600" kern="0" dirty="0" smtClean="0">
                <a:solidFill>
                  <a:srgbClr val="000000"/>
                </a:solidFill>
              </a:rPr>
              <a:t>spolupracovníky příp. studenty pokud jim nepřísluší stipendium</a:t>
            </a:r>
            <a:endParaRPr lang="cs-CZ" sz="1600" kern="0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1600" b="1" kern="0" dirty="0">
                <a:solidFill>
                  <a:srgbClr val="000000"/>
                </a:solidFill>
              </a:rPr>
              <a:t>Odvody na soc. a zdrav. pojištění - soc. fond</a:t>
            </a:r>
            <a:r>
              <a:rPr lang="cs-CZ" sz="1600" kern="0" dirty="0">
                <a:solidFill>
                  <a:srgbClr val="000000"/>
                </a:solidFill>
              </a:rPr>
              <a:t> - ve výši 35 % z položky Mzdové náklady (včetně odměn), případně 34 % z DPČ (DPP</a:t>
            </a:r>
            <a:r>
              <a:rPr lang="cs-CZ" sz="1600" kern="0" dirty="0" smtClean="0">
                <a:solidFill>
                  <a:srgbClr val="000000"/>
                </a:solidFill>
              </a:rPr>
              <a:t>)</a:t>
            </a:r>
            <a:endParaRPr lang="cs-CZ" sz="1600" kern="0" dirty="0">
              <a:solidFill>
                <a:srgbClr val="000000"/>
              </a:solidFill>
            </a:endParaRPr>
          </a:p>
          <a:p>
            <a:pPr marL="800100" lvl="1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1400" kern="0" dirty="0">
                <a:solidFill>
                  <a:srgbClr val="000000"/>
                </a:solidFill>
              </a:rPr>
              <a:t>Na DPP můžete pracovat maximálně tři sta hodin za rok u jednoho zaměstnavatele a pokud měsíční odměna z DPP nepřesáhne 10.000,- Kč, neplatí se z výdělku zdravotní ani sociální pojištění.</a:t>
            </a:r>
          </a:p>
          <a:p>
            <a:pPr marL="800100" lvl="1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1400" kern="0" dirty="0">
                <a:solidFill>
                  <a:srgbClr val="000000"/>
                </a:solidFill>
              </a:rPr>
              <a:t>DPČ je možné uzavřít, pokud rozsah nepřekročí 20 hodin týdně. Když měsíční odměna z DPČ nedosáhne 2.500,- Kč, nemusí se z ní odvádět zdravotní ani sociální pojištění.</a:t>
            </a:r>
          </a:p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1600" b="1" kern="0" dirty="0" smtClean="0">
                <a:solidFill>
                  <a:srgbClr val="000000"/>
                </a:solidFill>
              </a:rPr>
              <a:t>Stipendia</a:t>
            </a:r>
            <a:r>
              <a:rPr lang="cs-CZ" sz="1600" kern="0" dirty="0" smtClean="0">
                <a:solidFill>
                  <a:srgbClr val="000000"/>
                </a:solidFill>
              </a:rPr>
              <a:t> </a:t>
            </a:r>
            <a:r>
              <a:rPr lang="cs-CZ" sz="1600" kern="0" dirty="0">
                <a:solidFill>
                  <a:srgbClr val="000000"/>
                </a:solidFill>
              </a:rPr>
              <a:t>- přiznávají se dle stipendijního řádku MU a jsou odměnou za tvůrčí práci studentů při zpracování projektu a jeho řešení. Na jiné činnosti je třeba se studentem uzavřít pracovně-právní vztah (např. DPP, DPČ</a:t>
            </a:r>
            <a:r>
              <a:rPr lang="cs-CZ" sz="1600" kern="0" dirty="0" smtClean="0">
                <a:solidFill>
                  <a:srgbClr val="000000"/>
                </a:solidFill>
              </a:rPr>
              <a:t>) – uveďte jména osob</a:t>
            </a:r>
            <a:endParaRPr lang="cs-CZ" sz="1600" kern="0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1600" b="1" kern="0" dirty="0">
                <a:solidFill>
                  <a:srgbClr val="000000"/>
                </a:solidFill>
              </a:rPr>
              <a:t>Cestovné</a:t>
            </a:r>
            <a:r>
              <a:rPr lang="cs-CZ" sz="1600" kern="0" dirty="0">
                <a:solidFill>
                  <a:srgbClr val="000000"/>
                </a:solidFill>
              </a:rPr>
              <a:t> - uvádějte plánované domácí i zahraniční cesty, včetně konferenčních </a:t>
            </a:r>
            <a:r>
              <a:rPr lang="cs-CZ" sz="1600" kern="0" dirty="0" smtClean="0">
                <a:solidFill>
                  <a:srgbClr val="000000"/>
                </a:solidFill>
              </a:rPr>
              <a:t>poplatků, zdůvodněte ve vazbě na výstupy projektu</a:t>
            </a:r>
            <a:endParaRPr lang="cs-CZ" sz="1600" kern="0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1600" b="1" kern="0" dirty="0" smtClean="0">
                <a:solidFill>
                  <a:srgbClr val="000000"/>
                </a:solidFill>
              </a:rPr>
              <a:t>Spotřeba </a:t>
            </a:r>
            <a:r>
              <a:rPr lang="cs-CZ" sz="1600" b="1" kern="0" dirty="0">
                <a:solidFill>
                  <a:srgbClr val="000000"/>
                </a:solidFill>
              </a:rPr>
              <a:t>materiálu </a:t>
            </a:r>
            <a:r>
              <a:rPr lang="cs-CZ" sz="1600" kern="0" dirty="0">
                <a:solidFill>
                  <a:srgbClr val="000000"/>
                </a:solidFill>
              </a:rPr>
              <a:t>- spotřební materiál včetně drobného hmotného majetku</a:t>
            </a:r>
          </a:p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1600" b="1" kern="0" dirty="0" smtClean="0">
                <a:solidFill>
                  <a:srgbClr val="000000"/>
                </a:solidFill>
              </a:rPr>
              <a:t>Služby </a:t>
            </a:r>
            <a:r>
              <a:rPr lang="cs-CZ" sz="1600" kern="0" dirty="0" smtClean="0">
                <a:solidFill>
                  <a:srgbClr val="000000"/>
                </a:solidFill>
              </a:rPr>
              <a:t>a</a:t>
            </a:r>
            <a:r>
              <a:rPr lang="cs-CZ" sz="1600" b="1" kern="0" dirty="0" smtClean="0">
                <a:solidFill>
                  <a:srgbClr val="000000"/>
                </a:solidFill>
              </a:rPr>
              <a:t> Jiné </a:t>
            </a:r>
            <a:r>
              <a:rPr lang="cs-CZ" sz="1600" b="1" kern="0" dirty="0">
                <a:solidFill>
                  <a:srgbClr val="000000"/>
                </a:solidFill>
              </a:rPr>
              <a:t>ostatní náklady </a:t>
            </a:r>
            <a:r>
              <a:rPr lang="cs-CZ" sz="1600" kern="0" dirty="0">
                <a:solidFill>
                  <a:srgbClr val="000000"/>
                </a:solidFill>
              </a:rPr>
              <a:t>- neuvádět režijní náklady (projekty FRMU jsou od plánování režií osvobozeny</a:t>
            </a:r>
            <a:r>
              <a:rPr lang="cs-CZ" sz="1600" kern="0" dirty="0" smtClean="0">
                <a:solidFill>
                  <a:srgbClr val="000000"/>
                </a:solidFill>
              </a:rPr>
              <a:t>)</a:t>
            </a:r>
            <a:endParaRPr lang="cs-CZ" sz="18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74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FRMU 2019 – Odbor pro rozvoj RMU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 txBox="1">
            <a:spLocks/>
          </p:cNvSpPr>
          <p:nvPr/>
        </p:nvSpPr>
        <p:spPr>
          <a:xfrm>
            <a:off x="414000" y="1304306"/>
            <a:ext cx="11361600" cy="607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l"/>
            <a:r>
              <a:rPr lang="cs-CZ" sz="2800" kern="0" dirty="0" smtClean="0"/>
              <a:t>FRMU 2019 – rozpočet projektu</a:t>
            </a:r>
            <a:r>
              <a:rPr lang="cs-CZ" sz="2000" b="0" kern="0" dirty="0" smtClean="0"/>
              <a:t/>
            </a:r>
            <a:br>
              <a:rPr lang="cs-CZ" sz="2000" b="0" kern="0" dirty="0" smtClean="0"/>
            </a:br>
            <a:endParaRPr lang="cs-CZ" sz="2000" b="0" kern="0" dirty="0" smtClean="0"/>
          </a:p>
          <a:p>
            <a:pPr algn="l"/>
            <a:endParaRPr lang="cs-CZ" sz="2000" b="0" kern="0" dirty="0"/>
          </a:p>
        </p:txBody>
      </p:sp>
      <p:sp>
        <p:nvSpPr>
          <p:cNvPr id="8" name="Zástupný symbol pro text 4"/>
          <p:cNvSpPr txBox="1">
            <a:spLocks/>
          </p:cNvSpPr>
          <p:nvPr/>
        </p:nvSpPr>
        <p:spPr bwMode="auto">
          <a:xfrm>
            <a:off x="414000" y="1911906"/>
            <a:ext cx="11361600" cy="412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00DC"/>
              </a:buClr>
            </a:pPr>
            <a:r>
              <a:rPr lang="cs-CZ" sz="1600" b="1" kern="0" dirty="0">
                <a:solidFill>
                  <a:srgbClr val="000000"/>
                </a:solidFill>
              </a:rPr>
              <a:t>Z projektů FRMU není možné financovat zejména</a:t>
            </a:r>
            <a:r>
              <a:rPr lang="cs-CZ" sz="1600" b="1" kern="0" dirty="0" smtClean="0">
                <a:solidFill>
                  <a:srgbClr val="000000"/>
                </a:solidFill>
              </a:rPr>
              <a:t>:</a:t>
            </a:r>
            <a:endParaRPr lang="cs-CZ" sz="1600" b="1" kern="0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1600" b="1" kern="0" dirty="0">
                <a:solidFill>
                  <a:srgbClr val="000000"/>
                </a:solidFill>
              </a:rPr>
              <a:t>pořízení investic </a:t>
            </a:r>
            <a:r>
              <a:rPr lang="cs-CZ" sz="1600" kern="0" dirty="0">
                <a:solidFill>
                  <a:srgbClr val="000000"/>
                </a:solidFill>
              </a:rPr>
              <a:t>= pořízení dlouhodobého hmotného nebo nehmotného majetku s dobou použití delší než 1 rok a částkou pořizovací ceny dlouhodobého hmotného majetku či jeho technického zhodnocení vyšší než 40 tis. Kč (např. přístroje a zařízení) a nehmotného majetku či jeho technického zhodnocení vyšší než 60 tis. Kč (např. software);</a:t>
            </a:r>
          </a:p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1600" kern="0" dirty="0">
                <a:solidFill>
                  <a:srgbClr val="000000"/>
                </a:solidFill>
              </a:rPr>
              <a:t>aktivity nutné k zajištění období </a:t>
            </a:r>
            <a:r>
              <a:rPr lang="cs-CZ" sz="1600" b="1" kern="0" dirty="0">
                <a:solidFill>
                  <a:srgbClr val="000000"/>
                </a:solidFill>
              </a:rPr>
              <a:t>udržitelnosti projektů OP VK</a:t>
            </a:r>
            <a:r>
              <a:rPr lang="cs-CZ" sz="1600" kern="0" dirty="0">
                <a:solidFill>
                  <a:srgbClr val="000000"/>
                </a:solidFill>
              </a:rPr>
              <a:t>;</a:t>
            </a:r>
          </a:p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1600" b="1" kern="0" dirty="0">
                <a:solidFill>
                  <a:srgbClr val="000000"/>
                </a:solidFill>
              </a:rPr>
              <a:t>občerstvení</a:t>
            </a:r>
            <a:r>
              <a:rPr lang="cs-CZ" sz="1600" kern="0" dirty="0">
                <a:solidFill>
                  <a:srgbClr val="000000"/>
                </a:solidFill>
              </a:rPr>
              <a:t> pro účastníky plánovaných akcí, konferencí či workshopů;</a:t>
            </a:r>
          </a:p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1600" b="1" kern="0" dirty="0">
                <a:solidFill>
                  <a:srgbClr val="000000"/>
                </a:solidFill>
              </a:rPr>
              <a:t>pořízení kancelářského vybavení a nábytku</a:t>
            </a:r>
            <a:r>
              <a:rPr lang="cs-CZ" sz="1600" kern="0" dirty="0">
                <a:solidFill>
                  <a:srgbClr val="000000"/>
                </a:solidFill>
              </a:rPr>
              <a:t>;</a:t>
            </a:r>
          </a:p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1600" b="1" kern="0" dirty="0">
                <a:solidFill>
                  <a:srgbClr val="000000"/>
                </a:solidFill>
              </a:rPr>
              <a:t>opravy a údržba </a:t>
            </a:r>
            <a:r>
              <a:rPr lang="cs-CZ" sz="1600" b="1" kern="0" dirty="0" smtClean="0">
                <a:solidFill>
                  <a:srgbClr val="000000"/>
                </a:solidFill>
              </a:rPr>
              <a:t>zařízení</a:t>
            </a:r>
          </a:p>
          <a:p>
            <a:pPr>
              <a:buClr>
                <a:srgbClr val="0000DC"/>
              </a:buClr>
            </a:pPr>
            <a:endParaRPr lang="cs-CZ" sz="1600" b="1" kern="0" dirty="0" smtClean="0">
              <a:solidFill>
                <a:srgbClr val="000000"/>
              </a:solidFill>
            </a:endParaRPr>
          </a:p>
          <a:p>
            <a:pPr>
              <a:buClr>
                <a:srgbClr val="0000DC"/>
              </a:buClr>
            </a:pPr>
            <a:r>
              <a:rPr lang="cs-CZ" sz="1600" b="1" kern="0" dirty="0" smtClean="0">
                <a:solidFill>
                  <a:srgbClr val="000000"/>
                </a:solidFill>
              </a:rPr>
              <a:t>Doporučení zejména </a:t>
            </a:r>
            <a:r>
              <a:rPr lang="cs-CZ" sz="1600" b="1" kern="0" dirty="0" smtClean="0">
                <a:solidFill>
                  <a:srgbClr val="000000"/>
                </a:solidFill>
              </a:rPr>
              <a:t>pro </a:t>
            </a:r>
            <a:r>
              <a:rPr lang="cs-CZ" sz="1600" kern="0" dirty="0" smtClean="0">
                <a:solidFill>
                  <a:srgbClr val="000000"/>
                </a:solidFill>
              </a:rPr>
              <a:t>(podrobněji vi</a:t>
            </a:r>
            <a:r>
              <a:rPr lang="cs-CZ" sz="1600" kern="0" dirty="0" smtClean="0">
                <a:solidFill>
                  <a:srgbClr val="000000"/>
                </a:solidFill>
              </a:rPr>
              <a:t>z nejčastější připomínky hodnotící komise – snímek 14)</a:t>
            </a:r>
            <a:r>
              <a:rPr lang="cs-CZ" sz="1600" b="1" kern="0" dirty="0" smtClean="0">
                <a:solidFill>
                  <a:srgbClr val="000000"/>
                </a:solidFill>
              </a:rPr>
              <a:t>:</a:t>
            </a:r>
            <a:endParaRPr lang="cs-CZ" sz="1600" b="1" kern="0" dirty="0" smtClean="0">
              <a:solidFill>
                <a:srgbClr val="000000"/>
              </a:solidFill>
            </a:endParaRPr>
          </a:p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1600" kern="0" dirty="0">
                <a:solidFill>
                  <a:srgbClr val="000000"/>
                </a:solidFill>
              </a:rPr>
              <a:t>m</a:t>
            </a:r>
            <a:r>
              <a:rPr lang="cs-CZ" sz="1600" kern="0" dirty="0" smtClean="0">
                <a:solidFill>
                  <a:srgbClr val="000000"/>
                </a:solidFill>
              </a:rPr>
              <a:t>zdové náklady a odměny -  jasně </a:t>
            </a:r>
            <a:r>
              <a:rPr lang="pl-PL" sz="1600" kern="0" dirty="0" smtClean="0">
                <a:solidFill>
                  <a:srgbClr val="000000"/>
                </a:solidFill>
              </a:rPr>
              <a:t>specifikovat </a:t>
            </a:r>
            <a:r>
              <a:rPr lang="pl-PL" sz="1600" kern="0" dirty="0">
                <a:solidFill>
                  <a:srgbClr val="000000"/>
                </a:solidFill>
              </a:rPr>
              <a:t>odměny jednotlivých osob a </a:t>
            </a:r>
            <a:r>
              <a:rPr lang="pl-PL" sz="1600" kern="0" dirty="0" smtClean="0">
                <a:solidFill>
                  <a:srgbClr val="000000"/>
                </a:solidFill>
              </a:rPr>
              <a:t>rozsah jejich </a:t>
            </a:r>
            <a:r>
              <a:rPr lang="pl-PL" sz="1600" kern="0" dirty="0">
                <a:solidFill>
                  <a:srgbClr val="000000"/>
                </a:solidFill>
              </a:rPr>
              <a:t>práce</a:t>
            </a:r>
            <a:endParaRPr lang="cs-CZ" sz="1600" kern="0" dirty="0" smtClean="0">
              <a:solidFill>
                <a:srgbClr val="000000"/>
              </a:solidFill>
            </a:endParaRPr>
          </a:p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1600" kern="0" dirty="0" smtClean="0">
                <a:solidFill>
                  <a:srgbClr val="000000"/>
                </a:solidFill>
              </a:rPr>
              <a:t>cestovné – objasnit přímou souvislost s výstupy projektu (konference – aktivní x pasivní účast?)</a:t>
            </a:r>
          </a:p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1600" kern="0" dirty="0" smtClean="0">
                <a:solidFill>
                  <a:srgbClr val="000000"/>
                </a:solidFill>
              </a:rPr>
              <a:t>PC, notebook, tablety a další IT vybavení – velmi dobře obhájit jejich pořízení </a:t>
            </a:r>
          </a:p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1600" kern="0" dirty="0">
                <a:solidFill>
                  <a:srgbClr val="000000"/>
                </a:solidFill>
              </a:rPr>
              <a:t>není cílem pořizovat externí disky - MU poskytuje dostatek místa pro ukládání </a:t>
            </a:r>
            <a:r>
              <a:rPr lang="cs-CZ" sz="1600" kern="0" dirty="0" smtClean="0">
                <a:solidFill>
                  <a:srgbClr val="000000"/>
                </a:solidFill>
              </a:rPr>
              <a:t>dat</a:t>
            </a:r>
          </a:p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1600" kern="0" dirty="0">
                <a:solidFill>
                  <a:srgbClr val="000000"/>
                </a:solidFill>
              </a:rPr>
              <a:t>s</a:t>
            </a:r>
            <a:r>
              <a:rPr lang="cs-CZ" sz="1600" kern="0" dirty="0" smtClean="0">
                <a:solidFill>
                  <a:srgbClr val="000000"/>
                </a:solidFill>
              </a:rPr>
              <a:t>potřební materiál (chemikálie, náhradní díly do přístrojů apod.) – dobře obhájit potřebnost x udržitelnost</a:t>
            </a:r>
          </a:p>
        </p:txBody>
      </p:sp>
    </p:spTree>
    <p:extLst>
      <p:ext uri="{BB962C8B-B14F-4D97-AF65-F5344CB8AC3E}">
        <p14:creationId xmlns:p14="http://schemas.microsoft.com/office/powerpoint/2010/main" val="40869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FRMU 2019 – Odbor pro rozvoj RMU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 txBox="1">
            <a:spLocks/>
          </p:cNvSpPr>
          <p:nvPr/>
        </p:nvSpPr>
        <p:spPr>
          <a:xfrm>
            <a:off x="414000" y="1304306"/>
            <a:ext cx="11361600" cy="607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l"/>
            <a:r>
              <a:rPr lang="cs-CZ" sz="2800" kern="0" dirty="0" smtClean="0"/>
              <a:t>FRMU 2019 – předkládání projektů </a:t>
            </a:r>
            <a:r>
              <a:rPr lang="cs-CZ" sz="2000" b="0" kern="0" dirty="0" smtClean="0"/>
              <a:t/>
            </a:r>
            <a:br>
              <a:rPr lang="cs-CZ" sz="2000" b="0" kern="0" dirty="0" smtClean="0"/>
            </a:br>
            <a:endParaRPr lang="cs-CZ" sz="2000" b="0" kern="0" dirty="0" smtClean="0"/>
          </a:p>
          <a:p>
            <a:pPr algn="l"/>
            <a:endParaRPr lang="cs-CZ" sz="2000" b="0" kern="0" dirty="0"/>
          </a:p>
        </p:txBody>
      </p:sp>
      <p:sp>
        <p:nvSpPr>
          <p:cNvPr id="8" name="Zástupný symbol pro text 4"/>
          <p:cNvSpPr txBox="1">
            <a:spLocks/>
          </p:cNvSpPr>
          <p:nvPr/>
        </p:nvSpPr>
        <p:spPr bwMode="auto">
          <a:xfrm>
            <a:off x="414000" y="1911906"/>
            <a:ext cx="11361600" cy="412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1600" kern="0" dirty="0" smtClean="0">
                <a:solidFill>
                  <a:srgbClr val="000000"/>
                </a:solidFill>
              </a:rPr>
              <a:t>Přihlašování projektů do soutěže probíhá (pokud to fakulta/HS umožňuje) </a:t>
            </a:r>
            <a:r>
              <a:rPr lang="cs-CZ" sz="1600" b="1" kern="0" dirty="0" smtClean="0">
                <a:solidFill>
                  <a:srgbClr val="000000"/>
                </a:solidFill>
              </a:rPr>
              <a:t>elektronicky v ISEP, a to včetně kompletního schvalování odpovědných </a:t>
            </a:r>
            <a:r>
              <a:rPr lang="cs-CZ" sz="1600" b="1" kern="0" dirty="0" smtClean="0">
                <a:solidFill>
                  <a:srgbClr val="000000"/>
                </a:solidFill>
              </a:rPr>
              <a:t>osob</a:t>
            </a:r>
            <a:r>
              <a:rPr lang="cs-CZ" sz="1600" b="1" kern="0" dirty="0">
                <a:solidFill>
                  <a:srgbClr val="000000"/>
                </a:solidFill>
              </a:rPr>
              <a:t> </a:t>
            </a:r>
            <a:r>
              <a:rPr lang="cs-CZ" sz="1600" kern="0" dirty="0" smtClean="0">
                <a:solidFill>
                  <a:srgbClr val="000000"/>
                </a:solidFill>
              </a:rPr>
              <a:t>-</a:t>
            </a:r>
            <a:r>
              <a:rPr lang="cs-CZ" sz="1600" b="1" kern="0" dirty="0" smtClean="0">
                <a:solidFill>
                  <a:srgbClr val="000000"/>
                </a:solidFill>
              </a:rPr>
              <a:t> </a:t>
            </a:r>
            <a:r>
              <a:rPr lang="cs-CZ" sz="1600" kern="0" dirty="0" smtClean="0">
                <a:solidFill>
                  <a:srgbClr val="000000"/>
                </a:solidFill>
              </a:rPr>
              <a:t>podpis </a:t>
            </a:r>
            <a:r>
              <a:rPr lang="cs-CZ" sz="1600" kern="0" dirty="0">
                <a:solidFill>
                  <a:srgbClr val="000000"/>
                </a:solidFill>
              </a:rPr>
              <a:t>řešitele, garanta programu/oboru i odborného garanta studentského projektu se </a:t>
            </a:r>
            <a:r>
              <a:rPr lang="cs-CZ" sz="1600" kern="0" dirty="0" smtClean="0">
                <a:solidFill>
                  <a:srgbClr val="000000"/>
                </a:solidFill>
              </a:rPr>
              <a:t>generuje </a:t>
            </a:r>
            <a:r>
              <a:rPr lang="cs-CZ" sz="1600" kern="0" dirty="0">
                <a:solidFill>
                  <a:srgbClr val="000000"/>
                </a:solidFill>
              </a:rPr>
              <a:t>přímo na průvodku k návrhu projektu. </a:t>
            </a:r>
            <a:endParaRPr lang="cs-CZ" sz="1600" kern="0" dirty="0" smtClean="0">
              <a:solidFill>
                <a:srgbClr val="000000"/>
              </a:solidFill>
            </a:endParaRPr>
          </a:p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1600" kern="0" dirty="0" smtClean="0">
                <a:solidFill>
                  <a:srgbClr val="000000"/>
                </a:solidFill>
              </a:rPr>
              <a:t>Návrh </a:t>
            </a:r>
            <a:r>
              <a:rPr lang="cs-CZ" sz="1600" kern="0" dirty="0">
                <a:solidFill>
                  <a:srgbClr val="000000"/>
                </a:solidFill>
              </a:rPr>
              <a:t>projektu se po stisknutí </a:t>
            </a:r>
            <a:r>
              <a:rPr lang="cs-CZ" sz="1600" i="1" kern="0" dirty="0">
                <a:solidFill>
                  <a:srgbClr val="000000"/>
                </a:solidFill>
              </a:rPr>
              <a:t>„Uzavřít návrh“ </a:t>
            </a:r>
            <a:r>
              <a:rPr lang="cs-CZ" sz="1600" kern="0" dirty="0">
                <a:solidFill>
                  <a:srgbClr val="000000"/>
                </a:solidFill>
              </a:rPr>
              <a:t>či </a:t>
            </a:r>
            <a:r>
              <a:rPr lang="cs-CZ" sz="1600" i="1" kern="0" dirty="0">
                <a:solidFill>
                  <a:srgbClr val="000000"/>
                </a:solidFill>
              </a:rPr>
              <a:t>„Uzavřít návrh a schvalovat elektronicky“ </a:t>
            </a:r>
            <a:r>
              <a:rPr lang="cs-CZ" sz="1600" kern="0" dirty="0">
                <a:solidFill>
                  <a:srgbClr val="000000"/>
                </a:solidFill>
              </a:rPr>
              <a:t>na záložce Schvalování </a:t>
            </a:r>
            <a:r>
              <a:rPr lang="cs-CZ" sz="1600" kern="0" dirty="0" smtClean="0">
                <a:solidFill>
                  <a:srgbClr val="000000"/>
                </a:solidFill>
              </a:rPr>
              <a:t>automaticky vygeneruje do .</a:t>
            </a:r>
            <a:r>
              <a:rPr lang="cs-CZ" sz="1600" kern="0" dirty="0" err="1" smtClean="0">
                <a:solidFill>
                  <a:srgbClr val="000000"/>
                </a:solidFill>
              </a:rPr>
              <a:t>pdf</a:t>
            </a:r>
            <a:r>
              <a:rPr lang="cs-CZ" sz="1600" kern="0" dirty="0" smtClean="0">
                <a:solidFill>
                  <a:srgbClr val="000000"/>
                </a:solidFill>
              </a:rPr>
              <a:t> a uloží do záložky Dokumenty.</a:t>
            </a:r>
            <a:endParaRPr lang="cs-CZ" sz="1600" kern="0" dirty="0" smtClean="0">
              <a:solidFill>
                <a:srgbClr val="000000"/>
              </a:solidFill>
            </a:endParaRPr>
          </a:p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endParaRPr lang="cs-CZ" sz="1600" b="1" kern="0" dirty="0" smtClean="0">
              <a:solidFill>
                <a:srgbClr val="000000"/>
              </a:solidFill>
            </a:endParaRPr>
          </a:p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1600" b="1" kern="0" dirty="0" smtClean="0">
                <a:solidFill>
                  <a:srgbClr val="000000"/>
                </a:solidFill>
              </a:rPr>
              <a:t>Návrhy </a:t>
            </a:r>
            <a:r>
              <a:rPr lang="cs-CZ" sz="1600" b="1" kern="0" dirty="0">
                <a:solidFill>
                  <a:srgbClr val="000000"/>
                </a:solidFill>
              </a:rPr>
              <a:t>projektů musí být do systému zadány a finalizovány nejpozději do 31. října 2018.  </a:t>
            </a:r>
            <a:r>
              <a:rPr lang="cs-CZ" sz="1600" kern="0" dirty="0" smtClean="0">
                <a:solidFill>
                  <a:srgbClr val="000000"/>
                </a:solidFill>
              </a:rPr>
              <a:t>Po </a:t>
            </a:r>
            <a:r>
              <a:rPr lang="cs-CZ" sz="1600" kern="0" dirty="0">
                <a:solidFill>
                  <a:srgbClr val="000000"/>
                </a:solidFill>
              </a:rPr>
              <a:t>tomto termínu již s návrhem projektu může pracovat pouze pověřená kontaktní osoba na fakultě/HS</a:t>
            </a:r>
            <a:r>
              <a:rPr lang="cs-CZ" sz="1600" kern="0" dirty="0" smtClean="0">
                <a:solidFill>
                  <a:srgbClr val="000000"/>
                </a:solidFill>
              </a:rPr>
              <a:t>.</a:t>
            </a:r>
            <a:endParaRPr lang="cs-CZ" sz="1600" kern="0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1600" b="1" kern="0" dirty="0" smtClean="0">
                <a:solidFill>
                  <a:srgbClr val="000000"/>
                </a:solidFill>
              </a:rPr>
              <a:t>Na </a:t>
            </a:r>
            <a:r>
              <a:rPr lang="cs-CZ" sz="1600" b="1" kern="0" dirty="0">
                <a:solidFill>
                  <a:srgbClr val="000000"/>
                </a:solidFill>
              </a:rPr>
              <a:t>jednotlivých fakultách/HS se mohou postupy při administraci </a:t>
            </a:r>
            <a:r>
              <a:rPr lang="cs-CZ" sz="1600" b="1" kern="0" dirty="0" smtClean="0">
                <a:solidFill>
                  <a:srgbClr val="000000"/>
                </a:solidFill>
              </a:rPr>
              <a:t>projektů </a:t>
            </a:r>
            <a:r>
              <a:rPr lang="cs-CZ" sz="1600" b="1" kern="0" dirty="0">
                <a:solidFill>
                  <a:srgbClr val="000000"/>
                </a:solidFill>
              </a:rPr>
              <a:t>lišit, stejně tak termíny sběru projektů. Prosím ověřte </a:t>
            </a:r>
            <a:r>
              <a:rPr lang="cs-CZ" sz="1600" b="1" kern="0" dirty="0" smtClean="0">
                <a:solidFill>
                  <a:srgbClr val="000000"/>
                </a:solidFill>
              </a:rPr>
              <a:t>u kontaktní osoby na HS! </a:t>
            </a:r>
            <a:r>
              <a:rPr lang="cs-CZ" sz="1600" b="1" kern="0" dirty="0">
                <a:solidFill>
                  <a:srgbClr val="000000"/>
                </a:solidFill>
                <a:hlinkClick r:id="rId2"/>
              </a:rPr>
              <a:t>http://</a:t>
            </a:r>
            <a:r>
              <a:rPr lang="cs-CZ" sz="1600" b="1" kern="0" dirty="0" smtClean="0">
                <a:solidFill>
                  <a:srgbClr val="000000"/>
                </a:solidFill>
                <a:hlinkClick r:id="rId2"/>
              </a:rPr>
              <a:t>projekty.rect.muni.cz/cs/fond-rozvoje-mu/kontaktni_osoby</a:t>
            </a:r>
            <a:endParaRPr lang="cs-CZ" sz="1600" b="1" kern="0" dirty="0" smtClean="0">
              <a:solidFill>
                <a:srgbClr val="000000"/>
              </a:solidFill>
            </a:endParaRPr>
          </a:p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endParaRPr lang="cs-CZ" sz="1600" b="1" kern="0" dirty="0" smtClean="0">
              <a:solidFill>
                <a:srgbClr val="000000"/>
              </a:solidFill>
            </a:endParaRPr>
          </a:p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1600" b="1" kern="0" dirty="0" smtClean="0">
                <a:solidFill>
                  <a:srgbClr val="000000"/>
                </a:solidFill>
              </a:rPr>
              <a:t>V </a:t>
            </a:r>
            <a:r>
              <a:rPr lang="cs-CZ" sz="1600" b="1" kern="0" dirty="0">
                <a:solidFill>
                  <a:srgbClr val="000000"/>
                </a:solidFill>
              </a:rPr>
              <a:t>případě elektronického schvalování v ISEP není třeba nic tisknout a podepisovat. O finalizaci projektu informujte kontaktní osobu na vašem HS. </a:t>
            </a:r>
            <a:r>
              <a:rPr lang="cs-CZ" sz="1600" kern="0" dirty="0" smtClean="0">
                <a:solidFill>
                  <a:srgbClr val="000000"/>
                </a:solidFill>
              </a:rPr>
              <a:t>Pokud </a:t>
            </a:r>
            <a:r>
              <a:rPr lang="cs-CZ" sz="1600" kern="0" dirty="0">
                <a:solidFill>
                  <a:srgbClr val="000000"/>
                </a:solidFill>
              </a:rPr>
              <a:t>na HS neprobíhá elektronické schvalování v ISEP nebo nebylo možné elektronické schvalování v systému dokončit, pak možnost vytisknout a podepsat fyzicky zůstala zachována. V tomto případě je třeba do Dokumentů projektu vložit </a:t>
            </a:r>
            <a:r>
              <a:rPr lang="cs-CZ" sz="1600" kern="0" dirty="0" err="1">
                <a:solidFill>
                  <a:srgbClr val="000000"/>
                </a:solidFill>
              </a:rPr>
              <a:t>scan</a:t>
            </a:r>
            <a:r>
              <a:rPr lang="cs-CZ" sz="1600" kern="0" dirty="0">
                <a:solidFill>
                  <a:srgbClr val="000000"/>
                </a:solidFill>
              </a:rPr>
              <a:t> průvodky k návrhu projektu s příslušnými podpisy. </a:t>
            </a:r>
            <a:endParaRPr lang="cs-CZ" altLang="cs-CZ" sz="1600" kern="0" dirty="0">
              <a:solidFill>
                <a:srgbClr val="000000"/>
              </a:solidFill>
            </a:endParaRPr>
          </a:p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endParaRPr lang="cs-CZ" sz="2000" b="1" kern="0" dirty="0">
              <a:solidFill>
                <a:srgbClr val="000000"/>
              </a:solidFill>
            </a:endParaRPr>
          </a:p>
          <a:p>
            <a:pPr>
              <a:buClr>
                <a:srgbClr val="0000DC"/>
              </a:buClr>
            </a:pPr>
            <a:endParaRPr lang="cs-CZ" sz="200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98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FRMU 2019 – Odbor pro rozvoj RMU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 txBox="1">
            <a:spLocks/>
          </p:cNvSpPr>
          <p:nvPr/>
        </p:nvSpPr>
        <p:spPr>
          <a:xfrm>
            <a:off x="414000" y="1304306"/>
            <a:ext cx="11361600" cy="607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l"/>
            <a:r>
              <a:rPr lang="cs-CZ" sz="2800" kern="0" dirty="0" smtClean="0"/>
              <a:t>FRMU 2019 – kontrola a hodnocení návrhů projektů</a:t>
            </a:r>
            <a:r>
              <a:rPr lang="cs-CZ" sz="2000" b="0" kern="0" dirty="0" smtClean="0"/>
              <a:t/>
            </a:r>
            <a:br>
              <a:rPr lang="cs-CZ" sz="2000" b="0" kern="0" dirty="0" smtClean="0"/>
            </a:br>
            <a:endParaRPr lang="cs-CZ" sz="2000" b="0" kern="0" dirty="0" smtClean="0"/>
          </a:p>
          <a:p>
            <a:pPr algn="l"/>
            <a:endParaRPr lang="cs-CZ" sz="2000" b="0" kern="0" dirty="0"/>
          </a:p>
        </p:txBody>
      </p:sp>
      <p:sp>
        <p:nvSpPr>
          <p:cNvPr id="8" name="Zástupný symbol pro text 4"/>
          <p:cNvSpPr txBox="1">
            <a:spLocks/>
          </p:cNvSpPr>
          <p:nvPr/>
        </p:nvSpPr>
        <p:spPr bwMode="auto">
          <a:xfrm>
            <a:off x="414000" y="1911906"/>
            <a:ext cx="11361600" cy="412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Clr>
                <a:srgbClr val="0000DC"/>
              </a:buClr>
              <a:defRPr/>
            </a:pPr>
            <a:r>
              <a:rPr lang="cs-CZ" sz="2000" b="1" kern="0" dirty="0" smtClean="0">
                <a:solidFill>
                  <a:srgbClr val="000000"/>
                </a:solidFill>
              </a:rPr>
              <a:t>Kontrola a hodnocení probíhá v několika fázích:</a:t>
            </a:r>
            <a:endParaRPr lang="cs-CZ" sz="2000" kern="0" dirty="0">
              <a:solidFill>
                <a:srgbClr val="000000"/>
              </a:solidFill>
            </a:endParaRPr>
          </a:p>
          <a:p>
            <a:pPr lvl="0">
              <a:buClr>
                <a:srgbClr val="0000DC"/>
              </a:buClr>
              <a:defRPr/>
            </a:pPr>
            <a:r>
              <a:rPr lang="cs-CZ" sz="2000" kern="0" dirty="0" smtClean="0">
                <a:solidFill>
                  <a:srgbClr val="000000"/>
                </a:solidFill>
              </a:rPr>
              <a:t>fakulta/HS → OPR RMU </a:t>
            </a:r>
            <a:r>
              <a:rPr lang="cs-CZ" sz="2000" kern="0" dirty="0">
                <a:solidFill>
                  <a:srgbClr val="000000"/>
                </a:solidFill>
              </a:rPr>
              <a:t>→</a:t>
            </a:r>
            <a:r>
              <a:rPr lang="cs-CZ" sz="2000" kern="0" dirty="0" smtClean="0">
                <a:solidFill>
                  <a:srgbClr val="000000"/>
                </a:solidFill>
              </a:rPr>
              <a:t> hodnotící komise </a:t>
            </a:r>
            <a:r>
              <a:rPr lang="cs-CZ" sz="2000" kern="0" dirty="0">
                <a:solidFill>
                  <a:srgbClr val="000000"/>
                </a:solidFill>
              </a:rPr>
              <a:t>→ </a:t>
            </a:r>
            <a:r>
              <a:rPr lang="cs-CZ" sz="2000" kern="0" dirty="0" smtClean="0">
                <a:solidFill>
                  <a:srgbClr val="000000"/>
                </a:solidFill>
              </a:rPr>
              <a:t> rektor a vedení MU </a:t>
            </a:r>
          </a:p>
          <a:p>
            <a:pPr lvl="0">
              <a:buClr>
                <a:srgbClr val="0000DC"/>
              </a:buClr>
              <a:defRPr/>
            </a:pPr>
            <a:endParaRPr lang="cs-CZ" sz="2000" b="1" kern="0" dirty="0">
              <a:solidFill>
                <a:srgbClr val="000000"/>
              </a:solidFill>
            </a:endParaRPr>
          </a:p>
          <a:p>
            <a:pPr lvl="0">
              <a:buClr>
                <a:srgbClr val="0000DC"/>
              </a:buClr>
              <a:defRPr/>
            </a:pPr>
            <a:r>
              <a:rPr lang="cs-CZ" sz="2000" b="1" kern="0" dirty="0" smtClean="0">
                <a:solidFill>
                  <a:srgbClr val="000000"/>
                </a:solidFill>
              </a:rPr>
              <a:t>Kritéria </a:t>
            </a:r>
            <a:r>
              <a:rPr lang="cs-CZ" sz="2000" b="1" kern="0" dirty="0">
                <a:solidFill>
                  <a:srgbClr val="000000"/>
                </a:solidFill>
              </a:rPr>
              <a:t>pro hodnocení jsou zejména:</a:t>
            </a:r>
          </a:p>
          <a:p>
            <a:pPr marL="457200" lvl="0" indent="-457200">
              <a:buClr>
                <a:srgbClr val="0000DC"/>
              </a:buClr>
              <a:buFont typeface="+mj-lt"/>
              <a:buAutoNum type="alphaLcParenR"/>
              <a:defRPr/>
            </a:pPr>
            <a:r>
              <a:rPr lang="cs-CZ" sz="1800" kern="0" dirty="0">
                <a:solidFill>
                  <a:srgbClr val="000000"/>
                </a:solidFill>
              </a:rPr>
              <a:t>soulad obsahu projektu s obsahem Vyhlášení soutěže FRMU </a:t>
            </a:r>
            <a:r>
              <a:rPr lang="cs-CZ" sz="1800" kern="0" dirty="0" smtClean="0">
                <a:solidFill>
                  <a:srgbClr val="000000"/>
                </a:solidFill>
              </a:rPr>
              <a:t>2019;</a:t>
            </a:r>
            <a:endParaRPr lang="cs-CZ" sz="1800" kern="0" dirty="0">
              <a:solidFill>
                <a:srgbClr val="000000"/>
              </a:solidFill>
            </a:endParaRPr>
          </a:p>
          <a:p>
            <a:pPr marL="457200" lvl="0" indent="-457200">
              <a:buClr>
                <a:srgbClr val="0000DC"/>
              </a:buClr>
              <a:buFont typeface="+mj-lt"/>
              <a:buAutoNum type="alphaLcParenR"/>
              <a:defRPr/>
            </a:pPr>
            <a:r>
              <a:rPr lang="cs-CZ" sz="1800" kern="0" dirty="0">
                <a:solidFill>
                  <a:srgbClr val="000000"/>
                </a:solidFill>
              </a:rPr>
              <a:t>soulad projektového záměru s Dlouhodobým záměrem MU na léta </a:t>
            </a:r>
            <a:r>
              <a:rPr lang="cs-CZ" sz="1800" kern="0" dirty="0" smtClean="0">
                <a:solidFill>
                  <a:srgbClr val="000000"/>
                </a:solidFill>
              </a:rPr>
              <a:t>2019-2020;</a:t>
            </a:r>
            <a:endParaRPr lang="cs-CZ" sz="1800" kern="0" dirty="0">
              <a:solidFill>
                <a:srgbClr val="000000"/>
              </a:solidFill>
            </a:endParaRPr>
          </a:p>
          <a:p>
            <a:pPr marL="457200" lvl="0" indent="-457200">
              <a:buClr>
                <a:srgbClr val="0000DC"/>
              </a:buClr>
              <a:buFont typeface="+mj-lt"/>
              <a:buAutoNum type="alphaLcParenR"/>
              <a:defRPr/>
            </a:pPr>
            <a:r>
              <a:rPr lang="cs-CZ" sz="1800" kern="0" dirty="0">
                <a:solidFill>
                  <a:srgbClr val="000000"/>
                </a:solidFill>
              </a:rPr>
              <a:t>reálnost splnění stanovených cílů a výstupů projektu včetně kvantifikace výstupů a plánovaných aktivit;</a:t>
            </a:r>
          </a:p>
          <a:p>
            <a:pPr marL="457200" lvl="0" indent="-457200">
              <a:buClr>
                <a:srgbClr val="0000DC"/>
              </a:buClr>
              <a:buFont typeface="+mj-lt"/>
              <a:buAutoNum type="alphaLcParenR"/>
              <a:defRPr/>
            </a:pPr>
            <a:r>
              <a:rPr lang="cs-CZ" sz="1800" kern="0" dirty="0">
                <a:solidFill>
                  <a:srgbClr val="000000"/>
                </a:solidFill>
              </a:rPr>
              <a:t>celková kvalita a připravenost projektu;</a:t>
            </a:r>
          </a:p>
          <a:p>
            <a:pPr marL="457200" lvl="0" indent="-457200">
              <a:buClr>
                <a:srgbClr val="0000DC"/>
              </a:buClr>
              <a:buFont typeface="+mj-lt"/>
              <a:buAutoNum type="alphaLcParenR"/>
              <a:defRPr/>
            </a:pPr>
            <a:r>
              <a:rPr lang="cs-CZ" sz="1800" kern="0" dirty="0">
                <a:solidFill>
                  <a:srgbClr val="000000"/>
                </a:solidFill>
              </a:rPr>
              <a:t>využitelnost výstupů a předpoklad pro zajištění jejich udržitelnosti do budoucna;</a:t>
            </a:r>
          </a:p>
          <a:p>
            <a:pPr marL="457200" lvl="0" indent="-457200">
              <a:buClr>
                <a:srgbClr val="0000DC"/>
              </a:buClr>
              <a:buFont typeface="+mj-lt"/>
              <a:buAutoNum type="alphaLcParenR"/>
              <a:defRPr/>
            </a:pPr>
            <a:r>
              <a:rPr lang="cs-CZ" sz="1800" kern="0" dirty="0">
                <a:solidFill>
                  <a:srgbClr val="000000"/>
                </a:solidFill>
              </a:rPr>
              <a:t>přiměřenost výše požadovaných finančních prostředků (zejm. výše osobních nákladů a cestovného) a efektivita plánovaných výdajů vůči obsahové náplni projektu a rozsahu aktivit.</a:t>
            </a:r>
          </a:p>
          <a:p>
            <a:pPr lvl="0">
              <a:buClr>
                <a:srgbClr val="0000DC"/>
              </a:buClr>
              <a:defRPr/>
            </a:pPr>
            <a:endParaRPr kumimoji="0" lang="cs-CZ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03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FRMU 2019 – Odbor pro rozvoj RMU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 txBox="1">
            <a:spLocks/>
          </p:cNvSpPr>
          <p:nvPr/>
        </p:nvSpPr>
        <p:spPr>
          <a:xfrm>
            <a:off x="414000" y="1304306"/>
            <a:ext cx="11361600" cy="607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l"/>
            <a:r>
              <a:rPr lang="cs-CZ" sz="2800" kern="0" dirty="0" smtClean="0"/>
              <a:t>FRMU 2019 – </a:t>
            </a:r>
            <a:r>
              <a:rPr lang="cs-CZ" sz="2800" kern="0" dirty="0"/>
              <a:t>Nejčastější připomínky hodnotící komise</a:t>
            </a:r>
            <a:br>
              <a:rPr lang="cs-CZ" sz="2800" kern="0" dirty="0"/>
            </a:br>
            <a:endParaRPr lang="cs-CZ" sz="2800" kern="0" dirty="0"/>
          </a:p>
          <a:p>
            <a:pPr algn="l"/>
            <a:endParaRPr lang="cs-CZ" sz="2000" b="0" kern="0" dirty="0"/>
          </a:p>
        </p:txBody>
      </p:sp>
      <p:sp>
        <p:nvSpPr>
          <p:cNvPr id="8" name="Zástupný symbol pro text 4"/>
          <p:cNvSpPr txBox="1">
            <a:spLocks/>
          </p:cNvSpPr>
          <p:nvPr/>
        </p:nvSpPr>
        <p:spPr bwMode="auto">
          <a:xfrm>
            <a:off x="414000" y="1911906"/>
            <a:ext cx="11361600" cy="412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0" indent="-457200">
              <a:buClr>
                <a:srgbClr val="0000DC"/>
              </a:buClr>
              <a:buFont typeface="Wingdings" panose="05000000000000000000" pitchFamily="2" charset="2"/>
              <a:buChar char="ü"/>
              <a:defRPr/>
            </a:pPr>
            <a:r>
              <a:rPr lang="cs-CZ" u="sng" kern="0" dirty="0" smtClean="0">
                <a:solidFill>
                  <a:srgbClr val="000000"/>
                </a:solidFill>
              </a:rPr>
              <a:t>Výstupy projektu</a:t>
            </a:r>
            <a:r>
              <a:rPr lang="cs-CZ" kern="0" dirty="0" smtClean="0">
                <a:solidFill>
                  <a:srgbClr val="000000"/>
                </a:solidFill>
              </a:rPr>
              <a:t> </a:t>
            </a:r>
          </a:p>
          <a:p>
            <a:pPr marL="914400" lvl="1" indent="-457200">
              <a:buClr>
                <a:srgbClr val="0000DC"/>
              </a:buClr>
              <a:buFont typeface="Wingdings" panose="05000000000000000000" pitchFamily="2" charset="2"/>
              <a:buChar char="§"/>
              <a:defRPr/>
            </a:pPr>
            <a:r>
              <a:rPr lang="cs-CZ" sz="1400" kern="0" dirty="0" smtClean="0">
                <a:solidFill>
                  <a:srgbClr val="000000"/>
                </a:solidFill>
              </a:rPr>
              <a:t>Chybějící konkrétní popis výstupů, jejich rozsah, objem není kvantifikován, příliš obecný popis</a:t>
            </a:r>
          </a:p>
          <a:p>
            <a:pPr marL="914400" lvl="1" indent="-457200">
              <a:buClr>
                <a:srgbClr val="0000DC"/>
              </a:buClr>
              <a:buFont typeface="Wingdings" panose="05000000000000000000" pitchFamily="2" charset="2"/>
              <a:buChar char="§"/>
              <a:defRPr/>
            </a:pPr>
            <a:r>
              <a:rPr lang="cs-CZ" sz="1400" kern="0" dirty="0" smtClean="0">
                <a:solidFill>
                  <a:srgbClr val="000000"/>
                </a:solidFill>
              </a:rPr>
              <a:t>Není specifikována cílová skupina. </a:t>
            </a:r>
          </a:p>
          <a:p>
            <a:pPr marL="914400" lvl="1" indent="-457200">
              <a:buClr>
                <a:srgbClr val="0000DC"/>
              </a:buClr>
              <a:buFont typeface="Wingdings" panose="05000000000000000000" pitchFamily="2" charset="2"/>
              <a:buChar char="§"/>
              <a:defRPr/>
            </a:pPr>
            <a:r>
              <a:rPr lang="cs-CZ" sz="1400" kern="0" dirty="0">
                <a:solidFill>
                  <a:srgbClr val="000000"/>
                </a:solidFill>
              </a:rPr>
              <a:t>Není specifikováno, jak bude výsledný „produkt“ zapojen do výuky. Přínos projektu pro výuku není patrný. Vágní definice cílů, nejasný přínos, není zřejmé v čem inovace spočívá.</a:t>
            </a:r>
            <a:endParaRPr lang="cs-CZ" sz="1400" kern="0" dirty="0" smtClean="0">
              <a:solidFill>
                <a:srgbClr val="000000"/>
              </a:solidFill>
            </a:endParaRPr>
          </a:p>
          <a:p>
            <a:pPr marL="457200" lvl="0" indent="-457200">
              <a:buClr>
                <a:srgbClr val="0000DC"/>
              </a:buClr>
              <a:buFont typeface="Wingdings" panose="05000000000000000000" pitchFamily="2" charset="2"/>
              <a:buChar char="ü"/>
              <a:defRPr/>
            </a:pPr>
            <a:r>
              <a:rPr lang="cs-CZ" u="sng" kern="0" dirty="0" smtClean="0">
                <a:solidFill>
                  <a:srgbClr val="000000"/>
                </a:solidFill>
              </a:rPr>
              <a:t>Udržitelnost</a:t>
            </a:r>
            <a:r>
              <a:rPr lang="cs-CZ" kern="0" dirty="0" smtClean="0">
                <a:solidFill>
                  <a:srgbClr val="000000"/>
                </a:solidFill>
              </a:rPr>
              <a:t> </a:t>
            </a:r>
          </a:p>
          <a:p>
            <a:pPr marL="914400" lvl="1" indent="-457200">
              <a:buClr>
                <a:srgbClr val="0000DC"/>
              </a:buClr>
              <a:buFont typeface="Wingdings" panose="05000000000000000000" pitchFamily="2" charset="2"/>
              <a:buChar char="§"/>
              <a:defRPr/>
            </a:pPr>
            <a:r>
              <a:rPr lang="cs-CZ" sz="1400" kern="0" dirty="0" smtClean="0">
                <a:solidFill>
                  <a:srgbClr val="000000"/>
                </a:solidFill>
              </a:rPr>
              <a:t>Není zajištěna udržitelnost výstupů projektu po skončení financování z FRMU např. jednorázové kurzy, placení zahraničních lektorů, cestovné na zahraniční konference s cílem prezentace výsledků apod.</a:t>
            </a:r>
          </a:p>
          <a:p>
            <a:pPr marL="457200" lvl="0" indent="-457200">
              <a:buClr>
                <a:srgbClr val="0000DC"/>
              </a:buClr>
              <a:buFont typeface="Wingdings" panose="05000000000000000000" pitchFamily="2" charset="2"/>
              <a:buChar char="ü"/>
              <a:defRPr/>
            </a:pPr>
            <a:r>
              <a:rPr lang="cs-CZ" u="sng" kern="0" dirty="0">
                <a:solidFill>
                  <a:srgbClr val="000000"/>
                </a:solidFill>
              </a:rPr>
              <a:t>Mzdy a odměny </a:t>
            </a:r>
            <a:endParaRPr lang="cs-CZ" kern="0" dirty="0">
              <a:solidFill>
                <a:srgbClr val="000000"/>
              </a:solidFill>
            </a:endParaRPr>
          </a:p>
          <a:p>
            <a:pPr marL="914400" lvl="1" indent="-457200">
              <a:buClr>
                <a:srgbClr val="0000DC"/>
              </a:buClr>
              <a:buFont typeface="Wingdings" panose="05000000000000000000" pitchFamily="2" charset="2"/>
              <a:buChar char="§"/>
              <a:defRPr/>
            </a:pPr>
            <a:r>
              <a:rPr lang="cs-CZ" sz="1400" kern="0" dirty="0">
                <a:solidFill>
                  <a:srgbClr val="000000"/>
                </a:solidFill>
              </a:rPr>
              <a:t>Nejsou specifikovány odměny jednotlivých osob a rozsah jejich práce. Je projekt nad rámec standardní práce akademika? Velká část prostředků jde externistům. Příliš vysoká odměna pro garanta (max. 10 tis. Kč). </a:t>
            </a:r>
          </a:p>
          <a:p>
            <a:pPr marL="457200" lvl="0" indent="-457200">
              <a:buClr>
                <a:srgbClr val="0000DC"/>
              </a:buClr>
              <a:buFont typeface="Wingdings" panose="05000000000000000000" pitchFamily="2" charset="2"/>
              <a:buChar char="ü"/>
              <a:defRPr/>
            </a:pPr>
            <a:r>
              <a:rPr lang="cs-CZ" u="sng" kern="0" dirty="0" smtClean="0">
                <a:solidFill>
                  <a:srgbClr val="000000"/>
                </a:solidFill>
              </a:rPr>
              <a:t>Rozpočet - ostatní</a:t>
            </a:r>
          </a:p>
          <a:p>
            <a:pPr marL="914400" lvl="1" indent="-457200">
              <a:buClr>
                <a:srgbClr val="0000DC"/>
              </a:buClr>
              <a:buFont typeface="Wingdings" panose="05000000000000000000" pitchFamily="2" charset="2"/>
              <a:buChar char="§"/>
              <a:defRPr/>
            </a:pPr>
            <a:r>
              <a:rPr lang="cs-CZ" sz="1400" kern="0" dirty="0" smtClean="0">
                <a:solidFill>
                  <a:srgbClr val="000000"/>
                </a:solidFill>
              </a:rPr>
              <a:t>Přiměřenost </a:t>
            </a:r>
            <a:r>
              <a:rPr lang="cs-CZ" sz="1400" kern="0" dirty="0">
                <a:solidFill>
                  <a:srgbClr val="000000"/>
                </a:solidFill>
              </a:rPr>
              <a:t>výše požadovaných finančních prostředků (zejm. výše osobních nákladů a cestovného) a efektivita plánovaných výdajů vůči obsahové náplni projektu a rozsahu aktivit</a:t>
            </a:r>
            <a:r>
              <a:rPr lang="cs-CZ" sz="1400" kern="0" dirty="0" smtClean="0">
                <a:solidFill>
                  <a:srgbClr val="000000"/>
                </a:solidFill>
              </a:rPr>
              <a:t>.</a:t>
            </a:r>
          </a:p>
          <a:p>
            <a:pPr marL="914400" lvl="1" indent="-457200">
              <a:buClr>
                <a:srgbClr val="0000DC"/>
              </a:buClr>
              <a:buFont typeface="Wingdings" panose="05000000000000000000" pitchFamily="2" charset="2"/>
              <a:buChar char="§"/>
              <a:defRPr/>
            </a:pPr>
            <a:r>
              <a:rPr lang="cs-CZ" sz="1400" kern="0" dirty="0" smtClean="0">
                <a:solidFill>
                  <a:srgbClr val="000000"/>
                </a:solidFill>
              </a:rPr>
              <a:t>Chybí specifikace pořizovaných učebních materiálů a komu jsou určeny – pro studenty nebo vyučující</a:t>
            </a:r>
          </a:p>
          <a:p>
            <a:pPr marL="914400" lvl="1" indent="-457200">
              <a:buClr>
                <a:srgbClr val="0000DC"/>
              </a:buClr>
              <a:buFont typeface="Wingdings" panose="05000000000000000000" pitchFamily="2" charset="2"/>
              <a:buChar char="§"/>
              <a:defRPr/>
            </a:pPr>
            <a:r>
              <a:rPr lang="cs-CZ" sz="1400" kern="0" dirty="0" smtClean="0">
                <a:solidFill>
                  <a:srgbClr val="000000"/>
                </a:solidFill>
              </a:rPr>
              <a:t>Cestovné </a:t>
            </a:r>
            <a:r>
              <a:rPr lang="cs-CZ" sz="1400" kern="0" dirty="0">
                <a:solidFill>
                  <a:srgbClr val="000000"/>
                </a:solidFill>
              </a:rPr>
              <a:t>na </a:t>
            </a:r>
            <a:r>
              <a:rPr lang="cs-CZ" sz="1400" kern="0" dirty="0" smtClean="0">
                <a:solidFill>
                  <a:srgbClr val="000000"/>
                </a:solidFill>
              </a:rPr>
              <a:t>konference - schází </a:t>
            </a:r>
            <a:r>
              <a:rPr lang="cs-CZ" sz="1400" kern="0" dirty="0">
                <a:solidFill>
                  <a:srgbClr val="000000"/>
                </a:solidFill>
              </a:rPr>
              <a:t>zdůvodnění, proč je účast na těchto konferencích (ani není uvedeno, o které konkrétně jde) nezbytná a jakou formu se jí budou řešitelé účastnit (aktivně, pasivně...) </a:t>
            </a:r>
          </a:p>
          <a:p>
            <a:pPr lvl="0">
              <a:buClr>
                <a:srgbClr val="0000DC"/>
              </a:buClr>
              <a:defRPr/>
            </a:pPr>
            <a:endParaRPr kumimoji="0" lang="cs-CZ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550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FRMU 2019 – Odbor pro rozvoj RMU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 txBox="1">
            <a:spLocks/>
          </p:cNvSpPr>
          <p:nvPr/>
        </p:nvSpPr>
        <p:spPr>
          <a:xfrm>
            <a:off x="414000" y="1304306"/>
            <a:ext cx="11361600" cy="607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l"/>
            <a:r>
              <a:rPr lang="cs-CZ" sz="2800" kern="0" dirty="0" smtClean="0"/>
              <a:t>FRMU 2019 – harmonogram</a:t>
            </a:r>
            <a:r>
              <a:rPr lang="cs-CZ" sz="2000" b="0" kern="0" dirty="0" smtClean="0"/>
              <a:t/>
            </a:r>
            <a:br>
              <a:rPr lang="cs-CZ" sz="2000" b="0" kern="0" dirty="0" smtClean="0"/>
            </a:br>
            <a:endParaRPr lang="cs-CZ" sz="2000" b="0" kern="0" dirty="0" smtClean="0"/>
          </a:p>
          <a:p>
            <a:pPr algn="l"/>
            <a:endParaRPr lang="cs-CZ" sz="2000" b="0" kern="0" dirty="0"/>
          </a:p>
        </p:txBody>
      </p:sp>
      <p:sp>
        <p:nvSpPr>
          <p:cNvPr id="8" name="Zástupný symbol pro text 4"/>
          <p:cNvSpPr txBox="1">
            <a:spLocks/>
          </p:cNvSpPr>
          <p:nvPr/>
        </p:nvSpPr>
        <p:spPr bwMode="auto">
          <a:xfrm>
            <a:off x="414000" y="1911906"/>
            <a:ext cx="11361600" cy="412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00DC"/>
              </a:buClr>
            </a:pPr>
            <a:endParaRPr kumimoji="0" lang="cs-CZ" altLang="cs-CZ" sz="15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15337111"/>
              </p:ext>
            </p:extLst>
          </p:nvPr>
        </p:nvGraphicFramePr>
        <p:xfrm>
          <a:off x="414000" y="1911906"/>
          <a:ext cx="11361600" cy="4025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256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FRMU 2019 – Odbor pro rozvoj RMU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 txBox="1">
            <a:spLocks/>
          </p:cNvSpPr>
          <p:nvPr/>
        </p:nvSpPr>
        <p:spPr>
          <a:xfrm>
            <a:off x="414000" y="1304306"/>
            <a:ext cx="11361600" cy="607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l"/>
            <a:r>
              <a:rPr lang="cs-CZ" sz="2800" kern="0" dirty="0" smtClean="0"/>
              <a:t>OBSAH:</a:t>
            </a:r>
            <a:r>
              <a:rPr lang="cs-CZ" sz="2000" b="0" kern="0" dirty="0" smtClean="0"/>
              <a:t/>
            </a:r>
            <a:br>
              <a:rPr lang="cs-CZ" sz="2000" b="0" kern="0" dirty="0" smtClean="0"/>
            </a:br>
            <a:endParaRPr lang="cs-CZ" sz="2000" b="0" kern="0" dirty="0" smtClean="0"/>
          </a:p>
          <a:p>
            <a:pPr algn="l"/>
            <a:endParaRPr lang="cs-CZ" sz="2000" b="0" kern="0" dirty="0"/>
          </a:p>
        </p:txBody>
      </p:sp>
      <p:sp>
        <p:nvSpPr>
          <p:cNvPr id="8" name="Zástupný symbol pro text 4"/>
          <p:cNvSpPr txBox="1">
            <a:spLocks/>
          </p:cNvSpPr>
          <p:nvPr/>
        </p:nvSpPr>
        <p:spPr bwMode="auto">
          <a:xfrm>
            <a:off x="414000" y="1911906"/>
            <a:ext cx="11361600" cy="412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cs-CZ" altLang="cs-CZ" sz="2000" kern="0" dirty="0" smtClean="0">
                <a:solidFill>
                  <a:srgbClr val="000000"/>
                </a:solidFill>
                <a:latin typeface="Arial"/>
              </a:rPr>
              <a:t>základní parametry soutěže</a:t>
            </a:r>
            <a:endParaRPr kumimoji="0" lang="cs-CZ" altLang="cs-CZ" sz="2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cs-CZ" altLang="cs-CZ" sz="2000" kern="0" dirty="0">
                <a:solidFill>
                  <a:srgbClr val="000000"/>
                </a:solidFill>
                <a:latin typeface="Arial"/>
              </a:rPr>
              <a:t>o</a:t>
            </a:r>
            <a:r>
              <a:rPr lang="cs-CZ" altLang="cs-CZ" sz="2000" kern="0" dirty="0" smtClean="0">
                <a:solidFill>
                  <a:srgbClr val="000000"/>
                </a:solidFill>
                <a:latin typeface="Arial"/>
              </a:rPr>
              <a:t>právnění žadatelé</a:t>
            </a:r>
          </a:p>
          <a:p>
            <a:pPr marL="342900" indent="-342900">
              <a:spcBef>
                <a:spcPts val="600"/>
              </a:spcBef>
              <a:buClr>
                <a:srgbClr val="0000DC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000" kern="0" dirty="0" smtClean="0">
                <a:solidFill>
                  <a:srgbClr val="000000"/>
                </a:solidFill>
              </a:rPr>
              <a:t>tematické kruhy a jejich specifikace</a:t>
            </a:r>
            <a:endParaRPr kumimoji="0" lang="cs-CZ" altLang="cs-CZ" sz="2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cs-CZ" altLang="cs-CZ" sz="2000" kern="0" dirty="0" smtClean="0">
                <a:solidFill>
                  <a:srgbClr val="000000"/>
                </a:solidFill>
                <a:latin typeface="Arial"/>
              </a:rPr>
              <a:t>náležitosti</a:t>
            </a:r>
            <a:r>
              <a:rPr kumimoji="0" lang="cs-CZ" altLang="cs-CZ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návrhu</a:t>
            </a:r>
            <a:r>
              <a:rPr kumimoji="0" lang="cs-CZ" altLang="cs-CZ" sz="20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projektu a rozpočet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cs-CZ" altLang="cs-CZ" sz="2000" kern="0" dirty="0">
                <a:solidFill>
                  <a:srgbClr val="000000"/>
                </a:solidFill>
                <a:latin typeface="Arial"/>
              </a:rPr>
              <a:t>p</a:t>
            </a:r>
            <a:r>
              <a:rPr lang="cs-CZ" altLang="cs-CZ" sz="2000" kern="0" baseline="0" dirty="0" smtClean="0">
                <a:solidFill>
                  <a:srgbClr val="000000"/>
                </a:solidFill>
                <a:latin typeface="Arial"/>
              </a:rPr>
              <a:t>ředkládání projektů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cs-CZ" altLang="cs-CZ" sz="2000" kern="0" noProof="0" dirty="0" smtClean="0">
                <a:solidFill>
                  <a:srgbClr val="000000"/>
                </a:solidFill>
                <a:latin typeface="Arial"/>
              </a:rPr>
              <a:t>kontrola</a:t>
            </a:r>
            <a:r>
              <a:rPr kumimoji="0" lang="cs-CZ" altLang="cs-CZ" sz="20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a hodnocení návrhů </a:t>
            </a:r>
            <a:r>
              <a:rPr kumimoji="0" lang="cs-CZ" altLang="cs-CZ" sz="20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projektů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cs-CZ" altLang="cs-CZ" sz="2000" kern="0" dirty="0" smtClean="0">
                <a:solidFill>
                  <a:srgbClr val="000000"/>
                </a:solidFill>
                <a:latin typeface="Arial"/>
              </a:rPr>
              <a:t>hodnotící kritéria</a:t>
            </a:r>
            <a:endParaRPr kumimoji="0" lang="cs-CZ" altLang="cs-CZ" sz="200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cs-CZ" altLang="cs-CZ" sz="2000" kern="0" dirty="0">
                <a:solidFill>
                  <a:srgbClr val="000000"/>
                </a:solidFill>
                <a:latin typeface="Arial"/>
              </a:rPr>
              <a:t>h</a:t>
            </a:r>
            <a:r>
              <a:rPr lang="cs-CZ" altLang="cs-CZ" sz="2000" kern="0" baseline="0" dirty="0" smtClean="0">
                <a:solidFill>
                  <a:srgbClr val="000000"/>
                </a:solidFill>
                <a:latin typeface="Arial"/>
              </a:rPr>
              <a:t>armonogram</a:t>
            </a:r>
            <a:endParaRPr kumimoji="0" lang="cs-CZ" altLang="cs-CZ" sz="2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cs-CZ" altLang="cs-CZ" sz="1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869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FRMU 2019 – Odbor pro rozvoj RMU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 txBox="1">
            <a:spLocks/>
          </p:cNvSpPr>
          <p:nvPr/>
        </p:nvSpPr>
        <p:spPr>
          <a:xfrm>
            <a:off x="414000" y="1304306"/>
            <a:ext cx="11361600" cy="607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l"/>
            <a:r>
              <a:rPr lang="cs-CZ" sz="2800" kern="0" dirty="0" smtClean="0"/>
              <a:t>FRMU 2019 – základní parametry soutěže</a:t>
            </a:r>
            <a:r>
              <a:rPr lang="cs-CZ" sz="2000" b="0" kern="0" dirty="0" smtClean="0"/>
              <a:t/>
            </a:r>
            <a:br>
              <a:rPr lang="cs-CZ" sz="2000" b="0" kern="0" dirty="0" smtClean="0"/>
            </a:br>
            <a:endParaRPr lang="cs-CZ" sz="2000" b="0" kern="0" dirty="0" smtClean="0"/>
          </a:p>
          <a:p>
            <a:pPr algn="l"/>
            <a:endParaRPr lang="cs-CZ" sz="2000" b="0" kern="0" dirty="0"/>
          </a:p>
        </p:txBody>
      </p:sp>
      <p:sp>
        <p:nvSpPr>
          <p:cNvPr id="8" name="Zástupný symbol pro text 4"/>
          <p:cNvSpPr txBox="1">
            <a:spLocks/>
          </p:cNvSpPr>
          <p:nvPr/>
        </p:nvSpPr>
        <p:spPr bwMode="auto">
          <a:xfrm>
            <a:off x="414000" y="1911906"/>
            <a:ext cx="11361600" cy="412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0" indent="-342900">
              <a:spcBef>
                <a:spcPts val="600"/>
              </a:spcBef>
              <a:buClr>
                <a:srgbClr val="0000DC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000" kern="0" dirty="0" smtClean="0">
                <a:solidFill>
                  <a:srgbClr val="000000"/>
                </a:solidFill>
              </a:rPr>
              <a:t>Navazuje </a:t>
            </a:r>
            <a:r>
              <a:rPr lang="cs-CZ" altLang="cs-CZ" sz="2000" kern="0" dirty="0">
                <a:solidFill>
                  <a:srgbClr val="000000"/>
                </a:solidFill>
              </a:rPr>
              <a:t>na </a:t>
            </a:r>
            <a:r>
              <a:rPr lang="cs-CZ" altLang="cs-CZ" sz="2000" i="1" kern="0" dirty="0" smtClean="0">
                <a:solidFill>
                  <a:srgbClr val="000000"/>
                </a:solidFill>
              </a:rPr>
              <a:t>Vyhlášení </a:t>
            </a:r>
            <a:r>
              <a:rPr lang="cs-CZ" altLang="cs-CZ" sz="2000" i="1" kern="0" dirty="0">
                <a:solidFill>
                  <a:srgbClr val="000000"/>
                </a:solidFill>
              </a:rPr>
              <a:t>Institucionálního programu pro veřejné vysoké školy pro rok </a:t>
            </a:r>
            <a:r>
              <a:rPr lang="cs-CZ" altLang="cs-CZ" sz="2000" i="1" kern="0" dirty="0" smtClean="0">
                <a:solidFill>
                  <a:srgbClr val="000000"/>
                </a:solidFill>
              </a:rPr>
              <a:t>2019-2020</a:t>
            </a:r>
            <a:endParaRPr lang="cs-CZ" altLang="cs-CZ" sz="2000" kern="0" dirty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alt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Tematické kruhy: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A) Podpora pedagogické práce akademických pracovníků a profilace a inovace studijních programů/oborů na úrovni předmětů/kurzů;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B) Tvůrčí práce studentů směřujících k inovaci vzdělávací činnosti;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Projektové záměry musí být v souladu s prioritními cíli </a:t>
            </a:r>
            <a:r>
              <a:rPr kumimoji="0" 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DZ MŠMT 2016-2020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 prioritami </a:t>
            </a:r>
            <a:r>
              <a:rPr kumimoji="0" 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DZ MU na léta 2016-2020.</a:t>
            </a:r>
          </a:p>
          <a:p>
            <a:pPr marL="342900" lvl="0" indent="-342900">
              <a:spcBef>
                <a:spcPts val="600"/>
              </a:spcBef>
              <a:buClr>
                <a:srgbClr val="0000DC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000" b="1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Základní dokumenty: </a:t>
            </a:r>
            <a:r>
              <a:rPr lang="cs-CZ" altLang="cs-CZ" sz="2000" kern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Pravidla soutěže FRMU 2019 a </a:t>
            </a:r>
            <a:r>
              <a:rPr lang="cs-CZ" sz="2000" kern="0" dirty="0">
                <a:solidFill>
                  <a:srgbClr val="000000"/>
                </a:solidFill>
              </a:rPr>
              <a:t>DZ MU na léta </a:t>
            </a:r>
            <a:r>
              <a:rPr lang="cs-CZ" sz="2000" kern="0" dirty="0" smtClean="0">
                <a:solidFill>
                  <a:srgbClr val="000000"/>
                </a:solidFill>
              </a:rPr>
              <a:t>2016-2020</a:t>
            </a:r>
          </a:p>
          <a:p>
            <a:pPr marL="342900" lvl="0" indent="-342900">
              <a:spcBef>
                <a:spcPts val="600"/>
              </a:spcBef>
              <a:buClr>
                <a:srgbClr val="0000DC"/>
              </a:buClr>
              <a:buFont typeface="Wingdings" panose="05000000000000000000" pitchFamily="2" charset="2"/>
              <a:buChar char="Ø"/>
              <a:defRPr/>
            </a:pPr>
            <a:endParaRPr kumimoji="0" lang="cs-CZ" altLang="cs-CZ" sz="2400" b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indent="-342900">
              <a:spcBef>
                <a:spcPts val="600"/>
              </a:spcBef>
              <a:buClr>
                <a:srgbClr val="0000DC"/>
              </a:buClr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Informace na webu OPR RMU: </a:t>
            </a:r>
            <a:r>
              <a:rPr lang="cs-CZ" sz="2000" b="1" dirty="0">
                <a:hlinkClick r:id="rId2"/>
              </a:rPr>
              <a:t>http://</a:t>
            </a:r>
            <a:r>
              <a:rPr lang="cs-CZ" sz="2000" b="1" dirty="0" smtClean="0">
                <a:hlinkClick r:id="rId2"/>
              </a:rPr>
              <a:t>projekty.rect.muni.cz/cs/fond-rozvoje-mu/frmu-2019</a:t>
            </a:r>
            <a:endParaRPr lang="cs-CZ" sz="2000" b="1" dirty="0"/>
          </a:p>
          <a:p>
            <a:pPr marL="342900" lvl="0" indent="-342900">
              <a:spcBef>
                <a:spcPts val="600"/>
              </a:spcBef>
              <a:buClr>
                <a:srgbClr val="0000DC"/>
              </a:buClr>
              <a:buFont typeface="Wingdings" panose="05000000000000000000" pitchFamily="2" charset="2"/>
              <a:buChar char="Ø"/>
              <a:defRPr/>
            </a:pPr>
            <a:endParaRPr kumimoji="0" lang="cs-CZ" altLang="cs-CZ" sz="1500" b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01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FRMU 2019 – Odbor pro rozvoj RMU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 txBox="1">
            <a:spLocks/>
          </p:cNvSpPr>
          <p:nvPr/>
        </p:nvSpPr>
        <p:spPr>
          <a:xfrm>
            <a:off x="414000" y="1304306"/>
            <a:ext cx="11361600" cy="607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l"/>
            <a:r>
              <a:rPr lang="cs-CZ" sz="2800" kern="0" dirty="0" smtClean="0"/>
              <a:t>FRMU 2019 – základní parametry soutěže</a:t>
            </a:r>
            <a:r>
              <a:rPr lang="cs-CZ" sz="2000" b="0" kern="0" dirty="0" smtClean="0"/>
              <a:t/>
            </a:r>
            <a:br>
              <a:rPr lang="cs-CZ" sz="2000" b="0" kern="0" dirty="0" smtClean="0"/>
            </a:br>
            <a:endParaRPr lang="cs-CZ" sz="2000" b="0" kern="0" dirty="0" smtClean="0"/>
          </a:p>
          <a:p>
            <a:pPr algn="l"/>
            <a:endParaRPr lang="cs-CZ" sz="2000" b="0" kern="0" dirty="0"/>
          </a:p>
        </p:txBody>
      </p:sp>
      <p:sp>
        <p:nvSpPr>
          <p:cNvPr id="8" name="Zástupný symbol pro text 4"/>
          <p:cNvSpPr txBox="1">
            <a:spLocks/>
          </p:cNvSpPr>
          <p:nvPr/>
        </p:nvSpPr>
        <p:spPr bwMode="auto">
          <a:xfrm>
            <a:off x="414000" y="1911906"/>
            <a:ext cx="11361600" cy="412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0" indent="-342900">
              <a:spcBef>
                <a:spcPts val="600"/>
              </a:spcBef>
              <a:buClr>
                <a:srgbClr val="0000DC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000" b="1" kern="0" dirty="0" smtClean="0">
                <a:solidFill>
                  <a:srgbClr val="000000"/>
                </a:solidFill>
              </a:rPr>
              <a:t>Celková alokace </a:t>
            </a:r>
            <a:r>
              <a:rPr lang="cs-CZ" altLang="cs-CZ" sz="2000" b="1" kern="0" dirty="0">
                <a:solidFill>
                  <a:srgbClr val="000000"/>
                </a:solidFill>
              </a:rPr>
              <a:t>FRMU </a:t>
            </a:r>
            <a:r>
              <a:rPr lang="cs-CZ" altLang="cs-CZ" sz="2000" b="1" kern="0" dirty="0" smtClean="0">
                <a:solidFill>
                  <a:srgbClr val="000000"/>
                </a:solidFill>
              </a:rPr>
              <a:t>2019: </a:t>
            </a:r>
            <a:r>
              <a:rPr lang="cs-CZ" altLang="cs-CZ" sz="2000" b="1" kern="0" dirty="0">
                <a:solidFill>
                  <a:srgbClr val="000000"/>
                </a:solidFill>
              </a:rPr>
              <a:t>11.563 tis. Kč</a:t>
            </a:r>
            <a:r>
              <a:rPr lang="cs-CZ" altLang="cs-CZ" sz="2000" kern="0" dirty="0">
                <a:solidFill>
                  <a:srgbClr val="000000"/>
                </a:solidFill>
              </a:rPr>
              <a:t> (tj. 10 % z IP </a:t>
            </a:r>
            <a:r>
              <a:rPr lang="cs-CZ" altLang="cs-CZ" sz="2000" kern="0" dirty="0" smtClean="0">
                <a:solidFill>
                  <a:srgbClr val="000000"/>
                </a:solidFill>
              </a:rPr>
              <a:t>2019)</a:t>
            </a:r>
            <a:endParaRPr lang="cs-CZ" altLang="cs-CZ" sz="2000" kern="0" dirty="0">
              <a:solidFill>
                <a:srgbClr val="000000"/>
              </a:solidFill>
            </a:endParaRPr>
          </a:p>
          <a:p>
            <a:pPr marL="800100" lvl="1" indent="-342900">
              <a:spcBef>
                <a:spcPts val="600"/>
              </a:spcBef>
              <a:buClr>
                <a:srgbClr val="0000D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kern="0" dirty="0">
                <a:solidFill>
                  <a:srgbClr val="000000"/>
                </a:solidFill>
              </a:rPr>
              <a:t>z toho pro studentské projekty </a:t>
            </a:r>
            <a:r>
              <a:rPr lang="cs-CZ" altLang="cs-CZ" sz="2000" b="1" kern="0" dirty="0">
                <a:solidFill>
                  <a:srgbClr val="000000"/>
                </a:solidFill>
              </a:rPr>
              <a:t>20 %, </a:t>
            </a:r>
            <a:r>
              <a:rPr lang="cs-CZ" altLang="cs-CZ" sz="2000" kern="0" dirty="0">
                <a:solidFill>
                  <a:srgbClr val="000000"/>
                </a:solidFill>
              </a:rPr>
              <a:t>tj. </a:t>
            </a:r>
            <a:r>
              <a:rPr lang="cs-CZ" altLang="cs-CZ" sz="2000" b="1" kern="0" dirty="0">
                <a:solidFill>
                  <a:srgbClr val="000000"/>
                </a:solidFill>
              </a:rPr>
              <a:t>2.312 tis. Kč</a:t>
            </a:r>
          </a:p>
          <a:p>
            <a:pPr marL="342900" lvl="0" indent="-342900">
              <a:spcBef>
                <a:spcPts val="600"/>
              </a:spcBef>
              <a:buClr>
                <a:srgbClr val="0000DC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000" kern="0" dirty="0">
                <a:solidFill>
                  <a:srgbClr val="000000"/>
                </a:solidFill>
              </a:rPr>
              <a:t>Finanční podpora pro jeden projekt: </a:t>
            </a:r>
            <a:r>
              <a:rPr lang="cs-CZ" altLang="cs-CZ" sz="2000" b="1" kern="0" dirty="0">
                <a:solidFill>
                  <a:srgbClr val="000000"/>
                </a:solidFill>
              </a:rPr>
              <a:t>50 - 100 tis. Kč</a:t>
            </a:r>
            <a:r>
              <a:rPr lang="cs-CZ" altLang="cs-CZ" sz="2000" kern="0" dirty="0">
                <a:solidFill>
                  <a:srgbClr val="000000"/>
                </a:solidFill>
              </a:rPr>
              <a:t>, </a:t>
            </a:r>
            <a:r>
              <a:rPr lang="cs-CZ" altLang="cs-CZ" sz="2000" b="1" kern="0" dirty="0">
                <a:solidFill>
                  <a:srgbClr val="000000"/>
                </a:solidFill>
              </a:rPr>
              <a:t>pouze neinvestiční </a:t>
            </a:r>
            <a:r>
              <a:rPr lang="cs-CZ" altLang="cs-CZ" sz="2000" b="1" kern="0" dirty="0" smtClean="0">
                <a:solidFill>
                  <a:srgbClr val="000000"/>
                </a:solidFill>
              </a:rPr>
              <a:t>prostředky</a:t>
            </a:r>
          </a:p>
          <a:p>
            <a:pPr marL="342900" indent="-342900">
              <a:spcBef>
                <a:spcPts val="600"/>
              </a:spcBef>
              <a:buClr>
                <a:srgbClr val="0000DC"/>
              </a:buClr>
              <a:buFont typeface="Wingdings" panose="05000000000000000000" pitchFamily="2" charset="2"/>
              <a:buChar char="Ø"/>
              <a:defRPr/>
            </a:pPr>
            <a:endParaRPr lang="cs-CZ" altLang="cs-CZ" sz="2000" b="1" kern="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0000DC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000" b="1" kern="0" dirty="0" smtClean="0">
                <a:solidFill>
                  <a:srgbClr val="000000"/>
                </a:solidFill>
              </a:rPr>
              <a:t>Aktivity </a:t>
            </a:r>
            <a:r>
              <a:rPr lang="cs-CZ" altLang="cs-CZ" sz="2000" b="1" kern="0" dirty="0">
                <a:solidFill>
                  <a:srgbClr val="000000"/>
                </a:solidFill>
              </a:rPr>
              <a:t>nesmí být financovány nebo spolufinancovány z jiného zdroje </a:t>
            </a:r>
            <a:r>
              <a:rPr lang="cs-CZ" altLang="cs-CZ" sz="2000" kern="0" dirty="0">
                <a:solidFill>
                  <a:srgbClr val="000000"/>
                </a:solidFill>
              </a:rPr>
              <a:t>(např. operačních programů</a:t>
            </a:r>
            <a:r>
              <a:rPr lang="cs-CZ" altLang="cs-CZ" sz="2000" kern="0" dirty="0" smtClean="0">
                <a:solidFill>
                  <a:srgbClr val="000000"/>
                </a:solidFill>
              </a:rPr>
              <a:t>)</a:t>
            </a:r>
            <a:r>
              <a:rPr lang="cs-CZ" altLang="cs-CZ" sz="2400" kern="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spcBef>
                <a:spcPts val="600"/>
              </a:spcBef>
              <a:buClr>
                <a:srgbClr val="0000DC"/>
              </a:buClr>
              <a:buFont typeface="Wingdings" panose="05000000000000000000" pitchFamily="2" charset="2"/>
              <a:buChar char="Ø"/>
              <a:defRPr/>
            </a:pPr>
            <a:endParaRPr lang="cs-CZ" altLang="cs-CZ" sz="2400" kern="0" dirty="0">
              <a:solidFill>
                <a:srgbClr val="0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0000DC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000" kern="0" dirty="0">
                <a:solidFill>
                  <a:srgbClr val="000000"/>
                </a:solidFill>
              </a:rPr>
              <a:t>Projekt může být zpracován v souladu s více tématy v rámci jednoho tematického okruhu např. A1+A3 (jedno téma řešitel vybere jako hlavní). </a:t>
            </a:r>
            <a:r>
              <a:rPr lang="cs-CZ" altLang="cs-CZ" sz="2000" b="1" kern="0" dirty="0">
                <a:solidFill>
                  <a:srgbClr val="000000"/>
                </a:solidFill>
              </a:rPr>
              <a:t>Kombinace A+B není povolena</a:t>
            </a:r>
            <a:r>
              <a:rPr lang="cs-CZ" altLang="cs-CZ" sz="2000" kern="0" dirty="0" smtClean="0">
                <a:solidFill>
                  <a:srgbClr val="000000"/>
                </a:solidFill>
              </a:rPr>
              <a:t>.</a:t>
            </a:r>
            <a:endParaRPr lang="cs-CZ" altLang="cs-CZ" sz="2000" kern="0" dirty="0">
              <a:solidFill>
                <a:srgbClr val="000000"/>
              </a:solidFill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cs-CZ" altLang="cs-CZ" sz="1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44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FRMU 2019 – Odbor pro rozvoj RMU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 txBox="1">
            <a:spLocks/>
          </p:cNvSpPr>
          <p:nvPr/>
        </p:nvSpPr>
        <p:spPr>
          <a:xfrm>
            <a:off x="414000" y="1304306"/>
            <a:ext cx="11361600" cy="607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l"/>
            <a:r>
              <a:rPr lang="cs-CZ" sz="2800" kern="0" dirty="0" smtClean="0"/>
              <a:t>FRMU 2019 – oprávnění žadatelé</a:t>
            </a:r>
            <a:r>
              <a:rPr lang="cs-CZ" sz="2000" b="0" kern="0" dirty="0" smtClean="0"/>
              <a:t/>
            </a:r>
            <a:br>
              <a:rPr lang="cs-CZ" sz="2000" b="0" kern="0" dirty="0" smtClean="0"/>
            </a:br>
            <a:endParaRPr lang="cs-CZ" sz="2000" b="0" kern="0" dirty="0" smtClean="0"/>
          </a:p>
          <a:p>
            <a:pPr algn="l"/>
            <a:endParaRPr lang="cs-CZ" sz="2000" b="0" kern="0" dirty="0"/>
          </a:p>
        </p:txBody>
      </p:sp>
      <p:sp>
        <p:nvSpPr>
          <p:cNvPr id="8" name="Zástupný symbol pro text 4"/>
          <p:cNvSpPr txBox="1">
            <a:spLocks/>
          </p:cNvSpPr>
          <p:nvPr/>
        </p:nvSpPr>
        <p:spPr bwMode="auto">
          <a:xfrm>
            <a:off x="414000" y="1911906"/>
            <a:ext cx="11361600" cy="412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cs-CZ" altLang="cs-CZ" sz="2000" b="1" kern="0" dirty="0" smtClean="0">
                <a:solidFill>
                  <a:srgbClr val="000000"/>
                </a:solidFill>
                <a:latin typeface="Arial"/>
              </a:rPr>
              <a:t>studenti</a:t>
            </a:r>
            <a:r>
              <a:rPr kumimoji="0" lang="cs-CZ" alt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cs-CZ" altLang="cs-CZ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(pouze</a:t>
            </a:r>
            <a:r>
              <a:rPr kumimoji="0" lang="cs-CZ" altLang="cs-CZ" sz="20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tematický okruh B)</a:t>
            </a:r>
            <a:endParaRPr kumimoji="0" lang="cs-CZ" altLang="cs-CZ" sz="20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cs-CZ" altLang="cs-CZ" sz="2000" b="1" kern="0" dirty="0">
                <a:solidFill>
                  <a:srgbClr val="000000"/>
                </a:solidFill>
                <a:latin typeface="Arial"/>
              </a:rPr>
              <a:t>a</a:t>
            </a:r>
            <a:r>
              <a:rPr lang="cs-CZ" altLang="cs-CZ" sz="2000" b="1" kern="0" dirty="0" smtClean="0">
                <a:solidFill>
                  <a:srgbClr val="000000"/>
                </a:solidFill>
                <a:latin typeface="Arial"/>
              </a:rPr>
              <a:t>kademičtí pracovníci </a:t>
            </a:r>
            <a:r>
              <a:rPr lang="cs-CZ" altLang="cs-CZ" sz="2000" kern="0" dirty="0" smtClean="0">
                <a:solidFill>
                  <a:srgbClr val="000000"/>
                </a:solidFill>
                <a:latin typeface="Arial"/>
              </a:rPr>
              <a:t>(tematické okruhy A i B)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cs-CZ" altLang="cs-CZ" sz="2000" b="1" kern="0" dirty="0">
                <a:solidFill>
                  <a:srgbClr val="C00000"/>
                </a:solidFill>
                <a:latin typeface="Arial"/>
              </a:rPr>
              <a:t>d</a:t>
            </a:r>
            <a:r>
              <a:rPr lang="cs-CZ" altLang="cs-CZ" sz="2000" b="1" kern="0" dirty="0" smtClean="0">
                <a:solidFill>
                  <a:srgbClr val="C00000"/>
                </a:solidFill>
                <a:latin typeface="Arial"/>
              </a:rPr>
              <a:t>alší zaměstnanci </a:t>
            </a:r>
            <a:r>
              <a:rPr lang="cs-CZ" altLang="cs-CZ" sz="2000" kern="0" dirty="0" smtClean="0">
                <a:solidFill>
                  <a:srgbClr val="C00000"/>
                </a:solidFill>
                <a:latin typeface="Arial"/>
              </a:rPr>
              <a:t>(pouze tematický okruh A)!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DC"/>
              </a:buClr>
              <a:buSzPct val="100000"/>
              <a:tabLst/>
              <a:defRPr/>
            </a:pPr>
            <a:endParaRPr lang="cs-CZ" altLang="cs-CZ" sz="2000" kern="0" dirty="0">
              <a:solidFill>
                <a:srgbClr val="C00000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cs-CZ" sz="1800" kern="0" dirty="0" smtClean="0">
                <a:solidFill>
                  <a:srgbClr val="000000"/>
                </a:solidFill>
              </a:rPr>
              <a:t>Do </a:t>
            </a:r>
            <a:r>
              <a:rPr lang="cs-CZ" sz="1800" kern="0" dirty="0">
                <a:solidFill>
                  <a:srgbClr val="000000"/>
                </a:solidFill>
              </a:rPr>
              <a:t>soutěže </a:t>
            </a:r>
            <a:r>
              <a:rPr lang="cs-CZ" sz="1800" b="1" kern="0" dirty="0">
                <a:solidFill>
                  <a:srgbClr val="000000"/>
                </a:solidFill>
              </a:rPr>
              <a:t>nemohou</a:t>
            </a:r>
            <a:r>
              <a:rPr lang="cs-CZ" sz="1800" kern="0" dirty="0">
                <a:solidFill>
                  <a:srgbClr val="000000"/>
                </a:solidFill>
              </a:rPr>
              <a:t> předkládat </a:t>
            </a:r>
            <a:r>
              <a:rPr lang="cs-CZ" sz="1800" kern="0" dirty="0" smtClean="0">
                <a:solidFill>
                  <a:srgbClr val="000000"/>
                </a:solidFill>
              </a:rPr>
              <a:t>projekty </a:t>
            </a:r>
            <a:r>
              <a:rPr lang="cs-CZ" sz="1800" b="1" kern="0" dirty="0" smtClean="0">
                <a:solidFill>
                  <a:srgbClr val="000000"/>
                </a:solidFill>
              </a:rPr>
              <a:t>členové </a:t>
            </a:r>
            <a:r>
              <a:rPr lang="cs-CZ" sz="1800" b="1" kern="0" dirty="0">
                <a:solidFill>
                  <a:srgbClr val="000000"/>
                </a:solidFill>
              </a:rPr>
              <a:t>vedení hospodářských středisek a jiných pracovišť</a:t>
            </a:r>
            <a:r>
              <a:rPr lang="cs-CZ" sz="1800" kern="0" dirty="0">
                <a:solidFill>
                  <a:srgbClr val="000000"/>
                </a:solidFill>
              </a:rPr>
              <a:t>, tj. členové vedení, děkani, proděkani a tajemníci fakult, ředitelé a tajemníci ústavů a jiných </a:t>
            </a:r>
            <a:r>
              <a:rPr lang="cs-CZ" sz="1800" kern="0" dirty="0" smtClean="0">
                <a:solidFill>
                  <a:srgbClr val="000000"/>
                </a:solidFill>
              </a:rPr>
              <a:t>pracovišť.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DC"/>
              </a:buClr>
              <a:buSzPct val="100000"/>
              <a:tabLst/>
              <a:defRPr/>
            </a:pPr>
            <a:endParaRPr lang="cs-CZ" sz="1800" kern="0" dirty="0" smtClean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cs-CZ" sz="1800" b="1" kern="0" dirty="0" smtClean="0">
                <a:solidFill>
                  <a:srgbClr val="000000"/>
                </a:solidFill>
              </a:rPr>
              <a:t>Jeden zaměstnanec či student může být navrhovatelem/řešitelem pouze jednoho projektu a zároveň spoluřešitelem dalšího jednoho projektu.</a:t>
            </a:r>
            <a:r>
              <a:rPr lang="cs-CZ" sz="1800" kern="0" dirty="0" smtClean="0">
                <a:solidFill>
                  <a:srgbClr val="000000"/>
                </a:solidFill>
              </a:rPr>
              <a:t> Toto se netýká spoluřešitele (akademika) v roli odborného garanta studentského projektu.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DC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lang="cs-CZ" sz="1800" kern="0" dirty="0">
              <a:solidFill>
                <a:srgbClr val="000000"/>
              </a:solidFill>
            </a:endParaRPr>
          </a:p>
          <a:p>
            <a:pPr lvl="0">
              <a:defRPr/>
            </a:pPr>
            <a:endParaRPr lang="cs-CZ" sz="2000" kern="0" dirty="0">
              <a:solidFill>
                <a:srgbClr val="000000"/>
              </a:solidFill>
            </a:endParaRPr>
          </a:p>
          <a:p>
            <a:pPr lvl="0">
              <a:spcBef>
                <a:spcPts val="600"/>
              </a:spcBef>
              <a:buClr>
                <a:srgbClr val="0000DC"/>
              </a:buClr>
              <a:defRPr/>
            </a:pPr>
            <a:endParaRPr lang="cs-CZ" altLang="cs-CZ" sz="2000" kern="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3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FRMU 2019 – Odbor pro rozvoj RMU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 txBox="1">
            <a:spLocks/>
          </p:cNvSpPr>
          <p:nvPr/>
        </p:nvSpPr>
        <p:spPr>
          <a:xfrm>
            <a:off x="414000" y="1304306"/>
            <a:ext cx="11361600" cy="607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l"/>
            <a:r>
              <a:rPr lang="cs-CZ" sz="2800" kern="0" dirty="0" smtClean="0"/>
              <a:t>FRMU 2019 – tematické okruhy</a:t>
            </a:r>
            <a:r>
              <a:rPr lang="cs-CZ" sz="2000" b="0" kern="0" dirty="0" smtClean="0"/>
              <a:t/>
            </a:r>
            <a:br>
              <a:rPr lang="cs-CZ" sz="2000" b="0" kern="0" dirty="0" smtClean="0"/>
            </a:br>
            <a:endParaRPr lang="cs-CZ" sz="2000" b="0" kern="0" dirty="0" smtClean="0"/>
          </a:p>
          <a:p>
            <a:pPr algn="l"/>
            <a:endParaRPr lang="cs-CZ" sz="2000" b="0" kern="0" dirty="0"/>
          </a:p>
        </p:txBody>
      </p:sp>
      <p:sp>
        <p:nvSpPr>
          <p:cNvPr id="8" name="Zástupný symbol pro text 4"/>
          <p:cNvSpPr txBox="1">
            <a:spLocks/>
          </p:cNvSpPr>
          <p:nvPr/>
        </p:nvSpPr>
        <p:spPr bwMode="auto">
          <a:xfrm>
            <a:off x="414000" y="1911906"/>
            <a:ext cx="11361600" cy="412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cs-CZ" altLang="cs-CZ" sz="1600" b="1" kern="0" dirty="0" smtClean="0">
                <a:solidFill>
                  <a:srgbClr val="000000"/>
                </a:solidFill>
              </a:rPr>
              <a:t>A) Podpora pedagog. </a:t>
            </a:r>
            <a:r>
              <a:rPr lang="cs-CZ" altLang="cs-CZ" sz="1600" b="1" kern="0" dirty="0">
                <a:solidFill>
                  <a:srgbClr val="000000"/>
                </a:solidFill>
              </a:rPr>
              <a:t>práce akademických pracovníků a profilace a inovace </a:t>
            </a:r>
            <a:r>
              <a:rPr lang="cs-CZ" altLang="cs-CZ" sz="1600" b="1" kern="0" dirty="0" smtClean="0">
                <a:solidFill>
                  <a:srgbClr val="000000"/>
                </a:solidFill>
              </a:rPr>
              <a:t>stud. </a:t>
            </a:r>
            <a:r>
              <a:rPr lang="cs-CZ" altLang="cs-CZ" sz="1600" b="1" kern="0" dirty="0">
                <a:solidFill>
                  <a:srgbClr val="000000"/>
                </a:solidFill>
              </a:rPr>
              <a:t>programů/oborů na úrovni předmětů/kurzů</a:t>
            </a:r>
          </a:p>
          <a:p>
            <a:pPr lvl="1">
              <a:spcBef>
                <a:spcPts val="0"/>
              </a:spcBef>
              <a:defRPr/>
            </a:pPr>
            <a:r>
              <a:rPr lang="cs-CZ" altLang="cs-CZ" sz="1600" kern="0" dirty="0" smtClean="0">
                <a:solidFill>
                  <a:srgbClr val="000000"/>
                </a:solidFill>
              </a:rPr>
              <a:t>1. Posilování </a:t>
            </a:r>
            <a:r>
              <a:rPr lang="cs-CZ" altLang="cs-CZ" sz="1600" kern="0" dirty="0">
                <a:solidFill>
                  <a:srgbClr val="000000"/>
                </a:solidFill>
              </a:rPr>
              <a:t>výuky v angličtině a v jiných cizích jazycích v českých studijních programech. </a:t>
            </a:r>
          </a:p>
          <a:p>
            <a:pPr lvl="1">
              <a:spcBef>
                <a:spcPts val="0"/>
              </a:spcBef>
              <a:defRPr/>
            </a:pPr>
            <a:r>
              <a:rPr lang="cs-CZ" altLang="cs-CZ" sz="1600" kern="0" dirty="0" smtClean="0">
                <a:solidFill>
                  <a:srgbClr val="000000"/>
                </a:solidFill>
              </a:rPr>
              <a:t>2. Posilování </a:t>
            </a:r>
            <a:r>
              <a:rPr lang="cs-CZ" altLang="cs-CZ" sz="1600" kern="0" dirty="0">
                <a:solidFill>
                  <a:srgbClr val="000000"/>
                </a:solidFill>
              </a:rPr>
              <a:t>praktických aspektů vzdělávání výukou předmětů přímo odborníky z praxe i jinými formami.</a:t>
            </a:r>
          </a:p>
          <a:p>
            <a:pPr lvl="1">
              <a:spcBef>
                <a:spcPts val="0"/>
              </a:spcBef>
              <a:defRPr/>
            </a:pPr>
            <a:r>
              <a:rPr lang="cs-CZ" altLang="cs-CZ" sz="1600" kern="0" dirty="0" smtClean="0">
                <a:solidFill>
                  <a:srgbClr val="000000"/>
                </a:solidFill>
              </a:rPr>
              <a:t>3. Posilování </a:t>
            </a:r>
            <a:r>
              <a:rPr lang="cs-CZ" altLang="cs-CZ" sz="1600" kern="0" dirty="0">
                <a:solidFill>
                  <a:srgbClr val="000000"/>
                </a:solidFill>
              </a:rPr>
              <a:t>projektově orientované výuky ve vybraných předmětech studijních programů.</a:t>
            </a:r>
          </a:p>
          <a:p>
            <a:pPr lvl="1">
              <a:spcBef>
                <a:spcPts val="0"/>
              </a:spcBef>
              <a:defRPr/>
            </a:pPr>
            <a:r>
              <a:rPr lang="cs-CZ" altLang="cs-CZ" sz="1600" kern="0" dirty="0" smtClean="0">
                <a:solidFill>
                  <a:srgbClr val="000000"/>
                </a:solidFill>
              </a:rPr>
              <a:t>4. Posilování pedagog. </a:t>
            </a:r>
            <a:r>
              <a:rPr lang="cs-CZ" altLang="cs-CZ" sz="1600" kern="0" dirty="0">
                <a:solidFill>
                  <a:srgbClr val="000000"/>
                </a:solidFill>
              </a:rPr>
              <a:t>kompetencí akademických pracovníků </a:t>
            </a:r>
            <a:r>
              <a:rPr lang="cs-CZ" altLang="cs-CZ" sz="1600" kern="0" dirty="0" smtClean="0">
                <a:solidFill>
                  <a:srgbClr val="000000"/>
                </a:solidFill>
              </a:rPr>
              <a:t>zejm. </a:t>
            </a:r>
            <a:r>
              <a:rPr lang="cs-CZ" altLang="cs-CZ" sz="1600" kern="0" dirty="0">
                <a:solidFill>
                  <a:srgbClr val="000000"/>
                </a:solidFill>
              </a:rPr>
              <a:t>vzděláváním v oblasti testování a výukových metod.</a:t>
            </a:r>
          </a:p>
          <a:p>
            <a:pPr lvl="1">
              <a:spcBef>
                <a:spcPts val="0"/>
              </a:spcBef>
              <a:defRPr/>
            </a:pPr>
            <a:r>
              <a:rPr lang="cs-CZ" altLang="cs-CZ" sz="1600" kern="0" dirty="0" smtClean="0">
                <a:solidFill>
                  <a:srgbClr val="000000"/>
                </a:solidFill>
              </a:rPr>
              <a:t>5. Posilování </a:t>
            </a:r>
            <a:r>
              <a:rPr lang="cs-CZ" altLang="cs-CZ" sz="1600" kern="0" dirty="0">
                <a:solidFill>
                  <a:srgbClr val="000000"/>
                </a:solidFill>
              </a:rPr>
              <a:t>jazykových kompetencí akademických pracovníků s cílem přípravy na výuku konkrétního předmětu v angličtině či v jiném cizím jazyce.</a:t>
            </a:r>
          </a:p>
          <a:p>
            <a:pPr lvl="1">
              <a:spcBef>
                <a:spcPts val="0"/>
              </a:spcBef>
              <a:defRPr/>
            </a:pPr>
            <a:r>
              <a:rPr lang="cs-CZ" altLang="cs-CZ" sz="1600" kern="0" dirty="0" smtClean="0">
                <a:solidFill>
                  <a:srgbClr val="000000"/>
                </a:solidFill>
              </a:rPr>
              <a:t>6. Zvyšování </a:t>
            </a:r>
            <a:r>
              <a:rPr lang="cs-CZ" altLang="cs-CZ" sz="1600" kern="0" dirty="0">
                <a:solidFill>
                  <a:srgbClr val="000000"/>
                </a:solidFill>
              </a:rPr>
              <a:t>odpovídajících kompetencí studentů doktorského studia pro výuku i vědeckou práci.</a:t>
            </a:r>
          </a:p>
          <a:p>
            <a:pPr lvl="1">
              <a:spcBef>
                <a:spcPts val="0"/>
              </a:spcBef>
              <a:defRPr/>
            </a:pPr>
            <a:r>
              <a:rPr lang="cs-CZ" altLang="cs-CZ" sz="1600" kern="0" dirty="0" smtClean="0">
                <a:solidFill>
                  <a:srgbClr val="000000"/>
                </a:solidFill>
              </a:rPr>
              <a:t>7. Rozvoj </a:t>
            </a:r>
            <a:r>
              <a:rPr lang="cs-CZ" altLang="cs-CZ" sz="1600" kern="0" dirty="0">
                <a:solidFill>
                  <a:srgbClr val="000000"/>
                </a:solidFill>
              </a:rPr>
              <a:t>aktivit pro talentované studenty ve vybraných předmětech studijních programů.</a:t>
            </a:r>
          </a:p>
          <a:p>
            <a:pPr lvl="1">
              <a:spcBef>
                <a:spcPts val="0"/>
              </a:spcBef>
              <a:defRPr/>
            </a:pPr>
            <a:r>
              <a:rPr lang="cs-CZ" altLang="cs-CZ" sz="1600" kern="0" dirty="0" smtClean="0">
                <a:solidFill>
                  <a:srgbClr val="000000"/>
                </a:solidFill>
              </a:rPr>
              <a:t>8. Inovace </a:t>
            </a:r>
            <a:r>
              <a:rPr lang="cs-CZ" altLang="cs-CZ" sz="1600" kern="0" dirty="0">
                <a:solidFill>
                  <a:srgbClr val="000000"/>
                </a:solidFill>
              </a:rPr>
              <a:t>předmětů s cílem rozvoje stylizačních, komunikačních a analytických dovedností studentů, vedoucích k požadované úrovni správného akademického psaní. </a:t>
            </a:r>
          </a:p>
          <a:p>
            <a:pPr lvl="1">
              <a:spcBef>
                <a:spcPts val="0"/>
              </a:spcBef>
              <a:defRPr/>
            </a:pPr>
            <a:r>
              <a:rPr lang="cs-CZ" altLang="cs-CZ" sz="1600" kern="0" dirty="0" smtClean="0">
                <a:solidFill>
                  <a:srgbClr val="000000"/>
                </a:solidFill>
              </a:rPr>
              <a:t>9. Téma </a:t>
            </a:r>
            <a:r>
              <a:rPr lang="cs-CZ" altLang="cs-CZ" sz="1600" kern="0" dirty="0">
                <a:solidFill>
                  <a:srgbClr val="000000"/>
                </a:solidFill>
              </a:rPr>
              <a:t>dle aktuální potřebnosti fakulty/součásti/HS v souladu s vyhlášeným tematickým okruhem A.</a:t>
            </a:r>
          </a:p>
          <a:p>
            <a:pPr lvl="0">
              <a:spcBef>
                <a:spcPts val="600"/>
              </a:spcBef>
              <a:defRPr/>
            </a:pPr>
            <a:r>
              <a:rPr lang="cs-CZ" altLang="cs-CZ" sz="1600" b="1" kern="0" dirty="0" smtClean="0">
                <a:solidFill>
                  <a:srgbClr val="000000"/>
                </a:solidFill>
              </a:rPr>
              <a:t>B) Tvůrčí </a:t>
            </a:r>
            <a:r>
              <a:rPr lang="cs-CZ" altLang="cs-CZ" sz="1600" b="1" kern="0" dirty="0">
                <a:solidFill>
                  <a:srgbClr val="000000"/>
                </a:solidFill>
              </a:rPr>
              <a:t>práce studentů směřující k inovaci vzdělávací činnosti</a:t>
            </a:r>
          </a:p>
          <a:p>
            <a:pPr lvl="1">
              <a:spcBef>
                <a:spcPts val="0"/>
              </a:spcBef>
              <a:defRPr/>
            </a:pPr>
            <a:r>
              <a:rPr lang="cs-CZ" altLang="cs-CZ" sz="1600" kern="0" dirty="0" smtClean="0">
                <a:solidFill>
                  <a:srgbClr val="000000"/>
                </a:solidFill>
              </a:rPr>
              <a:t>1. Realizace </a:t>
            </a:r>
            <a:r>
              <a:rPr lang="cs-CZ" altLang="cs-CZ" sz="1600" kern="0" dirty="0">
                <a:solidFill>
                  <a:srgbClr val="000000"/>
                </a:solidFill>
              </a:rPr>
              <a:t>studentských projektů a aktivit, jejichž výstupy povedou k inovaci studijních programů/oborů. </a:t>
            </a:r>
          </a:p>
          <a:p>
            <a:pPr lvl="1">
              <a:spcBef>
                <a:spcPts val="0"/>
              </a:spcBef>
              <a:defRPr/>
            </a:pPr>
            <a:r>
              <a:rPr lang="cs-CZ" altLang="cs-CZ" sz="1600" kern="0" dirty="0" smtClean="0">
                <a:solidFill>
                  <a:srgbClr val="000000"/>
                </a:solidFill>
              </a:rPr>
              <a:t>2. Téma </a:t>
            </a:r>
            <a:r>
              <a:rPr lang="cs-CZ" altLang="cs-CZ" sz="1600" kern="0" dirty="0">
                <a:solidFill>
                  <a:srgbClr val="000000"/>
                </a:solidFill>
              </a:rPr>
              <a:t>dle aktuální potřebnosti fakulty/součásti/HS v souladu s vyhlášeným tematickým okruhem B.</a:t>
            </a:r>
          </a:p>
        </p:txBody>
      </p:sp>
    </p:spTree>
    <p:extLst>
      <p:ext uri="{BB962C8B-B14F-4D97-AF65-F5344CB8AC3E}">
        <p14:creationId xmlns:p14="http://schemas.microsoft.com/office/powerpoint/2010/main" val="164854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FRMU 2019 – Odbor pro rozvoj RMU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 txBox="1">
            <a:spLocks/>
          </p:cNvSpPr>
          <p:nvPr/>
        </p:nvSpPr>
        <p:spPr>
          <a:xfrm>
            <a:off x="414000" y="1304306"/>
            <a:ext cx="11361600" cy="607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l"/>
            <a:r>
              <a:rPr lang="cs-CZ" sz="2800" kern="0" dirty="0" smtClean="0"/>
              <a:t>FRMU 2019 – specifikace tematických okruhů</a:t>
            </a:r>
            <a:r>
              <a:rPr lang="cs-CZ" sz="2000" b="0" kern="0" dirty="0" smtClean="0"/>
              <a:t/>
            </a:r>
            <a:br>
              <a:rPr lang="cs-CZ" sz="2000" b="0" kern="0" dirty="0" smtClean="0"/>
            </a:br>
            <a:endParaRPr lang="cs-CZ" sz="2000" b="0" kern="0" dirty="0" smtClean="0"/>
          </a:p>
          <a:p>
            <a:pPr algn="l"/>
            <a:endParaRPr lang="cs-CZ" sz="2000" b="0" kern="0" dirty="0"/>
          </a:p>
        </p:txBody>
      </p:sp>
      <p:sp>
        <p:nvSpPr>
          <p:cNvPr id="8" name="Zástupný symbol pro text 4"/>
          <p:cNvSpPr txBox="1">
            <a:spLocks/>
          </p:cNvSpPr>
          <p:nvPr/>
        </p:nvSpPr>
        <p:spPr bwMode="auto">
          <a:xfrm>
            <a:off x="414000" y="1911906"/>
            <a:ext cx="11361600" cy="412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defRPr/>
            </a:pPr>
            <a:r>
              <a:rPr lang="cs-CZ" sz="2000" b="1" kern="0" dirty="0" smtClean="0">
                <a:solidFill>
                  <a:srgbClr val="0000DC"/>
                </a:solidFill>
              </a:rPr>
              <a:t>Tematický okruh A:</a:t>
            </a:r>
          </a:p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altLang="cs-CZ" sz="2000" b="1" kern="0" dirty="0" smtClean="0">
                <a:solidFill>
                  <a:srgbClr val="000000"/>
                </a:solidFill>
              </a:rPr>
              <a:t>žadatel </a:t>
            </a:r>
            <a:r>
              <a:rPr lang="cs-CZ" altLang="cs-CZ" sz="2000" b="1" kern="0" dirty="0">
                <a:solidFill>
                  <a:srgbClr val="000000"/>
                </a:solidFill>
              </a:rPr>
              <a:t>akademický pracovník </a:t>
            </a:r>
            <a:r>
              <a:rPr lang="cs-CZ" altLang="cs-CZ" sz="2000" b="1" kern="0" dirty="0" smtClean="0">
                <a:solidFill>
                  <a:srgbClr val="000000"/>
                </a:solidFill>
              </a:rPr>
              <a:t>nebo </a:t>
            </a:r>
            <a:r>
              <a:rPr lang="cs-CZ" altLang="cs-CZ" sz="2000" b="1" kern="0" dirty="0">
                <a:solidFill>
                  <a:srgbClr val="000000"/>
                </a:solidFill>
              </a:rPr>
              <a:t>jakýkoli </a:t>
            </a:r>
            <a:r>
              <a:rPr lang="cs-CZ" altLang="cs-CZ" sz="2000" b="1" kern="0" dirty="0">
                <a:solidFill>
                  <a:srgbClr val="C00000"/>
                </a:solidFill>
              </a:rPr>
              <a:t>další zaměstnanec </a:t>
            </a:r>
            <a:r>
              <a:rPr lang="cs-CZ" altLang="cs-CZ" sz="2000" b="1" kern="0" dirty="0" smtClean="0">
                <a:solidFill>
                  <a:srgbClr val="C00000"/>
                </a:solidFill>
              </a:rPr>
              <a:t>univerzity</a:t>
            </a:r>
            <a:endParaRPr lang="cs-CZ" sz="2000" b="1" kern="0" dirty="0" smtClean="0">
              <a:solidFill>
                <a:srgbClr val="C00000"/>
              </a:solidFill>
            </a:endParaRPr>
          </a:p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2000" b="1" kern="0" dirty="0" smtClean="0">
                <a:solidFill>
                  <a:srgbClr val="000000"/>
                </a:solidFill>
              </a:rPr>
              <a:t>cíl projektu:</a:t>
            </a:r>
            <a:endParaRPr lang="cs-CZ" sz="2000" b="1" kern="0" dirty="0">
              <a:solidFill>
                <a:srgbClr val="000000"/>
              </a:solidFill>
            </a:endParaRPr>
          </a:p>
          <a:p>
            <a:pPr marL="800100" lvl="1" indent="-342900">
              <a:buClr>
                <a:srgbClr val="0000DC"/>
              </a:buClr>
              <a:buFont typeface="Wingdings" panose="05000000000000000000" pitchFamily="2" charset="2"/>
              <a:buChar char="q"/>
            </a:pPr>
            <a:r>
              <a:rPr lang="cs-CZ" altLang="cs-CZ" sz="2000" b="1" kern="0" dirty="0">
                <a:solidFill>
                  <a:srgbClr val="000000"/>
                </a:solidFill>
              </a:rPr>
              <a:t>p</a:t>
            </a:r>
            <a:r>
              <a:rPr lang="cs-CZ" altLang="cs-CZ" sz="2000" b="1" kern="0" dirty="0" smtClean="0">
                <a:solidFill>
                  <a:srgbClr val="000000"/>
                </a:solidFill>
              </a:rPr>
              <a:t>odpora </a:t>
            </a:r>
            <a:r>
              <a:rPr lang="cs-CZ" altLang="cs-CZ" sz="2000" b="1" kern="0" dirty="0">
                <a:solidFill>
                  <a:srgbClr val="000000"/>
                </a:solidFill>
              </a:rPr>
              <a:t>a rozvoj pedagogické práce </a:t>
            </a:r>
            <a:endParaRPr lang="cs-CZ" altLang="cs-CZ" sz="2000" kern="0" dirty="0">
              <a:solidFill>
                <a:srgbClr val="000000"/>
              </a:solidFill>
            </a:endParaRPr>
          </a:p>
          <a:p>
            <a:pPr marL="1257300" lvl="2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altLang="cs-CZ" sz="1800" kern="0" dirty="0" smtClean="0">
                <a:solidFill>
                  <a:srgbClr val="000000"/>
                </a:solidFill>
              </a:rPr>
              <a:t>může </a:t>
            </a:r>
            <a:r>
              <a:rPr lang="cs-CZ" altLang="cs-CZ" sz="1800" kern="0" dirty="0">
                <a:solidFill>
                  <a:srgbClr val="000000"/>
                </a:solidFill>
              </a:rPr>
              <a:t>ale </a:t>
            </a:r>
            <a:r>
              <a:rPr lang="cs-CZ" altLang="cs-CZ" sz="1800" kern="0" dirty="0">
                <a:solidFill>
                  <a:srgbClr val="C00000"/>
                </a:solidFill>
              </a:rPr>
              <a:t>nemusí</a:t>
            </a:r>
            <a:r>
              <a:rPr lang="cs-CZ" altLang="cs-CZ" sz="1800" kern="0" dirty="0">
                <a:solidFill>
                  <a:srgbClr val="000000"/>
                </a:solidFill>
              </a:rPr>
              <a:t> být vázán na konkrétní studijní </a:t>
            </a:r>
            <a:r>
              <a:rPr lang="cs-CZ" altLang="cs-CZ" sz="1800" kern="0" dirty="0" smtClean="0">
                <a:solidFill>
                  <a:srgbClr val="000000"/>
                </a:solidFill>
              </a:rPr>
              <a:t>program/obor</a:t>
            </a:r>
          </a:p>
          <a:p>
            <a:pPr marL="1257300" lvl="2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altLang="cs-CZ" sz="1800" kern="0" dirty="0" smtClean="0">
                <a:solidFill>
                  <a:srgbClr val="000000"/>
                </a:solidFill>
              </a:rPr>
              <a:t>v tom případě </a:t>
            </a:r>
            <a:r>
              <a:rPr lang="cs-CZ" altLang="cs-CZ" sz="1800" kern="0" dirty="0" smtClean="0">
                <a:solidFill>
                  <a:srgbClr val="C00000"/>
                </a:solidFill>
              </a:rPr>
              <a:t>souhlas garanta programu/oboru </a:t>
            </a:r>
            <a:r>
              <a:rPr lang="cs-CZ" altLang="cs-CZ" sz="1800" kern="0" dirty="0">
                <a:solidFill>
                  <a:srgbClr val="C00000"/>
                </a:solidFill>
              </a:rPr>
              <a:t>není vyžadován </a:t>
            </a:r>
            <a:endParaRPr lang="cs-CZ" altLang="cs-CZ" sz="1800" kern="0" dirty="0" smtClean="0">
              <a:solidFill>
                <a:srgbClr val="C00000"/>
              </a:solidFill>
            </a:endParaRPr>
          </a:p>
          <a:p>
            <a:pPr marL="800100" lvl="1" indent="-342900">
              <a:buClr>
                <a:srgbClr val="0000DC"/>
              </a:buClr>
              <a:buFont typeface="Wingdings" panose="05000000000000000000" pitchFamily="2" charset="2"/>
              <a:buChar char="q"/>
            </a:pPr>
            <a:r>
              <a:rPr lang="cs-CZ" altLang="cs-CZ" sz="2000" b="1" kern="0" dirty="0" smtClean="0">
                <a:solidFill>
                  <a:srgbClr val="000000"/>
                </a:solidFill>
              </a:rPr>
              <a:t>inovace </a:t>
            </a:r>
            <a:r>
              <a:rPr lang="cs-CZ" altLang="cs-CZ" sz="2000" b="1" kern="0" dirty="0">
                <a:solidFill>
                  <a:srgbClr val="000000"/>
                </a:solidFill>
              </a:rPr>
              <a:t>či vytváření nových předmětů/kurzů </a:t>
            </a:r>
          </a:p>
          <a:p>
            <a:pPr marL="1257300" lvl="2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altLang="cs-CZ" sz="1800" kern="0" dirty="0" smtClean="0">
                <a:solidFill>
                  <a:srgbClr val="000000"/>
                </a:solidFill>
              </a:rPr>
              <a:t>vyžadován výběr konkrétního programu/oboru a souhlas jeho garanta</a:t>
            </a:r>
          </a:p>
          <a:p>
            <a:pPr marL="1257300" lvl="2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altLang="cs-CZ" sz="1800" kern="0" dirty="0" smtClean="0">
                <a:solidFill>
                  <a:srgbClr val="000000"/>
                </a:solidFill>
              </a:rPr>
              <a:t>v rámci jednoho projektu může být realizována inovace/tvorba více předmětů i na více fakultách</a:t>
            </a:r>
          </a:p>
          <a:p>
            <a:pPr marL="1257300" lvl="2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altLang="cs-CZ" sz="1800" kern="0" dirty="0" smtClean="0">
                <a:solidFill>
                  <a:srgbClr val="000000"/>
                </a:solidFill>
              </a:rPr>
              <a:t>v návrhu projektu bude jasně uveden termín, kdy bude inovace do výuky zavedena</a:t>
            </a:r>
          </a:p>
        </p:txBody>
      </p:sp>
    </p:spTree>
    <p:extLst>
      <p:ext uri="{BB962C8B-B14F-4D97-AF65-F5344CB8AC3E}">
        <p14:creationId xmlns:p14="http://schemas.microsoft.com/office/powerpoint/2010/main" val="3914491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FRMU 2019 – Odbor pro rozvoj RMU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 txBox="1">
            <a:spLocks/>
          </p:cNvSpPr>
          <p:nvPr/>
        </p:nvSpPr>
        <p:spPr>
          <a:xfrm>
            <a:off x="414000" y="1304306"/>
            <a:ext cx="11361600" cy="607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l"/>
            <a:r>
              <a:rPr lang="cs-CZ" sz="2800" kern="0" dirty="0" smtClean="0"/>
              <a:t>FRMU 2019 – specifikace tematických okruhů</a:t>
            </a:r>
            <a:r>
              <a:rPr lang="cs-CZ" sz="2000" b="0" kern="0" dirty="0" smtClean="0"/>
              <a:t/>
            </a:r>
            <a:br>
              <a:rPr lang="cs-CZ" sz="2000" b="0" kern="0" dirty="0" smtClean="0"/>
            </a:br>
            <a:endParaRPr lang="cs-CZ" sz="2000" b="0" kern="0" dirty="0" smtClean="0"/>
          </a:p>
          <a:p>
            <a:pPr algn="l"/>
            <a:endParaRPr lang="cs-CZ" sz="2000" b="0" kern="0" dirty="0"/>
          </a:p>
        </p:txBody>
      </p:sp>
      <p:sp>
        <p:nvSpPr>
          <p:cNvPr id="8" name="Zástupný symbol pro text 4"/>
          <p:cNvSpPr txBox="1">
            <a:spLocks/>
          </p:cNvSpPr>
          <p:nvPr/>
        </p:nvSpPr>
        <p:spPr bwMode="auto">
          <a:xfrm>
            <a:off x="414000" y="1911906"/>
            <a:ext cx="11361600" cy="412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cs-CZ" sz="2000" b="1" kern="0" dirty="0" smtClean="0">
                <a:solidFill>
                  <a:srgbClr val="0000DC"/>
                </a:solidFill>
              </a:rPr>
              <a:t>Tematický </a:t>
            </a:r>
            <a:r>
              <a:rPr lang="cs-CZ" sz="2000" b="1" kern="0" dirty="0">
                <a:solidFill>
                  <a:srgbClr val="0000DC"/>
                </a:solidFill>
              </a:rPr>
              <a:t>okruh </a:t>
            </a:r>
            <a:r>
              <a:rPr lang="cs-CZ" sz="2000" b="1" kern="0" dirty="0" smtClean="0">
                <a:solidFill>
                  <a:srgbClr val="0000DC"/>
                </a:solidFill>
              </a:rPr>
              <a:t>B:</a:t>
            </a:r>
            <a:endParaRPr lang="cs-CZ" sz="2000" b="1" kern="0" dirty="0">
              <a:solidFill>
                <a:srgbClr val="0000DC"/>
              </a:solidFill>
              <a:latin typeface="Arial"/>
            </a:endParaRPr>
          </a:p>
          <a:p>
            <a:pPr marL="342900" lvl="0" indent="-342900">
              <a:spcBef>
                <a:spcPts val="600"/>
              </a:spcBef>
              <a:buClr>
                <a:srgbClr val="0000DC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000" b="1" kern="0" dirty="0">
                <a:solidFill>
                  <a:srgbClr val="000000"/>
                </a:solidFill>
              </a:rPr>
              <a:t>ž</a:t>
            </a:r>
            <a:r>
              <a:rPr lang="cs-CZ" altLang="cs-CZ" sz="2000" b="1" kern="0" dirty="0" smtClean="0">
                <a:solidFill>
                  <a:srgbClr val="000000"/>
                </a:solidFill>
              </a:rPr>
              <a:t>adatel student nebo akademický pracovník</a:t>
            </a:r>
          </a:p>
          <a:p>
            <a:pPr marL="342900" lvl="0" indent="-342900">
              <a:spcBef>
                <a:spcPts val="600"/>
              </a:spcBef>
              <a:buClr>
                <a:srgbClr val="0000DC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000" kern="0" dirty="0" smtClean="0">
                <a:solidFill>
                  <a:srgbClr val="000000"/>
                </a:solidFill>
              </a:rPr>
              <a:t>Je-li řešitel student → povinný</a:t>
            </a:r>
            <a:r>
              <a:rPr lang="cs-CZ" altLang="cs-CZ" sz="2000" b="1" kern="0" dirty="0" smtClean="0">
                <a:solidFill>
                  <a:srgbClr val="000000"/>
                </a:solidFill>
              </a:rPr>
              <a:t> </a:t>
            </a:r>
            <a:r>
              <a:rPr lang="cs-CZ" altLang="cs-CZ" sz="2000" b="1" kern="0" dirty="0" smtClean="0">
                <a:solidFill>
                  <a:srgbClr val="000000"/>
                </a:solidFill>
              </a:rPr>
              <a:t>spoluřešitel </a:t>
            </a:r>
            <a:r>
              <a:rPr lang="cs-CZ" altLang="cs-CZ" sz="2000" kern="0" dirty="0" smtClean="0">
                <a:solidFill>
                  <a:srgbClr val="000000"/>
                </a:solidFill>
              </a:rPr>
              <a:t>akademický </a:t>
            </a:r>
            <a:r>
              <a:rPr lang="cs-CZ" altLang="cs-CZ" sz="2000" kern="0" dirty="0" smtClean="0">
                <a:solidFill>
                  <a:srgbClr val="000000"/>
                </a:solidFill>
              </a:rPr>
              <a:t>pracovník v roli odborného garanta projektu (může být totožný s garantem příslušného studijního programu/oboru)</a:t>
            </a:r>
          </a:p>
          <a:p>
            <a:pPr marL="342900" indent="-342900">
              <a:spcBef>
                <a:spcPts val="600"/>
              </a:spcBef>
              <a:buClr>
                <a:srgbClr val="0000DC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000" kern="0" dirty="0">
                <a:solidFill>
                  <a:srgbClr val="000000"/>
                </a:solidFill>
              </a:rPr>
              <a:t>v</a:t>
            </a:r>
            <a:r>
              <a:rPr lang="cs-CZ" altLang="cs-CZ" sz="2000" kern="0" dirty="0" smtClean="0">
                <a:solidFill>
                  <a:srgbClr val="000000"/>
                </a:solidFill>
              </a:rPr>
              <a:t>yžadován </a:t>
            </a:r>
            <a:r>
              <a:rPr lang="cs-CZ" altLang="cs-CZ" sz="2000" b="1" kern="0" dirty="0">
                <a:solidFill>
                  <a:srgbClr val="000000"/>
                </a:solidFill>
              </a:rPr>
              <a:t>výběr konkrétního programu/oboru a souhlas jeho </a:t>
            </a:r>
            <a:r>
              <a:rPr lang="cs-CZ" altLang="cs-CZ" sz="2000" b="1" kern="0" dirty="0" smtClean="0">
                <a:solidFill>
                  <a:srgbClr val="000000"/>
                </a:solidFill>
              </a:rPr>
              <a:t>garanta</a:t>
            </a:r>
          </a:p>
          <a:p>
            <a:pPr marL="342900" indent="-342900">
              <a:spcBef>
                <a:spcPts val="600"/>
              </a:spcBef>
              <a:buClr>
                <a:srgbClr val="0000DC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2000" kern="0" dirty="0">
                <a:solidFill>
                  <a:srgbClr val="000000"/>
                </a:solidFill>
              </a:rPr>
              <a:t>ř</a:t>
            </a:r>
            <a:r>
              <a:rPr lang="cs-CZ" altLang="cs-CZ" sz="2000" kern="0" dirty="0" smtClean="0">
                <a:solidFill>
                  <a:srgbClr val="000000"/>
                </a:solidFill>
              </a:rPr>
              <a:t>ešitel musí být zapsán ke studiu na univerzitě po celou dobu realizace projektu</a:t>
            </a:r>
          </a:p>
          <a:p>
            <a:pPr marL="342900" indent="-342900">
              <a:spcBef>
                <a:spcPts val="600"/>
              </a:spcBef>
              <a:buClr>
                <a:srgbClr val="0000DC"/>
              </a:buClr>
              <a:buFont typeface="Wingdings" panose="05000000000000000000" pitchFamily="2" charset="2"/>
              <a:buChar char="Ø"/>
              <a:defRPr/>
            </a:pPr>
            <a:endParaRPr lang="cs-CZ" altLang="cs-CZ" sz="1800" kern="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0000DC"/>
              </a:buClr>
              <a:buFont typeface="Wingdings" panose="05000000000000000000" pitchFamily="2" charset="2"/>
              <a:buChar char="Ø"/>
              <a:defRPr/>
            </a:pPr>
            <a:endParaRPr lang="cs-CZ" altLang="cs-CZ" sz="1800" kern="0" dirty="0" smtClean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07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6AD0BD-6F73-4A9E-803E-DB583969D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FRMU 2019 – Odbor pro rozvoj RMU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 txBox="1">
            <a:spLocks/>
          </p:cNvSpPr>
          <p:nvPr/>
        </p:nvSpPr>
        <p:spPr>
          <a:xfrm>
            <a:off x="414000" y="1304306"/>
            <a:ext cx="11361600" cy="607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l"/>
            <a:r>
              <a:rPr lang="cs-CZ" sz="2800" kern="0" dirty="0" smtClean="0"/>
              <a:t>FRMU 2019 – náležitosti návrhu projektu</a:t>
            </a:r>
            <a:r>
              <a:rPr lang="cs-CZ" sz="2000" b="0" kern="0" dirty="0" smtClean="0"/>
              <a:t/>
            </a:r>
            <a:br>
              <a:rPr lang="cs-CZ" sz="2000" b="0" kern="0" dirty="0" smtClean="0"/>
            </a:br>
            <a:endParaRPr lang="cs-CZ" sz="2000" b="0" kern="0" dirty="0" smtClean="0"/>
          </a:p>
          <a:p>
            <a:pPr algn="l"/>
            <a:endParaRPr lang="cs-CZ" sz="2000" b="0" kern="0" dirty="0"/>
          </a:p>
        </p:txBody>
      </p:sp>
      <p:sp>
        <p:nvSpPr>
          <p:cNvPr id="8" name="Zástupný symbol pro text 4"/>
          <p:cNvSpPr txBox="1">
            <a:spLocks/>
          </p:cNvSpPr>
          <p:nvPr/>
        </p:nvSpPr>
        <p:spPr bwMode="auto">
          <a:xfrm>
            <a:off x="414000" y="1911906"/>
            <a:ext cx="11361600" cy="412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itchFamily="2" charset="2"/>
              <a:buNone/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altLang="cs-CZ" sz="2000" kern="0" dirty="0" smtClean="0">
                <a:solidFill>
                  <a:srgbClr val="000000"/>
                </a:solidFill>
              </a:rPr>
              <a:t>Návrh projektu musí být zpracovaný v ISEP - návod jak založit projekt je </a:t>
            </a:r>
            <a:r>
              <a:rPr lang="cs-CZ" altLang="cs-CZ" sz="2000" kern="0" dirty="0">
                <a:solidFill>
                  <a:srgbClr val="000000"/>
                </a:solidFill>
              </a:rPr>
              <a:t>na webu OPR </a:t>
            </a:r>
            <a:r>
              <a:rPr lang="cs-CZ" altLang="cs-CZ" sz="2000" kern="0" dirty="0" smtClean="0">
                <a:solidFill>
                  <a:srgbClr val="00287D"/>
                </a:solidFill>
                <a:hlinkClick r:id="rId2"/>
              </a:rPr>
              <a:t>http</a:t>
            </a:r>
            <a:r>
              <a:rPr lang="cs-CZ" altLang="cs-CZ" sz="2000" kern="0" dirty="0">
                <a:solidFill>
                  <a:srgbClr val="00287D"/>
                </a:solidFill>
                <a:hlinkClick r:id="rId2"/>
              </a:rPr>
              <a:t>://</a:t>
            </a:r>
            <a:r>
              <a:rPr lang="cs-CZ" altLang="cs-CZ" sz="2000" kern="0" dirty="0" smtClean="0">
                <a:solidFill>
                  <a:srgbClr val="00287D"/>
                </a:solidFill>
                <a:hlinkClick r:id="rId2"/>
              </a:rPr>
              <a:t>projekty.rect.muni.cz/cs/fond-rozvoje-mu/frmu-2019</a:t>
            </a:r>
            <a:endParaRPr lang="cs-CZ" altLang="cs-CZ" sz="2000" kern="0" dirty="0" smtClean="0">
              <a:solidFill>
                <a:srgbClr val="000000"/>
              </a:solidFill>
            </a:endParaRPr>
          </a:p>
          <a:p>
            <a:pPr marL="342900" indent="-342900">
              <a:buClr>
                <a:srgbClr val="0000DC"/>
              </a:buClr>
              <a:buFont typeface="Wingdings" panose="05000000000000000000" pitchFamily="2" charset="2"/>
              <a:buChar char="Ø"/>
            </a:pPr>
            <a:r>
              <a:rPr lang="cs-CZ" sz="2000" kern="0" dirty="0" smtClean="0">
                <a:solidFill>
                  <a:srgbClr val="000000"/>
                </a:solidFill>
              </a:rPr>
              <a:t>Náležitosti:</a:t>
            </a:r>
          </a:p>
          <a:p>
            <a:pPr marL="800100" lvl="1" indent="-34290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kern="0" dirty="0" smtClean="0">
                <a:solidFill>
                  <a:srgbClr val="000000"/>
                </a:solidFill>
              </a:rPr>
              <a:t>Anotace</a:t>
            </a:r>
          </a:p>
          <a:p>
            <a:pPr marL="800100" lvl="1" indent="-34290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kern="0" dirty="0" smtClean="0">
                <a:solidFill>
                  <a:srgbClr val="000000"/>
                </a:solidFill>
              </a:rPr>
              <a:t>Výběr typu navrhovatele (student, akademik, </a:t>
            </a:r>
            <a:r>
              <a:rPr lang="cs-CZ" sz="1800" kern="0" dirty="0" err="1" smtClean="0">
                <a:solidFill>
                  <a:srgbClr val="000000"/>
                </a:solidFill>
              </a:rPr>
              <a:t>neakademik</a:t>
            </a:r>
            <a:r>
              <a:rPr lang="cs-CZ" sz="1800" kern="0" dirty="0" smtClean="0">
                <a:solidFill>
                  <a:srgbClr val="000000"/>
                </a:solidFill>
              </a:rPr>
              <a:t>)</a:t>
            </a:r>
          </a:p>
          <a:p>
            <a:pPr marL="800100" lvl="1" indent="-34290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kern="0" dirty="0" smtClean="0">
                <a:solidFill>
                  <a:srgbClr val="000000"/>
                </a:solidFill>
              </a:rPr>
              <a:t>Tematické zaměření (nutné vybrat jedno hlavní)</a:t>
            </a:r>
          </a:p>
          <a:p>
            <a:pPr marL="800100" lvl="1" indent="-34290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kern="0" dirty="0" smtClean="0">
                <a:solidFill>
                  <a:srgbClr val="000000"/>
                </a:solidFill>
              </a:rPr>
              <a:t>Vazba na DZ (</a:t>
            </a:r>
            <a:r>
              <a:rPr lang="cs-CZ" sz="1800" kern="0" dirty="0" err="1" smtClean="0">
                <a:solidFill>
                  <a:srgbClr val="000000"/>
                </a:solidFill>
              </a:rPr>
              <a:t>zakliknout</a:t>
            </a:r>
            <a:r>
              <a:rPr lang="cs-CZ" sz="1800" kern="0" dirty="0" smtClean="0">
                <a:solidFill>
                  <a:srgbClr val="000000"/>
                </a:solidFill>
              </a:rPr>
              <a:t> strategickou prioritu)</a:t>
            </a:r>
          </a:p>
          <a:p>
            <a:pPr marL="800100" lvl="1" indent="-34290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kern="0" dirty="0" smtClean="0">
                <a:solidFill>
                  <a:srgbClr val="000000"/>
                </a:solidFill>
              </a:rPr>
              <a:t>Cíl projektu (pouze v tematickém okruhu A)</a:t>
            </a:r>
          </a:p>
          <a:p>
            <a:pPr marL="800100" lvl="1" indent="-34290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kern="0" dirty="0" smtClean="0">
                <a:solidFill>
                  <a:srgbClr val="000000"/>
                </a:solidFill>
              </a:rPr>
              <a:t>Výběr programu, oboru a garantů</a:t>
            </a:r>
          </a:p>
          <a:p>
            <a:pPr marL="800100" lvl="1" indent="-34290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kern="0" dirty="0" smtClean="0">
                <a:solidFill>
                  <a:srgbClr val="000000"/>
                </a:solidFill>
              </a:rPr>
              <a:t>Charakteristika projektu (zdůvodnění potřebnosti projektu, stanovení cílů a jejich kvantifikace, způsob dosažení výstupů, dlouhodobá udržitelnost, vymezení cílové skupiny, osoby zapojené do projektu na záložce Lidé)</a:t>
            </a:r>
          </a:p>
          <a:p>
            <a:pPr marL="800100" lvl="1" indent="-34290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1800" kern="0" dirty="0" smtClean="0">
                <a:solidFill>
                  <a:srgbClr val="000000"/>
                </a:solidFill>
              </a:rPr>
              <a:t>Rozpočet projektu + zdůvodnění jednotlivých položek (důraz kladen na cestovné a osobní náklady)</a:t>
            </a:r>
          </a:p>
          <a:p>
            <a:pPr marL="800100" lvl="1" indent="-342900">
              <a:buClr>
                <a:srgbClr val="0000DC"/>
              </a:buClr>
              <a:buFont typeface="Wingdings" panose="05000000000000000000" pitchFamily="2" charset="2"/>
              <a:buChar char="§"/>
            </a:pPr>
            <a:endParaRPr lang="cs-CZ" sz="1800" kern="0" dirty="0" smtClean="0">
              <a:solidFill>
                <a:srgbClr val="000000"/>
              </a:solidFill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287D"/>
              </a:buClr>
              <a:buSzPct val="100000"/>
              <a:tabLst/>
              <a:defRPr/>
            </a:pPr>
            <a:endParaRPr kumimoji="0" lang="cs-CZ" altLang="cs-CZ" sz="1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69105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">
      <a:dk1>
        <a:srgbClr val="000000"/>
      </a:dk1>
      <a:lt1>
        <a:srgbClr val="FFFFFF"/>
      </a:lt1>
      <a:dk2>
        <a:srgbClr val="0000DC"/>
      </a:dk2>
      <a:lt2>
        <a:srgbClr val="FED141"/>
      </a:lt2>
      <a:accent1>
        <a:srgbClr val="008C78"/>
      </a:accent1>
      <a:accent2>
        <a:srgbClr val="FF7300"/>
      </a:accent2>
      <a:accent3>
        <a:srgbClr val="9100DC"/>
      </a:accent3>
      <a:accent4>
        <a:srgbClr val="5AC8AF"/>
      </a:accent4>
      <a:accent5>
        <a:srgbClr val="F01928"/>
      </a:accent5>
      <a:accent6>
        <a:srgbClr val="00AF3F"/>
      </a:accent6>
      <a:hlink>
        <a:srgbClr val="4BC8FF"/>
      </a:hlink>
      <a:folHlink>
        <a:srgbClr val="B9006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MUNI.pptx" id="{DC9E31B8-40F9-4507-8A5E-F584B5D50A9F}" vid="{D2106080-813D-4A23-BF51-F23FAE90D7A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14250DE5EC8743B81E3AD86DF47BDF" ma:contentTypeVersion="7" ma:contentTypeDescription="Vytvoří nový dokument" ma:contentTypeScope="" ma:versionID="c1cf171e21d18aa02e6f2969aa0c4cf5">
  <xsd:schema xmlns:xsd="http://www.w3.org/2001/XMLSchema" xmlns:xs="http://www.w3.org/2001/XMLSchema" xmlns:p="http://schemas.microsoft.com/office/2006/metadata/properties" xmlns:ns2="231c1755-4aba-4346-905a-a8cf76155777" xmlns:ns3="7777ed7b-eb99-4b0c-b6ca-4eead8f3c78a" targetNamespace="http://schemas.microsoft.com/office/2006/metadata/properties" ma:root="true" ma:fieldsID="3331426975410f0c1abc46f58fdd377a" ns2:_="" ns3:_="">
    <xsd:import namespace="231c1755-4aba-4346-905a-a8cf76155777"/>
    <xsd:import namespace="7777ed7b-eb99-4b0c-b6ca-4eead8f3c7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c1755-4aba-4346-905a-a8cf761557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77ed7b-eb99-4b0c-b6ca-4eead8f3c78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45EEE6-9F37-460B-B2FF-A337438C0F9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777ed7b-eb99-4b0c-b6ca-4eead8f3c78a"/>
    <ds:schemaRef ds:uri="231c1755-4aba-4346-905a-a8cf7615577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459573B-276C-446E-904A-00BBC03086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1c1755-4aba-4346-905a-a8cf76155777"/>
    <ds:schemaRef ds:uri="7777ed7b-eb99-4b0c-b6ca-4eead8f3c7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D126C8-AF66-4BF8-84C3-22DD787B44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</Template>
  <TotalTime>421</TotalTime>
  <Words>1819</Words>
  <Application>Microsoft Office PowerPoint</Application>
  <PresentationFormat>Širokoúhlá obrazovka</PresentationFormat>
  <Paragraphs>172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Tahoma</vt:lpstr>
      <vt:lpstr>Wingdings</vt:lpstr>
      <vt:lpstr>Prezentace_MU_CZ</vt:lpstr>
      <vt:lpstr>Fond rozvoje Masarykovy univerzity 2019  seminář pro žadatele 8. října 2018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Renata Danielová</dc:creator>
  <cp:lastModifiedBy>Renata Danielová</cp:lastModifiedBy>
  <cp:revision>84</cp:revision>
  <cp:lastPrinted>1601-01-01T00:00:00Z</cp:lastPrinted>
  <dcterms:created xsi:type="dcterms:W3CDTF">2018-10-04T05:42:17Z</dcterms:created>
  <dcterms:modified xsi:type="dcterms:W3CDTF">2018-10-08T13:03:34Z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0x0101007614250DE5EC8743B81E3AD86DF47BDF</vt:lpwstr>
  </property>
</Properties>
</file>