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7"/>
  </p:notesMasterIdLst>
  <p:handoutMasterIdLst>
    <p:handoutMasterId r:id="rId38"/>
  </p:handoutMasterIdLst>
  <p:sldIdLst>
    <p:sldId id="340" r:id="rId5"/>
    <p:sldId id="371" r:id="rId6"/>
    <p:sldId id="370" r:id="rId7"/>
    <p:sldId id="380" r:id="rId8"/>
    <p:sldId id="381" r:id="rId9"/>
    <p:sldId id="379" r:id="rId10"/>
    <p:sldId id="386" r:id="rId11"/>
    <p:sldId id="387" r:id="rId12"/>
    <p:sldId id="279" r:id="rId13"/>
    <p:sldId id="273" r:id="rId14"/>
    <p:sldId id="272" r:id="rId15"/>
    <p:sldId id="389" r:id="rId16"/>
    <p:sldId id="277" r:id="rId17"/>
    <p:sldId id="276" r:id="rId18"/>
    <p:sldId id="278" r:id="rId19"/>
    <p:sldId id="390" r:id="rId20"/>
    <p:sldId id="343" r:id="rId21"/>
    <p:sldId id="393" r:id="rId22"/>
    <p:sldId id="391" r:id="rId23"/>
    <p:sldId id="388" r:id="rId24"/>
    <p:sldId id="395" r:id="rId25"/>
    <p:sldId id="382" r:id="rId26"/>
    <p:sldId id="383" r:id="rId27"/>
    <p:sldId id="384" r:id="rId28"/>
    <p:sldId id="385" r:id="rId29"/>
    <p:sldId id="372" r:id="rId30"/>
    <p:sldId id="392" r:id="rId31"/>
    <p:sldId id="396" r:id="rId32"/>
    <p:sldId id="397" r:id="rId33"/>
    <p:sldId id="398" r:id="rId34"/>
    <p:sldId id="374" r:id="rId35"/>
    <p:sldId id="378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2B15ED1-AB08-4A43-84C2-C31136D1CF69}">
          <p14:sldIdLst>
            <p14:sldId id="340"/>
            <p14:sldId id="371"/>
            <p14:sldId id="370"/>
            <p14:sldId id="380"/>
            <p14:sldId id="381"/>
            <p14:sldId id="379"/>
            <p14:sldId id="386"/>
            <p14:sldId id="387"/>
            <p14:sldId id="279"/>
            <p14:sldId id="273"/>
            <p14:sldId id="272"/>
            <p14:sldId id="389"/>
            <p14:sldId id="277"/>
            <p14:sldId id="276"/>
            <p14:sldId id="278"/>
            <p14:sldId id="390"/>
            <p14:sldId id="343"/>
            <p14:sldId id="393"/>
            <p14:sldId id="391"/>
            <p14:sldId id="388"/>
            <p14:sldId id="395"/>
            <p14:sldId id="382"/>
            <p14:sldId id="383"/>
            <p14:sldId id="384"/>
            <p14:sldId id="385"/>
            <p14:sldId id="372"/>
            <p14:sldId id="392"/>
            <p14:sldId id="396"/>
            <p14:sldId id="397"/>
            <p14:sldId id="398"/>
            <p14:sldId id="374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4BC8FF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8" autoAdjust="0"/>
    <p:restoredTop sz="92154" autoAdjust="0"/>
  </p:normalViewPr>
  <p:slideViewPr>
    <p:cSldViewPr snapToGrid="0">
      <p:cViewPr varScale="1">
        <p:scale>
          <a:sx n="86" d="100"/>
          <a:sy n="86" d="100"/>
        </p:scale>
        <p:origin x="413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898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32" y="6048047"/>
            <a:ext cx="856021" cy="59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ZS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92945" cy="2857339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272E49-1491-4BC3-BB93-C0CA7C301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B9B22132-C3F2-416A-A498-083D4BE814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5A2AAB-B929-4A34-8D52-FF138EF257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99EA4BBF-61D0-49F5-8218-421FC16E3A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3E3D7-5FC7-46C7-B306-25905569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FF1A-75DD-4198-924C-52278D293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84B85-B6F2-48F9-8CA2-3DC1E454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FD50-32FF-4A03-AA1F-A0BF13EBBB82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2BFB2-B8F2-49C5-9467-B180E995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5E172-7C43-44F9-8A87-38B973DEE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E42AB-077B-4954-A3D3-CE931178F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32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0235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9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5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IRO 23. 10. 2020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24" y="6056922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IRO </a:t>
            </a:r>
            <a:br>
              <a:rPr lang="cs-CZ" dirty="0"/>
            </a:br>
            <a:r>
              <a:rPr lang="cs-CZ" dirty="0"/>
              <a:t>05. 02. 2021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51FC4D-B83E-1448-8CB6-671C42FD48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00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2448F9-BB4B-482A-9536-4F0D08D48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AA27C2-854A-4AF2-9BEA-66DE8221D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21521"/>
            <a:ext cx="10753200" cy="451576"/>
          </a:xfrm>
        </p:spPr>
        <p:txBody>
          <a:bodyPr/>
          <a:lstStyle/>
          <a:p>
            <a:r>
              <a:rPr lang="cs-CZ" dirty="0"/>
              <a:t>Podporované aktivity 5/A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56DA12-7954-4112-A448-09C9B09EDBF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414000" y="1439768"/>
            <a:ext cx="3411380" cy="2130587"/>
          </a:xfrm>
          <a:ln>
            <a:solidFill>
              <a:srgbClr val="0000DC"/>
            </a:solidFill>
          </a:ln>
        </p:spPr>
        <p:txBody>
          <a:bodyPr anchor="t"/>
          <a:lstStyle/>
          <a:p>
            <a:pPr marL="72000" indent="0">
              <a:buNone/>
            </a:pPr>
            <a:r>
              <a:rPr lang="cs-CZ" sz="2000" dirty="0"/>
              <a:t>Poskytnutí finanční podpory pro tvorbu nových předmětů v cizím jazyce</a:t>
            </a:r>
          </a:p>
          <a:p>
            <a:pPr marL="72000" indent="0">
              <a:buNone/>
            </a:pPr>
            <a:r>
              <a:rPr lang="cs-CZ" sz="2000" dirty="0"/>
              <a:t>- Důraz na bakalářský stupeň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FF4EE1-B430-4947-89AA-E960DBA5CFF0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7818539" y="1439768"/>
            <a:ext cx="3808601" cy="2123659"/>
          </a:xfrm>
          <a:ln>
            <a:solidFill>
              <a:srgbClr val="0000DC"/>
            </a:solidFill>
          </a:ln>
        </p:spPr>
        <p:txBody>
          <a:bodyPr/>
          <a:lstStyle/>
          <a:p>
            <a:pPr marL="72000" lvl="0" indent="0">
              <a:buNone/>
            </a:pPr>
            <a:r>
              <a:rPr lang="cs-CZ" sz="2000" dirty="0"/>
              <a:t>Metodická a finanční podpora pro zaměstnance, kteří připravují společné studijní programy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9F0FAEC-4531-415B-87B1-8CD1630F934B}"/>
              </a:ext>
            </a:extLst>
          </p:cNvPr>
          <p:cNvSpPr txBox="1"/>
          <p:nvPr/>
        </p:nvSpPr>
        <p:spPr>
          <a:xfrm>
            <a:off x="4056077" y="1446697"/>
            <a:ext cx="3531765" cy="2123658"/>
          </a:xfrm>
          <a:prstGeom prst="rect">
            <a:avLst/>
          </a:prstGeom>
          <a:noFill/>
          <a:ln>
            <a:solidFill>
              <a:srgbClr val="0000DC"/>
            </a:solidFill>
          </a:ln>
        </p:spPr>
        <p:txBody>
          <a:bodyPr wrap="square">
            <a:spAutoFit/>
          </a:bodyPr>
          <a:lstStyle/>
          <a:p>
            <a:r>
              <a:rPr lang="cs-CZ" sz="1800" dirty="0">
                <a:latin typeface="+mj-lt"/>
              </a:rPr>
              <a:t>Podpora působení špičkových profesorů ze zahraničí na MU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605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2448F9-BB4B-482A-9536-4F0D08D48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AA27C2-854A-4AF2-9BEA-66DE8221D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21521"/>
            <a:ext cx="10753200" cy="451576"/>
          </a:xfrm>
        </p:spPr>
        <p:txBody>
          <a:bodyPr/>
          <a:lstStyle/>
          <a:p>
            <a:r>
              <a:rPr lang="cs-CZ" dirty="0"/>
              <a:t>Podporované aktivity 5/A - indikátory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56DA12-7954-4112-A448-09C9B09EDBF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414000" y="1433057"/>
            <a:ext cx="3411380" cy="1822811"/>
          </a:xfrm>
          <a:ln>
            <a:solidFill>
              <a:srgbClr val="0000DC"/>
            </a:solidFill>
          </a:ln>
        </p:spPr>
        <p:txBody>
          <a:bodyPr anchor="t"/>
          <a:lstStyle/>
          <a:p>
            <a:pPr marL="72000" indent="0">
              <a:buNone/>
            </a:pPr>
            <a:r>
              <a:rPr lang="cs-CZ" sz="2400" dirty="0"/>
              <a:t>Poskytnutí finanční podpory pro tvorbu nových předmětů v cizím jazyce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FF4EE1-B430-4947-89AA-E960DBA5CFF0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7818539" y="1439986"/>
            <a:ext cx="3808601" cy="1822810"/>
          </a:xfrm>
          <a:ln>
            <a:solidFill>
              <a:srgbClr val="0000DC"/>
            </a:solidFill>
          </a:ln>
        </p:spPr>
        <p:txBody>
          <a:bodyPr/>
          <a:lstStyle/>
          <a:p>
            <a:pPr marL="72000" lvl="0" indent="0">
              <a:buNone/>
            </a:pPr>
            <a:r>
              <a:rPr lang="cs-CZ" sz="2300" dirty="0"/>
              <a:t>Metodická a finanční podpora pro zaměstnance, kteří připravují společné studijní programy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9F0FAEC-4531-415B-87B1-8CD1630F934B}"/>
              </a:ext>
            </a:extLst>
          </p:cNvPr>
          <p:cNvSpPr txBox="1"/>
          <p:nvPr/>
        </p:nvSpPr>
        <p:spPr>
          <a:xfrm>
            <a:off x="4072853" y="1439986"/>
            <a:ext cx="3531765" cy="1815882"/>
          </a:xfrm>
          <a:prstGeom prst="rect">
            <a:avLst/>
          </a:prstGeom>
          <a:noFill/>
          <a:ln>
            <a:solidFill>
              <a:srgbClr val="0000DC"/>
            </a:solidFill>
          </a:ln>
        </p:spPr>
        <p:txBody>
          <a:bodyPr wrap="square">
            <a:spAutoFit/>
          </a:bodyPr>
          <a:lstStyle/>
          <a:p>
            <a:r>
              <a:rPr lang="cs-CZ" sz="2000" dirty="0"/>
              <a:t>Podpora působení špičkových profesorů ze zahraničí na MU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A16F1C70-ED73-4E72-B12A-208299EE4DC3}"/>
              </a:ext>
            </a:extLst>
          </p:cNvPr>
          <p:cNvSpPr txBox="1">
            <a:spLocks/>
          </p:cNvSpPr>
          <p:nvPr/>
        </p:nvSpPr>
        <p:spPr>
          <a:xfrm>
            <a:off x="414000" y="3602132"/>
            <a:ext cx="3411380" cy="2443616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Až 2 000 000 CZK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Minimálně 20 nových předmětů v angličtině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b="1" kern="0" dirty="0"/>
              <a:t>Zapsáno v IS MU !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  <a:p>
            <a:endParaRPr lang="cs-CZ" kern="0" dirty="0"/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562E6034-C1DF-4CD5-AEC2-89A7724B6AE0}"/>
              </a:ext>
            </a:extLst>
          </p:cNvPr>
          <p:cNvSpPr txBox="1">
            <a:spLocks/>
          </p:cNvSpPr>
          <p:nvPr/>
        </p:nvSpPr>
        <p:spPr>
          <a:xfrm>
            <a:off x="4072853" y="3602133"/>
            <a:ext cx="3531765" cy="2443616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Až 5 000 000 CZK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Minimálně 150 profesorů ze zahraničí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  <a:p>
            <a:endParaRPr lang="cs-CZ" kern="0" dirty="0"/>
          </a:p>
        </p:txBody>
      </p:sp>
      <p:sp>
        <p:nvSpPr>
          <p:cNvPr id="11" name="Zástupný obsah 5">
            <a:extLst>
              <a:ext uri="{FF2B5EF4-FFF2-40B4-BE49-F238E27FC236}">
                <a16:creationId xmlns:a16="http://schemas.microsoft.com/office/drawing/2014/main" id="{47337300-D124-40B1-A3A2-A8B94A72B001}"/>
              </a:ext>
            </a:extLst>
          </p:cNvPr>
          <p:cNvSpPr txBox="1">
            <a:spLocks/>
          </p:cNvSpPr>
          <p:nvPr/>
        </p:nvSpPr>
        <p:spPr>
          <a:xfrm>
            <a:off x="7743108" y="3602133"/>
            <a:ext cx="3959461" cy="2443615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pl-PL" sz="2400" kern="0" dirty="0"/>
              <a:t>Až 300 000 CZK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pl-PL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pl-PL" sz="2400" kern="0" dirty="0"/>
              <a:t>Minimalně 2 programy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pl-PL" sz="2400" kern="0" dirty="0"/>
              <a:t>typu JD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824707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2448F9-BB4B-482A-9536-4F0D08D48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6E510CE2-4153-CC4B-8CB3-2F89C8C06D79}"/>
              </a:ext>
            </a:extLst>
          </p:cNvPr>
          <p:cNvSpPr txBox="1">
            <a:spLocks/>
          </p:cNvSpPr>
          <p:nvPr/>
        </p:nvSpPr>
        <p:spPr>
          <a:xfrm>
            <a:off x="666000" y="598244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Podporované aktivity 2/B</a:t>
            </a: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6B4EA795-FD1C-A04E-AC02-28BEF9A26A5A}"/>
              </a:ext>
            </a:extLst>
          </p:cNvPr>
          <p:cNvSpPr txBox="1">
            <a:spLocks/>
          </p:cNvSpPr>
          <p:nvPr/>
        </p:nvSpPr>
        <p:spPr>
          <a:xfrm>
            <a:off x="414000" y="1316747"/>
            <a:ext cx="3411380" cy="2296926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kern="0" dirty="0"/>
              <a:t>Zvýšení počtu a úrovně online kurzů v cizím jazyce na všech fakultách MU</a:t>
            </a:r>
            <a:endParaRPr lang="cs-CZ" kern="0" dirty="0"/>
          </a:p>
          <a:p>
            <a:endParaRPr lang="cs-CZ" kern="0" dirty="0"/>
          </a:p>
        </p:txBody>
      </p:sp>
      <p:sp>
        <p:nvSpPr>
          <p:cNvPr id="15" name="Zástupný obsah 4">
            <a:extLst>
              <a:ext uri="{FF2B5EF4-FFF2-40B4-BE49-F238E27FC236}">
                <a16:creationId xmlns:a16="http://schemas.microsoft.com/office/drawing/2014/main" id="{FD2A569F-9173-234B-9D32-3767FE672EFA}"/>
              </a:ext>
            </a:extLst>
          </p:cNvPr>
          <p:cNvSpPr txBox="1">
            <a:spLocks/>
          </p:cNvSpPr>
          <p:nvPr/>
        </p:nvSpPr>
        <p:spPr>
          <a:xfrm>
            <a:off x="4147799" y="1316746"/>
            <a:ext cx="3559286" cy="2296927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kern="0" dirty="0"/>
              <a:t>Příprava metodiky a zajištění technické a metodické podpory pro vyučující, kteří budou připravovat kurzy typu "</a:t>
            </a:r>
            <a:r>
              <a:rPr lang="cs-CZ" sz="2000" kern="0" dirty="0" err="1"/>
              <a:t>blended</a:t>
            </a:r>
            <a:r>
              <a:rPr lang="cs-CZ" sz="2000" kern="0" dirty="0"/>
              <a:t> </a:t>
            </a:r>
            <a:r>
              <a:rPr lang="cs-CZ" sz="2000" kern="0" dirty="0" err="1"/>
              <a:t>learning</a:t>
            </a:r>
            <a:r>
              <a:rPr lang="cs-CZ" sz="2000" kern="0" dirty="0"/>
              <a:t>" nebo COIL </a:t>
            </a:r>
            <a:endParaRPr lang="cs-CZ" kern="0" dirty="0"/>
          </a:p>
        </p:txBody>
      </p:sp>
      <p:sp>
        <p:nvSpPr>
          <p:cNvPr id="16" name="Zástupný obsah 4">
            <a:extLst>
              <a:ext uri="{FF2B5EF4-FFF2-40B4-BE49-F238E27FC236}">
                <a16:creationId xmlns:a16="http://schemas.microsoft.com/office/drawing/2014/main" id="{3F6EB366-1309-144D-93EB-4BCFBCA31243}"/>
              </a:ext>
            </a:extLst>
          </p:cNvPr>
          <p:cNvSpPr txBox="1">
            <a:spLocks/>
          </p:cNvSpPr>
          <p:nvPr/>
        </p:nvSpPr>
        <p:spPr>
          <a:xfrm>
            <a:off x="7935686" y="1327589"/>
            <a:ext cx="3820883" cy="2296927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kern="0" dirty="0"/>
              <a:t>Podpora pro krátkodobé mobility, pokud jsou součástí "</a:t>
            </a:r>
            <a:r>
              <a:rPr lang="cs-CZ" sz="2000" kern="0" dirty="0" err="1"/>
              <a:t>blended</a:t>
            </a:r>
            <a:r>
              <a:rPr lang="cs-CZ" sz="2000" kern="0" dirty="0"/>
              <a:t>"/ COIL kurzů, jak pro vyjíždějící, tak i pro přijíždějící studenty a vyučující  </a:t>
            </a:r>
            <a:endParaRPr lang="cs-CZ" kern="0" dirty="0"/>
          </a:p>
        </p:txBody>
      </p:sp>
      <p:sp>
        <p:nvSpPr>
          <p:cNvPr id="17" name="Zástupný obsah 4">
            <a:extLst>
              <a:ext uri="{FF2B5EF4-FFF2-40B4-BE49-F238E27FC236}">
                <a16:creationId xmlns:a16="http://schemas.microsoft.com/office/drawing/2014/main" id="{3860CC55-1435-C047-A46F-0D2E0C039A69}"/>
              </a:ext>
            </a:extLst>
          </p:cNvPr>
          <p:cNvSpPr txBox="1">
            <a:spLocks/>
          </p:cNvSpPr>
          <p:nvPr/>
        </p:nvSpPr>
        <p:spPr>
          <a:xfrm>
            <a:off x="1589657" y="4052939"/>
            <a:ext cx="4027372" cy="2696204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Až 2 000 000 CZK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Minimálně 30 nových online/</a:t>
            </a:r>
            <a:r>
              <a:rPr lang="cs-CZ" sz="2400" kern="0" dirty="0" err="1"/>
              <a:t>blended</a:t>
            </a:r>
            <a:r>
              <a:rPr lang="cs-CZ" sz="2400" kern="0" dirty="0"/>
              <a:t>/COIL kurzů v AJ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b="1" kern="0" dirty="0"/>
              <a:t>Zapsáno v IS MU !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  <a:p>
            <a:endParaRPr lang="cs-CZ" kern="0" dirty="0"/>
          </a:p>
        </p:txBody>
      </p:sp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F3D044C5-A326-2F44-8182-FD892AF9A09E}"/>
              </a:ext>
            </a:extLst>
          </p:cNvPr>
          <p:cNvSpPr txBox="1">
            <a:spLocks/>
          </p:cNvSpPr>
          <p:nvPr/>
        </p:nvSpPr>
        <p:spPr>
          <a:xfrm>
            <a:off x="6361271" y="4052939"/>
            <a:ext cx="3531765" cy="2696204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Až 1 700 000 CZK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Na podporu mobilit v </a:t>
            </a:r>
            <a:r>
              <a:rPr lang="cs-CZ" sz="2400" kern="0" dirty="0" err="1"/>
              <a:t>blended</a:t>
            </a:r>
            <a:r>
              <a:rPr lang="cs-CZ" sz="2400" kern="0" dirty="0"/>
              <a:t>/COIL kurzů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345765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114865C-32CA-4599-B01A-D3338E882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financování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5BD4D9-534A-4CAA-949F-660E24E1F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37" y="1384419"/>
            <a:ext cx="10753200" cy="5136022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Finanční prostředky mají charakter </a:t>
            </a:r>
            <a:r>
              <a:rPr lang="cs-CZ" sz="2000" b="1" dirty="0"/>
              <a:t>„lump sum“, </a:t>
            </a:r>
            <a:r>
              <a:rPr lang="cs-CZ" sz="2000" dirty="0"/>
              <a:t>tříletý plán schvaluje prorektor, důraz na rozvoj</a:t>
            </a:r>
            <a:endParaRPr lang="cs-CZ" dirty="0"/>
          </a:p>
          <a:p>
            <a:r>
              <a:rPr lang="cs-CZ" dirty="0"/>
              <a:t>T</a:t>
            </a:r>
            <a:r>
              <a:rPr lang="cs-CZ" sz="2800" dirty="0"/>
              <a:t>vorba nových předmětů v cizím jazyce</a:t>
            </a:r>
          </a:p>
          <a:p>
            <a:pPr lvl="1"/>
            <a:r>
              <a:rPr lang="cs-CZ" dirty="0"/>
              <a:t>Bude hrazená paušální částka za předmět, lze hradit všechny náklady, které se k tomu váží</a:t>
            </a:r>
          </a:p>
          <a:p>
            <a:r>
              <a:rPr lang="cs-CZ" sz="2800" dirty="0"/>
              <a:t>Podpora působení špičkových profesorů ze zahraničí na MU</a:t>
            </a:r>
          </a:p>
          <a:p>
            <a:pPr lvl="1"/>
            <a:r>
              <a:rPr lang="cs-CZ" dirty="0"/>
              <a:t>Hrazení reálných nákladů</a:t>
            </a:r>
            <a:endParaRPr lang="cs-CZ" sz="2800" dirty="0"/>
          </a:p>
          <a:p>
            <a:r>
              <a:rPr lang="cs-CZ" dirty="0"/>
              <a:t>Podpora mobility v </a:t>
            </a:r>
            <a:r>
              <a:rPr lang="cs-CZ" dirty="0" err="1"/>
              <a:t>blended</a:t>
            </a:r>
            <a:r>
              <a:rPr lang="cs-CZ" dirty="0"/>
              <a:t>/COIL kurzů</a:t>
            </a:r>
          </a:p>
          <a:p>
            <a:pPr lvl="1"/>
            <a:r>
              <a:rPr lang="cs-CZ" dirty="0"/>
              <a:t>Paušální částka za předmět</a:t>
            </a:r>
          </a:p>
          <a:p>
            <a:r>
              <a:rPr lang="cs-CZ" dirty="0"/>
              <a:t>S</a:t>
            </a:r>
            <a:r>
              <a:rPr lang="cs-CZ" sz="2800" dirty="0"/>
              <a:t>polečné studijní programy</a:t>
            </a:r>
          </a:p>
          <a:p>
            <a:pPr lvl="1"/>
            <a:r>
              <a:rPr lang="cs-CZ" dirty="0"/>
              <a:t>Reálné náklady spojené s jejich přípravou (školení, semináře a cestovné)</a:t>
            </a:r>
          </a:p>
          <a:p>
            <a:endParaRPr lang="cs-CZ" sz="2800" dirty="0"/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591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B553A1-46F8-461D-88FD-AA6C498693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950EF-E3EC-4C5C-B229-4830A2C3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 jednotlivých HS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585083-21EC-4721-A2EA-7A61C6541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/>
              <a:t>Určení kontaktní osoby</a:t>
            </a:r>
          </a:p>
          <a:p>
            <a:r>
              <a:rPr lang="cs-CZ" dirty="0"/>
              <a:t>Plán aktivit a čerpání pro 2021 (do konce února)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Vytvoření zakázky, </a:t>
            </a:r>
            <a:r>
              <a:rPr lang="cs-CZ" b="1" dirty="0"/>
              <a:t>zajištění přístupu CZS MU</a:t>
            </a:r>
          </a:p>
          <a:p>
            <a:r>
              <a:rPr lang="cs-CZ" dirty="0"/>
              <a:t>Převody financí na jednotlivá HS – reálně březen 2021</a:t>
            </a:r>
          </a:p>
          <a:p>
            <a:r>
              <a:rPr lang="cs-CZ" dirty="0"/>
              <a:t>Schvalování elektronicky přes INET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77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1840043-65C0-405D-B2B0-7B0548D60AB5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kern="0" dirty="0"/>
              <a:t>Čerpání finančních prostředků</a:t>
            </a:r>
            <a:br>
              <a:rPr lang="cs-CZ" kern="0" dirty="0"/>
            </a:br>
            <a:endParaRPr lang="cs-CZ" kern="0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A800BD1-FA80-439E-A6EF-293589ED4A6F}"/>
              </a:ext>
            </a:extLst>
          </p:cNvPr>
          <p:cNvSpPr txBox="1">
            <a:spLocks/>
          </p:cNvSpPr>
          <p:nvPr/>
        </p:nvSpPr>
        <p:spPr>
          <a:xfrm>
            <a:off x="414000" y="1442906"/>
            <a:ext cx="10753200" cy="4695094"/>
          </a:xfrm>
          <a:prstGeom prst="rect">
            <a:avLst/>
          </a:prstGeom>
        </p:spPr>
        <p:txBody>
          <a:bodyPr numCol="1"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Položky, které </a:t>
            </a:r>
            <a:r>
              <a:rPr lang="cs-CZ" sz="2000" b="1" kern="0" dirty="0"/>
              <a:t>nelze plánovat a hradit v rámci interních projektů</a:t>
            </a:r>
            <a:r>
              <a:rPr lang="cs-CZ" sz="2000" kern="0" dirty="0"/>
              <a:t>:</a:t>
            </a:r>
          </a:p>
          <a:p>
            <a:endParaRPr lang="cs-CZ" sz="3600" kern="0" dirty="0"/>
          </a:p>
          <a:p>
            <a:pPr marL="285750" indent="-285750">
              <a:buFontTx/>
              <a:buChar char="-"/>
            </a:pPr>
            <a:r>
              <a:rPr lang="cs-CZ" sz="2000" kern="0" dirty="0"/>
              <a:t>nákup, oprava a údržba dopravních prostředků; </a:t>
            </a:r>
            <a:r>
              <a:rPr lang="cs-CZ" sz="2000" kern="0" dirty="0">
                <a:sym typeface="Wingdings" pitchFamily="2" charset="2"/>
              </a:rPr>
              <a:t></a:t>
            </a:r>
            <a:endParaRPr lang="cs-CZ" sz="2000" kern="0" dirty="0"/>
          </a:p>
          <a:p>
            <a:pPr marL="285750" indent="-285750">
              <a:buFontTx/>
              <a:buChar char="-"/>
            </a:pPr>
            <a:r>
              <a:rPr lang="cs-CZ" sz="2000" kern="0" dirty="0"/>
              <a:t>režijní náklady;</a:t>
            </a:r>
          </a:p>
          <a:p>
            <a:pPr marL="285750" indent="-285750">
              <a:buFontTx/>
              <a:buChar char="-"/>
            </a:pPr>
            <a:r>
              <a:rPr lang="cs-CZ" sz="2000" kern="0" dirty="0"/>
              <a:t>náklady na běžnou obnovu kancelářské techniky </a:t>
            </a:r>
          </a:p>
          <a:p>
            <a:pPr marL="285750" indent="-285750">
              <a:buFontTx/>
              <a:buChar char="-"/>
            </a:pPr>
            <a:r>
              <a:rPr lang="cs-CZ" sz="2000" kern="0" dirty="0"/>
              <a:t>Občerstvení – tj. náklady na pohoštění, </a:t>
            </a:r>
            <a:r>
              <a:rPr lang="cs-CZ" sz="2000" kern="0" dirty="0" err="1"/>
              <a:t>coffeebreaky</a:t>
            </a:r>
            <a:r>
              <a:rPr lang="cs-CZ" sz="2000" kern="0" dirty="0"/>
              <a:t>, občerstvení při pořádaných akcích. Daňově účinnými a současně uplatnitelnými náklady v IRP jsou pouze náklady na stravování zaměstnanců během pracovních cest a na stravování osob, se kterými byla uzavřena nepojmenovaná smlouva;</a:t>
            </a:r>
          </a:p>
          <a:p>
            <a:pPr marL="285750" indent="-285750">
              <a:buFontTx/>
              <a:buChar char="-"/>
            </a:pPr>
            <a:r>
              <a:rPr lang="cs-CZ" sz="2000" kern="0" dirty="0"/>
              <a:t>Ostatní daňově neúčinné náklady;</a:t>
            </a:r>
          </a:p>
          <a:p>
            <a:pPr marL="285750" indent="-285750">
              <a:buFontTx/>
              <a:buChar char="-"/>
            </a:pPr>
            <a:r>
              <a:rPr lang="cs-CZ" sz="2000" kern="0" dirty="0"/>
              <a:t>Hospodářská činnost, čistě komerční charakter výstupů.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019456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B01D8B-FCC2-D645-AC18-4211778C9A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5A69A-24A1-AF4E-9D51-9FBEC73E6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FFDDABC-3294-B64D-B070-3119AEF8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625059"/>
            <a:ext cx="11361600" cy="698497"/>
          </a:xfrm>
        </p:spPr>
        <p:txBody>
          <a:bodyPr/>
          <a:lstStyle/>
          <a:p>
            <a:r>
              <a:rPr lang="cs-CZ" dirty="0"/>
              <a:t>IRP 2021 – Mezinárodní mobility</a:t>
            </a:r>
          </a:p>
        </p:txBody>
      </p:sp>
    </p:spTree>
    <p:extLst>
      <p:ext uri="{BB962C8B-B14F-4D97-AF65-F5344CB8AC3E}">
        <p14:creationId xmlns:p14="http://schemas.microsoft.com/office/powerpoint/2010/main" val="3895463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01E15E-052C-40EA-A68F-60A85CE5C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IRO 05. 02. 2021 – Institucionální plán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974757-E3A4-4649-B248-A2A0F5D77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F14AF2-288C-459B-8004-CB720152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mobilita – WHAT &amp; WHY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BEAFC-E45A-4030-8638-EAD5A52C5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Cílem (WHAT):</a:t>
            </a:r>
          </a:p>
          <a:p>
            <a:pPr lvl="1"/>
            <a:r>
              <a:rPr lang="cs-CZ" dirty="0"/>
              <a:t>Modernizace administrace mobilit (EWP, ESC)</a:t>
            </a:r>
          </a:p>
          <a:p>
            <a:pPr lvl="1"/>
            <a:r>
              <a:rPr lang="cs-CZ" dirty="0"/>
              <a:t>Zvýšení přístupnosti pro studenty a zaměstnance MU</a:t>
            </a:r>
          </a:p>
          <a:p>
            <a:pPr lvl="1"/>
            <a:r>
              <a:rPr lang="cs-CZ" dirty="0"/>
              <a:t>Monitoring kvality</a:t>
            </a:r>
          </a:p>
          <a:p>
            <a:pPr lvl="1"/>
            <a:endParaRPr lang="cs-CZ" dirty="0"/>
          </a:p>
          <a:p>
            <a:r>
              <a:rPr lang="cs-CZ" b="1" dirty="0"/>
              <a:t>Povede k (WHY):</a:t>
            </a:r>
          </a:p>
          <a:p>
            <a:pPr lvl="1"/>
            <a:r>
              <a:rPr lang="cs-CZ" dirty="0"/>
              <a:t>Mezinárodní dimenze součást univerzitní kultury</a:t>
            </a:r>
          </a:p>
          <a:p>
            <a:pPr lvl="1"/>
            <a:r>
              <a:rPr lang="cs-CZ" dirty="0"/>
              <a:t>Zjednodušení administrace + monitorování kvality = nárůst zájmu, zjednodušení uznávání předmětů, neprodlužování studia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17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2448F9-BB4B-482A-9536-4F0D08D483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AA27C2-854A-4AF2-9BEA-66DE8221D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21521"/>
            <a:ext cx="10753200" cy="451576"/>
          </a:xfrm>
        </p:spPr>
        <p:txBody>
          <a:bodyPr/>
          <a:lstStyle/>
          <a:p>
            <a:r>
              <a:rPr lang="cs-CZ" dirty="0"/>
              <a:t>Mezinárodní mobilita - HOW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56DA12-7954-4112-A448-09C9B09EDBF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414000" y="1433057"/>
            <a:ext cx="3411380" cy="1822811"/>
          </a:xfrm>
          <a:ln>
            <a:solidFill>
              <a:srgbClr val="0000DC"/>
            </a:solidFill>
          </a:ln>
        </p:spPr>
        <p:txBody>
          <a:bodyPr anchor="t"/>
          <a:lstStyle/>
          <a:p>
            <a:pPr marL="72000" indent="0">
              <a:buNone/>
            </a:pPr>
            <a:r>
              <a:rPr lang="cs-CZ" sz="2400" dirty="0"/>
              <a:t>Poskytnutí finanční podpory pro mobilitu studentů mimo E+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9F0FAEC-4531-415B-87B1-8CD1630F934B}"/>
              </a:ext>
            </a:extLst>
          </p:cNvPr>
          <p:cNvSpPr txBox="1"/>
          <p:nvPr/>
        </p:nvSpPr>
        <p:spPr>
          <a:xfrm>
            <a:off x="4072853" y="1439986"/>
            <a:ext cx="3531765" cy="1846659"/>
          </a:xfrm>
          <a:prstGeom prst="rect">
            <a:avLst/>
          </a:prstGeom>
          <a:noFill/>
          <a:ln>
            <a:solidFill>
              <a:srgbClr val="0000DC"/>
            </a:solidFill>
          </a:ln>
        </p:spPr>
        <p:txBody>
          <a:bodyPr wrap="square">
            <a:spAutoFit/>
          </a:bodyPr>
          <a:lstStyle/>
          <a:p>
            <a:pPr marL="72000" lvl="0">
              <a:lnSpc>
                <a:spcPts val="3600"/>
              </a:lnSpc>
              <a:spcBef>
                <a:spcPts val="0"/>
              </a:spcBef>
              <a:buClr>
                <a:srgbClr val="0000DC"/>
              </a:buClr>
              <a:buSzPct val="100000"/>
            </a:pPr>
            <a:r>
              <a:rPr lang="cs-CZ" kern="0" dirty="0">
                <a:solidFill>
                  <a:srgbClr val="000000"/>
                </a:solidFill>
                <a:latin typeface="Arial"/>
              </a:rPr>
              <a:t>Poskytnutí finanční podpory pro mobilitu zaměstnanců mimo E+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A16F1C70-ED73-4E72-B12A-208299EE4DC3}"/>
              </a:ext>
            </a:extLst>
          </p:cNvPr>
          <p:cNvSpPr txBox="1">
            <a:spLocks/>
          </p:cNvSpPr>
          <p:nvPr/>
        </p:nvSpPr>
        <p:spPr>
          <a:xfrm>
            <a:off x="414000" y="3602132"/>
            <a:ext cx="3411380" cy="2443616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Až 20 000 000 CZK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Minimálně 200 mobilit</a:t>
            </a:r>
            <a:endParaRPr lang="cs-CZ" sz="2400" b="1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  <a:p>
            <a:endParaRPr lang="cs-CZ" kern="0" dirty="0"/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562E6034-C1DF-4CD5-AEC2-89A7724B6AE0}"/>
              </a:ext>
            </a:extLst>
          </p:cNvPr>
          <p:cNvSpPr txBox="1">
            <a:spLocks/>
          </p:cNvSpPr>
          <p:nvPr/>
        </p:nvSpPr>
        <p:spPr>
          <a:xfrm>
            <a:off x="4072853" y="3602133"/>
            <a:ext cx="3531765" cy="2443616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 anchor="t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Až 4 000 000 CZK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Minimálně 100 mobilit</a:t>
            </a:r>
          </a:p>
          <a:p>
            <a:pPr marL="72000" indent="0">
              <a:buFont typeface="Arial" panose="020B0604020202020204" pitchFamily="34" charset="0"/>
              <a:buNone/>
            </a:pPr>
            <a:endParaRPr lang="cs-CZ" sz="2400" kern="0" dirty="0"/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47648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01E15E-052C-40EA-A68F-60A85CE5C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IRO 05. 02. 2021 – Institucionální plán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974757-E3A4-4649-B248-A2A0F5D77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F14AF2-288C-459B-8004-CB720152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mobilita - HOW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BEAFC-E45A-4030-8638-EAD5A52C5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/>
              <a:t>Nabídka </a:t>
            </a:r>
            <a:r>
              <a:rPr lang="cs-CZ" sz="2400" b="1" dirty="0" err="1"/>
              <a:t>mobilitních</a:t>
            </a:r>
            <a:r>
              <a:rPr lang="cs-CZ" sz="2400" b="1" dirty="0"/>
              <a:t> destinací – studenti a zaměstnanci</a:t>
            </a:r>
          </a:p>
          <a:p>
            <a:pPr lvl="1"/>
            <a:r>
              <a:rPr lang="cs-CZ" dirty="0"/>
              <a:t>Pokračování a aktivnější práce v nastavené struktuře stipendií (Partnerské smlouvy, </a:t>
            </a:r>
            <a:r>
              <a:rPr lang="cs-CZ" dirty="0" err="1"/>
              <a:t>Freemovers</a:t>
            </a:r>
            <a:r>
              <a:rPr lang="cs-CZ" dirty="0"/>
              <a:t>,…) </a:t>
            </a:r>
          </a:p>
          <a:p>
            <a:pPr lvl="1"/>
            <a:r>
              <a:rPr lang="cs-CZ" dirty="0"/>
              <a:t>Stipendia jsou vyplácená centrálně na CZS</a:t>
            </a:r>
          </a:p>
          <a:p>
            <a:pPr lvl="1"/>
            <a:r>
              <a:rPr lang="cs-CZ" dirty="0"/>
              <a:t>Administrace zaměstnaneckých mobilit, jako u Erasmus</a:t>
            </a:r>
          </a:p>
          <a:p>
            <a:pPr lvl="1"/>
            <a:r>
              <a:rPr lang="cs-CZ" dirty="0"/>
              <a:t>Zjednodušené přeúčtování – jako jsme měli v marketingu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marL="324000" lvl="1" indent="0">
              <a:buNone/>
            </a:pP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Přihlašování přes ISOIS – zatím není v provozu</a:t>
            </a:r>
          </a:p>
          <a:p>
            <a:pPr lvl="1"/>
            <a:r>
              <a:rPr lang="cs-CZ" dirty="0"/>
              <a:t>Doložit potvrzení z MU a partnerské </a:t>
            </a:r>
            <a:r>
              <a:rPr lang="cs-CZ" dirty="0" err="1"/>
              <a:t>uni</a:t>
            </a:r>
            <a:r>
              <a:rPr lang="cs-CZ" dirty="0"/>
              <a:t>, předpokládané náklady, souhlas vedoucího</a:t>
            </a:r>
          </a:p>
          <a:p>
            <a:pPr lvl="1"/>
            <a:endParaRPr lang="cs-CZ" sz="1600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8012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C63A23-8EC2-C847-B2FA-D48608DAA5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156F65-7DA3-D940-899E-4008E0EE0E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8B72AA7-31B3-CA45-8A51-48CB6175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A8728ED-5A57-4045-8127-B55EC48DB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Summer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2021</a:t>
            </a:r>
          </a:p>
          <a:p>
            <a:r>
              <a:rPr lang="cs-CZ" dirty="0"/>
              <a:t>Nové projekty a aktivity IRO</a:t>
            </a:r>
          </a:p>
          <a:p>
            <a:r>
              <a:rPr lang="cs-CZ" dirty="0"/>
              <a:t>Aktualizace aktivity v EDUC</a:t>
            </a:r>
          </a:p>
          <a:p>
            <a:r>
              <a:rPr lang="cs-CZ" dirty="0"/>
              <a:t>Aktualizace v EWP</a:t>
            </a:r>
          </a:p>
          <a:p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1004784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B01D8B-FCC2-D645-AC18-4211778C9A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5A69A-24A1-AF4E-9D51-9FBEC73E6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FFDDABC-3294-B64D-B070-3119AEF8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625059"/>
            <a:ext cx="11361600" cy="698497"/>
          </a:xfrm>
        </p:spPr>
        <p:txBody>
          <a:bodyPr/>
          <a:lstStyle/>
          <a:p>
            <a:r>
              <a:rPr lang="cs-CZ" dirty="0"/>
              <a:t>IRP 2021 – Zvýšení prestiže a atraktivity MU v zahraničí </a:t>
            </a:r>
          </a:p>
        </p:txBody>
      </p:sp>
    </p:spTree>
    <p:extLst>
      <p:ext uri="{BB962C8B-B14F-4D97-AF65-F5344CB8AC3E}">
        <p14:creationId xmlns:p14="http://schemas.microsoft.com/office/powerpoint/2010/main" val="1635087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01E15E-052C-40EA-A68F-60A85CE5C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IRO 05. 02. 2021 – Institucionální plán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974757-E3A4-4649-B248-A2A0F5D77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F14AF2-288C-459B-8004-CB720152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Nový stipendijní program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BEAFC-E45A-4030-8638-EAD5A52C5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4543"/>
            <a:ext cx="10753200" cy="4567285"/>
          </a:xfrm>
        </p:spPr>
        <p:txBody>
          <a:bodyPr/>
          <a:lstStyle/>
          <a:p>
            <a:r>
              <a:rPr lang="cs-CZ" b="1" dirty="0"/>
              <a:t>Cíl:</a:t>
            </a:r>
          </a:p>
          <a:p>
            <a:pPr lvl="1"/>
            <a:r>
              <a:rPr lang="cs-CZ" dirty="0"/>
              <a:t>Silný marketingový nástroj - posílení značky MU</a:t>
            </a:r>
          </a:p>
          <a:p>
            <a:pPr lvl="1"/>
            <a:r>
              <a:rPr lang="cs-CZ" dirty="0"/>
              <a:t>Popularizace studia na MU ve vybraných destinacích - rozvojové země</a:t>
            </a:r>
          </a:p>
          <a:p>
            <a:pPr lvl="1"/>
            <a:r>
              <a:rPr lang="cs-CZ" dirty="0"/>
              <a:t>Zvýšení počtu kvalitních zahraničních studentů v placených programech v ENG</a:t>
            </a:r>
          </a:p>
          <a:p>
            <a:r>
              <a:rPr lang="cs-CZ" sz="2400" b="1" dirty="0"/>
              <a:t>Zavedení stipendií pro zahraniční studenty v ENG programech</a:t>
            </a:r>
            <a:endParaRPr lang="cs-CZ" dirty="0"/>
          </a:p>
          <a:p>
            <a:pPr lvl="1"/>
            <a:r>
              <a:rPr lang="cs-CZ" dirty="0"/>
              <a:t>Výše cca </a:t>
            </a:r>
            <a:r>
              <a:rPr lang="cs-CZ" b="1" dirty="0">
                <a:solidFill>
                  <a:srgbClr val="0000DC"/>
                </a:solidFill>
              </a:rPr>
              <a:t>100 000,- Kč / student</a:t>
            </a:r>
          </a:p>
          <a:p>
            <a:pPr lvl="1"/>
            <a:r>
              <a:rPr lang="cs-CZ" dirty="0"/>
              <a:t>Jednorázové stipendium vs. menší částky</a:t>
            </a:r>
          </a:p>
          <a:p>
            <a:pPr lvl="1"/>
            <a:r>
              <a:rPr lang="cs-CZ" dirty="0"/>
              <a:t>Možnost využití na </a:t>
            </a:r>
            <a:r>
              <a:rPr lang="cs-CZ" dirty="0" err="1"/>
              <a:t>tuition</a:t>
            </a:r>
            <a:r>
              <a:rPr lang="cs-CZ" dirty="0"/>
              <a:t> </a:t>
            </a:r>
            <a:r>
              <a:rPr lang="cs-CZ" dirty="0" err="1"/>
              <a:t>fee</a:t>
            </a:r>
            <a:r>
              <a:rPr lang="cs-CZ" dirty="0"/>
              <a:t> (?)</a:t>
            </a:r>
          </a:p>
          <a:p>
            <a:pPr lvl="1"/>
            <a:r>
              <a:rPr lang="cs-CZ" dirty="0"/>
              <a:t>Za určitých </a:t>
            </a:r>
            <a:r>
              <a:rPr lang="cs-CZ" b="1" dirty="0">
                <a:solidFill>
                  <a:srgbClr val="0000DC"/>
                </a:solidFill>
              </a:rPr>
              <a:t>podmínek </a:t>
            </a:r>
            <a:r>
              <a:rPr lang="cs-CZ" sz="1600" i="1" dirty="0"/>
              <a:t>(bude upřesněno)</a:t>
            </a:r>
            <a:r>
              <a:rPr lang="cs-CZ" dirty="0"/>
              <a:t>:</a:t>
            </a:r>
          </a:p>
          <a:p>
            <a:pPr marL="989013" lvl="1" indent="-363538">
              <a:buFont typeface="+mj-lt"/>
              <a:buAutoNum type="arabicPeriod"/>
            </a:pPr>
            <a:r>
              <a:rPr lang="cs-CZ" sz="1600" dirty="0"/>
              <a:t>Student prezenční formy – </a:t>
            </a:r>
            <a:r>
              <a:rPr lang="cs-CZ" sz="1600" i="1" dirty="0"/>
              <a:t>přijat ke studiu</a:t>
            </a:r>
          </a:p>
          <a:p>
            <a:pPr marL="989013" lvl="1" indent="-363538">
              <a:buFont typeface="+mj-lt"/>
              <a:buAutoNum type="arabicPeriod"/>
            </a:pPr>
            <a:r>
              <a:rPr lang="cs-CZ" sz="1600" dirty="0"/>
              <a:t>Omezení na rozvojové země – </a:t>
            </a:r>
            <a:r>
              <a:rPr lang="cs-CZ" sz="1600" i="1" dirty="0"/>
              <a:t>spíše širší záběr</a:t>
            </a:r>
          </a:p>
          <a:p>
            <a:pPr marL="989013" lvl="1" indent="-363538">
              <a:buFont typeface="+mj-lt"/>
              <a:buAutoNum type="arabicPeriod"/>
            </a:pPr>
            <a:r>
              <a:rPr lang="cs-CZ" sz="1600" dirty="0"/>
              <a:t>Limitovaný počet – </a:t>
            </a:r>
            <a:r>
              <a:rPr lang="cs-CZ" sz="1600" i="1" dirty="0"/>
              <a:t>cca 30</a:t>
            </a:r>
          </a:p>
          <a:p>
            <a:pPr marL="989013" lvl="1" indent="-363538">
              <a:buFont typeface="+mj-lt"/>
              <a:buAutoNum type="arabicPeriod"/>
            </a:pPr>
            <a:r>
              <a:rPr lang="cs-CZ" sz="1600" dirty="0"/>
              <a:t>Fakulta, geografická distribuce, časová stopa, …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207143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2423E-95F8-B142-93AE-E6E07B132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/>
              <a:t>Mezinárodní marketing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2E4345-1092-9A47-BF14-6FA5F2D59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000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Vychází z cílů MŠMT: </a:t>
            </a:r>
          </a:p>
          <a:p>
            <a:r>
              <a:rPr lang="cs-CZ" sz="2000" i="1" dirty="0"/>
              <a:t>I.4. Vytváření mezinárodního prostředí na VŠ a propagace v zahraničí</a:t>
            </a:r>
          </a:p>
          <a:p>
            <a:r>
              <a:rPr lang="cs-CZ" sz="2000" i="1" dirty="0"/>
              <a:t>I.4.A. Podpora rozvoje mezinárodního marketingu VŠ a ČR</a:t>
            </a:r>
          </a:p>
          <a:p>
            <a:pPr marL="0" indent="0">
              <a:buNone/>
            </a:pPr>
            <a:r>
              <a:rPr lang="cs-CZ" sz="2000" dirty="0"/>
              <a:t>a cíle MU: </a:t>
            </a:r>
          </a:p>
          <a:p>
            <a:r>
              <a:rPr lang="cs-CZ" sz="2000" i="1" dirty="0"/>
              <a:t>Vnímat internacionalizaci jako integrální součást studijní nabídky, kurikula, forem výuky a poskytovaných služeb 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dirty="0"/>
              <a:t>Zaměřuje se na </a:t>
            </a:r>
            <a:r>
              <a:rPr lang="cs-CZ" sz="2000" b="1" dirty="0"/>
              <a:t>marketingové</a:t>
            </a:r>
            <a:r>
              <a:rPr lang="cs-CZ" sz="2000" dirty="0"/>
              <a:t> a </a:t>
            </a:r>
            <a:r>
              <a:rPr lang="cs-CZ" sz="2000" b="1" dirty="0"/>
              <a:t>propagační aktivity</a:t>
            </a:r>
            <a:r>
              <a:rPr lang="cs-CZ" sz="2000" dirty="0"/>
              <a:t>, které povedou ke </a:t>
            </a:r>
            <a:r>
              <a:rPr lang="cs-CZ" sz="2000" b="1" dirty="0"/>
              <a:t>zvýšení prestiže </a:t>
            </a:r>
            <a:r>
              <a:rPr lang="cs-CZ" sz="2000" dirty="0"/>
              <a:t>a </a:t>
            </a:r>
            <a:r>
              <a:rPr lang="cs-CZ" sz="2000" b="1" dirty="0"/>
              <a:t>atraktivity</a:t>
            </a:r>
            <a:r>
              <a:rPr lang="cs-CZ" sz="2000" dirty="0"/>
              <a:t> v zahraničí s cílem získávání kvalitních </a:t>
            </a:r>
            <a:r>
              <a:rPr lang="cs-CZ" sz="2000" b="1" dirty="0"/>
              <a:t>zahraničních</a:t>
            </a:r>
            <a:r>
              <a:rPr lang="cs-CZ" sz="2000" dirty="0"/>
              <a:t> studentů do </a:t>
            </a:r>
            <a:r>
              <a:rPr lang="cs-CZ" sz="2000" b="1" dirty="0"/>
              <a:t>placených studijních programů vyučovaných v anglickém jazyce</a:t>
            </a:r>
            <a:r>
              <a:rPr lang="cs-CZ" sz="2000" dirty="0"/>
              <a:t> – BA, MA, PHD. </a:t>
            </a:r>
          </a:p>
        </p:txBody>
      </p:sp>
    </p:spTree>
    <p:extLst>
      <p:ext uri="{BB962C8B-B14F-4D97-AF65-F5344CB8AC3E}">
        <p14:creationId xmlns:p14="http://schemas.microsoft.com/office/powerpoint/2010/main" val="2875493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FA98D-C79B-4B4C-91EE-3C06ED45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/>
              <a:t>Mezinárodní marketing – Zvýšení prestiže a atraktivity MU v zahraničí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908146-8DE0-8F44-A92B-523641BC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1" dirty="0"/>
              <a:t>Rozpočet: </a:t>
            </a:r>
          </a:p>
          <a:p>
            <a:r>
              <a:rPr lang="cs-CZ" sz="2400" dirty="0"/>
              <a:t>4 500 000 CZK</a:t>
            </a:r>
          </a:p>
          <a:p>
            <a:pPr marL="0" indent="0">
              <a:buNone/>
            </a:pPr>
            <a:r>
              <a:rPr lang="cs-CZ" sz="2400" b="1" dirty="0"/>
              <a:t>Nástroje:</a:t>
            </a:r>
          </a:p>
          <a:p>
            <a:r>
              <a:rPr lang="cs-CZ" sz="2400" dirty="0"/>
              <a:t>Účast na vybraných MKT aktivitách v zahraničí včetně veletrhů, využití PPC reklamy, portálů, agentur – poplatky, reklama, cestovné, </a:t>
            </a:r>
            <a:r>
              <a:rPr lang="cs-CZ" sz="2400" dirty="0" err="1"/>
              <a:t>merch</a:t>
            </a:r>
            <a:r>
              <a:rPr lang="cs-CZ" sz="2400" dirty="0"/>
              <a:t>, tiskoviny, atd. (2 000 000 CZK)</a:t>
            </a:r>
          </a:p>
          <a:p>
            <a:r>
              <a:rPr lang="cs-CZ" sz="2400" dirty="0"/>
              <a:t>Pilotní zavedení institucionálního stipendijního programu pro zahraniční studenty z rozvojových zemí (2 500 000 CZK)</a:t>
            </a:r>
          </a:p>
          <a:p>
            <a:pPr marL="0" indent="0">
              <a:buNone/>
            </a:pPr>
            <a:r>
              <a:rPr lang="cs-CZ" sz="2400" b="1" dirty="0" err="1"/>
              <a:t>KPIs</a:t>
            </a:r>
            <a:r>
              <a:rPr lang="cs-CZ" sz="2400" b="1" dirty="0"/>
              <a:t>:</a:t>
            </a:r>
          </a:p>
          <a:p>
            <a:r>
              <a:rPr lang="cs-CZ" sz="2400" dirty="0"/>
              <a:t>Minimálně: 2 profesní veletrhy, 5 studentských veletrhů, 1 portál, podpoření 25 studentů z rozvojových zemí stipendiem 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3361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2E03B-3298-5B4E-8219-20213927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/>
              <a:t>Absolventi – Práce se zahraničními studenty a absolventy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D02AA-789E-DF49-9BE5-1ADECF499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Vychází z cílů MŠMT: </a:t>
            </a:r>
          </a:p>
          <a:p>
            <a:r>
              <a:rPr lang="cs-CZ" sz="2400" i="1" dirty="0"/>
              <a:t>I.4. Vytváření mezinárodního prostředí na VŠ a propagace v zahraničí</a:t>
            </a:r>
          </a:p>
          <a:p>
            <a:r>
              <a:rPr lang="cs-CZ" sz="2400" i="1" dirty="0"/>
              <a:t>I.4.A. Podpora rozvoje mezinárodního marketingu VŠ a ČR</a:t>
            </a:r>
          </a:p>
          <a:p>
            <a:pPr marL="0" indent="0">
              <a:buNone/>
            </a:pPr>
            <a:r>
              <a:rPr lang="cs-CZ" sz="2400" dirty="0"/>
              <a:t>a cíle MU: </a:t>
            </a:r>
          </a:p>
          <a:p>
            <a:r>
              <a:rPr lang="cs-CZ" sz="2400" dirty="0"/>
              <a:t>Práce se zahraničními studenty a absolventy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Zaměřuje se na zkvalitnění služeb nabízených zahraničním studentům a zaměstnancům a nastavení systému spolupráce se zahraničními studenty a absolventy. </a:t>
            </a:r>
          </a:p>
        </p:txBody>
      </p:sp>
    </p:spTree>
    <p:extLst>
      <p:ext uri="{BB962C8B-B14F-4D97-AF65-F5344CB8AC3E}">
        <p14:creationId xmlns:p14="http://schemas.microsoft.com/office/powerpoint/2010/main" val="2343560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DC6AA-D44A-124A-AAB2-73AB47C4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/>
              <a:t>Absolventi – Práce se zahraničními studenty a absolventy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CB54AA-6D43-E74E-B6B1-31A430790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Rozpočet: </a:t>
            </a:r>
          </a:p>
          <a:p>
            <a:r>
              <a:rPr lang="cs-CZ" dirty="0"/>
              <a:t>400 000 CZK</a:t>
            </a:r>
          </a:p>
          <a:p>
            <a:pPr marL="0" indent="0">
              <a:buNone/>
            </a:pPr>
            <a:r>
              <a:rPr lang="cs-CZ" b="1" dirty="0"/>
              <a:t>Nástroje:</a:t>
            </a:r>
          </a:p>
          <a:p>
            <a:r>
              <a:rPr lang="cs-CZ" dirty="0"/>
              <a:t>Analýza a modernizace služeb poskytovaných zahraničním studentům a zaměstnancům – jazyková podpora, kulturní příprava, administrativní podpora. – </a:t>
            </a:r>
            <a:r>
              <a:rPr lang="cs-CZ" dirty="0" err="1"/>
              <a:t>Welcome</a:t>
            </a:r>
            <a:r>
              <a:rPr lang="cs-CZ" dirty="0"/>
              <a:t> centre – úvazky, DPP, atd. (100 000 CZK)</a:t>
            </a:r>
          </a:p>
          <a:p>
            <a:r>
              <a:rPr lang="cs-CZ" dirty="0"/>
              <a:t>Nastavení systému spolupráce se zahraničními studenty a absolventy včetně programu „ambasador“ -  propagace, </a:t>
            </a:r>
            <a:r>
              <a:rPr lang="cs-CZ" dirty="0" err="1"/>
              <a:t>merch</a:t>
            </a:r>
            <a:r>
              <a:rPr lang="cs-CZ" dirty="0"/>
              <a:t>, tiskoviny, cestovné, grafika (300 000 CZK)</a:t>
            </a:r>
          </a:p>
          <a:p>
            <a:pPr marL="0" indent="0">
              <a:buNone/>
            </a:pPr>
            <a:r>
              <a:rPr lang="cs-CZ" b="1" dirty="0" err="1"/>
              <a:t>KPIs</a:t>
            </a:r>
            <a:r>
              <a:rPr lang="cs-CZ" b="1" dirty="0"/>
              <a:t>:</a:t>
            </a:r>
          </a:p>
          <a:p>
            <a:r>
              <a:rPr lang="cs-CZ" dirty="0"/>
              <a:t>Připravená strategie vzniku </a:t>
            </a:r>
            <a:r>
              <a:rPr lang="cs-CZ" dirty="0" err="1"/>
              <a:t>Welcome</a:t>
            </a:r>
            <a:r>
              <a:rPr lang="cs-CZ" dirty="0"/>
              <a:t> Centre na MU</a:t>
            </a:r>
          </a:p>
          <a:p>
            <a:r>
              <a:rPr lang="cs-CZ" dirty="0"/>
              <a:t>Připravená koncepce na práci se zahraničními studenty, včetně vytvoření vizuálu a absolventské základny. 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703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EWP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212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01E15E-052C-40EA-A68F-60A85CE5C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IRO 05. 02. 2021 – Institucionální plán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974757-E3A4-4649-B248-A2A0F5D77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F14AF2-288C-459B-8004-CB720152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Digitalizace mobility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BEAFC-E45A-4030-8638-EAD5A52C5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/>
              <a:t>Erasmus </a:t>
            </a:r>
            <a:r>
              <a:rPr lang="cs-CZ" sz="2400" b="1" dirty="0" err="1"/>
              <a:t>Without</a:t>
            </a:r>
            <a:r>
              <a:rPr lang="cs-CZ" sz="2400" b="1" dirty="0"/>
              <a:t> </a:t>
            </a:r>
            <a:r>
              <a:rPr lang="cs-CZ" sz="2400" b="1" dirty="0" err="1"/>
              <a:t>Paper</a:t>
            </a:r>
            <a:endParaRPr lang="cs-CZ" sz="1600" b="1" dirty="0"/>
          </a:p>
          <a:p>
            <a:pPr lvl="1"/>
            <a:r>
              <a:rPr lang="cs-CZ" dirty="0"/>
              <a:t>API ze strany portálu nejsou ve „</a:t>
            </a:r>
            <a:r>
              <a:rPr lang="en-GB" dirty="0"/>
              <a:t>stable release</a:t>
            </a:r>
            <a:r>
              <a:rPr lang="cs-CZ" dirty="0"/>
              <a:t>“, snad už v únoru</a:t>
            </a:r>
          </a:p>
          <a:p>
            <a:pPr lvl="1"/>
            <a:r>
              <a:rPr lang="cs-CZ" dirty="0"/>
              <a:t>Erasmus smlouvy automaticky prodlouženy do 2022</a:t>
            </a:r>
          </a:p>
          <a:p>
            <a:pPr lvl="1"/>
            <a:r>
              <a:rPr lang="cs-CZ" dirty="0"/>
              <a:t>Změny v ISOIS, pro uživatele minimální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IIA</a:t>
            </a:r>
            <a:r>
              <a:rPr lang="cs-CZ" dirty="0"/>
              <a:t> uzavírání dle EWP od září</a:t>
            </a:r>
          </a:p>
          <a:p>
            <a:pPr lvl="1"/>
            <a:r>
              <a:rPr lang="cs-CZ" b="1" dirty="0" err="1">
                <a:solidFill>
                  <a:srgbClr val="0000DC"/>
                </a:solidFill>
              </a:rPr>
              <a:t>Learning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b="1" dirty="0" err="1">
                <a:solidFill>
                  <a:srgbClr val="0000DC"/>
                </a:solidFill>
              </a:rPr>
              <a:t>Agreements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– na podzimní semestr, snad od srpna</a:t>
            </a:r>
            <a:endParaRPr lang="cs-CZ" b="1" dirty="0">
              <a:solidFill>
                <a:srgbClr val="0000DC"/>
              </a:solidFill>
            </a:endParaRPr>
          </a:p>
          <a:p>
            <a:pPr lvl="1"/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2400" b="1" dirty="0" err="1"/>
              <a:t>European</a:t>
            </a:r>
            <a:r>
              <a:rPr lang="cs-CZ" sz="2400" b="1" dirty="0"/>
              <a:t> Student </a:t>
            </a:r>
            <a:r>
              <a:rPr lang="cs-CZ" sz="2400" b="1" dirty="0" err="1"/>
              <a:t>Card</a:t>
            </a:r>
            <a:endParaRPr lang="cs-CZ" sz="2400" b="1" dirty="0"/>
          </a:p>
          <a:p>
            <a:pPr lvl="1"/>
            <a:r>
              <a:rPr lang="cs-CZ" dirty="0"/>
              <a:t>Funkce, nikoliv fyzická karta</a:t>
            </a:r>
          </a:p>
          <a:p>
            <a:pPr lvl="1"/>
            <a:r>
              <a:rPr lang="cs-CZ" dirty="0"/>
              <a:t>Testování také v rámci EDUC - </a:t>
            </a:r>
            <a:r>
              <a:rPr lang="cs-CZ" dirty="0" err="1"/>
              <a:t>EDUCards</a:t>
            </a:r>
            <a:endParaRPr lang="cs-CZ" dirty="0"/>
          </a:p>
          <a:p>
            <a:pPr lvl="1"/>
            <a:r>
              <a:rPr lang="cs-CZ" dirty="0"/>
              <a:t>Pilotní zavedení cca </a:t>
            </a:r>
            <a:r>
              <a:rPr lang="cs-CZ" b="1" dirty="0">
                <a:solidFill>
                  <a:srgbClr val="0000DC"/>
                </a:solidFill>
              </a:rPr>
              <a:t>200 karet </a:t>
            </a:r>
            <a:r>
              <a:rPr lang="cs-CZ" dirty="0"/>
              <a:t>(studenti cestující do určitých destinací)</a:t>
            </a:r>
          </a:p>
        </p:txBody>
      </p:sp>
    </p:spTree>
    <p:extLst>
      <p:ext uri="{BB962C8B-B14F-4D97-AF65-F5344CB8AC3E}">
        <p14:creationId xmlns:p14="http://schemas.microsoft.com/office/powerpoint/2010/main" val="2205761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EDUC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024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C5BDAA-274C-784C-A480-1A0F617480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BF8AEC-248A-6345-B821-726EC693B8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226032-582E-2C4E-B998-01840BC14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EDUC na MU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DA4849-BF33-4743-8C59-6F2321069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Pořad nejvyšší priorita</a:t>
            </a:r>
          </a:p>
          <a:p>
            <a:r>
              <a:rPr lang="cs-CZ" dirty="0" err="1"/>
              <a:t>Mid</a:t>
            </a:r>
            <a:r>
              <a:rPr lang="cs-CZ" dirty="0"/>
              <a:t>-term report - velmi malé čerpání financí, aktivity se rozbíhají</a:t>
            </a:r>
          </a:p>
          <a:p>
            <a:r>
              <a:rPr lang="cs-CZ" dirty="0"/>
              <a:t>Na spolufinancování – podpora z MŠMT (1 mil. na 2021)</a:t>
            </a:r>
          </a:p>
          <a:p>
            <a:r>
              <a:rPr lang="cs-CZ" dirty="0"/>
              <a:t>Je potřeba se více zapojit do aktivit</a:t>
            </a:r>
          </a:p>
          <a:p>
            <a:r>
              <a:rPr lang="cs-CZ" dirty="0"/>
              <a:t>Více zapojit studenty</a:t>
            </a:r>
          </a:p>
          <a:p>
            <a:r>
              <a:rPr lang="cs-CZ" dirty="0"/>
              <a:t>Nová emailová adresa </a:t>
            </a:r>
            <a:r>
              <a:rPr lang="cs-CZ" dirty="0" err="1"/>
              <a:t>educ@muni.cz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656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 err="1"/>
              <a:t>Summer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2021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031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164B72-EF4E-4A4D-8830-E505504A28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66DA73-BD4D-9B40-A363-8B8BD1E942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D35088-205B-C549-85C6-6AEDA8669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EDUC podpora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6C2F-E49B-1B4F-A8EB-9BF3B0501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Online kurzy pro studenty</a:t>
            </a:r>
          </a:p>
          <a:p>
            <a:pPr lvl="1"/>
            <a:r>
              <a:rPr lang="cs-CZ" dirty="0"/>
              <a:t>Propagace na stránkách CZS/MUNI</a:t>
            </a:r>
          </a:p>
          <a:p>
            <a:r>
              <a:rPr lang="cs-CZ" dirty="0"/>
              <a:t>Na co lze čerpat podporu:</a:t>
            </a:r>
          </a:p>
          <a:p>
            <a:pPr lvl="1"/>
            <a:r>
              <a:rPr lang="cs-CZ" dirty="0"/>
              <a:t>Mobility – fyzické, online, </a:t>
            </a:r>
            <a:r>
              <a:rPr lang="cs-CZ" dirty="0" err="1"/>
              <a:t>blended</a:t>
            </a:r>
            <a:r>
              <a:rPr lang="cs-CZ" dirty="0"/>
              <a:t> – fast track</a:t>
            </a:r>
          </a:p>
          <a:p>
            <a:pPr lvl="1"/>
            <a:r>
              <a:rPr lang="cs-CZ" dirty="0"/>
              <a:t>Společné online předměty, programy – lump sum</a:t>
            </a:r>
          </a:p>
          <a:p>
            <a:pPr lvl="1"/>
            <a:r>
              <a:rPr lang="cs-CZ" dirty="0"/>
              <a:t>Školení, akademie (WP5)</a:t>
            </a:r>
          </a:p>
        </p:txBody>
      </p:sp>
    </p:spTree>
    <p:extLst>
      <p:ext uri="{BB962C8B-B14F-4D97-AF65-F5344CB8AC3E}">
        <p14:creationId xmlns:p14="http://schemas.microsoft.com/office/powerpoint/2010/main" val="165671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2272937"/>
            <a:ext cx="11361600" cy="1799008"/>
          </a:xfrm>
        </p:spPr>
        <p:txBody>
          <a:bodyPr/>
          <a:lstStyle/>
          <a:p>
            <a:pPr algn="ctr"/>
            <a:r>
              <a:rPr lang="cs-CZ" dirty="0"/>
              <a:t>Ostatní</a:t>
            </a:r>
            <a:endParaRPr lang="en-GB" sz="3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CCFA61-4DD0-BE44-BA90-C3727385D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3445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68C8BA-70D4-894F-8E79-0A3AE94443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217B8F-F9D8-1B4A-872A-51B5D3863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04517C-203B-5E45-B82C-2CF3D4085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0EFCA2-32C9-F74B-9E0B-5CBD79741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OW a </a:t>
            </a:r>
            <a:r>
              <a:rPr lang="cs-CZ" dirty="0"/>
              <a:t>online představení fakult</a:t>
            </a:r>
          </a:p>
          <a:p>
            <a:r>
              <a:rPr lang="cs-CZ" dirty="0"/>
              <a:t>Stipendia JCMM - pokračují i nadále</a:t>
            </a:r>
          </a:p>
          <a:p>
            <a:pPr lvl="1"/>
            <a:r>
              <a:rPr lang="cs-CZ" dirty="0"/>
              <a:t>Centrální podpora jen jeden rok</a:t>
            </a:r>
          </a:p>
          <a:p>
            <a:pPr lvl="1"/>
            <a:r>
              <a:rPr lang="cs-CZ"/>
              <a:t>Preferovaní </a:t>
            </a:r>
            <a:r>
              <a:rPr lang="cs-CZ" dirty="0"/>
              <a:t>PhD studenti</a:t>
            </a:r>
          </a:p>
          <a:p>
            <a:r>
              <a:rPr lang="cs-CZ" dirty="0" err="1"/>
              <a:t>StudyPortals</a:t>
            </a:r>
            <a:r>
              <a:rPr lang="cs-CZ" dirty="0"/>
              <a:t> – vyúčtování za rok 2020</a:t>
            </a:r>
          </a:p>
          <a:p>
            <a:r>
              <a:rPr lang="cs-CZ" dirty="0"/>
              <a:t>UN </a:t>
            </a:r>
            <a:r>
              <a:rPr lang="cs-CZ" dirty="0" err="1"/>
              <a:t>research</a:t>
            </a:r>
            <a:r>
              <a:rPr lang="cs-CZ" dirty="0"/>
              <a:t> grant</a:t>
            </a:r>
          </a:p>
          <a:p>
            <a:r>
              <a:rPr lang="cs-CZ" dirty="0"/>
              <a:t>Příští porada	19. 03. 2021?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06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731ED-1F3C-43B1-A564-96EBCC015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Summer Schools Website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D4A38-8788-4A82-AACF-0142C8E65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Link:</a:t>
            </a:r>
            <a:r>
              <a:rPr lang="en-US">
                <a:cs typeface="Calibri"/>
              </a:rPr>
              <a:t> https://www.muni.cz/en/admissions/summer-and-winter-schools </a:t>
            </a:r>
            <a:endParaRPr lang="en-US" dirty="0"/>
          </a:p>
          <a:p>
            <a:r>
              <a:rPr lang="en-US" dirty="0"/>
              <a:t>Why?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Easier to update</a:t>
            </a:r>
          </a:p>
          <a:p>
            <a:pPr lvl="1"/>
            <a:r>
              <a:rPr lang="en-US" dirty="0"/>
              <a:t>Easier for students to find the </a:t>
            </a:r>
            <a:r>
              <a:rPr lang="en-US" dirty="0" err="1"/>
              <a:t>programmes</a:t>
            </a:r>
            <a:endParaRPr lang="en-US" dirty="0"/>
          </a:p>
          <a:p>
            <a:pPr lvl="1"/>
            <a:r>
              <a:rPr lang="en-US" dirty="0"/>
              <a:t>Larger reach on muni.cz website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Covid-19 Guarantee for 2021 summer</a:t>
            </a:r>
          </a:p>
          <a:p>
            <a:r>
              <a:rPr lang="en-US" dirty="0">
                <a:cs typeface="Calibri"/>
              </a:rPr>
              <a:t>Next steps: </a:t>
            </a:r>
          </a:p>
          <a:p>
            <a:pPr lvl="1"/>
            <a:r>
              <a:rPr lang="en-US" dirty="0">
                <a:cs typeface="Calibri"/>
              </a:rPr>
              <a:t>Confirm who will make edits, and if other summer schools will run in 2021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342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06CCF-16E7-4963-A80F-019EC138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Non-CZS 2021 </a:t>
            </a:r>
            <a:r>
              <a:rPr lang="en-US" dirty="0" err="1"/>
              <a:t>programmes</a:t>
            </a:r>
            <a:r>
              <a:rPr lang="en-US" dirty="0"/>
              <a:t>/courses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70579-6136-4772-8816-31F20B4E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FF: </a:t>
            </a:r>
            <a:r>
              <a:rPr lang="en-US" b="1" dirty="0"/>
              <a:t>Online Summer School Central Europe: A Birthplace of Modernity</a:t>
            </a:r>
          </a:p>
          <a:p>
            <a:r>
              <a:rPr lang="en-US" dirty="0" err="1"/>
              <a:t>FSpS</a:t>
            </a:r>
            <a:r>
              <a:rPr lang="en-US" dirty="0"/>
              <a:t>: </a:t>
            </a:r>
            <a:r>
              <a:rPr lang="en-US" b="1" dirty="0"/>
              <a:t>Summer School of Sports Sciences and Outdoor Education</a:t>
            </a:r>
          </a:p>
          <a:p>
            <a:r>
              <a:rPr lang="en-US" dirty="0"/>
              <a:t>CJV:</a:t>
            </a:r>
          </a:p>
          <a:p>
            <a:pPr lvl="1"/>
            <a:r>
              <a:rPr lang="en-US" b="1" dirty="0"/>
              <a:t>English for University Studies Summer School</a:t>
            </a:r>
          </a:p>
          <a:p>
            <a:pPr lvl="1"/>
            <a:r>
              <a:rPr lang="en-US" b="1" dirty="0"/>
              <a:t>Let's Talk: Communication practice in English</a:t>
            </a:r>
          </a:p>
          <a:p>
            <a:pPr lvl="1"/>
            <a:r>
              <a:rPr lang="en-US" b="1" dirty="0"/>
              <a:t>Train and Succeed: Intensive Course of Study Skills in English</a:t>
            </a:r>
          </a:p>
          <a:p>
            <a:pPr lvl="1"/>
            <a:r>
              <a:rPr lang="en-US" b="1" dirty="0"/>
              <a:t>English Language Focus – for Professionals teaching in English</a:t>
            </a:r>
          </a:p>
          <a:p>
            <a:pPr lvl="1"/>
            <a:r>
              <a:rPr lang="en-US" b="1" dirty="0"/>
              <a:t>Academic Skills in English – for Professionals teaching in English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0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62A7A4-4A7F-7B4D-A11C-E2F7D650B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1AC9A1-D347-2547-BD78-5E28916A03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DA754D-DEFC-D545-9603-AD59329F7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Nové projekty a aktivity IRO</a:t>
            </a:r>
          </a:p>
        </p:txBody>
      </p:sp>
    </p:spTree>
    <p:extLst>
      <p:ext uri="{BB962C8B-B14F-4D97-AF65-F5344CB8AC3E}">
        <p14:creationId xmlns:p14="http://schemas.microsoft.com/office/powerpoint/2010/main" val="646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9EE93F-9D6B-C04F-84BE-35D781A4F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CRP</a:t>
            </a:r>
          </a:p>
          <a:p>
            <a:pPr lvl="1"/>
            <a:r>
              <a:rPr lang="cs-CZ" dirty="0"/>
              <a:t>Study in Brno -  projekt nebyl podpořen</a:t>
            </a:r>
          </a:p>
          <a:p>
            <a:pPr lvl="1"/>
            <a:r>
              <a:rPr lang="cs-CZ" dirty="0"/>
              <a:t>EWP – rozpočet velmi snížený</a:t>
            </a:r>
          </a:p>
          <a:p>
            <a:pPr lvl="1"/>
            <a:r>
              <a:rPr lang="cs-CZ" dirty="0"/>
              <a:t>Online mobility – malý projekt, potvrzen a aktivity se začínají plánovat</a:t>
            </a:r>
          </a:p>
          <a:p>
            <a:r>
              <a:rPr lang="cs-CZ" dirty="0"/>
              <a:t>Institucionální rozvojový plán</a:t>
            </a:r>
          </a:p>
          <a:p>
            <a:pPr lvl="1"/>
            <a:r>
              <a:rPr lang="cs-CZ" dirty="0"/>
              <a:t>Spojení IRP s podporou pro mobilitu</a:t>
            </a:r>
          </a:p>
          <a:p>
            <a:pPr lvl="1"/>
            <a:r>
              <a:rPr lang="cs-CZ" dirty="0"/>
              <a:t>Všechny aktivity zůstávají, finančně limitované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4FDE1-18D8-4F4F-B88E-9D27BED6F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59C8A-C003-E747-8F28-A0F3A55B51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DA66C14-6EAC-B941-B8F4-600964A4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projekty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9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B01D8B-FCC2-D645-AC18-4211778C9A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IRO 23. 10. 2020 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5A69A-24A1-AF4E-9D51-9FBEC73E6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FFDDABC-3294-B64D-B070-3119AEF89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625059"/>
            <a:ext cx="11361600" cy="698497"/>
          </a:xfrm>
        </p:spPr>
        <p:txBody>
          <a:bodyPr/>
          <a:lstStyle/>
          <a:p>
            <a:r>
              <a:rPr lang="cs-CZ" dirty="0"/>
              <a:t>IRP 2021 – Internacionalizace studijních programů</a:t>
            </a:r>
          </a:p>
        </p:txBody>
      </p:sp>
    </p:spTree>
    <p:extLst>
      <p:ext uri="{BB962C8B-B14F-4D97-AF65-F5344CB8AC3E}">
        <p14:creationId xmlns:p14="http://schemas.microsoft.com/office/powerpoint/2010/main" val="30629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Institucionální plán pro rok 2021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628134"/>
            <a:ext cx="11361600" cy="1171580"/>
          </a:xfrm>
        </p:spPr>
        <p:txBody>
          <a:bodyPr/>
          <a:lstStyle/>
          <a:p>
            <a:r>
              <a:rPr lang="cs-CZ" sz="4400" b="0" i="0" u="none" strike="noStrike" dirty="0">
                <a:solidFill>
                  <a:srgbClr val="0000DC"/>
                </a:solidFill>
                <a:effectLst/>
                <a:latin typeface="Calibri" panose="020F0502020204030204" pitchFamily="34" charset="0"/>
              </a:rPr>
              <a:t>Internacionalizace studijních programů – 5/A a 2/B</a:t>
            </a:r>
            <a:br>
              <a:rPr lang="cs-CZ" sz="4400" b="0" i="0" u="none" strike="noStrike" dirty="0">
                <a:solidFill>
                  <a:srgbClr val="0000DC"/>
                </a:solidFill>
                <a:effectLst/>
                <a:latin typeface="Calibri" panose="020F0502020204030204" pitchFamily="34" charset="0"/>
              </a:rPr>
            </a:br>
            <a:br>
              <a:rPr lang="cs-CZ" sz="4400" b="0" i="0" u="none" strike="noStrike" dirty="0">
                <a:solidFill>
                  <a:srgbClr val="0000DC"/>
                </a:solidFill>
                <a:effectLst/>
                <a:latin typeface="Calibri" panose="020F0502020204030204" pitchFamily="34" charset="0"/>
              </a:rPr>
            </a:br>
            <a: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Cíle: </a:t>
            </a:r>
            <a:b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b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r>
              <a:rPr lang="cs-CZ" sz="3600" b="0" i="0" u="none" strike="noStrike" dirty="0">
                <a:solidFill>
                  <a:srgbClr val="0000DC"/>
                </a:solidFill>
                <a:effectLst/>
                <a:latin typeface="Calibri" panose="020F0502020204030204" pitchFamily="34" charset="0"/>
              </a:rPr>
              <a:t>- </a:t>
            </a:r>
            <a: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Prohloubení mezinárodního prostředí uvnitř univerzity</a:t>
            </a:r>
            <a:b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r>
              <a:rPr lang="cs-CZ" sz="3600" b="0" dirty="0">
                <a:solidFill>
                  <a:srgbClr val="0000DC"/>
                </a:solidFill>
                <a:latin typeface="Calibri" panose="020F0502020204030204" pitchFamily="34" charset="0"/>
              </a:rPr>
              <a:t>-</a:t>
            </a:r>
            <a:r>
              <a:rPr lang="cs-CZ" sz="3600" b="0" dirty="0">
                <a:solidFill>
                  <a:schemeClr val="tx1"/>
                </a:solidFill>
                <a:latin typeface="Calibri" panose="020F0502020204030204" pitchFamily="34" charset="0"/>
              </a:rPr>
              <a:t> Programy a předměty v angličtině, hostující profesoři</a:t>
            </a:r>
            <a:b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r>
              <a:rPr lang="cs-CZ" sz="3600" b="0" i="0" u="none" strike="noStrike" dirty="0">
                <a:solidFill>
                  <a:srgbClr val="0000DC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N</a:t>
            </a:r>
            <a:r>
              <a:rPr lang="cs-CZ" sz="3600" b="0" dirty="0">
                <a:solidFill>
                  <a:schemeClr val="tx1"/>
                </a:solidFill>
                <a:latin typeface="Calibri" panose="020F0502020204030204" pitchFamily="34" charset="0"/>
              </a:rPr>
              <a:t>ové online předměty a </a:t>
            </a:r>
            <a:r>
              <a:rPr lang="cs-CZ" sz="3600" b="0" dirty="0" err="1">
                <a:solidFill>
                  <a:schemeClr val="tx1"/>
                </a:solidFill>
                <a:latin typeface="Calibri" panose="020F0502020204030204" pitchFamily="34" charset="0"/>
              </a:rPr>
              <a:t>blended</a:t>
            </a:r>
            <a:r>
              <a:rPr lang="cs-CZ" sz="3600" b="0" dirty="0">
                <a:solidFill>
                  <a:schemeClr val="tx1"/>
                </a:solidFill>
                <a:latin typeface="Calibri" panose="020F0502020204030204" pitchFamily="34" charset="0"/>
              </a:rPr>
              <a:t> kurzy v cizím jazyce</a:t>
            </a:r>
            <a:b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		</a:t>
            </a:r>
            <a:b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r>
              <a:rPr lang="cs-CZ" sz="3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			</a:t>
            </a:r>
            <a:br>
              <a:rPr lang="cs-CZ" sz="4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27680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ZS-CZ.potx" id="{A3DFC4C1-E710-4C5A-BEC7-CB56785DDE10}" vid="{0C4AF932-DCEA-479E-BC66-BD18E185112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75C702F48E734BA044EEC80A90E10F" ma:contentTypeVersion="12" ma:contentTypeDescription="Vytvoří nový dokument" ma:contentTypeScope="" ma:versionID="2c53045871ed95e4581ec3aff1bd0f91">
  <xsd:schema xmlns:xsd="http://www.w3.org/2001/XMLSchema" xmlns:xs="http://www.w3.org/2001/XMLSchema" xmlns:p="http://schemas.microsoft.com/office/2006/metadata/properties" xmlns:ns2="731538e3-d2f2-43c5-af02-b282287c6ca7" xmlns:ns3="ff8b0f55-c1a0-4d20-86bc-0cbf1427d6a5" targetNamespace="http://schemas.microsoft.com/office/2006/metadata/properties" ma:root="true" ma:fieldsID="94628337091e82dbeace7e82f5a4ebf6" ns2:_="" ns3:_="">
    <xsd:import namespace="731538e3-d2f2-43c5-af02-b282287c6ca7"/>
    <xsd:import namespace="ff8b0f55-c1a0-4d20-86bc-0cbf1427d6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538e3-d2f2-43c5-af02-b282287c6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0f55-c1a0-4d20-86bc-0cbf1427d6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3458FA-A8CD-45D9-8E69-6CD7950F87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1538e3-d2f2-43c5-af02-b282287c6ca7"/>
    <ds:schemaRef ds:uri="ff8b0f55-c1a0-4d20-86bc-0cbf1427d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839AA3-5ADC-48DA-B950-865AB81E9C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995460-49AD-4CDE-8C5B-A15F4AD60A88}">
  <ds:schemaRefs>
    <ds:schemaRef ds:uri="http://www.w3.org/XML/1998/namespace"/>
    <ds:schemaRef ds:uri="http://purl.org/dc/dcmitype/"/>
    <ds:schemaRef ds:uri="731538e3-d2f2-43c5-af02-b282287c6ca7"/>
    <ds:schemaRef ds:uri="ff8b0f55-c1a0-4d20-86bc-0cbf1427d6a5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Prezentace-CZS-CZ</Template>
  <TotalTime>8253</TotalTime>
  <Words>1655</Words>
  <Application>Microsoft Office PowerPoint</Application>
  <PresentationFormat>Širokoúhlá obrazovka</PresentationFormat>
  <Paragraphs>268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Tahoma</vt:lpstr>
      <vt:lpstr>Wingdings</vt:lpstr>
      <vt:lpstr>Prezentace_MU_CZ</vt:lpstr>
      <vt:lpstr>IRO  05. 02. 2021</vt:lpstr>
      <vt:lpstr>Agenda</vt:lpstr>
      <vt:lpstr>Summer schools 2021</vt:lpstr>
      <vt:lpstr>New Summer Schools Website </vt:lpstr>
      <vt:lpstr>Non-CZS 2021 programmes/courses</vt:lpstr>
      <vt:lpstr>Nové projekty a aktivity IRO</vt:lpstr>
      <vt:lpstr>Nové projekty</vt:lpstr>
      <vt:lpstr>Prezentace aplikace PowerPoint</vt:lpstr>
      <vt:lpstr>Internacionalizace studijních programů – 5/A a 2/B  Cíle:   - Prohloubení mezinárodního prostředí uvnitř univerzity - Programy a předměty v angličtině, hostující profesoři - Nové online předměty a blended kurzy v cizím jazyce        </vt:lpstr>
      <vt:lpstr>Podporované aktivity 5/A</vt:lpstr>
      <vt:lpstr>Podporované aktivity 5/A - indikátory</vt:lpstr>
      <vt:lpstr>Prezentace aplikace PowerPoint</vt:lpstr>
      <vt:lpstr>Způsob financování</vt:lpstr>
      <vt:lpstr>Zapojení jednotlivých HS</vt:lpstr>
      <vt:lpstr>Prezentace aplikace PowerPoint</vt:lpstr>
      <vt:lpstr>Prezentace aplikace PowerPoint</vt:lpstr>
      <vt:lpstr>Mezinárodní mobilita – WHAT &amp; WHY</vt:lpstr>
      <vt:lpstr>Mezinárodní mobilita - HOW</vt:lpstr>
      <vt:lpstr>Mezinárodní mobilita - HOW</vt:lpstr>
      <vt:lpstr>Prezentace aplikace PowerPoint</vt:lpstr>
      <vt:lpstr>Nový stipendijní program</vt:lpstr>
      <vt:lpstr>Mezinárodní marketing</vt:lpstr>
      <vt:lpstr>Mezinárodní marketing – Zvýšení prestiže a atraktivity MU v zahraničí </vt:lpstr>
      <vt:lpstr>Absolventi – Práce se zahraničními studenty a absolventy </vt:lpstr>
      <vt:lpstr>Absolventi – Práce se zahraničními studenty a absolventy </vt:lpstr>
      <vt:lpstr>EWP</vt:lpstr>
      <vt:lpstr>Digitalizace mobility</vt:lpstr>
      <vt:lpstr>EDUC</vt:lpstr>
      <vt:lpstr>EDUC na MU</vt:lpstr>
      <vt:lpstr>EDUC podpora</vt:lpstr>
      <vt:lpstr>Ostatní</vt:lpstr>
      <vt:lpstr>Ostatní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příležitosti v programu Erasmus+</dc:title>
  <dc:creator>Violeta Osouchová</dc:creator>
  <cp:lastModifiedBy>Radka Brolíková</cp:lastModifiedBy>
  <cp:revision>356</cp:revision>
  <cp:lastPrinted>1601-01-01T00:00:00Z</cp:lastPrinted>
  <dcterms:created xsi:type="dcterms:W3CDTF">2018-12-01T22:39:25Z</dcterms:created>
  <dcterms:modified xsi:type="dcterms:W3CDTF">2021-02-16T13:25:30Z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0x010100FA75C702F48E734BA044EEC80A90E10F</vt:lpwstr>
  </property>
</Properties>
</file>