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31"/>
  </p:notesMasterIdLst>
  <p:handoutMasterIdLst>
    <p:handoutMasterId r:id="rId32"/>
  </p:handoutMasterIdLst>
  <p:sldIdLst>
    <p:sldId id="387" r:id="rId5"/>
    <p:sldId id="388" r:id="rId6"/>
    <p:sldId id="340" r:id="rId7"/>
    <p:sldId id="343" r:id="rId8"/>
    <p:sldId id="378" r:id="rId9"/>
    <p:sldId id="379" r:id="rId10"/>
    <p:sldId id="380" r:id="rId11"/>
    <p:sldId id="381" r:id="rId12"/>
    <p:sldId id="382" r:id="rId13"/>
    <p:sldId id="385" r:id="rId14"/>
    <p:sldId id="383" r:id="rId15"/>
    <p:sldId id="384" r:id="rId16"/>
    <p:sldId id="386" r:id="rId17"/>
    <p:sldId id="389" r:id="rId18"/>
    <p:sldId id="391" r:id="rId19"/>
    <p:sldId id="257" r:id="rId20"/>
    <p:sldId id="259" r:id="rId21"/>
    <p:sldId id="390" r:id="rId22"/>
    <p:sldId id="392" r:id="rId23"/>
    <p:sldId id="394" r:id="rId24"/>
    <p:sldId id="6309" r:id="rId25"/>
    <p:sldId id="2000" r:id="rId26"/>
    <p:sldId id="2001" r:id="rId27"/>
    <p:sldId id="6305" r:id="rId28"/>
    <p:sldId id="6311" r:id="rId29"/>
    <p:sldId id="6312" r:id="rId3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52B15ED1-AB08-4A43-84C2-C31136D1CF69}">
          <p14:sldIdLst>
            <p14:sldId id="387"/>
            <p14:sldId id="388"/>
            <p14:sldId id="340"/>
            <p14:sldId id="343"/>
            <p14:sldId id="378"/>
            <p14:sldId id="379"/>
            <p14:sldId id="380"/>
            <p14:sldId id="381"/>
            <p14:sldId id="382"/>
            <p14:sldId id="385"/>
            <p14:sldId id="383"/>
            <p14:sldId id="384"/>
            <p14:sldId id="386"/>
            <p14:sldId id="389"/>
            <p14:sldId id="391"/>
            <p14:sldId id="257"/>
            <p14:sldId id="259"/>
            <p14:sldId id="390"/>
            <p14:sldId id="392"/>
            <p14:sldId id="394"/>
            <p14:sldId id="6309"/>
            <p14:sldId id="2000"/>
            <p14:sldId id="2001"/>
            <p14:sldId id="6305"/>
            <p14:sldId id="6311"/>
            <p14:sldId id="63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oleta Osouchová" initials="VO" lastIdx="2" clrIdx="0">
    <p:extLst>
      <p:ext uri="{19B8F6BF-5375-455C-9EA6-DF929625EA0E}">
        <p15:presenceInfo xmlns:p15="http://schemas.microsoft.com/office/powerpoint/2012/main" userId="S::68459@muni.cz::ed34efb3-1f6c-47a2-95e2-eebfdbabda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00287D"/>
    <a:srgbClr val="F01928"/>
    <a:srgbClr val="4BC8FF"/>
    <a:srgbClr val="9100DC"/>
    <a:srgbClr val="5AC8A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58" autoAdjust="0"/>
    <p:restoredTop sz="92154" autoAdjust="0"/>
  </p:normalViewPr>
  <p:slideViewPr>
    <p:cSldViewPr snapToGrid="0">
      <p:cViewPr varScale="1">
        <p:scale>
          <a:sx n="116" d="100"/>
          <a:sy n="116" d="100"/>
        </p:scale>
        <p:origin x="126" y="36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-898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200"/>
    </p:cViewPr>
  </p:sorter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oleta Osouchová" userId="ed34efb3-1f6c-47a2-95e2-eebfdbabda41" providerId="ADAL" clId="{452FAEA7-A907-DC4B-BC33-51557FFC2CEC}"/>
    <pc:docChg chg="custSel addSld modSld">
      <pc:chgData name="Violeta Osouchová" userId="ed34efb3-1f6c-47a2-95e2-eebfdbabda41" providerId="ADAL" clId="{452FAEA7-A907-DC4B-BC33-51557FFC2CEC}" dt="2021-04-30T06:31:06.122" v="216" actId="20577"/>
      <pc:docMkLst>
        <pc:docMk/>
      </pc:docMkLst>
      <pc:sldChg chg="add">
        <pc:chgData name="Violeta Osouchová" userId="ed34efb3-1f6c-47a2-95e2-eebfdbabda41" providerId="ADAL" clId="{452FAEA7-A907-DC4B-BC33-51557FFC2CEC}" dt="2021-04-29T18:51:53.652" v="2"/>
        <pc:sldMkLst>
          <pc:docMk/>
          <pc:sldMk cId="1230497994" sldId="257"/>
        </pc:sldMkLst>
      </pc:sldChg>
      <pc:sldChg chg="modSp add">
        <pc:chgData name="Violeta Osouchová" userId="ed34efb3-1f6c-47a2-95e2-eebfdbabda41" providerId="ADAL" clId="{452FAEA7-A907-DC4B-BC33-51557FFC2CEC}" dt="2021-04-30T06:20:03.269" v="73" actId="20577"/>
        <pc:sldMkLst>
          <pc:docMk/>
          <pc:sldMk cId="471413937" sldId="259"/>
        </pc:sldMkLst>
        <pc:spChg chg="mod">
          <ac:chgData name="Violeta Osouchová" userId="ed34efb3-1f6c-47a2-95e2-eebfdbabda41" providerId="ADAL" clId="{452FAEA7-A907-DC4B-BC33-51557FFC2CEC}" dt="2021-04-29T18:51:53.911" v="3" actId="27636"/>
          <ac:spMkLst>
            <pc:docMk/>
            <pc:sldMk cId="471413937" sldId="259"/>
            <ac:spMk id="2" creationId="{992D9224-F1F9-7745-AEF4-47EE24976795}"/>
          </ac:spMkLst>
        </pc:spChg>
        <pc:graphicFrameChg chg="modGraphic">
          <ac:chgData name="Violeta Osouchová" userId="ed34efb3-1f6c-47a2-95e2-eebfdbabda41" providerId="ADAL" clId="{452FAEA7-A907-DC4B-BC33-51557FFC2CEC}" dt="2021-04-30T06:20:03.269" v="73" actId="20577"/>
          <ac:graphicFrameMkLst>
            <pc:docMk/>
            <pc:sldMk cId="471413937" sldId="259"/>
            <ac:graphicFrameMk id="4" creationId="{54B05F26-24EF-4DD3-948C-CF88E3E501D2}"/>
          </ac:graphicFrameMkLst>
        </pc:graphicFrameChg>
      </pc:sldChg>
      <pc:sldChg chg="modSp">
        <pc:chgData name="Violeta Osouchová" userId="ed34efb3-1f6c-47a2-95e2-eebfdbabda41" providerId="ADAL" clId="{452FAEA7-A907-DC4B-BC33-51557FFC2CEC}" dt="2021-04-30T06:25:21.915" v="138" actId="20577"/>
        <pc:sldMkLst>
          <pc:docMk/>
          <pc:sldMk cId="1548068230" sldId="392"/>
        </pc:sldMkLst>
        <pc:spChg chg="mod">
          <ac:chgData name="Violeta Osouchová" userId="ed34efb3-1f6c-47a2-95e2-eebfdbabda41" providerId="ADAL" clId="{452FAEA7-A907-DC4B-BC33-51557FFC2CEC}" dt="2021-04-30T06:25:21.915" v="138" actId="20577"/>
          <ac:spMkLst>
            <pc:docMk/>
            <pc:sldMk cId="1548068230" sldId="392"/>
            <ac:spMk id="5" creationId="{4036CD1E-4D96-B745-88A3-417799062F24}"/>
          </ac:spMkLst>
        </pc:spChg>
      </pc:sldChg>
      <pc:sldChg chg="modSp">
        <pc:chgData name="Violeta Osouchová" userId="ed34efb3-1f6c-47a2-95e2-eebfdbabda41" providerId="ADAL" clId="{452FAEA7-A907-DC4B-BC33-51557FFC2CEC}" dt="2021-04-30T06:26:22.154" v="142" actId="1076"/>
        <pc:sldMkLst>
          <pc:docMk/>
          <pc:sldMk cId="3364638847" sldId="2000"/>
        </pc:sldMkLst>
        <pc:spChg chg="mod">
          <ac:chgData name="Violeta Osouchová" userId="ed34efb3-1f6c-47a2-95e2-eebfdbabda41" providerId="ADAL" clId="{452FAEA7-A907-DC4B-BC33-51557FFC2CEC}" dt="2021-04-30T06:26:22.154" v="142" actId="1076"/>
          <ac:spMkLst>
            <pc:docMk/>
            <pc:sldMk cId="3364638847" sldId="2000"/>
            <ac:spMk id="6" creationId="{6173AAC2-E4BF-4910-B58A-6735EDA74114}"/>
          </ac:spMkLst>
        </pc:spChg>
      </pc:sldChg>
      <pc:sldChg chg="modSp">
        <pc:chgData name="Violeta Osouchová" userId="ed34efb3-1f6c-47a2-95e2-eebfdbabda41" providerId="ADAL" clId="{452FAEA7-A907-DC4B-BC33-51557FFC2CEC}" dt="2021-04-30T06:25:53.626" v="141" actId="404"/>
        <pc:sldMkLst>
          <pc:docMk/>
          <pc:sldMk cId="268740573" sldId="6305"/>
        </pc:sldMkLst>
        <pc:spChg chg="mod">
          <ac:chgData name="Violeta Osouchová" userId="ed34efb3-1f6c-47a2-95e2-eebfdbabda41" providerId="ADAL" clId="{452FAEA7-A907-DC4B-BC33-51557FFC2CEC}" dt="2021-04-30T06:25:53.626" v="141" actId="404"/>
          <ac:spMkLst>
            <pc:docMk/>
            <pc:sldMk cId="268740573" sldId="6305"/>
            <ac:spMk id="6" creationId="{290F1EF3-908D-4C7C-812C-28D3B93EEE55}"/>
          </ac:spMkLst>
        </pc:spChg>
      </pc:sldChg>
      <pc:sldChg chg="modSp">
        <pc:chgData name="Violeta Osouchová" userId="ed34efb3-1f6c-47a2-95e2-eebfdbabda41" providerId="ADAL" clId="{452FAEA7-A907-DC4B-BC33-51557FFC2CEC}" dt="2021-04-30T06:30:06.697" v="171" actId="113"/>
        <pc:sldMkLst>
          <pc:docMk/>
          <pc:sldMk cId="1044275692" sldId="6311"/>
        </pc:sldMkLst>
        <pc:spChg chg="mod">
          <ac:chgData name="Violeta Osouchová" userId="ed34efb3-1f6c-47a2-95e2-eebfdbabda41" providerId="ADAL" clId="{452FAEA7-A907-DC4B-BC33-51557FFC2CEC}" dt="2021-04-30T06:30:06.697" v="171" actId="113"/>
          <ac:spMkLst>
            <pc:docMk/>
            <pc:sldMk cId="1044275692" sldId="6311"/>
            <ac:spMk id="5" creationId="{3415F5BD-96C2-E74B-928E-90828FB3C780}"/>
          </ac:spMkLst>
        </pc:spChg>
      </pc:sldChg>
      <pc:sldChg chg="modSp">
        <pc:chgData name="Violeta Osouchová" userId="ed34efb3-1f6c-47a2-95e2-eebfdbabda41" providerId="ADAL" clId="{452FAEA7-A907-DC4B-BC33-51557FFC2CEC}" dt="2021-04-30T06:31:06.122" v="216" actId="20577"/>
        <pc:sldMkLst>
          <pc:docMk/>
          <pc:sldMk cId="563411543" sldId="6312"/>
        </pc:sldMkLst>
        <pc:spChg chg="mod">
          <ac:chgData name="Violeta Osouchová" userId="ed34efb3-1f6c-47a2-95e2-eebfdbabda41" providerId="ADAL" clId="{452FAEA7-A907-DC4B-BC33-51557FFC2CEC}" dt="2021-04-30T06:31:06.122" v="216" actId="20577"/>
          <ac:spMkLst>
            <pc:docMk/>
            <pc:sldMk cId="563411543" sldId="6312"/>
            <ac:spMk id="5" creationId="{3415F5BD-96C2-E74B-928E-90828FB3C78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D10EF-DF83-2A44-8D4B-E6AC7B77DE3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552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85305" indent="-302040"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208161" indent="-241632"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91426" indent="-241632"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74690" indent="-241632"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57954" indent="-241632" defTabSz="137931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141218" indent="-241632" defTabSz="137931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624483" indent="-241632" defTabSz="137931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107747" indent="-241632" defTabSz="137931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966529">
              <a:defRPr/>
            </a:pPr>
            <a:fld id="{E82AC24F-7BD6-4FE9-B676-A228686977E4}" type="slidenum">
              <a:rPr lang="en-US" altLang="en-US" sz="1200">
                <a:solidFill>
                  <a:prstClr val="black"/>
                </a:solidFill>
              </a:rPr>
              <a:pPr defTabSz="966529">
                <a:defRPr/>
              </a:pPr>
              <a:t>21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563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3A4D88-4A56-FC4D-9757-E0F004EF315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52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16626" cy="105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724" y="6056922"/>
            <a:ext cx="830560" cy="57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724" y="6056922"/>
            <a:ext cx="830560" cy="57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732" y="6048047"/>
            <a:ext cx="856021" cy="59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CZS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0" y="2019299"/>
            <a:ext cx="4092945" cy="2857339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A272E49-1491-4BC3-BB93-C0CA7C301D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zápatí 1">
            <a:extLst>
              <a:ext uri="{FF2B5EF4-FFF2-40B4-BE49-F238E27FC236}">
                <a16:creationId xmlns:a16="http://schemas.microsoft.com/office/drawing/2014/main" id="{B9B22132-C3F2-416A-A498-083D4BE814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25A2AAB-B929-4A34-8D52-FF138EF257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zápatí 1">
            <a:extLst>
              <a:ext uri="{FF2B5EF4-FFF2-40B4-BE49-F238E27FC236}">
                <a16:creationId xmlns:a16="http://schemas.microsoft.com/office/drawing/2014/main" id="{99EA4BBF-61D0-49F5-8218-421FC16E3A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34199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" y="3419952"/>
            <a:ext cx="12191999" cy="3438049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54294" y="4138605"/>
            <a:ext cx="6955367" cy="17549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5733"/>
              </a:lnSpc>
              <a:spcBef>
                <a:spcPts val="0"/>
              </a:spcBef>
              <a:buNone/>
              <a:defRPr sz="5333" b="1" i="0"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54294" y="5892799"/>
            <a:ext cx="6955367" cy="561788"/>
          </a:xfrm>
          <a:prstGeom prst="rect">
            <a:avLst/>
          </a:prstGeom>
        </p:spPr>
        <p:txBody>
          <a:bodyPr lIns="90000" r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33" b="0" i="0"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9380" y="5886185"/>
            <a:ext cx="3822605" cy="47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334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347134" y="323979"/>
            <a:ext cx="7708847" cy="477005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rgbClr val="36353A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13634" y="6451987"/>
            <a:ext cx="478367" cy="406012"/>
          </a:xfrm>
        </p:spPr>
        <p:txBody>
          <a:bodyPr lIns="0" r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90A0E89E-9693-E94E-8751-C2B301896D8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4589" y="446424"/>
            <a:ext cx="1496744" cy="438072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47134" y="800985"/>
            <a:ext cx="7708847" cy="443017"/>
          </a:xfrm>
          <a:prstGeom prst="rect">
            <a:avLst/>
          </a:prstGeom>
        </p:spPr>
        <p:txBody>
          <a:bodyPr lIns="90000"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>
                <a:solidFill>
                  <a:srgbClr val="36353A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021601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apezoid 1"/>
          <p:cNvSpPr/>
          <p:nvPr userDrawn="1"/>
        </p:nvSpPr>
        <p:spPr>
          <a:xfrm rot="10800000">
            <a:off x="7956507" y="-12570"/>
            <a:ext cx="4270160" cy="6895708"/>
          </a:xfrm>
          <a:custGeom>
            <a:avLst/>
            <a:gdLst>
              <a:gd name="connsiteX0" fmla="*/ 0 w 4840151"/>
              <a:gd name="connsiteY0" fmla="*/ 5152928 h 5152928"/>
              <a:gd name="connsiteX1" fmla="*/ 0 w 4840151"/>
              <a:gd name="connsiteY1" fmla="*/ 0 h 5152928"/>
              <a:gd name="connsiteX2" fmla="*/ 4840151 w 4840151"/>
              <a:gd name="connsiteY2" fmla="*/ 0 h 5152928"/>
              <a:gd name="connsiteX3" fmla="*/ 4840151 w 4840151"/>
              <a:gd name="connsiteY3" fmla="*/ 5152928 h 5152928"/>
              <a:gd name="connsiteX4" fmla="*/ 0 w 4840151"/>
              <a:gd name="connsiteY4" fmla="*/ 5152928 h 5152928"/>
              <a:gd name="connsiteX0" fmla="*/ 0 w 4840151"/>
              <a:gd name="connsiteY0" fmla="*/ 5171782 h 5171782"/>
              <a:gd name="connsiteX1" fmla="*/ 0 w 4840151"/>
              <a:gd name="connsiteY1" fmla="*/ 18854 h 5171782"/>
              <a:gd name="connsiteX2" fmla="*/ 3284728 w 4840151"/>
              <a:gd name="connsiteY2" fmla="*/ 0 h 5171782"/>
              <a:gd name="connsiteX3" fmla="*/ 4840151 w 4840151"/>
              <a:gd name="connsiteY3" fmla="*/ 5171782 h 5171782"/>
              <a:gd name="connsiteX4" fmla="*/ 0 w 4840151"/>
              <a:gd name="connsiteY4" fmla="*/ 5171782 h 5171782"/>
              <a:gd name="connsiteX0" fmla="*/ 0 w 4840151"/>
              <a:gd name="connsiteY0" fmla="*/ 5181209 h 5181209"/>
              <a:gd name="connsiteX1" fmla="*/ 0 w 4840151"/>
              <a:gd name="connsiteY1" fmla="*/ 28281 h 5181209"/>
              <a:gd name="connsiteX2" fmla="*/ 3039631 w 4840151"/>
              <a:gd name="connsiteY2" fmla="*/ 0 h 5181209"/>
              <a:gd name="connsiteX3" fmla="*/ 4840151 w 4840151"/>
              <a:gd name="connsiteY3" fmla="*/ 5181209 h 5181209"/>
              <a:gd name="connsiteX4" fmla="*/ 0 w 4840151"/>
              <a:gd name="connsiteY4" fmla="*/ 5181209 h 5181209"/>
              <a:gd name="connsiteX0" fmla="*/ 0 w 4840151"/>
              <a:gd name="connsiteY0" fmla="*/ 5152928 h 5152928"/>
              <a:gd name="connsiteX1" fmla="*/ 0 w 4840151"/>
              <a:gd name="connsiteY1" fmla="*/ 0 h 5152928"/>
              <a:gd name="connsiteX2" fmla="*/ 3228167 w 4840151"/>
              <a:gd name="connsiteY2" fmla="*/ 0 h 5152928"/>
              <a:gd name="connsiteX3" fmla="*/ 4840151 w 4840151"/>
              <a:gd name="connsiteY3" fmla="*/ 5152928 h 5152928"/>
              <a:gd name="connsiteX4" fmla="*/ 0 w 4840151"/>
              <a:gd name="connsiteY4" fmla="*/ 5152928 h 5152928"/>
              <a:gd name="connsiteX0" fmla="*/ 0 w 4774163"/>
              <a:gd name="connsiteY0" fmla="*/ 5152928 h 5162354"/>
              <a:gd name="connsiteX1" fmla="*/ 0 w 4774163"/>
              <a:gd name="connsiteY1" fmla="*/ 0 h 5162354"/>
              <a:gd name="connsiteX2" fmla="*/ 3228167 w 4774163"/>
              <a:gd name="connsiteY2" fmla="*/ 0 h 5162354"/>
              <a:gd name="connsiteX3" fmla="*/ 4774163 w 4774163"/>
              <a:gd name="connsiteY3" fmla="*/ 5162354 h 5162354"/>
              <a:gd name="connsiteX4" fmla="*/ 0 w 4774163"/>
              <a:gd name="connsiteY4" fmla="*/ 5152928 h 5162354"/>
              <a:gd name="connsiteX0" fmla="*/ 0 w 4811870"/>
              <a:gd name="connsiteY0" fmla="*/ 5152928 h 5171781"/>
              <a:gd name="connsiteX1" fmla="*/ 0 w 4811870"/>
              <a:gd name="connsiteY1" fmla="*/ 0 h 5171781"/>
              <a:gd name="connsiteX2" fmla="*/ 3228167 w 4811870"/>
              <a:gd name="connsiteY2" fmla="*/ 0 h 5171781"/>
              <a:gd name="connsiteX3" fmla="*/ 4811870 w 4811870"/>
              <a:gd name="connsiteY3" fmla="*/ 5171781 h 5171781"/>
              <a:gd name="connsiteX4" fmla="*/ 0 w 4811870"/>
              <a:gd name="connsiteY4" fmla="*/ 5152928 h 5171781"/>
              <a:gd name="connsiteX0" fmla="*/ 2777924 w 7589794"/>
              <a:gd name="connsiteY0" fmla="*/ 5152928 h 5171781"/>
              <a:gd name="connsiteX1" fmla="*/ 0 w 7589794"/>
              <a:gd name="connsiteY1" fmla="*/ 0 h 5171781"/>
              <a:gd name="connsiteX2" fmla="*/ 6006091 w 7589794"/>
              <a:gd name="connsiteY2" fmla="*/ 0 h 5171781"/>
              <a:gd name="connsiteX3" fmla="*/ 7589794 w 7589794"/>
              <a:gd name="connsiteY3" fmla="*/ 5171781 h 5171781"/>
              <a:gd name="connsiteX4" fmla="*/ 2777924 w 7589794"/>
              <a:gd name="connsiteY4" fmla="*/ 5152928 h 5171781"/>
              <a:gd name="connsiteX0" fmla="*/ 23149 w 7589794"/>
              <a:gd name="connsiteY0" fmla="*/ 5141353 h 5171781"/>
              <a:gd name="connsiteX1" fmla="*/ 0 w 7589794"/>
              <a:gd name="connsiteY1" fmla="*/ 0 h 5171781"/>
              <a:gd name="connsiteX2" fmla="*/ 6006091 w 7589794"/>
              <a:gd name="connsiteY2" fmla="*/ 0 h 5171781"/>
              <a:gd name="connsiteX3" fmla="*/ 7589794 w 7589794"/>
              <a:gd name="connsiteY3" fmla="*/ 5171781 h 5171781"/>
              <a:gd name="connsiteX4" fmla="*/ 23149 w 7589794"/>
              <a:gd name="connsiteY4" fmla="*/ 5141353 h 5171781"/>
              <a:gd name="connsiteX0" fmla="*/ 3486196 w 7589794"/>
              <a:gd name="connsiteY0" fmla="*/ 3789208 h 5171781"/>
              <a:gd name="connsiteX1" fmla="*/ 0 w 7589794"/>
              <a:gd name="connsiteY1" fmla="*/ 0 h 5171781"/>
              <a:gd name="connsiteX2" fmla="*/ 6006091 w 7589794"/>
              <a:gd name="connsiteY2" fmla="*/ 0 h 5171781"/>
              <a:gd name="connsiteX3" fmla="*/ 7589794 w 7589794"/>
              <a:gd name="connsiteY3" fmla="*/ 5171781 h 5171781"/>
              <a:gd name="connsiteX4" fmla="*/ 3486196 w 7589794"/>
              <a:gd name="connsiteY4" fmla="*/ 3789208 h 5171781"/>
              <a:gd name="connsiteX0" fmla="*/ 4410324 w 7589794"/>
              <a:gd name="connsiteY0" fmla="*/ 5170535 h 5171781"/>
              <a:gd name="connsiteX1" fmla="*/ 0 w 7589794"/>
              <a:gd name="connsiteY1" fmla="*/ 0 h 5171781"/>
              <a:gd name="connsiteX2" fmla="*/ 6006091 w 7589794"/>
              <a:gd name="connsiteY2" fmla="*/ 0 h 5171781"/>
              <a:gd name="connsiteX3" fmla="*/ 7589794 w 7589794"/>
              <a:gd name="connsiteY3" fmla="*/ 5171781 h 5171781"/>
              <a:gd name="connsiteX4" fmla="*/ 4410324 w 7589794"/>
              <a:gd name="connsiteY4" fmla="*/ 5170535 h 5171781"/>
              <a:gd name="connsiteX0" fmla="*/ 0 w 3179470"/>
              <a:gd name="connsiteY0" fmla="*/ 5170535 h 5171781"/>
              <a:gd name="connsiteX1" fmla="*/ 103310 w 3179470"/>
              <a:gd name="connsiteY1" fmla="*/ 972766 h 5171781"/>
              <a:gd name="connsiteX2" fmla="*/ 1595767 w 3179470"/>
              <a:gd name="connsiteY2" fmla="*/ 0 h 5171781"/>
              <a:gd name="connsiteX3" fmla="*/ 3179470 w 3179470"/>
              <a:gd name="connsiteY3" fmla="*/ 5171781 h 5171781"/>
              <a:gd name="connsiteX4" fmla="*/ 0 w 3179470"/>
              <a:gd name="connsiteY4" fmla="*/ 5170535 h 5171781"/>
              <a:gd name="connsiteX0" fmla="*/ 23150 w 3202620"/>
              <a:gd name="connsiteY0" fmla="*/ 5170535 h 5171781"/>
              <a:gd name="connsiteX1" fmla="*/ 0 w 3202620"/>
              <a:gd name="connsiteY1" fmla="*/ 0 h 5171781"/>
              <a:gd name="connsiteX2" fmla="*/ 1618917 w 3202620"/>
              <a:gd name="connsiteY2" fmla="*/ 0 h 5171781"/>
              <a:gd name="connsiteX3" fmla="*/ 3202620 w 3202620"/>
              <a:gd name="connsiteY3" fmla="*/ 5171781 h 5171781"/>
              <a:gd name="connsiteX4" fmla="*/ 23150 w 3202620"/>
              <a:gd name="connsiteY4" fmla="*/ 5170535 h 5171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2620" h="5171781">
                <a:moveTo>
                  <a:pt x="23150" y="5170535"/>
                </a:moveTo>
                <a:lnTo>
                  <a:pt x="0" y="0"/>
                </a:lnTo>
                <a:lnTo>
                  <a:pt x="1618917" y="0"/>
                </a:lnTo>
                <a:lnTo>
                  <a:pt x="3202620" y="5171781"/>
                </a:lnTo>
                <a:lnTo>
                  <a:pt x="23150" y="5170535"/>
                </a:lnTo>
                <a:close/>
              </a:path>
            </a:pathLst>
          </a:custGeom>
          <a:solidFill>
            <a:srgbClr val="168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347134" y="323979"/>
            <a:ext cx="7708847" cy="477005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rgbClr val="36353A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13634" y="6451987"/>
            <a:ext cx="478367" cy="406012"/>
          </a:xfrm>
        </p:spPr>
        <p:txBody>
          <a:bodyPr lIns="0" r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90A0E89E-9693-E94E-8751-C2B301896D8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47134" y="800985"/>
            <a:ext cx="7708847" cy="443017"/>
          </a:xfrm>
          <a:prstGeom prst="rect">
            <a:avLst/>
          </a:prstGeom>
        </p:spPr>
        <p:txBody>
          <a:bodyPr lIns="90000"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>
                <a:solidFill>
                  <a:srgbClr val="36353A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1308" y="441778"/>
            <a:ext cx="1502325" cy="43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7504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apezoid 1"/>
          <p:cNvSpPr/>
          <p:nvPr userDrawn="1"/>
        </p:nvSpPr>
        <p:spPr>
          <a:xfrm rot="10800000">
            <a:off x="7956507" y="-12570"/>
            <a:ext cx="4270160" cy="6895708"/>
          </a:xfrm>
          <a:custGeom>
            <a:avLst/>
            <a:gdLst>
              <a:gd name="connsiteX0" fmla="*/ 0 w 4840151"/>
              <a:gd name="connsiteY0" fmla="*/ 5152928 h 5152928"/>
              <a:gd name="connsiteX1" fmla="*/ 0 w 4840151"/>
              <a:gd name="connsiteY1" fmla="*/ 0 h 5152928"/>
              <a:gd name="connsiteX2" fmla="*/ 4840151 w 4840151"/>
              <a:gd name="connsiteY2" fmla="*/ 0 h 5152928"/>
              <a:gd name="connsiteX3" fmla="*/ 4840151 w 4840151"/>
              <a:gd name="connsiteY3" fmla="*/ 5152928 h 5152928"/>
              <a:gd name="connsiteX4" fmla="*/ 0 w 4840151"/>
              <a:gd name="connsiteY4" fmla="*/ 5152928 h 5152928"/>
              <a:gd name="connsiteX0" fmla="*/ 0 w 4840151"/>
              <a:gd name="connsiteY0" fmla="*/ 5171782 h 5171782"/>
              <a:gd name="connsiteX1" fmla="*/ 0 w 4840151"/>
              <a:gd name="connsiteY1" fmla="*/ 18854 h 5171782"/>
              <a:gd name="connsiteX2" fmla="*/ 3284728 w 4840151"/>
              <a:gd name="connsiteY2" fmla="*/ 0 h 5171782"/>
              <a:gd name="connsiteX3" fmla="*/ 4840151 w 4840151"/>
              <a:gd name="connsiteY3" fmla="*/ 5171782 h 5171782"/>
              <a:gd name="connsiteX4" fmla="*/ 0 w 4840151"/>
              <a:gd name="connsiteY4" fmla="*/ 5171782 h 5171782"/>
              <a:gd name="connsiteX0" fmla="*/ 0 w 4840151"/>
              <a:gd name="connsiteY0" fmla="*/ 5181209 h 5181209"/>
              <a:gd name="connsiteX1" fmla="*/ 0 w 4840151"/>
              <a:gd name="connsiteY1" fmla="*/ 28281 h 5181209"/>
              <a:gd name="connsiteX2" fmla="*/ 3039631 w 4840151"/>
              <a:gd name="connsiteY2" fmla="*/ 0 h 5181209"/>
              <a:gd name="connsiteX3" fmla="*/ 4840151 w 4840151"/>
              <a:gd name="connsiteY3" fmla="*/ 5181209 h 5181209"/>
              <a:gd name="connsiteX4" fmla="*/ 0 w 4840151"/>
              <a:gd name="connsiteY4" fmla="*/ 5181209 h 5181209"/>
              <a:gd name="connsiteX0" fmla="*/ 0 w 4840151"/>
              <a:gd name="connsiteY0" fmla="*/ 5152928 h 5152928"/>
              <a:gd name="connsiteX1" fmla="*/ 0 w 4840151"/>
              <a:gd name="connsiteY1" fmla="*/ 0 h 5152928"/>
              <a:gd name="connsiteX2" fmla="*/ 3228167 w 4840151"/>
              <a:gd name="connsiteY2" fmla="*/ 0 h 5152928"/>
              <a:gd name="connsiteX3" fmla="*/ 4840151 w 4840151"/>
              <a:gd name="connsiteY3" fmla="*/ 5152928 h 5152928"/>
              <a:gd name="connsiteX4" fmla="*/ 0 w 4840151"/>
              <a:gd name="connsiteY4" fmla="*/ 5152928 h 5152928"/>
              <a:gd name="connsiteX0" fmla="*/ 0 w 4774163"/>
              <a:gd name="connsiteY0" fmla="*/ 5152928 h 5162354"/>
              <a:gd name="connsiteX1" fmla="*/ 0 w 4774163"/>
              <a:gd name="connsiteY1" fmla="*/ 0 h 5162354"/>
              <a:gd name="connsiteX2" fmla="*/ 3228167 w 4774163"/>
              <a:gd name="connsiteY2" fmla="*/ 0 h 5162354"/>
              <a:gd name="connsiteX3" fmla="*/ 4774163 w 4774163"/>
              <a:gd name="connsiteY3" fmla="*/ 5162354 h 5162354"/>
              <a:gd name="connsiteX4" fmla="*/ 0 w 4774163"/>
              <a:gd name="connsiteY4" fmla="*/ 5152928 h 5162354"/>
              <a:gd name="connsiteX0" fmla="*/ 0 w 4811870"/>
              <a:gd name="connsiteY0" fmla="*/ 5152928 h 5171781"/>
              <a:gd name="connsiteX1" fmla="*/ 0 w 4811870"/>
              <a:gd name="connsiteY1" fmla="*/ 0 h 5171781"/>
              <a:gd name="connsiteX2" fmla="*/ 3228167 w 4811870"/>
              <a:gd name="connsiteY2" fmla="*/ 0 h 5171781"/>
              <a:gd name="connsiteX3" fmla="*/ 4811870 w 4811870"/>
              <a:gd name="connsiteY3" fmla="*/ 5171781 h 5171781"/>
              <a:gd name="connsiteX4" fmla="*/ 0 w 4811870"/>
              <a:gd name="connsiteY4" fmla="*/ 5152928 h 5171781"/>
              <a:gd name="connsiteX0" fmla="*/ 2777924 w 7589794"/>
              <a:gd name="connsiteY0" fmla="*/ 5152928 h 5171781"/>
              <a:gd name="connsiteX1" fmla="*/ 0 w 7589794"/>
              <a:gd name="connsiteY1" fmla="*/ 0 h 5171781"/>
              <a:gd name="connsiteX2" fmla="*/ 6006091 w 7589794"/>
              <a:gd name="connsiteY2" fmla="*/ 0 h 5171781"/>
              <a:gd name="connsiteX3" fmla="*/ 7589794 w 7589794"/>
              <a:gd name="connsiteY3" fmla="*/ 5171781 h 5171781"/>
              <a:gd name="connsiteX4" fmla="*/ 2777924 w 7589794"/>
              <a:gd name="connsiteY4" fmla="*/ 5152928 h 5171781"/>
              <a:gd name="connsiteX0" fmla="*/ 23149 w 7589794"/>
              <a:gd name="connsiteY0" fmla="*/ 5141353 h 5171781"/>
              <a:gd name="connsiteX1" fmla="*/ 0 w 7589794"/>
              <a:gd name="connsiteY1" fmla="*/ 0 h 5171781"/>
              <a:gd name="connsiteX2" fmla="*/ 6006091 w 7589794"/>
              <a:gd name="connsiteY2" fmla="*/ 0 h 5171781"/>
              <a:gd name="connsiteX3" fmla="*/ 7589794 w 7589794"/>
              <a:gd name="connsiteY3" fmla="*/ 5171781 h 5171781"/>
              <a:gd name="connsiteX4" fmla="*/ 23149 w 7589794"/>
              <a:gd name="connsiteY4" fmla="*/ 5141353 h 5171781"/>
              <a:gd name="connsiteX0" fmla="*/ 3486196 w 7589794"/>
              <a:gd name="connsiteY0" fmla="*/ 3789208 h 5171781"/>
              <a:gd name="connsiteX1" fmla="*/ 0 w 7589794"/>
              <a:gd name="connsiteY1" fmla="*/ 0 h 5171781"/>
              <a:gd name="connsiteX2" fmla="*/ 6006091 w 7589794"/>
              <a:gd name="connsiteY2" fmla="*/ 0 h 5171781"/>
              <a:gd name="connsiteX3" fmla="*/ 7589794 w 7589794"/>
              <a:gd name="connsiteY3" fmla="*/ 5171781 h 5171781"/>
              <a:gd name="connsiteX4" fmla="*/ 3486196 w 7589794"/>
              <a:gd name="connsiteY4" fmla="*/ 3789208 h 5171781"/>
              <a:gd name="connsiteX0" fmla="*/ 4410324 w 7589794"/>
              <a:gd name="connsiteY0" fmla="*/ 5170535 h 5171781"/>
              <a:gd name="connsiteX1" fmla="*/ 0 w 7589794"/>
              <a:gd name="connsiteY1" fmla="*/ 0 h 5171781"/>
              <a:gd name="connsiteX2" fmla="*/ 6006091 w 7589794"/>
              <a:gd name="connsiteY2" fmla="*/ 0 h 5171781"/>
              <a:gd name="connsiteX3" fmla="*/ 7589794 w 7589794"/>
              <a:gd name="connsiteY3" fmla="*/ 5171781 h 5171781"/>
              <a:gd name="connsiteX4" fmla="*/ 4410324 w 7589794"/>
              <a:gd name="connsiteY4" fmla="*/ 5170535 h 5171781"/>
              <a:gd name="connsiteX0" fmla="*/ 0 w 3179470"/>
              <a:gd name="connsiteY0" fmla="*/ 5170535 h 5171781"/>
              <a:gd name="connsiteX1" fmla="*/ 103310 w 3179470"/>
              <a:gd name="connsiteY1" fmla="*/ 972766 h 5171781"/>
              <a:gd name="connsiteX2" fmla="*/ 1595767 w 3179470"/>
              <a:gd name="connsiteY2" fmla="*/ 0 h 5171781"/>
              <a:gd name="connsiteX3" fmla="*/ 3179470 w 3179470"/>
              <a:gd name="connsiteY3" fmla="*/ 5171781 h 5171781"/>
              <a:gd name="connsiteX4" fmla="*/ 0 w 3179470"/>
              <a:gd name="connsiteY4" fmla="*/ 5170535 h 5171781"/>
              <a:gd name="connsiteX0" fmla="*/ 23150 w 3202620"/>
              <a:gd name="connsiteY0" fmla="*/ 5170535 h 5171781"/>
              <a:gd name="connsiteX1" fmla="*/ 0 w 3202620"/>
              <a:gd name="connsiteY1" fmla="*/ 0 h 5171781"/>
              <a:gd name="connsiteX2" fmla="*/ 1618917 w 3202620"/>
              <a:gd name="connsiteY2" fmla="*/ 0 h 5171781"/>
              <a:gd name="connsiteX3" fmla="*/ 3202620 w 3202620"/>
              <a:gd name="connsiteY3" fmla="*/ 5171781 h 5171781"/>
              <a:gd name="connsiteX4" fmla="*/ 23150 w 3202620"/>
              <a:gd name="connsiteY4" fmla="*/ 5170535 h 5171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2620" h="5171781">
                <a:moveTo>
                  <a:pt x="23150" y="5170535"/>
                </a:moveTo>
                <a:lnTo>
                  <a:pt x="0" y="0"/>
                </a:lnTo>
                <a:lnTo>
                  <a:pt x="1618917" y="0"/>
                </a:lnTo>
                <a:lnTo>
                  <a:pt x="3202620" y="5171781"/>
                </a:lnTo>
                <a:lnTo>
                  <a:pt x="23150" y="5170535"/>
                </a:lnTo>
                <a:close/>
              </a:path>
            </a:pathLst>
          </a:custGeom>
          <a:solidFill>
            <a:srgbClr val="113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347134" y="323979"/>
            <a:ext cx="7708847" cy="477005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rgbClr val="36353A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13634" y="6451987"/>
            <a:ext cx="478367" cy="406012"/>
          </a:xfrm>
        </p:spPr>
        <p:txBody>
          <a:bodyPr lIns="0" r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90A0E89E-9693-E94E-8751-C2B301896D8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47134" y="800985"/>
            <a:ext cx="7708847" cy="443017"/>
          </a:xfrm>
          <a:prstGeom prst="rect">
            <a:avLst/>
          </a:prstGeom>
        </p:spPr>
        <p:txBody>
          <a:bodyPr lIns="90000"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>
                <a:solidFill>
                  <a:srgbClr val="36353A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1308" y="441778"/>
            <a:ext cx="1502325" cy="43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4215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D2D7D00-FAB1-4F9E-A1B3-21588849655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DDB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FC6D5EB-D087-46FD-8AF3-E2AF0C3713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1938" y="6503988"/>
            <a:ext cx="1154906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Western Union Confidential | ©2019 Western Union Holdings, Inc. All rights reserved.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85233" y="696686"/>
            <a:ext cx="11425739" cy="267444"/>
          </a:xfrm>
          <a:prstGeom prst="rect">
            <a:avLst/>
          </a:prstGeom>
        </p:spPr>
        <p:txBody>
          <a:bodyPr lIns="0" tIns="36000" bIns="36000"/>
          <a:lstStyle>
            <a:lvl1pPr marL="0" indent="0">
              <a:buNone/>
              <a:defRPr sz="2133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85839" y="278388"/>
            <a:ext cx="11425055" cy="41829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3200" b="1" i="0">
                <a:solidFill>
                  <a:schemeClr val="tx1"/>
                </a:solidFill>
                <a:latin typeface="+mn-lt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12"/>
          </p:nvPr>
        </p:nvSpPr>
        <p:spPr>
          <a:xfrm>
            <a:off x="385836" y="1573702"/>
            <a:ext cx="11425056" cy="4749884"/>
          </a:xfrm>
          <a:prstGeom prst="rect">
            <a:avLst/>
          </a:prstGeom>
        </p:spPr>
        <p:txBody>
          <a:bodyPr lIns="0" tIns="0" spcCol="360000"/>
          <a:lstStyle>
            <a:lvl1pPr marL="0" indent="0" algn="l">
              <a:lnSpc>
                <a:spcPct val="100000"/>
              </a:lnSpc>
              <a:buFont typeface="Arial" charset="0"/>
              <a:buNone/>
              <a:defRPr sz="1600" b="0" i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457178" indent="0">
              <a:buNone/>
              <a:defRPr sz="2133">
                <a:solidFill>
                  <a:srgbClr val="63656A"/>
                </a:solidFill>
              </a:defRPr>
            </a:lvl2pPr>
            <a:lvl3pPr marL="914354" indent="0">
              <a:buNone/>
              <a:defRPr sz="1867">
                <a:solidFill>
                  <a:srgbClr val="63656A"/>
                </a:solidFill>
              </a:defRPr>
            </a:lvl3pPr>
            <a:lvl4pPr>
              <a:defRPr sz="1600">
                <a:solidFill>
                  <a:srgbClr val="63656A"/>
                </a:solidFill>
              </a:defRPr>
            </a:lvl4pPr>
            <a:lvl5pPr>
              <a:defRPr sz="1600">
                <a:solidFill>
                  <a:srgbClr val="63656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CAF2C1B-001B-4181-8609-31E5F099EAA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811000" y="6478589"/>
            <a:ext cx="381000" cy="379412"/>
          </a:xfrm>
        </p:spPr>
        <p:txBody>
          <a:bodyPr lIns="72000" rIns="0"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fld id="{1114079C-3888-48E0-8FA6-A5112A2A1E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6185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724" y="6056922"/>
            <a:ext cx="830560" cy="57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16625" cy="105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724" y="6056922"/>
            <a:ext cx="830560" cy="57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724" y="6056922"/>
            <a:ext cx="830560" cy="57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724" y="6056922"/>
            <a:ext cx="830560" cy="57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724" y="6056922"/>
            <a:ext cx="830560" cy="57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724" y="6056922"/>
            <a:ext cx="830560" cy="57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724" y="6056922"/>
            <a:ext cx="830560" cy="57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1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uni.cz/en/admissions/bachelors-and-masters-studies/tuition-fees-and-financial-aid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ssat.fr/en_US/relations-internationales/summer-schoo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jpeg"/><Relationship Id="rId21" Type="http://schemas.openxmlformats.org/officeDocument/2006/relationships/image" Target="../media/image29.JP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4.jp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24" Type="http://schemas.openxmlformats.org/officeDocument/2006/relationships/image" Target="../media/image32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jpeg"/><Relationship Id="rId10" Type="http://schemas.openxmlformats.org/officeDocument/2006/relationships/image" Target="../media/image18.jpeg"/><Relationship Id="rId19" Type="http://schemas.openxmlformats.org/officeDocument/2006/relationships/image" Target="../media/image27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Relationship Id="rId22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8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business.westernunion.com/en-us/p/cmp/2019/global-pay-for-students" TargetMode="Externa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ecd.org/dac/financing-sustainable-development/development-finance-standards/DAC-List-ODA-Recipients-for-reporting-2021-flows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544465-279B-F04A-BCF2-D2E31891E3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002EC7-C89A-5447-844B-109A36174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IRO setkání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F7482F3-E21F-7D48-AD83-F1A7E7EAB2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dirty="0"/>
              <a:t>30. 04. 2021</a:t>
            </a:r>
          </a:p>
        </p:txBody>
      </p:sp>
    </p:spTree>
    <p:extLst>
      <p:ext uri="{BB962C8B-B14F-4D97-AF65-F5344CB8AC3E}">
        <p14:creationId xmlns:p14="http://schemas.microsoft.com/office/powerpoint/2010/main" val="3396399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8974757-E3A4-4649-B248-A2A0F5D779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AF14AF2-288C-459B-8004-CB720152A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Stipendia pro anglické programy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C9BEAFC-E45A-4030-8638-EAD5A52C5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Stipendium ve výši </a:t>
            </a:r>
            <a:r>
              <a:rPr lang="cs-CZ" sz="2400" b="1" dirty="0"/>
              <a:t>100 000 Kč </a:t>
            </a:r>
            <a:r>
              <a:rPr lang="cs-CZ" sz="2400" dirty="0"/>
              <a:t>(cca 3800 EUR)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Platba ve </a:t>
            </a:r>
            <a:r>
              <a:rPr lang="cs-CZ" sz="2400" b="1" dirty="0"/>
              <a:t>dvou</a:t>
            </a:r>
            <a:r>
              <a:rPr lang="cs-CZ" sz="2400" dirty="0"/>
              <a:t> splátkách</a:t>
            </a:r>
          </a:p>
          <a:p>
            <a:pPr lvl="1"/>
            <a:r>
              <a:rPr lang="cs-CZ" sz="1800" dirty="0"/>
              <a:t>1. splátka – do 1 měsíce od začátku prvního semestru, resp. po vyřízení administrativy ze strany studenta (založení účtu, doložení dokumentů)</a:t>
            </a:r>
          </a:p>
          <a:p>
            <a:pPr lvl="1"/>
            <a:r>
              <a:rPr lang="cs-CZ" sz="1800" dirty="0"/>
              <a:t>2. splátka – obvykle v polovině prosince (kontrola plnění podmínek, neukončení studia atd.)</a:t>
            </a:r>
          </a:p>
          <a:p>
            <a:pPr>
              <a:lnSpc>
                <a:spcPct val="100000"/>
              </a:lnSpc>
            </a:pPr>
            <a:r>
              <a:rPr lang="cs-CZ" sz="2600" dirty="0"/>
              <a:t>Částka není primárně určena k hrazení školného; po dohodě s fakultou:</a:t>
            </a:r>
          </a:p>
          <a:p>
            <a:pPr lvl="1"/>
            <a:r>
              <a:rPr lang="cs-CZ" sz="1800" dirty="0"/>
              <a:t>lze zaplatit školné do 1 měsíce od začátku výuky v prvním semestru</a:t>
            </a:r>
          </a:p>
          <a:p>
            <a:pPr lvl="1"/>
            <a:r>
              <a:rPr lang="cs-CZ" sz="1800" dirty="0"/>
              <a:t>vyjednat splátkový kalendář</a:t>
            </a:r>
          </a:p>
          <a:p>
            <a:r>
              <a:rPr lang="cs-CZ" sz="2600" dirty="0"/>
              <a:t>V případě postupu do 2. ročníku:</a:t>
            </a:r>
          </a:p>
          <a:p>
            <a:pPr lvl="1"/>
            <a:r>
              <a:rPr lang="cs-CZ" sz="1800" dirty="0"/>
              <a:t>Po splnění podmínek fakulty – nárok na prospěchové stipendium</a:t>
            </a:r>
          </a:p>
          <a:p>
            <a:pPr lvl="1"/>
            <a:r>
              <a:rPr lang="cs-CZ" sz="1800" dirty="0"/>
              <a:t>Nesplní podmínky – zůstává studentem, ale stipendium dále není přiznáno</a:t>
            </a:r>
          </a:p>
        </p:txBody>
      </p:sp>
      <p:sp>
        <p:nvSpPr>
          <p:cNvPr id="6" name="Nadpis 3">
            <a:extLst>
              <a:ext uri="{FF2B5EF4-FFF2-40B4-BE49-F238E27FC236}">
                <a16:creationId xmlns:a16="http://schemas.microsoft.com/office/drawing/2014/main" id="{797DD6E4-30E0-4718-899D-D820FDF48337}"/>
              </a:ext>
            </a:extLst>
          </p:cNvPr>
          <p:cNvSpPr txBox="1">
            <a:spLocks/>
          </p:cNvSpPr>
          <p:nvPr/>
        </p:nvSpPr>
        <p:spPr>
          <a:xfrm>
            <a:off x="719400" y="1206001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sz="2000" kern="0" dirty="0"/>
              <a:t>Finance</a:t>
            </a:r>
          </a:p>
        </p:txBody>
      </p:sp>
    </p:spTree>
    <p:extLst>
      <p:ext uri="{BB962C8B-B14F-4D97-AF65-F5344CB8AC3E}">
        <p14:creationId xmlns:p14="http://schemas.microsoft.com/office/powerpoint/2010/main" val="3956845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8974757-E3A4-4649-B248-A2A0F5D779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AF14AF2-288C-459B-8004-CB720152A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Stipendia pro anglické programy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C9BEAFC-E45A-4030-8638-EAD5A52C5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Formální náležitosti – správně vyplněná přihláška a splnění formálních předpokladů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Úspěšné přijetí na dané fakultě</a:t>
            </a:r>
          </a:p>
          <a:p>
            <a:pPr lvl="1"/>
            <a:r>
              <a:rPr lang="cs-CZ" sz="1800" dirty="0"/>
              <a:t>V případě, že není ještě potvrzeno je udělení stipendia podmínečné, v případě nepřijetí nabídnuto dalšímu studentovi v pořadí</a:t>
            </a:r>
          </a:p>
          <a:p>
            <a:r>
              <a:rPr lang="cs-CZ" sz="2600" dirty="0"/>
              <a:t>Kvalitativní kritéria (0 – 100 bodů)</a:t>
            </a:r>
          </a:p>
          <a:p>
            <a:pPr lvl="1"/>
            <a:r>
              <a:rPr lang="cs-CZ" sz="1800" b="1" dirty="0"/>
              <a:t>40 bodů </a:t>
            </a:r>
            <a:r>
              <a:rPr lang="cs-CZ" sz="1800" dirty="0"/>
              <a:t>– </a:t>
            </a:r>
            <a:r>
              <a:rPr lang="cs-CZ" sz="1800" b="1" dirty="0"/>
              <a:t>GPA</a:t>
            </a:r>
            <a:r>
              <a:rPr lang="cs-CZ" sz="1800" dirty="0"/>
              <a:t> na škále 1-4, výsledky předchozího studia</a:t>
            </a:r>
          </a:p>
          <a:p>
            <a:pPr lvl="1"/>
            <a:r>
              <a:rPr lang="cs-CZ" sz="1800" b="1" dirty="0"/>
              <a:t>20 bodů </a:t>
            </a:r>
            <a:r>
              <a:rPr lang="cs-CZ" sz="1800" dirty="0"/>
              <a:t>– doložení </a:t>
            </a:r>
            <a:r>
              <a:rPr lang="cs-CZ" sz="1800" b="1" dirty="0"/>
              <a:t>finanční potřeby</a:t>
            </a:r>
            <a:r>
              <a:rPr lang="cs-CZ" sz="1800" dirty="0"/>
              <a:t>, prokázání příslušnosti k znevýhodněným skupinám</a:t>
            </a:r>
          </a:p>
          <a:p>
            <a:pPr lvl="1"/>
            <a:r>
              <a:rPr lang="cs-CZ" sz="1800" b="1" dirty="0"/>
              <a:t>10 bodů </a:t>
            </a:r>
            <a:r>
              <a:rPr lang="cs-CZ" sz="1800" dirty="0"/>
              <a:t>– jasná </a:t>
            </a:r>
            <a:r>
              <a:rPr lang="cs-CZ" sz="1800" b="1" dirty="0"/>
              <a:t>motivace</a:t>
            </a:r>
            <a:r>
              <a:rPr lang="cs-CZ" sz="1800" dirty="0"/>
              <a:t> pro studium na MU a důvody k udělení stipendia</a:t>
            </a:r>
          </a:p>
          <a:p>
            <a:pPr lvl="1"/>
            <a:r>
              <a:rPr lang="cs-CZ" sz="1800" b="1" dirty="0"/>
              <a:t>Až 15 bodů </a:t>
            </a:r>
            <a:r>
              <a:rPr lang="cs-CZ" sz="1800" dirty="0"/>
              <a:t>– </a:t>
            </a:r>
            <a:r>
              <a:rPr lang="cs-CZ" sz="1800" b="1" dirty="0"/>
              <a:t>extra aktivity </a:t>
            </a:r>
            <a:r>
              <a:rPr lang="cs-CZ" sz="1800" i="1" dirty="0"/>
              <a:t>(leadership </a:t>
            </a:r>
            <a:r>
              <a:rPr lang="cs-CZ" sz="1800" i="1" dirty="0" err="1"/>
              <a:t>activities</a:t>
            </a:r>
            <a:r>
              <a:rPr lang="cs-CZ" sz="1800" i="1" dirty="0"/>
              <a:t>, </a:t>
            </a:r>
            <a:r>
              <a:rPr lang="cs-CZ" sz="1800" i="1" dirty="0" err="1"/>
              <a:t>community</a:t>
            </a:r>
            <a:r>
              <a:rPr lang="cs-CZ" sz="1800" i="1" dirty="0"/>
              <a:t> </a:t>
            </a:r>
            <a:r>
              <a:rPr lang="cs-CZ" sz="1800" i="1" dirty="0" err="1"/>
              <a:t>service</a:t>
            </a:r>
            <a:r>
              <a:rPr lang="cs-CZ" sz="1800" i="1" dirty="0"/>
              <a:t>, </a:t>
            </a:r>
            <a:r>
              <a:rPr lang="cs-CZ" sz="1800" i="1" dirty="0" err="1"/>
              <a:t>special</a:t>
            </a:r>
            <a:r>
              <a:rPr lang="cs-CZ" sz="1800" i="1" dirty="0"/>
              <a:t> </a:t>
            </a:r>
            <a:r>
              <a:rPr lang="cs-CZ" sz="1800" i="1" dirty="0" err="1"/>
              <a:t>performances</a:t>
            </a:r>
            <a:r>
              <a:rPr lang="cs-CZ" sz="1800" i="1" dirty="0"/>
              <a:t> – </a:t>
            </a:r>
            <a:r>
              <a:rPr lang="cs-CZ" sz="1800" i="1" dirty="0" err="1"/>
              <a:t>honors</a:t>
            </a:r>
            <a:r>
              <a:rPr lang="cs-CZ" sz="1800" i="1" dirty="0"/>
              <a:t> </a:t>
            </a:r>
            <a:r>
              <a:rPr lang="cs-CZ" sz="1800" i="1" dirty="0" err="1"/>
              <a:t>graduation</a:t>
            </a:r>
            <a:r>
              <a:rPr lang="cs-CZ" sz="1800" i="1" dirty="0"/>
              <a:t>, </a:t>
            </a:r>
            <a:r>
              <a:rPr lang="cs-CZ" sz="1800" i="1" dirty="0" err="1"/>
              <a:t>special</a:t>
            </a:r>
            <a:r>
              <a:rPr lang="cs-CZ" sz="1800" i="1" dirty="0"/>
              <a:t> </a:t>
            </a:r>
            <a:r>
              <a:rPr lang="cs-CZ" sz="1800" i="1" dirty="0" err="1"/>
              <a:t>class</a:t>
            </a:r>
            <a:r>
              <a:rPr lang="cs-CZ" sz="1800" i="1" dirty="0"/>
              <a:t> rank, </a:t>
            </a:r>
            <a:r>
              <a:rPr lang="cs-CZ" sz="1800" i="1" dirty="0" err="1"/>
              <a:t>special</a:t>
            </a:r>
            <a:r>
              <a:rPr lang="cs-CZ" sz="1800" i="1" dirty="0"/>
              <a:t> </a:t>
            </a:r>
            <a:r>
              <a:rPr lang="cs-CZ" sz="1800" i="1" dirty="0" err="1"/>
              <a:t>talents</a:t>
            </a:r>
            <a:r>
              <a:rPr lang="cs-CZ" sz="1800" i="1" dirty="0"/>
              <a:t> atd.)</a:t>
            </a:r>
          </a:p>
          <a:p>
            <a:pPr lvl="1"/>
            <a:r>
              <a:rPr lang="cs-CZ" sz="1800" b="1" dirty="0"/>
              <a:t>Až 15 bodů </a:t>
            </a:r>
            <a:r>
              <a:rPr lang="cs-CZ" sz="1800" dirty="0"/>
              <a:t>– </a:t>
            </a:r>
            <a:r>
              <a:rPr lang="cs-CZ" sz="1800" b="1" dirty="0"/>
              <a:t>úroveň studia </a:t>
            </a:r>
            <a:r>
              <a:rPr lang="cs-CZ" sz="1800" i="1" dirty="0"/>
              <a:t>(Bc. = 5 bodů; Mgr. = 15 bodů; PhD = 10 bodů)</a:t>
            </a:r>
          </a:p>
        </p:txBody>
      </p:sp>
      <p:sp>
        <p:nvSpPr>
          <p:cNvPr id="6" name="Nadpis 3">
            <a:extLst>
              <a:ext uri="{FF2B5EF4-FFF2-40B4-BE49-F238E27FC236}">
                <a16:creationId xmlns:a16="http://schemas.microsoft.com/office/drawing/2014/main" id="{797DD6E4-30E0-4718-899D-D820FDF48337}"/>
              </a:ext>
            </a:extLst>
          </p:cNvPr>
          <p:cNvSpPr txBox="1">
            <a:spLocks/>
          </p:cNvSpPr>
          <p:nvPr/>
        </p:nvSpPr>
        <p:spPr>
          <a:xfrm>
            <a:off x="719400" y="1206001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sz="2000" kern="0" dirty="0"/>
              <a:t>Výběrová kritéria</a:t>
            </a:r>
          </a:p>
        </p:txBody>
      </p:sp>
    </p:spTree>
    <p:extLst>
      <p:ext uri="{BB962C8B-B14F-4D97-AF65-F5344CB8AC3E}">
        <p14:creationId xmlns:p14="http://schemas.microsoft.com/office/powerpoint/2010/main" val="3874745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8974757-E3A4-4649-B248-A2A0F5D779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AF14AF2-288C-459B-8004-CB720152A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Stipendia pro anglické programy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C9BEAFC-E45A-4030-8638-EAD5A52C5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Student podává v </a:t>
            </a:r>
            <a:r>
              <a:rPr lang="cs-CZ" sz="2400" dirty="0" err="1"/>
              <a:t>ISu</a:t>
            </a:r>
            <a:r>
              <a:rPr lang="cs-CZ" sz="2400" dirty="0"/>
              <a:t> přihlášku k přijetí na příslušnou fakultu MU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Student podává v ISOIS žádost o stipendium, vyhodnocení na CZS, sestavení seznamu studentů</a:t>
            </a:r>
          </a:p>
          <a:p>
            <a:pPr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r>
              <a:rPr lang="cs-CZ" sz="2400" dirty="0"/>
              <a:t>Žádost o stipendium obsahuje:</a:t>
            </a:r>
          </a:p>
          <a:p>
            <a:pPr lvl="1"/>
            <a:r>
              <a:rPr lang="cs-CZ" dirty="0"/>
              <a:t>Základní údaje o studentovi a jeho studiu na MU</a:t>
            </a:r>
          </a:p>
          <a:p>
            <a:pPr lvl="1"/>
            <a:r>
              <a:rPr lang="cs-CZ" dirty="0"/>
              <a:t>Motivační dopis (800 slov, proč žádám, co očekávám a chci dokázat)</a:t>
            </a:r>
          </a:p>
          <a:p>
            <a:pPr lvl="1"/>
            <a:r>
              <a:rPr lang="cs-CZ" dirty="0" err="1"/>
              <a:t>Proof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vulnerable</a:t>
            </a:r>
            <a:r>
              <a:rPr lang="cs-CZ" dirty="0"/>
              <a:t> </a:t>
            </a:r>
            <a:r>
              <a:rPr lang="cs-CZ" dirty="0" err="1"/>
              <a:t>situation</a:t>
            </a:r>
            <a:r>
              <a:rPr lang="cs-CZ" dirty="0"/>
              <a:t> – pokud student má</a:t>
            </a:r>
          </a:p>
          <a:p>
            <a:pPr lvl="1"/>
            <a:r>
              <a:rPr lang="cs-CZ" dirty="0"/>
              <a:t>Výsledky studia s viditelným GPA</a:t>
            </a:r>
          </a:p>
          <a:p>
            <a:pPr lvl="1"/>
            <a:r>
              <a:rPr lang="cs-CZ" dirty="0"/>
              <a:t>Další podpůrné materiály (</a:t>
            </a:r>
            <a:r>
              <a:rPr lang="cs-CZ" dirty="0" err="1"/>
              <a:t>proof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excellence) - volitelné</a:t>
            </a:r>
          </a:p>
          <a:p>
            <a:pPr lvl="1"/>
            <a:endParaRPr lang="cs-CZ" sz="1800" dirty="0"/>
          </a:p>
        </p:txBody>
      </p:sp>
      <p:sp>
        <p:nvSpPr>
          <p:cNvPr id="6" name="Nadpis 3">
            <a:extLst>
              <a:ext uri="{FF2B5EF4-FFF2-40B4-BE49-F238E27FC236}">
                <a16:creationId xmlns:a16="http://schemas.microsoft.com/office/drawing/2014/main" id="{797DD6E4-30E0-4718-899D-D820FDF48337}"/>
              </a:ext>
            </a:extLst>
          </p:cNvPr>
          <p:cNvSpPr txBox="1">
            <a:spLocks/>
          </p:cNvSpPr>
          <p:nvPr/>
        </p:nvSpPr>
        <p:spPr>
          <a:xfrm>
            <a:off x="719400" y="1206001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sz="2000" kern="0" dirty="0"/>
              <a:t>Postup</a:t>
            </a:r>
          </a:p>
        </p:txBody>
      </p:sp>
    </p:spTree>
    <p:extLst>
      <p:ext uri="{BB962C8B-B14F-4D97-AF65-F5344CB8AC3E}">
        <p14:creationId xmlns:p14="http://schemas.microsoft.com/office/powerpoint/2010/main" val="2536333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8974757-E3A4-4649-B248-A2A0F5D779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AF14AF2-288C-459B-8004-CB720152A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Stipendia pro anglické programy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C9BEAFC-E45A-4030-8638-EAD5A52C5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Schválení ze strany prorektora – konzultace s proděkany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Tvoří se ISOIS přihlašovací formulář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Program bude zveřejněn na webu muni.cz </a:t>
            </a:r>
            <a:r>
              <a:rPr lang="cs-CZ" sz="2400" dirty="0">
                <a:sym typeface="Wingdings" panose="05000000000000000000" pitchFamily="2" charset="2"/>
              </a:rPr>
              <a:t> sekce </a:t>
            </a:r>
            <a:r>
              <a:rPr lang="cs-CZ" sz="2400" dirty="0" err="1">
                <a:sym typeface="Wingdings" panose="05000000000000000000" pitchFamily="2" charset="2"/>
              </a:rPr>
              <a:t>Tuition</a:t>
            </a:r>
            <a:r>
              <a:rPr lang="cs-CZ" sz="2400" dirty="0">
                <a:sym typeface="Wingdings" panose="05000000000000000000" pitchFamily="2" charset="2"/>
              </a:rPr>
              <a:t> </a:t>
            </a:r>
            <a:r>
              <a:rPr lang="cs-CZ" sz="2400" dirty="0" err="1">
                <a:sym typeface="Wingdings" panose="05000000000000000000" pitchFamily="2" charset="2"/>
              </a:rPr>
              <a:t>fees</a:t>
            </a:r>
            <a:r>
              <a:rPr lang="cs-CZ" sz="2400" dirty="0">
                <a:sym typeface="Wingdings" panose="05000000000000000000" pitchFamily="2" charset="2"/>
              </a:rPr>
              <a:t> and </a:t>
            </a:r>
            <a:r>
              <a:rPr lang="cs-CZ" sz="2400" dirty="0" err="1">
                <a:sym typeface="Wingdings" panose="05000000000000000000" pitchFamily="2" charset="2"/>
              </a:rPr>
              <a:t>financial</a:t>
            </a:r>
            <a:r>
              <a:rPr lang="cs-CZ" sz="2400" dirty="0">
                <a:sym typeface="Wingdings" panose="05000000000000000000" pitchFamily="2" charset="2"/>
              </a:rPr>
              <a:t> </a:t>
            </a:r>
            <a:r>
              <a:rPr lang="cs-CZ" sz="2400" dirty="0" err="1">
                <a:sym typeface="Wingdings" panose="05000000000000000000" pitchFamily="2" charset="2"/>
              </a:rPr>
              <a:t>aid</a:t>
            </a:r>
            <a:r>
              <a:rPr lang="cs-CZ" sz="2400" dirty="0">
                <a:sym typeface="Wingdings" panose="05000000000000000000" pitchFamily="2" charset="2"/>
              </a:rPr>
              <a:t> </a:t>
            </a:r>
            <a:r>
              <a:rPr lang="cs-CZ" sz="1800" dirty="0">
                <a:sym typeface="Wingdings" panose="05000000000000000000" pitchFamily="2" charset="2"/>
              </a:rPr>
              <a:t>(</a:t>
            </a:r>
            <a:r>
              <a:rPr lang="cs-CZ" sz="1800" dirty="0">
                <a:sym typeface="Wingdings" panose="05000000000000000000" pitchFamily="2" charset="2"/>
                <a:hlinkClick r:id="rId2"/>
              </a:rPr>
              <a:t>https://www.muni.cz/en/</a:t>
            </a:r>
            <a:r>
              <a:rPr lang="cs-CZ" sz="1800" dirty="0" err="1">
                <a:sym typeface="Wingdings" panose="05000000000000000000" pitchFamily="2" charset="2"/>
                <a:hlinkClick r:id="rId2"/>
              </a:rPr>
              <a:t>admissions</a:t>
            </a:r>
            <a:r>
              <a:rPr lang="cs-CZ" sz="1800" dirty="0">
                <a:sym typeface="Wingdings" panose="05000000000000000000" pitchFamily="2" charset="2"/>
                <a:hlinkClick r:id="rId2"/>
              </a:rPr>
              <a:t>/</a:t>
            </a:r>
            <a:r>
              <a:rPr lang="cs-CZ" sz="1800" dirty="0" err="1">
                <a:sym typeface="Wingdings" panose="05000000000000000000" pitchFamily="2" charset="2"/>
                <a:hlinkClick r:id="rId2"/>
              </a:rPr>
              <a:t>bachelors</a:t>
            </a:r>
            <a:r>
              <a:rPr lang="cs-CZ" sz="1800" dirty="0">
                <a:sym typeface="Wingdings" panose="05000000000000000000" pitchFamily="2" charset="2"/>
                <a:hlinkClick r:id="rId2"/>
              </a:rPr>
              <a:t>-and-</a:t>
            </a:r>
            <a:r>
              <a:rPr lang="cs-CZ" sz="1800" dirty="0" err="1">
                <a:sym typeface="Wingdings" panose="05000000000000000000" pitchFamily="2" charset="2"/>
                <a:hlinkClick r:id="rId2"/>
              </a:rPr>
              <a:t>masters</a:t>
            </a:r>
            <a:r>
              <a:rPr lang="cs-CZ" sz="1800" dirty="0">
                <a:sym typeface="Wingdings" panose="05000000000000000000" pitchFamily="2" charset="2"/>
                <a:hlinkClick r:id="rId2"/>
              </a:rPr>
              <a:t>-</a:t>
            </a:r>
            <a:r>
              <a:rPr lang="cs-CZ" sz="1800" dirty="0" err="1">
                <a:sym typeface="Wingdings" panose="05000000000000000000" pitchFamily="2" charset="2"/>
                <a:hlinkClick r:id="rId2"/>
              </a:rPr>
              <a:t>studies</a:t>
            </a:r>
            <a:r>
              <a:rPr lang="cs-CZ" sz="1800" dirty="0">
                <a:sym typeface="Wingdings" panose="05000000000000000000" pitchFamily="2" charset="2"/>
                <a:hlinkClick r:id="rId2"/>
              </a:rPr>
              <a:t>/</a:t>
            </a:r>
            <a:r>
              <a:rPr lang="cs-CZ" sz="1800" dirty="0" err="1">
                <a:sym typeface="Wingdings" panose="05000000000000000000" pitchFamily="2" charset="2"/>
                <a:hlinkClick r:id="rId2"/>
              </a:rPr>
              <a:t>tuition</a:t>
            </a:r>
            <a:r>
              <a:rPr lang="cs-CZ" sz="1800" dirty="0">
                <a:sym typeface="Wingdings" panose="05000000000000000000" pitchFamily="2" charset="2"/>
                <a:hlinkClick r:id="rId2"/>
              </a:rPr>
              <a:t>-</a:t>
            </a:r>
            <a:r>
              <a:rPr lang="cs-CZ" sz="1800" dirty="0" err="1">
                <a:sym typeface="Wingdings" panose="05000000000000000000" pitchFamily="2" charset="2"/>
                <a:hlinkClick r:id="rId2"/>
              </a:rPr>
              <a:t>fees</a:t>
            </a:r>
            <a:r>
              <a:rPr lang="cs-CZ" sz="1800" dirty="0">
                <a:sym typeface="Wingdings" panose="05000000000000000000" pitchFamily="2" charset="2"/>
                <a:hlinkClick r:id="rId2"/>
              </a:rPr>
              <a:t>-and-</a:t>
            </a:r>
            <a:r>
              <a:rPr lang="cs-CZ" sz="1800" dirty="0" err="1">
                <a:sym typeface="Wingdings" panose="05000000000000000000" pitchFamily="2" charset="2"/>
                <a:hlinkClick r:id="rId2"/>
              </a:rPr>
              <a:t>financial</a:t>
            </a:r>
            <a:r>
              <a:rPr lang="cs-CZ" sz="1800" dirty="0">
                <a:sym typeface="Wingdings" panose="05000000000000000000" pitchFamily="2" charset="2"/>
                <a:hlinkClick r:id="rId2"/>
              </a:rPr>
              <a:t>-</a:t>
            </a:r>
            <a:r>
              <a:rPr lang="cs-CZ" sz="1800" dirty="0" err="1">
                <a:sym typeface="Wingdings" panose="05000000000000000000" pitchFamily="2" charset="2"/>
                <a:hlinkClick r:id="rId2"/>
              </a:rPr>
              <a:t>aid</a:t>
            </a:r>
            <a:r>
              <a:rPr lang="cs-CZ" sz="1800" dirty="0">
                <a:sym typeface="Wingdings" panose="05000000000000000000" pitchFamily="2" charset="2"/>
              </a:rPr>
              <a:t>) </a:t>
            </a:r>
            <a:endParaRPr lang="cs-CZ" sz="2400" dirty="0"/>
          </a:p>
          <a:p>
            <a:pPr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r>
              <a:rPr lang="cs-CZ" sz="2400" dirty="0"/>
              <a:t>S ohledem na pozdější zveřejnění nyní pilotní provoz a vyhodnocení na konci roku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Termín přihlášek TBC dle kompletace formuláře, zřejmě květen/červen 2021</a:t>
            </a:r>
          </a:p>
        </p:txBody>
      </p:sp>
      <p:sp>
        <p:nvSpPr>
          <p:cNvPr id="6" name="Nadpis 3">
            <a:extLst>
              <a:ext uri="{FF2B5EF4-FFF2-40B4-BE49-F238E27FC236}">
                <a16:creationId xmlns:a16="http://schemas.microsoft.com/office/drawing/2014/main" id="{797DD6E4-30E0-4718-899D-D820FDF48337}"/>
              </a:ext>
            </a:extLst>
          </p:cNvPr>
          <p:cNvSpPr txBox="1">
            <a:spLocks/>
          </p:cNvSpPr>
          <p:nvPr/>
        </p:nvSpPr>
        <p:spPr>
          <a:xfrm>
            <a:off x="719400" y="1206001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sz="2000" kern="0" dirty="0"/>
              <a:t>Aktuální situace</a:t>
            </a:r>
          </a:p>
        </p:txBody>
      </p:sp>
    </p:spTree>
    <p:extLst>
      <p:ext uri="{BB962C8B-B14F-4D97-AF65-F5344CB8AC3E}">
        <p14:creationId xmlns:p14="http://schemas.microsoft.com/office/powerpoint/2010/main" val="477865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8502" y="2272937"/>
            <a:ext cx="11361600" cy="1799008"/>
          </a:xfrm>
        </p:spPr>
        <p:txBody>
          <a:bodyPr/>
          <a:lstStyle/>
          <a:p>
            <a:r>
              <a:rPr lang="cs-CZ" u="sng" dirty="0"/>
              <a:t>IP 2021</a:t>
            </a:r>
            <a:r>
              <a:rPr lang="cs-CZ" dirty="0"/>
              <a:t/>
            </a:r>
            <a:br>
              <a:rPr lang="cs-CZ" dirty="0"/>
            </a:b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1990023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642999-44AB-2849-9666-A723A7918D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7991ABB-404D-E648-BBA1-D9B09104B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IP 2021: další aktivity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8C7933-BE1D-C546-9883-DF0166323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Stipendia pro studenty na výjezd mimo EU</a:t>
            </a:r>
          </a:p>
          <a:p>
            <a:r>
              <a:rPr lang="cs-CZ" dirty="0"/>
              <a:t>Stipendia na krátkodobé mobility</a:t>
            </a:r>
          </a:p>
          <a:p>
            <a:r>
              <a:rPr lang="cs-CZ" dirty="0"/>
              <a:t>Program Ambasador</a:t>
            </a:r>
          </a:p>
        </p:txBody>
      </p:sp>
    </p:spTree>
    <p:extLst>
      <p:ext uri="{BB962C8B-B14F-4D97-AF65-F5344CB8AC3E}">
        <p14:creationId xmlns:p14="http://schemas.microsoft.com/office/powerpoint/2010/main" val="3855232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DBF797-077A-ED45-BE5D-884AEE7D3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Ambasadoři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31D810-BB2D-8B4F-8833-297A941FB9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Pokud máte ambasadory, které teď aktivně využíváte a chcete je odměnit ještě v jarním semestru – odměna 5.000 každý</a:t>
            </a:r>
          </a:p>
          <a:p>
            <a:r>
              <a:rPr lang="cs-CZ" dirty="0"/>
              <a:t>+ setkání s prorektorem, certifikáty, care </a:t>
            </a:r>
            <a:r>
              <a:rPr lang="cs-CZ" dirty="0" err="1"/>
              <a:t>packages</a:t>
            </a:r>
            <a:r>
              <a:rPr lang="cs-CZ" dirty="0"/>
              <a:t> </a:t>
            </a:r>
          </a:p>
          <a:p>
            <a:r>
              <a:rPr lang="cs-CZ" dirty="0"/>
              <a:t>V podzimním semestru ambasadoři dle tabulky níže</a:t>
            </a:r>
          </a:p>
          <a:p>
            <a:r>
              <a:rPr lang="cs-CZ" dirty="0"/>
              <a:t>Tento rok - pilotní, v dalších letech si nejsme jistí financováním </a:t>
            </a:r>
          </a:p>
          <a:p>
            <a:r>
              <a:rPr lang="cs-CZ" dirty="0"/>
              <a:t>Odměny budou vypláceny formou stipendií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0497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2D9224-F1F9-7745-AEF4-47EE24976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dirty="0">
                <a:latin typeface="Muni" panose="00000500000000000000" pitchFamily="2" charset="-18"/>
              </a:rPr>
              <a:t>Počty dle fakult (11/2020)</a:t>
            </a:r>
          </a:p>
        </p:txBody>
      </p:sp>
      <p:graphicFrame>
        <p:nvGraphicFramePr>
          <p:cNvPr id="4" name="Tabulka 6">
            <a:extLst>
              <a:ext uri="{FF2B5EF4-FFF2-40B4-BE49-F238E27FC236}">
                <a16:creationId xmlns:a16="http://schemas.microsoft.com/office/drawing/2014/main" id="{54B05F26-24EF-4DD3-948C-CF88E3E501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181305"/>
              </p:ext>
            </p:extLst>
          </p:nvPr>
        </p:nvGraphicFramePr>
        <p:xfrm>
          <a:off x="838200" y="2084752"/>
          <a:ext cx="10515612" cy="34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672">
                  <a:extLst>
                    <a:ext uri="{9D8B030D-6E8A-4147-A177-3AD203B41FA5}">
                      <a16:colId xmlns:a16="http://schemas.microsoft.com/office/drawing/2014/main" val="2718866342"/>
                    </a:ext>
                  </a:extLst>
                </a:gridCol>
                <a:gridCol w="914794">
                  <a:extLst>
                    <a:ext uri="{9D8B030D-6E8A-4147-A177-3AD203B41FA5}">
                      <a16:colId xmlns:a16="http://schemas.microsoft.com/office/drawing/2014/main" val="2176758664"/>
                    </a:ext>
                  </a:extLst>
                </a:gridCol>
                <a:gridCol w="914794">
                  <a:extLst>
                    <a:ext uri="{9D8B030D-6E8A-4147-A177-3AD203B41FA5}">
                      <a16:colId xmlns:a16="http://schemas.microsoft.com/office/drawing/2014/main" val="2727558764"/>
                    </a:ext>
                  </a:extLst>
                </a:gridCol>
                <a:gridCol w="914794">
                  <a:extLst>
                    <a:ext uri="{9D8B030D-6E8A-4147-A177-3AD203B41FA5}">
                      <a16:colId xmlns:a16="http://schemas.microsoft.com/office/drawing/2014/main" val="3970937657"/>
                    </a:ext>
                  </a:extLst>
                </a:gridCol>
                <a:gridCol w="914794">
                  <a:extLst>
                    <a:ext uri="{9D8B030D-6E8A-4147-A177-3AD203B41FA5}">
                      <a16:colId xmlns:a16="http://schemas.microsoft.com/office/drawing/2014/main" val="38822538"/>
                    </a:ext>
                  </a:extLst>
                </a:gridCol>
                <a:gridCol w="914794">
                  <a:extLst>
                    <a:ext uri="{9D8B030D-6E8A-4147-A177-3AD203B41FA5}">
                      <a16:colId xmlns:a16="http://schemas.microsoft.com/office/drawing/2014/main" val="2921727659"/>
                    </a:ext>
                  </a:extLst>
                </a:gridCol>
                <a:gridCol w="914794">
                  <a:extLst>
                    <a:ext uri="{9D8B030D-6E8A-4147-A177-3AD203B41FA5}">
                      <a16:colId xmlns:a16="http://schemas.microsoft.com/office/drawing/2014/main" val="2318039382"/>
                    </a:ext>
                  </a:extLst>
                </a:gridCol>
                <a:gridCol w="914794">
                  <a:extLst>
                    <a:ext uri="{9D8B030D-6E8A-4147-A177-3AD203B41FA5}">
                      <a16:colId xmlns:a16="http://schemas.microsoft.com/office/drawing/2014/main" val="3413164960"/>
                    </a:ext>
                  </a:extLst>
                </a:gridCol>
                <a:gridCol w="914794">
                  <a:extLst>
                    <a:ext uri="{9D8B030D-6E8A-4147-A177-3AD203B41FA5}">
                      <a16:colId xmlns:a16="http://schemas.microsoft.com/office/drawing/2014/main" val="3454504330"/>
                    </a:ext>
                  </a:extLst>
                </a:gridCol>
                <a:gridCol w="914794">
                  <a:extLst>
                    <a:ext uri="{9D8B030D-6E8A-4147-A177-3AD203B41FA5}">
                      <a16:colId xmlns:a16="http://schemas.microsoft.com/office/drawing/2014/main" val="1248441897"/>
                    </a:ext>
                  </a:extLst>
                </a:gridCol>
                <a:gridCol w="914794">
                  <a:extLst>
                    <a:ext uri="{9D8B030D-6E8A-4147-A177-3AD203B41FA5}">
                      <a16:colId xmlns:a16="http://schemas.microsoft.com/office/drawing/2014/main" val="1633698031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endParaRPr lang="cs-CZ" sz="14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0000D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LF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0000D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FSS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0000D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ESF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0000D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FF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0000D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 err="1">
                          <a:solidFill>
                            <a:srgbClr val="0000D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FaF</a:t>
                      </a:r>
                      <a:endParaRPr lang="cs-CZ" sz="1400" dirty="0">
                        <a:solidFill>
                          <a:srgbClr val="0000D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 err="1">
                          <a:solidFill>
                            <a:srgbClr val="0000D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PdF</a:t>
                      </a:r>
                      <a:endParaRPr lang="cs-CZ" sz="1400" dirty="0">
                        <a:solidFill>
                          <a:srgbClr val="0000D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 err="1">
                          <a:solidFill>
                            <a:srgbClr val="0000D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PřF</a:t>
                      </a:r>
                      <a:endParaRPr lang="cs-CZ" sz="1400" dirty="0">
                        <a:solidFill>
                          <a:srgbClr val="0000D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0000D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 err="1">
                          <a:solidFill>
                            <a:srgbClr val="0000D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FSpS</a:t>
                      </a:r>
                      <a:endParaRPr lang="cs-CZ" sz="1400" dirty="0">
                        <a:solidFill>
                          <a:srgbClr val="0000D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74189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r>
                        <a:rPr lang="cs-CZ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Počet anglických oborů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LONG </a:t>
                      </a:r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BC</a:t>
                      </a: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  <a:p>
                      <a:pPr algn="r"/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MGR</a:t>
                      </a:r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BC</a:t>
                      </a: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cs-CZ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MGR</a:t>
                      </a:r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BC</a:t>
                      </a: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cs-CZ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MGR</a:t>
                      </a:r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MGR</a:t>
                      </a: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cs-CZ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LONG</a:t>
                      </a: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cs-CZ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BC</a:t>
                      </a: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cs-CZ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MGR</a:t>
                      </a:r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MGR</a:t>
                      </a: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cs-CZ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PHD</a:t>
                      </a: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cs-CZ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PHD</a:t>
                      </a: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cs-CZ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599067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r>
                        <a:rPr lang="cs-CZ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Počet</a:t>
                      </a:r>
                    </a:p>
                    <a:p>
                      <a:r>
                        <a:rPr lang="cs-CZ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zahraničních studentů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855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+ 21 PHD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228</a:t>
                      </a:r>
                    </a:p>
                    <a:p>
                      <a:pPr algn="r"/>
                      <a:r>
                        <a:rPr lang="cs-CZ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+ 22 PHD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+ 20 PHD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+ 45 PHD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+ 40 PHD</a:t>
                      </a:r>
                      <a:endParaRPr lang="cs-CZ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+ 4 PHD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152 </a:t>
                      </a: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PHD</a:t>
                      </a:r>
                      <a:endParaRPr lang="cs-CZ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</a:t>
                      </a: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PHD</a:t>
                      </a:r>
                      <a:endParaRPr lang="cs-CZ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</a:t>
                      </a: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PHD</a:t>
                      </a:r>
                      <a:endParaRPr lang="cs-CZ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80008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r>
                        <a:rPr lang="cs-CZ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Navrhované počty pro rok 2021-22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10-12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5-7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2-3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1-2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1-2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1-2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891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1413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8502" y="2272937"/>
            <a:ext cx="11361600" cy="1799008"/>
          </a:xfrm>
        </p:spPr>
        <p:txBody>
          <a:bodyPr/>
          <a:lstStyle/>
          <a:p>
            <a:r>
              <a:rPr lang="cs-CZ" u="sng" dirty="0"/>
              <a:t>Ostatní</a:t>
            </a:r>
            <a:r>
              <a:rPr lang="cs-CZ" dirty="0"/>
              <a:t/>
            </a:r>
            <a:br>
              <a:rPr lang="cs-CZ" dirty="0"/>
            </a:b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2626681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226DC3-238F-5D41-B6D5-3298FE2DB3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E9022D-5123-7E4F-BE63-5ACA4270A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EDUC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36CD1E-4D96-B745-88A3-417799062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Dotace v projektu se čerpá pomalu</a:t>
            </a:r>
          </a:p>
          <a:p>
            <a:pPr lvl="1"/>
            <a:r>
              <a:rPr lang="cs-CZ" dirty="0"/>
              <a:t>Až 1 200 tisíc na spolufinancování: aktivity spojené s projektem nebo v rámci konsorcia, cesty, </a:t>
            </a:r>
            <a:r>
              <a:rPr lang="cs-CZ" dirty="0" err="1"/>
              <a:t>staff</a:t>
            </a:r>
            <a:r>
              <a:rPr lang="cs-CZ" dirty="0"/>
              <a:t> </a:t>
            </a:r>
            <a:r>
              <a:rPr lang="cs-CZ" dirty="0" err="1"/>
              <a:t>training</a:t>
            </a:r>
            <a:r>
              <a:rPr lang="cs-CZ" dirty="0"/>
              <a:t>, online mobility, studentské krátkodobé mobility atd.</a:t>
            </a:r>
          </a:p>
          <a:p>
            <a:pPr marL="324000" lvl="1" indent="0">
              <a:buNone/>
            </a:pPr>
            <a:endParaRPr lang="cs-CZ" dirty="0"/>
          </a:p>
          <a:p>
            <a:pPr lvl="1"/>
            <a:r>
              <a:rPr lang="cs-CZ" dirty="0"/>
              <a:t>Lépe propagovat kurzy, které jsou v nabídce pro studenty a zaměstnance</a:t>
            </a:r>
          </a:p>
          <a:p>
            <a:pPr lvl="2"/>
            <a:r>
              <a:rPr lang="cs-CZ" u="sng" dirty="0">
                <a:hlinkClick r:id="rId2"/>
              </a:rPr>
              <a:t>http://www.enssat.fr/en_US/relations-internationales/summer-school</a:t>
            </a:r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dirty="0"/>
              <a:t>Velký „online </a:t>
            </a:r>
            <a:r>
              <a:rPr lang="cs-CZ" dirty="0" err="1"/>
              <a:t>event</a:t>
            </a:r>
            <a:r>
              <a:rPr lang="cs-CZ" dirty="0"/>
              <a:t>“ na podzim 2021</a:t>
            </a:r>
          </a:p>
        </p:txBody>
      </p:sp>
    </p:spTree>
    <p:extLst>
      <p:ext uri="{BB962C8B-B14F-4D97-AF65-F5344CB8AC3E}">
        <p14:creationId xmlns:p14="http://schemas.microsoft.com/office/powerpoint/2010/main" val="1548068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F45BD4-4E49-1A4C-A216-DB69423A06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B3C4769-5353-E349-9A96-0CA2F46CA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Agenda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4C39447-609B-784D-A9DD-19E425420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Global</a:t>
            </a:r>
            <a:r>
              <a:rPr lang="cs-CZ" dirty="0"/>
              <a:t> Staff Mobility </a:t>
            </a:r>
            <a:r>
              <a:rPr lang="cs-CZ" dirty="0" err="1"/>
              <a:t>Programme</a:t>
            </a:r>
            <a:r>
              <a:rPr lang="cs-CZ" dirty="0"/>
              <a:t>, neboli mobility pro zaměstnance mimo EU</a:t>
            </a:r>
          </a:p>
          <a:p>
            <a:r>
              <a:rPr lang="cs-CZ" dirty="0"/>
              <a:t>Nový stipendijní program pro studenty z rozvojových zemí</a:t>
            </a:r>
          </a:p>
          <a:p>
            <a:r>
              <a:rPr lang="cs-CZ" dirty="0"/>
              <a:t>IP 2021 – další aktivity</a:t>
            </a:r>
          </a:p>
          <a:p>
            <a:r>
              <a:rPr lang="cs-CZ" dirty="0"/>
              <a:t>Ostatní</a:t>
            </a:r>
          </a:p>
        </p:txBody>
      </p:sp>
    </p:spTree>
    <p:extLst>
      <p:ext uri="{BB962C8B-B14F-4D97-AF65-F5344CB8AC3E}">
        <p14:creationId xmlns:p14="http://schemas.microsoft.com/office/powerpoint/2010/main" val="2114332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4009" y="3587063"/>
            <a:ext cx="10266924" cy="1754912"/>
          </a:xfrm>
        </p:spPr>
        <p:txBody>
          <a:bodyPr>
            <a:normAutofit/>
          </a:bodyPr>
          <a:lstStyle/>
          <a:p>
            <a:r>
              <a:rPr lang="cs-CZ" sz="4800" dirty="0"/>
              <a:t>Platforma </a:t>
            </a:r>
            <a:r>
              <a:rPr lang="en-US" sz="4800" dirty="0"/>
              <a:t>GlobalPay </a:t>
            </a:r>
            <a:r>
              <a:rPr lang="cs-CZ" sz="4800" dirty="0"/>
              <a:t>for Students (GPfS) pro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Praha, duben 2021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03D35424-D337-47D8-8CA8-591C34D956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8386" y="4464519"/>
            <a:ext cx="3005821" cy="87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499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university of exeter logo">
            <a:extLst>
              <a:ext uri="{FF2B5EF4-FFF2-40B4-BE49-F238E27FC236}">
                <a16:creationId xmlns:a16="http://schemas.microsoft.com/office/drawing/2014/main" id="{A2D6C633-ADEF-46D4-A031-09C4F4C3E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417" y="2276735"/>
            <a:ext cx="2501503" cy="137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192064" y="238692"/>
            <a:ext cx="11430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91437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en-US" sz="3200" b="1" dirty="0">
                <a:latin typeface="+mn-lt"/>
              </a:rPr>
              <a:t>Ve světě jsme preferovanou platební metodou</a:t>
            </a:r>
            <a:endParaRPr lang="en-US" altLang="en-US" sz="3200" b="1" dirty="0">
              <a:latin typeface="+mn-lt"/>
            </a:endParaRPr>
          </a:p>
        </p:txBody>
      </p:sp>
      <p:pic>
        <p:nvPicPr>
          <p:cNvPr id="12296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69" y="5271149"/>
            <a:ext cx="1045099" cy="116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71" y="1251507"/>
            <a:ext cx="2068061" cy="738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019" y="5514113"/>
            <a:ext cx="2714183" cy="110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438" y="1382875"/>
            <a:ext cx="2501503" cy="75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"/>
          <a:stretch>
            <a:fillRect/>
          </a:stretch>
        </p:blipFill>
        <p:spPr bwMode="auto">
          <a:xfrm>
            <a:off x="6371429" y="4827974"/>
            <a:ext cx="3003175" cy="639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4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398" y="1612199"/>
            <a:ext cx="1539785" cy="11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7" name="Picture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315" y="4712286"/>
            <a:ext cx="1571077" cy="157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0" name="Picture 3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952" y="3551030"/>
            <a:ext cx="3224595" cy="905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1" name="Picture 3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248" y="2969112"/>
            <a:ext cx="1459933" cy="1459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45" y="4276320"/>
            <a:ext cx="2739928" cy="76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5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686" y="5216659"/>
            <a:ext cx="1513487" cy="140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6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33" y="2461761"/>
            <a:ext cx="2243015" cy="82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737" y="1166823"/>
            <a:ext cx="1568459" cy="1568459"/>
          </a:xfrm>
          <a:prstGeom prst="rect">
            <a:avLst/>
          </a:prstGeom>
        </p:spPr>
      </p:pic>
      <p:pic>
        <p:nvPicPr>
          <p:cNvPr id="1028" name="Picture 4" descr="https://upload.wikimedia.org/wikipedia/en/thumb/7/72/UniOfManchesterLogo.svg/1280px-UniOfManchesterLogo.svg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624" y="5632277"/>
            <a:ext cx="2648203" cy="111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707641" y="4827974"/>
            <a:ext cx="2312387" cy="61743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63284B5-4962-4669-9A6D-83DA6EC4FE9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363" y="3742788"/>
            <a:ext cx="2866573" cy="8083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3AA1F5-BAED-42C6-B5F9-D0CFD7EDF50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790262" y="2442888"/>
            <a:ext cx="1120583" cy="986112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7D32FFE0-AA6B-47D2-BE48-F7D4D0D415C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77" y="3419068"/>
            <a:ext cx="2435507" cy="7681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98564D-965D-49B9-B4C9-92F1737BC45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800401" y="2596376"/>
            <a:ext cx="2501503" cy="1088891"/>
          </a:xfrm>
          <a:prstGeom prst="rect">
            <a:avLst/>
          </a:prstGeom>
        </p:spPr>
      </p:pic>
      <p:pic>
        <p:nvPicPr>
          <p:cNvPr id="12319" name="Picture 30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335" y="1159831"/>
            <a:ext cx="1518028" cy="147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E52DB5-7D4C-4066-B8CD-E532162CF2B9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721603" y="1072543"/>
            <a:ext cx="1724075" cy="878509"/>
          </a:xfrm>
          <a:prstGeom prst="rect">
            <a:avLst/>
          </a:prstGeom>
        </p:spPr>
      </p:pic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E709624-AFFB-41AD-9708-FD8230EA5E4A}"/>
              </a:ext>
            </a:extLst>
          </p:cNvPr>
          <p:cNvSpPr txBox="1">
            <a:spLocks/>
          </p:cNvSpPr>
          <p:nvPr/>
        </p:nvSpPr>
        <p:spPr>
          <a:xfrm>
            <a:off x="11704931" y="6419339"/>
            <a:ext cx="396901" cy="4386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A0E89E-9693-E94E-8751-C2B301896D88}" type="slidenum">
              <a:rPr lang="en-US" sz="1467"/>
              <a:pPr/>
              <a:t>21</a:t>
            </a:fld>
            <a:endParaRPr lang="en-US" sz="1467" dirty="0"/>
          </a:p>
        </p:txBody>
      </p:sp>
    </p:spTree>
    <p:extLst>
      <p:ext uri="{BB962C8B-B14F-4D97-AF65-F5344CB8AC3E}">
        <p14:creationId xmlns:p14="http://schemas.microsoft.com/office/powerpoint/2010/main" val="34710529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6D813B7E-BC37-4F2D-9630-14EA3335CD45}"/>
              </a:ext>
            </a:extLst>
          </p:cNvPr>
          <p:cNvSpPr txBox="1">
            <a:spLocks/>
          </p:cNvSpPr>
          <p:nvPr/>
        </p:nvSpPr>
        <p:spPr>
          <a:xfrm>
            <a:off x="702840" y="1741148"/>
            <a:ext cx="11255921" cy="5418825"/>
          </a:xfrm>
          <a:prstGeom prst="rect">
            <a:avLst/>
          </a:prstGeom>
        </p:spPr>
        <p:txBody>
          <a:bodyPr numCol="1" spcCol="36000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cs-CZ" sz="1867" b="1" dirty="0">
                <a:cs typeface="Arial" charset="0"/>
              </a:rPr>
              <a:t>Žádné poplatky za transakci</a:t>
            </a:r>
            <a:endParaRPr lang="en-US" sz="1867" b="1" dirty="0"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cs-CZ" sz="1867" b="1" dirty="0">
                <a:solidFill>
                  <a:prstClr val="black"/>
                </a:solidFill>
                <a:cs typeface="Arial" charset="0"/>
              </a:rPr>
              <a:t>Transparentnost</a:t>
            </a:r>
            <a:r>
              <a:rPr lang="cs-CZ" sz="1867" dirty="0">
                <a:solidFill>
                  <a:prstClr val="black"/>
                </a:solidFill>
                <a:cs typeface="Arial" charset="0"/>
              </a:rPr>
              <a:t> – každý student přesně ví, kolik má zaplatit, aby jste obdrželi přesnou částku v CZK</a:t>
            </a:r>
          </a:p>
          <a:p>
            <a:pPr>
              <a:lnSpc>
                <a:spcPct val="150000"/>
              </a:lnSpc>
            </a:pPr>
            <a:r>
              <a:rPr lang="cs-CZ" sz="1867" b="1" dirty="0">
                <a:cs typeface="Arial" charset="0"/>
              </a:rPr>
              <a:t>Možnost platit v domácí měně </a:t>
            </a:r>
            <a:r>
              <a:rPr lang="cs-CZ" sz="1867" dirty="0">
                <a:cs typeface="Arial" charset="0"/>
              </a:rPr>
              <a:t>prostřednictvím lokálních platebních metod</a:t>
            </a:r>
            <a:endParaRPr lang="en-US" sz="1867" dirty="0"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cs-CZ" sz="1867" b="1" dirty="0">
                <a:cs typeface="Arial" charset="0"/>
              </a:rPr>
              <a:t>Sledování platby online</a:t>
            </a:r>
            <a:endParaRPr lang="en-US" sz="1867" b="1" dirty="0"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cs-CZ" sz="1867" b="1" dirty="0">
                <a:cs typeface="Arial" charset="0"/>
              </a:rPr>
              <a:t>Notifikace o stavu platby v reálném čase </a:t>
            </a:r>
            <a:r>
              <a:rPr lang="cs-CZ" sz="1867" dirty="0">
                <a:cs typeface="Arial" charset="0"/>
              </a:rPr>
              <a:t>prostřednictvím SMS a emailu. </a:t>
            </a:r>
            <a:endParaRPr lang="en-US" sz="1867" dirty="0"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cs-CZ" sz="1867" dirty="0">
                <a:cs typeface="Arial" charset="0"/>
              </a:rPr>
              <a:t>Dostupnost v </a:t>
            </a:r>
            <a:r>
              <a:rPr lang="cs-CZ" sz="1867" b="1" dirty="0">
                <a:cs typeface="Arial" charset="0"/>
              </a:rPr>
              <a:t>10 jazycích</a:t>
            </a:r>
            <a:endParaRPr lang="en-US" sz="1867" b="1" dirty="0"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US" sz="1867" b="1" dirty="0">
                <a:cs typeface="Arial" charset="0"/>
              </a:rPr>
              <a:t>24/5</a:t>
            </a:r>
            <a:r>
              <a:rPr lang="cs-CZ" sz="1867" b="1" dirty="0">
                <a:cs typeface="Arial" charset="0"/>
              </a:rPr>
              <a:t> podpora  </a:t>
            </a:r>
            <a:r>
              <a:rPr lang="cs-CZ" sz="1867" dirty="0">
                <a:cs typeface="Arial" charset="0"/>
              </a:rPr>
              <a:t>(telefon,</a:t>
            </a:r>
            <a:r>
              <a:rPr lang="cs-CZ" sz="1867" b="1" dirty="0">
                <a:cs typeface="Arial" charset="0"/>
              </a:rPr>
              <a:t> </a:t>
            </a:r>
            <a:r>
              <a:rPr lang="cs-CZ" sz="1867" dirty="0">
                <a:cs typeface="Arial" charset="0"/>
              </a:rPr>
              <a:t>email)</a:t>
            </a:r>
            <a:endParaRPr lang="en-US" sz="1867" dirty="0">
              <a:cs typeface="Arial" charset="0"/>
            </a:endParaRPr>
          </a:p>
          <a:p>
            <a:pPr>
              <a:lnSpc>
                <a:spcPct val="150000"/>
              </a:lnSpc>
            </a:pPr>
            <a:endParaRPr lang="en-US" sz="1867" dirty="0">
              <a:cs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73AAC2-E4BF-4910-B58A-6735EDA74114}"/>
              </a:ext>
            </a:extLst>
          </p:cNvPr>
          <p:cNvSpPr txBox="1"/>
          <p:nvPr/>
        </p:nvSpPr>
        <p:spPr>
          <a:xfrm>
            <a:off x="3812783" y="4564385"/>
            <a:ext cx="6955239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33" dirty="0"/>
              <a:t>anglicky, španělsky, francouzsky, čínsky (tradiční), čínsky (zjednodušená), hindsky, indonésky, korejsky, arabsky a japonsky. </a:t>
            </a:r>
            <a:endParaRPr lang="en-GB" sz="933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B8B6B6-465D-43F4-B106-83403AB44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632A8-E6E4-0848-BE06-7951E57DA7A4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02B8B2C-5F19-4841-91D9-E3FCE512BD5A}"/>
              </a:ext>
            </a:extLst>
          </p:cNvPr>
          <p:cNvSpPr txBox="1">
            <a:spLocks/>
          </p:cNvSpPr>
          <p:nvPr/>
        </p:nvSpPr>
        <p:spPr>
          <a:xfrm>
            <a:off x="385838" y="284999"/>
            <a:ext cx="11425055" cy="418299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latin typeface="+mn-lt"/>
                <a:ea typeface="MS PGothic" panose="020B0600070205080204" pitchFamily="34" charset="-128"/>
                <a:cs typeface="+mn-cs"/>
              </a:rPr>
              <a:t>Hlavní přínosy pro Vaše zahraniční studenty</a:t>
            </a:r>
            <a:endParaRPr lang="en-US" sz="3200" b="1" dirty="0">
              <a:latin typeface="+mn-lt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15B21C-08C0-4F6C-AF96-837254F2BF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936" y="1835176"/>
            <a:ext cx="409285" cy="4092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4B6F8E-B60E-4523-B100-2E112A250F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438" y="4076006"/>
            <a:ext cx="409285" cy="4092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7F3BD6A-247A-484D-A4BD-B7F6DC8306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887" y="4649135"/>
            <a:ext cx="409285" cy="4092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6A48854-5AB9-4CC1-A098-E591F65ADC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936" y="2389216"/>
            <a:ext cx="409285" cy="4108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5F08F90-3095-4305-9105-110435EFC8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438" y="5200510"/>
            <a:ext cx="409285" cy="40928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3688799-5FC3-42D1-B454-FDDC78A2E4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936" y="3501343"/>
            <a:ext cx="409285" cy="41081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3D5814E-FA96-44EE-9A27-6630CCC4C1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887" y="2949968"/>
            <a:ext cx="409285" cy="40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388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6D813B7E-BC37-4F2D-9630-14EA3335CD45}"/>
              </a:ext>
            </a:extLst>
          </p:cNvPr>
          <p:cNvSpPr txBox="1">
            <a:spLocks/>
          </p:cNvSpPr>
          <p:nvPr/>
        </p:nvSpPr>
        <p:spPr>
          <a:xfrm>
            <a:off x="733575" y="952822"/>
            <a:ext cx="11425659" cy="5211865"/>
          </a:xfrm>
          <a:prstGeom prst="rect">
            <a:avLst/>
          </a:prstGeom>
        </p:spPr>
        <p:txBody>
          <a:bodyPr numCol="1" spcCol="36000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cs-CZ" sz="1867" dirty="0">
                <a:cs typeface="Arial" charset="0"/>
              </a:rPr>
              <a:t>Platby s jasnými referencemi jsou vždy </a:t>
            </a:r>
            <a:r>
              <a:rPr lang="cs-CZ" sz="1867" b="1" dirty="0">
                <a:cs typeface="Arial" charset="0"/>
              </a:rPr>
              <a:t>v požadované částce v CZK</a:t>
            </a:r>
            <a:endParaRPr lang="en-US" sz="1867" b="1" dirty="0">
              <a:cs typeface="Arial" charset="0"/>
            </a:endParaRPr>
          </a:p>
          <a:p>
            <a:pPr>
              <a:lnSpc>
                <a:spcPct val="200000"/>
              </a:lnSpc>
            </a:pPr>
            <a:r>
              <a:rPr lang="cs-CZ" sz="1867" b="1" dirty="0">
                <a:cs typeface="Arial" charset="0"/>
              </a:rPr>
              <a:t>Na míru šitý reporting</a:t>
            </a:r>
            <a:endParaRPr lang="en-US" sz="1867" b="1" dirty="0">
              <a:cs typeface="Arial" charset="0"/>
            </a:endParaRPr>
          </a:p>
          <a:p>
            <a:pPr>
              <a:lnSpc>
                <a:spcPct val="200000"/>
              </a:lnSpc>
            </a:pPr>
            <a:r>
              <a:rPr lang="cs-CZ" sz="1867" b="1" dirty="0">
                <a:cs typeface="Arial" charset="0"/>
              </a:rPr>
              <a:t>Jednoduchá a efektivní rekonciliace</a:t>
            </a:r>
            <a:endParaRPr lang="en-US" sz="1867" b="1" dirty="0"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cs-CZ" sz="1867" b="1" dirty="0">
                <a:cs typeface="Arial" charset="0"/>
              </a:rPr>
              <a:t>Sledování platby online</a:t>
            </a:r>
            <a:endParaRPr lang="en-US" sz="1867" b="1" dirty="0">
              <a:cs typeface="Arial" charset="0"/>
            </a:endParaRPr>
          </a:p>
          <a:p>
            <a:pPr>
              <a:lnSpc>
                <a:spcPct val="200000"/>
              </a:lnSpc>
            </a:pPr>
            <a:r>
              <a:rPr lang="cs-CZ" sz="1867" b="1" dirty="0">
                <a:cs typeface="Arial" charset="0"/>
              </a:rPr>
              <a:t>Přímo dedikovaný helpdesk </a:t>
            </a:r>
            <a:r>
              <a:rPr lang="cs-CZ" sz="1867" dirty="0">
                <a:cs typeface="Arial" charset="0"/>
              </a:rPr>
              <a:t>(telefon, email)</a:t>
            </a:r>
          </a:p>
          <a:p>
            <a:pPr>
              <a:lnSpc>
                <a:spcPct val="200000"/>
              </a:lnSpc>
            </a:pPr>
            <a:r>
              <a:rPr lang="en-US" sz="1867" b="1" dirty="0">
                <a:cs typeface="Arial" charset="0"/>
              </a:rPr>
              <a:t>24/7 </a:t>
            </a:r>
            <a:r>
              <a:rPr lang="cs-CZ" sz="1867" b="1" dirty="0">
                <a:cs typeface="Arial" charset="0"/>
              </a:rPr>
              <a:t>přístupná platforma</a:t>
            </a:r>
            <a:endParaRPr lang="en-US" sz="1867" b="1" dirty="0">
              <a:cs typeface="Arial" charset="0"/>
            </a:endParaRPr>
          </a:p>
          <a:p>
            <a:pPr>
              <a:lnSpc>
                <a:spcPct val="200000"/>
              </a:lnSpc>
            </a:pPr>
            <a:r>
              <a:rPr lang="cs-CZ" sz="1867" b="1" dirty="0">
                <a:cs typeface="Arial" charset="0"/>
              </a:rPr>
              <a:t>Bez poplatků za příchozí platby </a:t>
            </a:r>
            <a:r>
              <a:rPr lang="cs-CZ" sz="1867" dirty="0">
                <a:cs typeface="Arial" charset="0"/>
              </a:rPr>
              <a:t>(bez </a:t>
            </a:r>
            <a:r>
              <a:rPr lang="cs-CZ" sz="1867" dirty="0" err="1">
                <a:cs typeface="Arial" charset="0"/>
              </a:rPr>
              <a:t>acquiring</a:t>
            </a:r>
            <a:r>
              <a:rPr lang="cs-CZ" sz="1867" dirty="0">
                <a:cs typeface="Arial" charset="0"/>
              </a:rPr>
              <a:t>/</a:t>
            </a:r>
            <a:r>
              <a:rPr lang="cs-CZ" sz="1867" dirty="0" err="1">
                <a:cs typeface="Arial" charset="0"/>
              </a:rPr>
              <a:t>merchant</a:t>
            </a:r>
            <a:r>
              <a:rPr lang="cs-CZ" sz="1867" dirty="0">
                <a:cs typeface="Arial" charset="0"/>
              </a:rPr>
              <a:t> poplatků)</a:t>
            </a:r>
            <a:endParaRPr lang="en-US" sz="1867" dirty="0">
              <a:cs typeface="Arial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B8B6B6-465D-43F4-B106-83403AB44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632A8-E6E4-0848-BE06-7951E57DA7A4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02B8B2C-5F19-4841-91D9-E3FCE512BD5A}"/>
              </a:ext>
            </a:extLst>
          </p:cNvPr>
          <p:cNvSpPr txBox="1">
            <a:spLocks/>
          </p:cNvSpPr>
          <p:nvPr/>
        </p:nvSpPr>
        <p:spPr>
          <a:xfrm>
            <a:off x="385838" y="278387"/>
            <a:ext cx="11425055" cy="418299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latin typeface="+mn-lt"/>
              </a:rPr>
              <a:t>Hlavní přínosy pro Vaši univerzitu</a:t>
            </a:r>
            <a:endParaRPr lang="en-US" sz="3200" b="1" dirty="0">
              <a:latin typeface="+mn-lt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20D64A5-BB33-45A7-95F1-479F6A7FCE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193" y="1110762"/>
            <a:ext cx="463716" cy="4637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3F11B36-B661-457B-B153-CEBC5AA551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038" y="2544182"/>
            <a:ext cx="463717" cy="46545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AA122C2-E07C-49A1-8247-F77365176E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426" y="4449697"/>
            <a:ext cx="463716" cy="46198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8863496-7BAF-4083-9FE0-20C90899F9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457" y="3231741"/>
            <a:ext cx="477652" cy="47944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03F8266-F3C1-40D0-A0CB-5BE5A044C0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701" y="3840719"/>
            <a:ext cx="479440" cy="47944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1037EBC-24B4-4CF4-9AE0-D962CB5F81C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116" y="1841216"/>
            <a:ext cx="462640" cy="46264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38C70D9-A985-4643-A933-9CC9B71CEC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193" y="5136586"/>
            <a:ext cx="463716" cy="46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8884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hlinkClick r:id="rId2"/>
            <a:extLst>
              <a:ext uri="{FF2B5EF4-FFF2-40B4-BE49-F238E27FC236}">
                <a16:creationId xmlns:a16="http://schemas.microsoft.com/office/drawing/2014/main" id="{53275BCF-3F9A-418B-8B52-F8649536A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949" y="1300971"/>
            <a:ext cx="8234067" cy="461322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8834834-616E-44B9-8A7F-3AE4718A3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64" y="277814"/>
            <a:ext cx="11425237" cy="579437"/>
          </a:xfrm>
        </p:spPr>
        <p:txBody>
          <a:bodyPr rtlCol="0"/>
          <a:lstStyle/>
          <a:p>
            <a:pPr>
              <a:defRPr/>
            </a:pPr>
            <a:r>
              <a:rPr lang="cs-CZ" dirty="0"/>
              <a:t>Jak funguje </a:t>
            </a:r>
            <a:r>
              <a:rPr lang="cs-CZ" dirty="0" err="1"/>
              <a:t>GPfS</a:t>
            </a:r>
            <a:r>
              <a:rPr lang="cs-CZ" dirty="0"/>
              <a:t> (</a:t>
            </a:r>
            <a:r>
              <a:rPr lang="en-US" dirty="0"/>
              <a:t>GlobalPay for Students</a:t>
            </a:r>
            <a:r>
              <a:rPr lang="cs-CZ" dirty="0"/>
              <a:t>)</a:t>
            </a:r>
            <a:r>
              <a:rPr lang="en-US" dirty="0"/>
              <a:t/>
            </a:r>
            <a:br>
              <a:rPr lang="en-US" dirty="0"/>
            </a:br>
            <a:r>
              <a:rPr lang="cs-CZ" sz="1600" b="0" dirty="0"/>
              <a:t>Klikněte na link níže a během 2,5 minutového videa se seznámíte, jak Vaši studenti budou moci jednoduše zaplatit přes </a:t>
            </a:r>
            <a:r>
              <a:rPr lang="cs-CZ" sz="1600" b="0" dirty="0" err="1"/>
              <a:t>GPfS</a:t>
            </a:r>
            <a:r>
              <a:rPr lang="cs-CZ" sz="1600" b="0" dirty="0"/>
              <a:t>. </a:t>
            </a:r>
            <a:endParaRPr lang="en-US" b="0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74485C49-8973-49A8-B823-8BF1B46CC759}"/>
              </a:ext>
            </a:extLst>
          </p:cNvPr>
          <p:cNvSpPr txBox="1">
            <a:spLocks/>
          </p:cNvSpPr>
          <p:nvPr/>
        </p:nvSpPr>
        <p:spPr>
          <a:xfrm>
            <a:off x="11713634" y="6451987"/>
            <a:ext cx="478367" cy="406012"/>
          </a:xfrm>
          <a:prstGeom prst="rect">
            <a:avLst/>
          </a:prstGeom>
        </p:spPr>
        <p:txBody>
          <a:bodyPr lIns="0" tIns="0" spcCol="36000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charset="0"/>
              <a:buNone/>
              <a:defRPr sz="1200" b="0" i="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342892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rgbClr val="63656A"/>
                </a:solidFill>
                <a:latin typeface="+mn-lt"/>
                <a:ea typeface="+mn-ea"/>
                <a:cs typeface="+mn-cs"/>
              </a:defRPr>
            </a:lvl2pPr>
            <a:lvl3pPr marL="685783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400" kern="1200">
                <a:solidFill>
                  <a:srgbClr val="63656A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63656A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63656A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A0E89E-9693-E94E-8751-C2B301896D88}" type="slidenum">
              <a:rPr lang="en-US" sz="1600"/>
              <a:pPr/>
              <a:t>24</a:t>
            </a:fld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0F1EF3-908D-4C7C-812C-28D3B93EEE55}"/>
              </a:ext>
            </a:extLst>
          </p:cNvPr>
          <p:cNvSpPr txBox="1"/>
          <p:nvPr/>
        </p:nvSpPr>
        <p:spPr>
          <a:xfrm>
            <a:off x="283336" y="6016339"/>
            <a:ext cx="92212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150" sz="2000" dirty="0">
                <a:hlinkClick r:id="rId2"/>
              </a:rPr>
              <a:t>https://business.westernunion.com/en-us/p/cmp/2019/global-pay-for-students</a:t>
            </a:r>
            <a:endParaRPr lang="en-150" sz="2000" dirty="0"/>
          </a:p>
        </p:txBody>
      </p:sp>
    </p:spTree>
    <p:extLst>
      <p:ext uri="{BB962C8B-B14F-4D97-AF65-F5344CB8AC3E}">
        <p14:creationId xmlns:p14="http://schemas.microsoft.com/office/powerpoint/2010/main" val="2687405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52AEE0-D948-4241-BC2B-B82F49455E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33960CC-8303-9043-B4EF-5B6B069D4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Ostatní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15F5BD-96C2-E74B-928E-90828FB3C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Přihlásit anglické programy pro vládní rozvojové stipendia</a:t>
            </a:r>
          </a:p>
          <a:p>
            <a:pPr lvl="1"/>
            <a:r>
              <a:rPr lang="cs-CZ" dirty="0"/>
              <a:t>Dopis byl poslán rektorovi</a:t>
            </a:r>
          </a:p>
          <a:p>
            <a:pPr lvl="1"/>
            <a:r>
              <a:rPr lang="cs-CZ" dirty="0"/>
              <a:t>Vhodné pro ESF a FI</a:t>
            </a:r>
          </a:p>
          <a:p>
            <a:pPr lvl="1"/>
            <a:r>
              <a:rPr lang="cs-CZ" dirty="0"/>
              <a:t>Země: Bosnu a Hercegovinu, Gruzii, Etiopii, </a:t>
            </a:r>
            <a:r>
              <a:rPr lang="cs-CZ" dirty="0" err="1"/>
              <a:t>Kambodžu</a:t>
            </a:r>
            <a:r>
              <a:rPr lang="cs-CZ" dirty="0"/>
              <a:t>, Moldavsko, Ukrajinu a Zambii</a:t>
            </a:r>
          </a:p>
          <a:p>
            <a:pPr lvl="1"/>
            <a:r>
              <a:rPr lang="cs-CZ" dirty="0" err="1"/>
              <a:t>Deadline</a:t>
            </a:r>
            <a:r>
              <a:rPr lang="cs-CZ" dirty="0"/>
              <a:t> </a:t>
            </a:r>
            <a:r>
              <a:rPr lang="cs-CZ" b="1" dirty="0"/>
              <a:t>31. 5. 2021</a:t>
            </a:r>
          </a:p>
          <a:p>
            <a:r>
              <a:rPr lang="cs-CZ" dirty="0"/>
              <a:t>Nabídka z </a:t>
            </a:r>
            <a:r>
              <a:rPr lang="cs-CZ" dirty="0" err="1"/>
              <a:t>MendelU</a:t>
            </a:r>
            <a:endParaRPr lang="cs-CZ" dirty="0"/>
          </a:p>
          <a:p>
            <a:pPr lvl="1"/>
            <a:r>
              <a:rPr lang="cs-CZ" dirty="0"/>
              <a:t>Zaměstnanec </a:t>
            </a:r>
            <a:r>
              <a:rPr lang="cs-CZ" dirty="0" err="1"/>
              <a:t>MendelU</a:t>
            </a:r>
            <a:r>
              <a:rPr lang="cs-CZ" dirty="0"/>
              <a:t> z Indie</a:t>
            </a:r>
          </a:p>
          <a:p>
            <a:pPr lvl="1"/>
            <a:r>
              <a:rPr lang="cs-CZ" dirty="0"/>
              <a:t>Kontakty na střední školy v regionu + pomoc se superlegalizaci – Bhútán, Nepal, Srí Lanka, Pákistán, Bangladéš</a:t>
            </a:r>
          </a:p>
          <a:p>
            <a:pPr lvl="1"/>
            <a:r>
              <a:rPr lang="cs-CZ" dirty="0"/>
              <a:t>Možnost přijímacího řízení na místě</a:t>
            </a:r>
          </a:p>
        </p:txBody>
      </p:sp>
    </p:spTree>
    <p:extLst>
      <p:ext uri="{BB962C8B-B14F-4D97-AF65-F5344CB8AC3E}">
        <p14:creationId xmlns:p14="http://schemas.microsoft.com/office/powerpoint/2010/main" val="10442756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52AEE0-D948-4241-BC2B-B82F49455E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33960CC-8303-9043-B4EF-5B6B069D4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Ostatní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15F5BD-96C2-E74B-928E-90828FB3C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ISOIS a přístupy</a:t>
            </a:r>
          </a:p>
          <a:p>
            <a:pPr lvl="1"/>
            <a:r>
              <a:rPr lang="cs-CZ" dirty="0"/>
              <a:t>Neplatné heslo - vygenerovat si sami, pokud jim to nejde, kontaktovat Nikolu nebo mě</a:t>
            </a:r>
          </a:p>
          <a:p>
            <a:pPr lvl="1"/>
            <a:r>
              <a:rPr lang="cs-CZ" dirty="0"/>
              <a:t>Jiné problémy - kontaktovat projektového manažera: Nikolu nebo Adama</a:t>
            </a:r>
          </a:p>
          <a:p>
            <a:pPr lvl="1"/>
            <a:r>
              <a:rPr lang="cs-CZ" dirty="0"/>
              <a:t>Chyba v softwaru – kontaktovat Martina Jaroše</a:t>
            </a:r>
          </a:p>
          <a:p>
            <a:r>
              <a:rPr lang="cs-CZ" dirty="0" err="1"/>
              <a:t>Czeducon</a:t>
            </a:r>
            <a:r>
              <a:rPr lang="cs-CZ" dirty="0"/>
              <a:t> – online 15-17. 06. 2021</a:t>
            </a:r>
          </a:p>
          <a:p>
            <a:r>
              <a:rPr lang="cs-CZ" dirty="0"/>
              <a:t>Příští setkání  =&gt; 11. 06. 2021 – online???</a:t>
            </a:r>
          </a:p>
        </p:txBody>
      </p:sp>
    </p:spTree>
    <p:extLst>
      <p:ext uri="{BB962C8B-B14F-4D97-AF65-F5344CB8AC3E}">
        <p14:creationId xmlns:p14="http://schemas.microsoft.com/office/powerpoint/2010/main" val="563411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8502" y="2272937"/>
            <a:ext cx="11361600" cy="1799008"/>
          </a:xfrm>
        </p:spPr>
        <p:txBody>
          <a:bodyPr/>
          <a:lstStyle/>
          <a:p>
            <a:r>
              <a:rPr lang="cs-CZ" u="sng" dirty="0" err="1"/>
              <a:t>Global</a:t>
            </a:r>
            <a:r>
              <a:rPr lang="cs-CZ" u="sng" dirty="0"/>
              <a:t> Staff Mobility</a:t>
            </a:r>
            <a:r>
              <a:rPr lang="cs-CZ" dirty="0"/>
              <a:t/>
            </a:r>
            <a:br>
              <a:rPr lang="cs-CZ" dirty="0"/>
            </a:br>
            <a:r>
              <a:rPr lang="cs-CZ" sz="2800" dirty="0"/>
              <a:t>zaměstnanecká mobilita do celého světa</a:t>
            </a:r>
            <a:endParaRPr lang="en-GB" sz="3000" dirty="0"/>
          </a:p>
        </p:txBody>
      </p:sp>
      <p:sp>
        <p:nvSpPr>
          <p:cNvPr id="4" name="Obdélník 3"/>
          <p:cNvSpPr/>
          <p:nvPr/>
        </p:nvSpPr>
        <p:spPr>
          <a:xfrm>
            <a:off x="5007429" y="564900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cs-CZ" dirty="0">
                <a:solidFill>
                  <a:schemeClr val="bg1"/>
                </a:solidFill>
              </a:rPr>
              <a:t>Adam Hykl</a:t>
            </a:r>
            <a:br>
              <a:rPr lang="cs-CZ" dirty="0">
                <a:solidFill>
                  <a:schemeClr val="bg1"/>
                </a:solidFill>
              </a:rPr>
            </a:b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800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Global Surgery - Department of Surgery">
            <a:extLst>
              <a:ext uri="{FF2B5EF4-FFF2-40B4-BE49-F238E27FC236}">
                <a16:creationId xmlns:a16="http://schemas.microsoft.com/office/drawing/2014/main" id="{15979DF0-E0CA-4BD6-9367-CB28CEAD9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34356"/>
            <a:ext cx="12192000" cy="3810000"/>
          </a:xfrm>
          <a:prstGeom prst="rect">
            <a:avLst/>
          </a:prstGeom>
          <a:noFill/>
          <a:effectLst>
            <a:softEdge rad="711200"/>
          </a:effectLst>
          <a:scene3d>
            <a:camera prst="orthographicFront"/>
            <a:lightRig rig="threePt" dir="t"/>
          </a:scene3d>
          <a:sp3d>
            <a:bevelT w="0" h="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8974757-E3A4-4649-B248-A2A0F5D779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AF14AF2-288C-459B-8004-CB720152A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Global</a:t>
            </a:r>
            <a:r>
              <a:rPr lang="cs-CZ" dirty="0"/>
              <a:t> Staff Mobility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C9BEAFC-E45A-4030-8638-EAD5A52C5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Mobilita </a:t>
            </a:r>
            <a:r>
              <a:rPr lang="cs-CZ" b="1" dirty="0"/>
              <a:t>akademických</a:t>
            </a:r>
            <a:r>
              <a:rPr lang="cs-CZ" dirty="0"/>
              <a:t> i </a:t>
            </a:r>
            <a:r>
              <a:rPr lang="cs-CZ" b="1" dirty="0"/>
              <a:t>neakademických</a:t>
            </a:r>
            <a:r>
              <a:rPr lang="cs-CZ" dirty="0"/>
              <a:t> zaměstnanců MU</a:t>
            </a:r>
          </a:p>
          <a:p>
            <a:pPr>
              <a:lnSpc>
                <a:spcPct val="100000"/>
              </a:lnSpc>
            </a:pPr>
            <a:r>
              <a:rPr lang="cs-CZ" b="1" dirty="0"/>
              <a:t>plný</a:t>
            </a:r>
            <a:r>
              <a:rPr lang="cs-CZ" dirty="0"/>
              <a:t> či </a:t>
            </a:r>
            <a:r>
              <a:rPr lang="cs-CZ" b="1" dirty="0"/>
              <a:t>zkrácený</a:t>
            </a:r>
            <a:r>
              <a:rPr lang="cs-CZ" dirty="0"/>
              <a:t> </a:t>
            </a:r>
            <a:r>
              <a:rPr lang="cs-CZ" b="1" dirty="0"/>
              <a:t>úvazek</a:t>
            </a:r>
            <a:r>
              <a:rPr lang="cs-CZ" dirty="0"/>
              <a:t> (ne DPP a DPČ)</a:t>
            </a:r>
          </a:p>
          <a:p>
            <a:pPr>
              <a:lnSpc>
                <a:spcPct val="100000"/>
              </a:lnSpc>
            </a:pPr>
            <a:r>
              <a:rPr lang="cs-CZ" dirty="0"/>
              <a:t>Délka max. </a:t>
            </a:r>
            <a:r>
              <a:rPr lang="cs-CZ" b="1" dirty="0"/>
              <a:t>14 dní</a:t>
            </a:r>
          </a:p>
          <a:p>
            <a:pPr>
              <a:lnSpc>
                <a:spcPct val="100000"/>
              </a:lnSpc>
            </a:pPr>
            <a:r>
              <a:rPr lang="cs-CZ" dirty="0"/>
              <a:t>Mobilita na zahraniční </a:t>
            </a:r>
            <a:r>
              <a:rPr lang="cs-CZ" b="1" dirty="0"/>
              <a:t>univerzitu </a:t>
            </a:r>
            <a:r>
              <a:rPr lang="cs-CZ" dirty="0"/>
              <a:t>v</a:t>
            </a:r>
            <a:r>
              <a:rPr lang="cs-CZ" b="1" dirty="0"/>
              <a:t> jakékoliv destinaci</a:t>
            </a:r>
          </a:p>
          <a:p>
            <a:pPr lvl="1"/>
            <a:r>
              <a:rPr lang="cs-CZ" dirty="0"/>
              <a:t>Nelze konference</a:t>
            </a:r>
          </a:p>
          <a:p>
            <a:pPr lvl="1"/>
            <a:r>
              <a:rPr lang="cs-CZ" dirty="0"/>
              <a:t>Je-li to možné, preferuje se výjezd v Erasmus+</a:t>
            </a:r>
          </a:p>
          <a:p>
            <a:pPr lvl="1"/>
            <a:endParaRPr lang="cs-CZ" b="1" dirty="0"/>
          </a:p>
          <a:p>
            <a:pPr>
              <a:lnSpc>
                <a:spcPct val="100000"/>
              </a:lnSpc>
            </a:pPr>
            <a:r>
              <a:rPr lang="cs-CZ" b="1" dirty="0"/>
              <a:t>Předpoklad pro přijetí:</a:t>
            </a:r>
          </a:p>
          <a:p>
            <a:pPr lvl="1"/>
            <a:r>
              <a:rPr lang="cs-CZ" dirty="0"/>
              <a:t>Potvrzení z přijímající univerzity</a:t>
            </a:r>
          </a:p>
          <a:p>
            <a:pPr lvl="1"/>
            <a:r>
              <a:rPr lang="cs-CZ" dirty="0"/>
              <a:t>Relevance vůči pracovnímu zařazení</a:t>
            </a:r>
          </a:p>
          <a:p>
            <a:pPr lvl="1"/>
            <a:r>
              <a:rPr lang="cs-CZ" dirty="0"/>
              <a:t>Schválení vedoucím</a:t>
            </a:r>
          </a:p>
          <a:p>
            <a:pPr lvl="1"/>
            <a:endParaRPr lang="cs-CZ" dirty="0"/>
          </a:p>
        </p:txBody>
      </p:sp>
      <p:sp>
        <p:nvSpPr>
          <p:cNvPr id="6" name="Nadpis 3">
            <a:extLst>
              <a:ext uri="{FF2B5EF4-FFF2-40B4-BE49-F238E27FC236}">
                <a16:creationId xmlns:a16="http://schemas.microsoft.com/office/drawing/2014/main" id="{797DD6E4-30E0-4718-899D-D820FDF48337}"/>
              </a:ext>
            </a:extLst>
          </p:cNvPr>
          <p:cNvSpPr txBox="1">
            <a:spLocks/>
          </p:cNvSpPr>
          <p:nvPr/>
        </p:nvSpPr>
        <p:spPr>
          <a:xfrm>
            <a:off x="719400" y="1206001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sz="2000" kern="0" dirty="0"/>
              <a:t>Základní informace</a:t>
            </a:r>
          </a:p>
        </p:txBody>
      </p:sp>
    </p:spTree>
    <p:extLst>
      <p:ext uri="{BB962C8B-B14F-4D97-AF65-F5344CB8AC3E}">
        <p14:creationId xmlns:p14="http://schemas.microsoft.com/office/powerpoint/2010/main" val="3745446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Global Surgery - Department of Surgery">
            <a:extLst>
              <a:ext uri="{FF2B5EF4-FFF2-40B4-BE49-F238E27FC236}">
                <a16:creationId xmlns:a16="http://schemas.microsoft.com/office/drawing/2014/main" id="{15979DF0-E0CA-4BD6-9367-CB28CEAD9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34356"/>
            <a:ext cx="12192000" cy="3810000"/>
          </a:xfrm>
          <a:prstGeom prst="rect">
            <a:avLst/>
          </a:prstGeom>
          <a:noFill/>
          <a:effectLst>
            <a:softEdge rad="711200"/>
          </a:effectLst>
          <a:scene3d>
            <a:camera prst="orthographicFront"/>
            <a:lightRig rig="threePt" dir="t"/>
          </a:scene3d>
          <a:sp3d>
            <a:bevelT w="0" h="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8974757-E3A4-4649-B248-A2A0F5D779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AF14AF2-288C-459B-8004-CB720152A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Global</a:t>
            </a:r>
            <a:r>
              <a:rPr lang="cs-CZ" dirty="0"/>
              <a:t> Staff Mobility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C9BEAFC-E45A-4030-8638-EAD5A52C5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Nutné uvést očekávané náklady na cestu v CZK</a:t>
            </a:r>
          </a:p>
          <a:p>
            <a:r>
              <a:rPr lang="cs-CZ" sz="2600" dirty="0"/>
              <a:t>Není omezeno minimální čí maximální částkou, ale:</a:t>
            </a:r>
          </a:p>
          <a:p>
            <a:pPr lvl="1"/>
            <a:r>
              <a:rPr lang="cs-CZ" dirty="0"/>
              <a:t>V přihlášce je ze strany CZS částka očekávaných nákladů schvalována</a:t>
            </a:r>
          </a:p>
          <a:p>
            <a:pPr lvl="1"/>
            <a:r>
              <a:rPr lang="cs-CZ" dirty="0"/>
              <a:t>Možné krácení, např. z důvodu nedostatku financí</a:t>
            </a:r>
          </a:p>
          <a:p>
            <a:r>
              <a:rPr lang="cs-CZ" sz="2600" dirty="0"/>
              <a:t>Formou proplacení </a:t>
            </a:r>
            <a:r>
              <a:rPr lang="cs-CZ" sz="2600" b="1" dirty="0"/>
              <a:t>cestovního</a:t>
            </a:r>
            <a:r>
              <a:rPr lang="cs-CZ" sz="2600" dirty="0"/>
              <a:t> </a:t>
            </a:r>
            <a:r>
              <a:rPr lang="cs-CZ" sz="2600" b="1" dirty="0"/>
              <a:t>příkazu</a:t>
            </a:r>
          </a:p>
          <a:p>
            <a:pPr lvl="1"/>
            <a:r>
              <a:rPr lang="cs-CZ" dirty="0"/>
              <a:t>Tj. vyúčtování na ekonomické oddělení, následná přefakturace na CZS (jednotlivě, kvartálně)</a:t>
            </a:r>
          </a:p>
          <a:p>
            <a:r>
              <a:rPr lang="cs-CZ" sz="2600" dirty="0"/>
              <a:t>CP, organizační záležitosti atd. řeší účastníci sami</a:t>
            </a:r>
          </a:p>
          <a:p>
            <a:pPr>
              <a:lnSpc>
                <a:spcPct val="100000"/>
              </a:lnSpc>
            </a:pPr>
            <a:endParaRPr lang="cs-CZ" sz="3200" dirty="0"/>
          </a:p>
          <a:p>
            <a:pPr lvl="1"/>
            <a:endParaRPr lang="cs-CZ" sz="2400" dirty="0"/>
          </a:p>
        </p:txBody>
      </p:sp>
      <p:sp>
        <p:nvSpPr>
          <p:cNvPr id="6" name="Nadpis 3">
            <a:extLst>
              <a:ext uri="{FF2B5EF4-FFF2-40B4-BE49-F238E27FC236}">
                <a16:creationId xmlns:a16="http://schemas.microsoft.com/office/drawing/2014/main" id="{797DD6E4-30E0-4718-899D-D820FDF48337}"/>
              </a:ext>
            </a:extLst>
          </p:cNvPr>
          <p:cNvSpPr txBox="1">
            <a:spLocks/>
          </p:cNvSpPr>
          <p:nvPr/>
        </p:nvSpPr>
        <p:spPr>
          <a:xfrm>
            <a:off x="719400" y="1206001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sz="2000" kern="0" dirty="0"/>
              <a:t>Finance</a:t>
            </a:r>
          </a:p>
        </p:txBody>
      </p:sp>
    </p:spTree>
    <p:extLst>
      <p:ext uri="{BB962C8B-B14F-4D97-AF65-F5344CB8AC3E}">
        <p14:creationId xmlns:p14="http://schemas.microsoft.com/office/powerpoint/2010/main" val="215552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Global Surgery - Department of Surgery">
            <a:extLst>
              <a:ext uri="{FF2B5EF4-FFF2-40B4-BE49-F238E27FC236}">
                <a16:creationId xmlns:a16="http://schemas.microsoft.com/office/drawing/2014/main" id="{15979DF0-E0CA-4BD6-9367-CB28CEAD9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34356"/>
            <a:ext cx="12192000" cy="3810000"/>
          </a:xfrm>
          <a:prstGeom prst="rect">
            <a:avLst/>
          </a:prstGeom>
          <a:noFill/>
          <a:effectLst>
            <a:softEdge rad="711200"/>
          </a:effectLst>
          <a:scene3d>
            <a:camera prst="orthographicFront"/>
            <a:lightRig rig="threePt" dir="t"/>
          </a:scene3d>
          <a:sp3d>
            <a:bevelT w="0" h="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8974757-E3A4-4649-B248-A2A0F5D779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AF14AF2-288C-459B-8004-CB720152A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Global</a:t>
            </a:r>
            <a:r>
              <a:rPr lang="cs-CZ" dirty="0"/>
              <a:t> Staff Mobility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C9BEAFC-E45A-4030-8638-EAD5A52C5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Kontinuálně otevřená (jsou-li finance), vyhodnocení </a:t>
            </a:r>
            <a:r>
              <a:rPr lang="cs-CZ" b="1" dirty="0"/>
              <a:t>4x</a:t>
            </a:r>
            <a:r>
              <a:rPr lang="cs-CZ" dirty="0"/>
              <a:t> ročně:</a:t>
            </a:r>
          </a:p>
          <a:p>
            <a:pPr lvl="1"/>
            <a:r>
              <a:rPr lang="cs-CZ" b="1" dirty="0"/>
              <a:t>31. ledna </a:t>
            </a:r>
            <a:r>
              <a:rPr lang="cs-CZ" dirty="0"/>
              <a:t>– pro pobyty začínající od 15. března</a:t>
            </a:r>
          </a:p>
          <a:p>
            <a:pPr lvl="1"/>
            <a:r>
              <a:rPr lang="cs-CZ" b="1" dirty="0"/>
              <a:t>30. dubna </a:t>
            </a:r>
            <a:r>
              <a:rPr lang="cs-CZ" dirty="0"/>
              <a:t>– pro pobyty začínající od 1. července</a:t>
            </a:r>
          </a:p>
          <a:p>
            <a:pPr lvl="1"/>
            <a:r>
              <a:rPr lang="cs-CZ" b="1" dirty="0"/>
              <a:t>31. července </a:t>
            </a:r>
            <a:r>
              <a:rPr lang="cs-CZ" dirty="0"/>
              <a:t>– pro pobyty začínající od 15. září</a:t>
            </a:r>
          </a:p>
          <a:p>
            <a:pPr lvl="1"/>
            <a:r>
              <a:rPr lang="cs-CZ" b="1" dirty="0"/>
              <a:t>31. října </a:t>
            </a:r>
            <a:r>
              <a:rPr lang="cs-CZ" dirty="0"/>
              <a:t>– pro pobyty začínající od 1. ledna následujícího roku</a:t>
            </a:r>
          </a:p>
          <a:p>
            <a:endParaRPr lang="cs-CZ" sz="2600" dirty="0"/>
          </a:p>
          <a:p>
            <a:r>
              <a:rPr lang="cs-CZ" sz="2600" b="1" dirty="0"/>
              <a:t>AKTUÁLNĚ:</a:t>
            </a:r>
          </a:p>
          <a:p>
            <a:pPr lvl="1"/>
            <a:r>
              <a:rPr lang="cs-CZ" dirty="0"/>
              <a:t>Nyní přihlášky v ISOIS do </a:t>
            </a:r>
            <a:r>
              <a:rPr lang="cs-CZ" b="1" dirty="0"/>
              <a:t>30. května 2021</a:t>
            </a:r>
          </a:p>
          <a:p>
            <a:pPr lvl="1"/>
            <a:r>
              <a:rPr lang="cs-CZ" dirty="0"/>
              <a:t>První dva termíny, tj. </a:t>
            </a:r>
            <a:r>
              <a:rPr lang="cs-CZ" b="1" dirty="0"/>
              <a:t>30. května </a:t>
            </a:r>
            <a:r>
              <a:rPr lang="cs-CZ" dirty="0"/>
              <a:t>a </a:t>
            </a:r>
            <a:r>
              <a:rPr lang="cs-CZ" b="1" dirty="0"/>
              <a:t>31. července 2021 </a:t>
            </a:r>
            <a:r>
              <a:rPr lang="cs-CZ" dirty="0"/>
              <a:t>možné žádat i na mobility </a:t>
            </a:r>
            <a:r>
              <a:rPr lang="cs-CZ" b="1" dirty="0"/>
              <a:t>zpětně</a:t>
            </a:r>
          </a:p>
        </p:txBody>
      </p:sp>
      <p:sp>
        <p:nvSpPr>
          <p:cNvPr id="6" name="Nadpis 3">
            <a:extLst>
              <a:ext uri="{FF2B5EF4-FFF2-40B4-BE49-F238E27FC236}">
                <a16:creationId xmlns:a16="http://schemas.microsoft.com/office/drawing/2014/main" id="{797DD6E4-30E0-4718-899D-D820FDF48337}"/>
              </a:ext>
            </a:extLst>
          </p:cNvPr>
          <p:cNvSpPr txBox="1">
            <a:spLocks/>
          </p:cNvSpPr>
          <p:nvPr/>
        </p:nvSpPr>
        <p:spPr>
          <a:xfrm>
            <a:off x="719400" y="1206001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sz="2000" kern="0" dirty="0"/>
              <a:t>Přihláška</a:t>
            </a:r>
          </a:p>
        </p:txBody>
      </p:sp>
    </p:spTree>
    <p:extLst>
      <p:ext uri="{BB962C8B-B14F-4D97-AF65-F5344CB8AC3E}">
        <p14:creationId xmlns:p14="http://schemas.microsoft.com/office/powerpoint/2010/main" val="1588013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Global Surgery - Department of Surgery">
            <a:extLst>
              <a:ext uri="{FF2B5EF4-FFF2-40B4-BE49-F238E27FC236}">
                <a16:creationId xmlns:a16="http://schemas.microsoft.com/office/drawing/2014/main" id="{15979DF0-E0CA-4BD6-9367-CB28CEAD9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34356"/>
            <a:ext cx="12192000" cy="3810000"/>
          </a:xfrm>
          <a:prstGeom prst="rect">
            <a:avLst/>
          </a:prstGeom>
          <a:noFill/>
          <a:effectLst>
            <a:softEdge rad="711200"/>
          </a:effectLst>
          <a:scene3d>
            <a:camera prst="orthographicFront"/>
            <a:lightRig rig="threePt" dir="t"/>
          </a:scene3d>
          <a:sp3d>
            <a:bevelT w="0" h="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8974757-E3A4-4649-B248-A2A0F5D779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AF14AF2-288C-459B-8004-CB720152A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Global</a:t>
            </a:r>
            <a:r>
              <a:rPr lang="cs-CZ" dirty="0"/>
              <a:t> Staff Mobility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C9BEAFC-E45A-4030-8638-EAD5A52C5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Základní údaje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Data mobility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Jméno a e-mail nadřízeného pracovníka </a:t>
            </a:r>
            <a:r>
              <a:rPr lang="cs-CZ" sz="1800" i="1" dirty="0"/>
              <a:t>– schvaluje relevanci a náplň</a:t>
            </a:r>
            <a:endParaRPr lang="cs-CZ" sz="2400" i="1" dirty="0"/>
          </a:p>
          <a:p>
            <a:pPr>
              <a:lnSpc>
                <a:spcPct val="100000"/>
              </a:lnSpc>
            </a:pPr>
            <a:r>
              <a:rPr lang="cs-CZ" sz="2400" dirty="0"/>
              <a:t>Náplň – program, cíle, výstupy - </a:t>
            </a:r>
            <a:r>
              <a:rPr lang="cs-CZ" sz="1800" i="1" dirty="0"/>
              <a:t>textovou formou, stručně ale výstižně, přímo do ISOIS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Potvrzení přijímající univerzity - </a:t>
            </a:r>
            <a:r>
              <a:rPr lang="cs-CZ" sz="1800" i="1" dirty="0"/>
              <a:t>na formě nezáleží – dokument, e-mailová komunikace</a:t>
            </a:r>
            <a:endParaRPr lang="cs-CZ" sz="1800" dirty="0"/>
          </a:p>
          <a:p>
            <a:r>
              <a:rPr lang="cs-CZ" sz="2400" b="1" dirty="0"/>
              <a:t>Strategické priority </a:t>
            </a:r>
            <a:r>
              <a:rPr lang="cs-CZ" sz="2400" dirty="0"/>
              <a:t>(bude-li nutné rozhodnout):</a:t>
            </a:r>
          </a:p>
          <a:p>
            <a:pPr marL="586350" indent="-514350">
              <a:lnSpc>
                <a:spcPct val="100000"/>
              </a:lnSpc>
              <a:buFont typeface="+mj-lt"/>
              <a:buAutoNum type="arabicPeriod"/>
            </a:pPr>
            <a:r>
              <a:rPr lang="cs-CZ" sz="2000" dirty="0"/>
              <a:t>Aliance EDUC</a:t>
            </a:r>
          </a:p>
          <a:p>
            <a:pPr marL="586350" indent="-514350">
              <a:lnSpc>
                <a:spcPct val="100000"/>
              </a:lnSpc>
              <a:buFont typeface="+mj-lt"/>
              <a:buAutoNum type="arabicPeriod"/>
            </a:pPr>
            <a:r>
              <a:rPr lang="cs-CZ" sz="2000" dirty="0"/>
              <a:t>QS </a:t>
            </a:r>
            <a:r>
              <a:rPr lang="cs-CZ" sz="2000" dirty="0" err="1"/>
              <a:t>ranking</a:t>
            </a:r>
            <a:r>
              <a:rPr lang="cs-CZ" sz="2000" dirty="0"/>
              <a:t> TOP 300</a:t>
            </a:r>
          </a:p>
          <a:p>
            <a:pPr marL="586350" indent="-514350">
              <a:lnSpc>
                <a:spcPct val="100000"/>
              </a:lnSpc>
              <a:buFont typeface="+mj-lt"/>
              <a:buAutoNum type="arabicPeriod"/>
            </a:pPr>
            <a:r>
              <a:rPr lang="cs-CZ" sz="2000" dirty="0"/>
              <a:t>Institucionální plán 2021-2028 – internacionalizace studijních programů</a:t>
            </a:r>
          </a:p>
          <a:p>
            <a:pPr marL="586350" indent="-514350">
              <a:lnSpc>
                <a:spcPct val="100000"/>
              </a:lnSpc>
              <a:buFont typeface="+mj-lt"/>
              <a:buAutoNum type="arabicPeriod"/>
            </a:pPr>
            <a:r>
              <a:rPr lang="cs-CZ" sz="2000" dirty="0"/>
              <a:t>Univerzity s joint </a:t>
            </a:r>
            <a:r>
              <a:rPr lang="cs-CZ" sz="2000" dirty="0" err="1"/>
              <a:t>degrees</a:t>
            </a:r>
            <a:r>
              <a:rPr lang="cs-CZ" sz="2000" dirty="0"/>
              <a:t> s MU</a:t>
            </a:r>
          </a:p>
          <a:p>
            <a:pPr marL="586350" indent="-514350">
              <a:lnSpc>
                <a:spcPct val="100000"/>
              </a:lnSpc>
              <a:buFont typeface="+mj-lt"/>
              <a:buAutoNum type="arabicPeriod"/>
            </a:pPr>
            <a:r>
              <a:rPr lang="cs-CZ" sz="2000" dirty="0"/>
              <a:t>Partnerské instituce MU</a:t>
            </a:r>
          </a:p>
          <a:p>
            <a:pPr marL="586350" indent="-514350">
              <a:lnSpc>
                <a:spcPct val="100000"/>
              </a:lnSpc>
              <a:buFont typeface="+mj-lt"/>
              <a:buAutoNum type="arabicPeriod"/>
            </a:pPr>
            <a:r>
              <a:rPr lang="cs-CZ" sz="2000" dirty="0"/>
              <a:t>Ostatní přijímající univerzity</a:t>
            </a:r>
          </a:p>
        </p:txBody>
      </p:sp>
      <p:sp>
        <p:nvSpPr>
          <p:cNvPr id="6" name="Nadpis 3">
            <a:extLst>
              <a:ext uri="{FF2B5EF4-FFF2-40B4-BE49-F238E27FC236}">
                <a16:creationId xmlns:a16="http://schemas.microsoft.com/office/drawing/2014/main" id="{797DD6E4-30E0-4718-899D-D820FDF48337}"/>
              </a:ext>
            </a:extLst>
          </p:cNvPr>
          <p:cNvSpPr txBox="1">
            <a:spLocks/>
          </p:cNvSpPr>
          <p:nvPr/>
        </p:nvSpPr>
        <p:spPr>
          <a:xfrm>
            <a:off x="719400" y="1206001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sz="2000" kern="0" dirty="0"/>
              <a:t>Přihláška</a:t>
            </a:r>
          </a:p>
        </p:txBody>
      </p:sp>
    </p:spTree>
    <p:extLst>
      <p:ext uri="{BB962C8B-B14F-4D97-AF65-F5344CB8AC3E}">
        <p14:creationId xmlns:p14="http://schemas.microsoft.com/office/powerpoint/2010/main" val="2063170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8502" y="2272937"/>
            <a:ext cx="11361600" cy="1799008"/>
          </a:xfrm>
        </p:spPr>
        <p:txBody>
          <a:bodyPr/>
          <a:lstStyle/>
          <a:p>
            <a:r>
              <a:rPr lang="cs-CZ" u="sng" dirty="0"/>
              <a:t>Stipendia pro studenty v anglických programech</a:t>
            </a:r>
            <a:r>
              <a:rPr lang="cs-CZ" dirty="0"/>
              <a:t/>
            </a:r>
            <a:br>
              <a:rPr lang="cs-CZ" dirty="0"/>
            </a:br>
            <a:endParaRPr lang="en-GB" sz="3000" dirty="0"/>
          </a:p>
        </p:txBody>
      </p:sp>
      <p:sp>
        <p:nvSpPr>
          <p:cNvPr id="4" name="Obdélník 3"/>
          <p:cNvSpPr/>
          <p:nvPr/>
        </p:nvSpPr>
        <p:spPr>
          <a:xfrm>
            <a:off x="5007429" y="564900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cs-CZ" dirty="0">
                <a:solidFill>
                  <a:schemeClr val="bg1"/>
                </a:solidFill>
              </a:rPr>
              <a:t>Adam Hykl</a:t>
            </a:r>
            <a:br>
              <a:rPr lang="cs-CZ" dirty="0">
                <a:solidFill>
                  <a:schemeClr val="bg1"/>
                </a:solidFill>
              </a:rPr>
            </a:b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821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8974757-E3A4-4649-B248-A2A0F5D779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AF14AF2-288C-459B-8004-CB720152A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Stipendia pro anglické programy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C9BEAFC-E45A-4030-8638-EAD5A52C5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Je to čistě </a:t>
            </a:r>
            <a:r>
              <a:rPr lang="cs-CZ" sz="2400" b="1" dirty="0"/>
              <a:t>marketingový nástroj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Student-žadatel musí být </a:t>
            </a:r>
            <a:r>
              <a:rPr lang="cs-CZ" sz="2400" b="1" dirty="0"/>
              <a:t>přijat</a:t>
            </a:r>
            <a:r>
              <a:rPr lang="cs-CZ" sz="2400" dirty="0"/>
              <a:t> k </a:t>
            </a:r>
            <a:r>
              <a:rPr lang="cs-CZ" sz="2400" b="1" dirty="0"/>
              <a:t>prezenčnímu</a:t>
            </a:r>
            <a:r>
              <a:rPr lang="cs-CZ" sz="2400" dirty="0"/>
              <a:t> </a:t>
            </a:r>
            <a:r>
              <a:rPr lang="cs-CZ" sz="2400" b="1" dirty="0"/>
              <a:t>studiu</a:t>
            </a:r>
            <a:r>
              <a:rPr lang="cs-CZ" sz="2400" dirty="0"/>
              <a:t> či se na ně hlásit - odpovědnost fakulty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Podpora pro studium v </a:t>
            </a:r>
            <a:r>
              <a:rPr lang="cs-CZ" sz="2400" b="1" dirty="0"/>
              <a:t>anglických</a:t>
            </a:r>
            <a:r>
              <a:rPr lang="cs-CZ" sz="2400" dirty="0"/>
              <a:t> </a:t>
            </a:r>
            <a:r>
              <a:rPr lang="cs-CZ" sz="2400" b="1" dirty="0"/>
              <a:t>programech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Podpora pro </a:t>
            </a:r>
            <a:r>
              <a:rPr lang="cs-CZ" sz="2400" b="1" dirty="0"/>
              <a:t>Bc</a:t>
            </a:r>
            <a:r>
              <a:rPr lang="cs-CZ" sz="2400" dirty="0"/>
              <a:t>., </a:t>
            </a:r>
            <a:r>
              <a:rPr lang="cs-CZ" sz="2400" b="1" dirty="0"/>
              <a:t>Mgr</a:t>
            </a:r>
            <a:r>
              <a:rPr lang="cs-CZ" sz="2400" dirty="0"/>
              <a:t>. i </a:t>
            </a:r>
            <a:r>
              <a:rPr lang="cs-CZ" sz="2400" b="1" dirty="0"/>
              <a:t>PhD</a:t>
            </a:r>
            <a:r>
              <a:rPr lang="cs-CZ" sz="2400" dirty="0"/>
              <a:t> studia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Lze podat pouze </a:t>
            </a:r>
            <a:r>
              <a:rPr lang="cs-CZ" sz="2400" b="1" dirty="0"/>
              <a:t>jednu</a:t>
            </a:r>
            <a:r>
              <a:rPr lang="cs-CZ" sz="2400" dirty="0"/>
              <a:t> žádost o stipendium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Student pochází z </a:t>
            </a:r>
            <a:r>
              <a:rPr lang="cs-CZ" sz="2400" b="1" dirty="0"/>
              <a:t>rozvojové</a:t>
            </a:r>
            <a:r>
              <a:rPr lang="cs-CZ" sz="2400" dirty="0"/>
              <a:t> </a:t>
            </a:r>
            <a:r>
              <a:rPr lang="cs-CZ" sz="2400" b="1" dirty="0"/>
              <a:t>země</a:t>
            </a:r>
            <a:r>
              <a:rPr lang="cs-CZ" sz="2400" dirty="0"/>
              <a:t> (tj. jako země spadající do kategorií zemí z nejnižšími příjmy, dle </a:t>
            </a:r>
            <a:r>
              <a:rPr lang="cs-CZ" sz="2400" dirty="0">
                <a:hlinkClick r:id="rId2"/>
              </a:rPr>
              <a:t>definice OECD</a:t>
            </a:r>
            <a:r>
              <a:rPr lang="cs-CZ" sz="2400" dirty="0"/>
              <a:t>)</a:t>
            </a:r>
          </a:p>
        </p:txBody>
      </p:sp>
      <p:sp>
        <p:nvSpPr>
          <p:cNvPr id="6" name="Nadpis 3">
            <a:extLst>
              <a:ext uri="{FF2B5EF4-FFF2-40B4-BE49-F238E27FC236}">
                <a16:creationId xmlns:a16="http://schemas.microsoft.com/office/drawing/2014/main" id="{797DD6E4-30E0-4718-899D-D820FDF48337}"/>
              </a:ext>
            </a:extLst>
          </p:cNvPr>
          <p:cNvSpPr txBox="1">
            <a:spLocks/>
          </p:cNvSpPr>
          <p:nvPr/>
        </p:nvSpPr>
        <p:spPr>
          <a:xfrm>
            <a:off x="719400" y="1206001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sz="2000" kern="0" dirty="0"/>
              <a:t>Základní informace a podmínky účasti</a:t>
            </a:r>
          </a:p>
        </p:txBody>
      </p:sp>
    </p:spTree>
    <p:extLst>
      <p:ext uri="{BB962C8B-B14F-4D97-AF65-F5344CB8AC3E}">
        <p14:creationId xmlns:p14="http://schemas.microsoft.com/office/powerpoint/2010/main" val="552951480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CZS-CZ.potx" id="{A3DFC4C1-E710-4C5A-BEC7-CB56785DDE10}" vid="{0C4AF932-DCEA-479E-BC66-BD18E1851127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A75C702F48E734BA044EEC80A90E10F" ma:contentTypeVersion="12" ma:contentTypeDescription="Vytvoří nový dokument" ma:contentTypeScope="" ma:versionID="2c53045871ed95e4581ec3aff1bd0f91">
  <xsd:schema xmlns:xsd="http://www.w3.org/2001/XMLSchema" xmlns:xs="http://www.w3.org/2001/XMLSchema" xmlns:p="http://schemas.microsoft.com/office/2006/metadata/properties" xmlns:ns2="731538e3-d2f2-43c5-af02-b282287c6ca7" xmlns:ns3="ff8b0f55-c1a0-4d20-86bc-0cbf1427d6a5" targetNamespace="http://schemas.microsoft.com/office/2006/metadata/properties" ma:root="true" ma:fieldsID="94628337091e82dbeace7e82f5a4ebf6" ns2:_="" ns3:_="">
    <xsd:import namespace="731538e3-d2f2-43c5-af02-b282287c6ca7"/>
    <xsd:import namespace="ff8b0f55-c1a0-4d20-86bc-0cbf1427d6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1538e3-d2f2-43c5-af02-b282287c6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8b0f55-c1a0-4d20-86bc-0cbf1427d6a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995460-49AD-4CDE-8C5B-A15F4AD60A88}">
  <ds:schemaRefs>
    <ds:schemaRef ds:uri="ff8b0f55-c1a0-4d20-86bc-0cbf1427d6a5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731538e3-d2f2-43c5-af02-b282287c6ca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C839AA3-5ADC-48DA-B950-865AB81E9C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3458FA-A8CD-45D9-8E69-6CD7950F87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1538e3-d2f2-43c5-af02-b282287c6ca7"/>
    <ds:schemaRef ds:uri="ff8b0f55-c1a0-4d20-86bc-0cbf1427d6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Prezentace-CZS-CZ</Template>
  <TotalTime>7209</TotalTime>
  <Words>1404</Words>
  <Application>Microsoft Office PowerPoint</Application>
  <PresentationFormat>Širokoúhlá obrazovka</PresentationFormat>
  <Paragraphs>248</Paragraphs>
  <Slides>26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5" baseType="lpstr">
      <vt:lpstr>MS PGothic</vt:lpstr>
      <vt:lpstr>Arial</vt:lpstr>
      <vt:lpstr>Arial Black</vt:lpstr>
      <vt:lpstr>Calibri</vt:lpstr>
      <vt:lpstr>Century Gothic</vt:lpstr>
      <vt:lpstr>Muni</vt:lpstr>
      <vt:lpstr>Tahoma</vt:lpstr>
      <vt:lpstr>Wingdings</vt:lpstr>
      <vt:lpstr>Prezentace_MU_CZ</vt:lpstr>
      <vt:lpstr>IRO setkání</vt:lpstr>
      <vt:lpstr>Agenda</vt:lpstr>
      <vt:lpstr>Global Staff Mobility zaměstnanecká mobilita do celého světa</vt:lpstr>
      <vt:lpstr>Global Staff Mobility</vt:lpstr>
      <vt:lpstr>Global Staff Mobility</vt:lpstr>
      <vt:lpstr>Global Staff Mobility</vt:lpstr>
      <vt:lpstr>Global Staff Mobility</vt:lpstr>
      <vt:lpstr>Stipendia pro studenty v anglických programech </vt:lpstr>
      <vt:lpstr>Stipendia pro anglické programy</vt:lpstr>
      <vt:lpstr>Stipendia pro anglické programy</vt:lpstr>
      <vt:lpstr>Stipendia pro anglické programy</vt:lpstr>
      <vt:lpstr>Stipendia pro anglické programy</vt:lpstr>
      <vt:lpstr>Stipendia pro anglické programy</vt:lpstr>
      <vt:lpstr>IP 2021 </vt:lpstr>
      <vt:lpstr>IP 2021: další aktivity</vt:lpstr>
      <vt:lpstr>Ambasadoři</vt:lpstr>
      <vt:lpstr>Počty dle fakult (11/2020)</vt:lpstr>
      <vt:lpstr>Ostatní </vt:lpstr>
      <vt:lpstr>EDUC</vt:lpstr>
      <vt:lpstr>Prezentace aplikace PowerPoint</vt:lpstr>
      <vt:lpstr>Prezentace aplikace PowerPoint</vt:lpstr>
      <vt:lpstr>Prezentace aplikace PowerPoint</vt:lpstr>
      <vt:lpstr>Prezentace aplikace PowerPoint</vt:lpstr>
      <vt:lpstr>Jak funguje GPfS (GlobalPay for Students) Klikněte na link níže a během 2,5 minutového videa se seznámíte, jak Vaši studenti budou moci jednoduše zaplatit přes GPfS. </vt:lpstr>
      <vt:lpstr>Ostatní</vt:lpstr>
      <vt:lpstr>Ostatní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Projektové příležitosti v programu Erasmus+</dc:title>
  <dc:creator>Violeta Osouchová</dc:creator>
  <cp:lastModifiedBy>brolikov</cp:lastModifiedBy>
  <cp:revision>340</cp:revision>
  <cp:lastPrinted>1601-01-01T00:00:00Z</cp:lastPrinted>
  <dcterms:created xsi:type="dcterms:W3CDTF">2018-12-01T22:39:25Z</dcterms:created>
  <dcterms:modified xsi:type="dcterms:W3CDTF">2021-05-06T08:35:45Z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0x010100FA75C702F48E734BA044EEC80A90E10F</vt:lpwstr>
  </property>
</Properties>
</file>