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77" r:id="rId4"/>
    <p:sldId id="278" r:id="rId5"/>
    <p:sldId id="279" r:id="rId6"/>
    <p:sldId id="280" r:id="rId7"/>
    <p:sldId id="281" r:id="rId8"/>
    <p:sldId id="276" r:id="rId9"/>
    <p:sldId id="261" r:id="rId10"/>
    <p:sldId id="259" r:id="rId11"/>
    <p:sldId id="270" r:id="rId12"/>
    <p:sldId id="265" r:id="rId13"/>
    <p:sldId id="267" r:id="rId14"/>
    <p:sldId id="274" r:id="rId15"/>
    <p:sldId id="263" r:id="rId16"/>
    <p:sldId id="305" r:id="rId17"/>
    <p:sldId id="282" r:id="rId18"/>
    <p:sldId id="283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89" autoAdjust="0"/>
    <p:restoredTop sz="95788" autoAdjust="0"/>
  </p:normalViewPr>
  <p:slideViewPr>
    <p:cSldViewPr snapToGrid="0">
      <p:cViewPr varScale="1">
        <p:scale>
          <a:sx n="95" d="100"/>
          <a:sy n="95" d="100"/>
        </p:scale>
        <p:origin x="282" y="7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35" y="417563"/>
            <a:ext cx="1510072" cy="1060263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35" y="417563"/>
            <a:ext cx="1510072" cy="1060263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98" y="414868"/>
            <a:ext cx="1517746" cy="10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98" y="414868"/>
            <a:ext cx="1517746" cy="1065652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8424" y="6048047"/>
            <a:ext cx="851125" cy="597599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CZS slid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1619" y="2014647"/>
            <a:ext cx="4028760" cy="28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barton@czs.muni.cz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educalliance.e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0F83D02-9CC1-9F4B-8468-92A671E74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Setkání</a:t>
            </a:r>
            <a:r>
              <a:rPr lang="sk-SK" dirty="0"/>
              <a:t> IRO – 04. 02. 2022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A6CA557-2DEC-C749-887A-C7C4104880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851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873C0-7529-E74A-A7F9-69C2AE412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Kampaně – podzim 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0AEB91-9CE7-584B-AEB7-8ED54CD90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SEM (Google) + FB/IG </a:t>
            </a:r>
          </a:p>
          <a:p>
            <a:r>
              <a:rPr lang="cs-CZ" dirty="0" err="1">
                <a:solidFill>
                  <a:srgbClr val="0000DC"/>
                </a:solidFill>
              </a:rPr>
              <a:t>Broad</a:t>
            </a:r>
            <a:r>
              <a:rPr lang="cs-CZ" dirty="0">
                <a:solidFill>
                  <a:srgbClr val="0000DC"/>
                </a:solidFill>
              </a:rPr>
              <a:t> + obory/</a:t>
            </a:r>
            <a:r>
              <a:rPr lang="cs-CZ" dirty="0" err="1">
                <a:solidFill>
                  <a:srgbClr val="0000DC"/>
                </a:solidFill>
              </a:rPr>
              <a:t>fields</a:t>
            </a:r>
            <a:endParaRPr lang="cs-CZ" dirty="0">
              <a:solidFill>
                <a:srgbClr val="0000DC"/>
              </a:solidFill>
            </a:endParaRPr>
          </a:p>
          <a:p>
            <a:r>
              <a:rPr lang="cs-CZ" dirty="0">
                <a:solidFill>
                  <a:srgbClr val="0000DC"/>
                </a:solidFill>
              </a:rPr>
              <a:t>Cca 670.000 CZK </a:t>
            </a:r>
          </a:p>
          <a:p>
            <a:r>
              <a:rPr lang="cs-CZ" dirty="0">
                <a:solidFill>
                  <a:srgbClr val="0000DC"/>
                </a:solidFill>
              </a:rPr>
              <a:t>Zacíleno na JVA, LATAM, BALK, BALT, MED, JAP, UK, USA, CAN</a:t>
            </a:r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0156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5806A52-4C7D-5C40-A313-B6ECE9863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Facebook</a:t>
            </a:r>
            <a:r>
              <a:rPr lang="cs-CZ" dirty="0"/>
              <a:t>/</a:t>
            </a:r>
            <a:r>
              <a:rPr lang="cs-CZ" dirty="0" err="1"/>
              <a:t>Instagram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1FFED17-1264-114A-B7B7-05BCE61C7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0000DC"/>
                </a:solidFill>
              </a:rPr>
              <a:t>17,5 mil. impresí, 0,39% CTR, CPC 12,67 CZK</a:t>
            </a:r>
          </a:p>
          <a:p>
            <a:r>
              <a:rPr lang="cs-CZ" sz="2400" dirty="0">
                <a:solidFill>
                  <a:srgbClr val="0000DC"/>
                </a:solidFill>
              </a:rPr>
              <a:t>68 tis. kliknutí</a:t>
            </a:r>
          </a:p>
          <a:p>
            <a:r>
              <a:rPr lang="cs-CZ" sz="2400" dirty="0">
                <a:solidFill>
                  <a:srgbClr val="0000DC"/>
                </a:solidFill>
              </a:rPr>
              <a:t>Nejlepší v JVA, LATAM, BALK, MED </a:t>
            </a:r>
            <a:r>
              <a:rPr lang="cs-CZ" sz="2400" dirty="0" err="1">
                <a:solidFill>
                  <a:srgbClr val="0000DC"/>
                </a:solidFill>
              </a:rPr>
              <a:t>x</a:t>
            </a:r>
            <a:r>
              <a:rPr lang="cs-CZ" sz="2400" dirty="0">
                <a:solidFill>
                  <a:srgbClr val="0000DC"/>
                </a:solidFill>
              </a:rPr>
              <a:t> JAP, UK, USA, CAN </a:t>
            </a:r>
          </a:p>
          <a:p>
            <a:pPr lvl="1"/>
            <a:r>
              <a:rPr lang="cs-CZ" sz="1800" dirty="0" err="1">
                <a:solidFill>
                  <a:srgbClr val="0000DC"/>
                </a:solidFill>
              </a:rPr>
              <a:t>Lowest</a:t>
            </a:r>
            <a:r>
              <a:rPr lang="cs-CZ" sz="1800" dirty="0">
                <a:solidFill>
                  <a:srgbClr val="0000DC"/>
                </a:solidFill>
              </a:rPr>
              <a:t> CPC – 2,01 CZK (LATAM + JVA)</a:t>
            </a:r>
          </a:p>
          <a:p>
            <a:pPr lvl="1"/>
            <a:r>
              <a:rPr lang="cs-CZ" sz="1800" dirty="0" err="1">
                <a:solidFill>
                  <a:srgbClr val="0000DC"/>
                </a:solidFill>
              </a:rPr>
              <a:t>Highest</a:t>
            </a:r>
            <a:r>
              <a:rPr lang="cs-CZ" sz="1800" dirty="0">
                <a:solidFill>
                  <a:srgbClr val="0000DC"/>
                </a:solidFill>
              </a:rPr>
              <a:t> CPC – 29,24 CZK (USA)</a:t>
            </a:r>
          </a:p>
          <a:p>
            <a:r>
              <a:rPr lang="cs-CZ" sz="2400" dirty="0">
                <a:solidFill>
                  <a:srgbClr val="0000DC"/>
                </a:solidFill>
              </a:rPr>
              <a:t>Nejlépe fungují: </a:t>
            </a:r>
            <a:r>
              <a:rPr lang="cs-CZ" sz="2400" dirty="0" err="1">
                <a:solidFill>
                  <a:srgbClr val="0000DC"/>
                </a:solidFill>
              </a:rPr>
              <a:t>broad</a:t>
            </a:r>
            <a:r>
              <a:rPr lang="cs-CZ" sz="2400" dirty="0">
                <a:solidFill>
                  <a:srgbClr val="0000DC"/>
                </a:solidFill>
              </a:rPr>
              <a:t> ad sety</a:t>
            </a:r>
          </a:p>
          <a:p>
            <a:r>
              <a:rPr lang="cs-CZ" sz="2400" dirty="0">
                <a:solidFill>
                  <a:srgbClr val="0000DC"/>
                </a:solidFill>
              </a:rPr>
              <a:t>Nejméně funguje: některé příliš konkrétní </a:t>
            </a:r>
            <a:r>
              <a:rPr lang="cs-CZ" sz="2400" dirty="0" err="1">
                <a:solidFill>
                  <a:srgbClr val="0000DC"/>
                </a:solidFill>
              </a:rPr>
              <a:t>claimy</a:t>
            </a:r>
            <a:r>
              <a:rPr lang="cs-CZ" sz="2400" dirty="0">
                <a:solidFill>
                  <a:srgbClr val="0000DC"/>
                </a:solidFill>
              </a:rPr>
              <a:t>/obory </a:t>
            </a:r>
          </a:p>
          <a:p>
            <a:endParaRPr lang="cs-CZ" sz="2400" dirty="0">
              <a:solidFill>
                <a:srgbClr val="0000DC"/>
              </a:solidFill>
            </a:endParaRPr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814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C2AB66-D127-484D-B90B-8F2B951C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SEM (Google)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E6FA60-A0CC-7140-A2F0-64C0972AE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180 tis. Impresí </a:t>
            </a:r>
          </a:p>
          <a:p>
            <a:r>
              <a:rPr lang="cs-CZ" dirty="0">
                <a:solidFill>
                  <a:srgbClr val="0000DC"/>
                </a:solidFill>
              </a:rPr>
              <a:t>CTR 12,81%</a:t>
            </a:r>
          </a:p>
          <a:p>
            <a:r>
              <a:rPr lang="cs-CZ" dirty="0">
                <a:solidFill>
                  <a:srgbClr val="0000DC"/>
                </a:solidFill>
              </a:rPr>
              <a:t>CPC 15 CZK</a:t>
            </a:r>
          </a:p>
          <a:p>
            <a:r>
              <a:rPr lang="cs-CZ" dirty="0">
                <a:solidFill>
                  <a:srgbClr val="0000DC"/>
                </a:solidFill>
              </a:rPr>
              <a:t>7 tis. kliknutí</a:t>
            </a:r>
          </a:p>
          <a:p>
            <a:r>
              <a:rPr lang="cs-CZ" dirty="0">
                <a:solidFill>
                  <a:srgbClr val="0000DC"/>
                </a:solidFill>
              </a:rPr>
              <a:t>Větší </a:t>
            </a:r>
            <a:r>
              <a:rPr lang="cs-CZ" dirty="0" err="1">
                <a:solidFill>
                  <a:srgbClr val="0000DC"/>
                </a:solidFill>
              </a:rPr>
              <a:t>proklikovost</a:t>
            </a:r>
            <a:r>
              <a:rPr lang="cs-CZ" dirty="0">
                <a:solidFill>
                  <a:srgbClr val="0000DC"/>
                </a:solidFill>
              </a:rPr>
              <a:t>, přesnější „cílení“ – klíčová slova (nejlepší „study </a:t>
            </a:r>
            <a:r>
              <a:rPr lang="cs-CZ" dirty="0" err="1">
                <a:solidFill>
                  <a:srgbClr val="0000DC"/>
                </a:solidFill>
              </a:rPr>
              <a:t>abroad</a:t>
            </a:r>
            <a:r>
              <a:rPr lang="cs-CZ" dirty="0">
                <a:solidFill>
                  <a:srgbClr val="0000DC"/>
                </a:solidFill>
              </a:rPr>
              <a:t>“ a „</a:t>
            </a:r>
            <a:r>
              <a:rPr lang="cs-CZ" dirty="0" err="1">
                <a:solidFill>
                  <a:srgbClr val="0000DC"/>
                </a:solidFill>
              </a:rPr>
              <a:t>masters</a:t>
            </a:r>
            <a:r>
              <a:rPr lang="cs-CZ" dirty="0">
                <a:solidFill>
                  <a:srgbClr val="0000DC"/>
                </a:solidFill>
              </a:rPr>
              <a:t>/</a:t>
            </a:r>
            <a:r>
              <a:rPr lang="cs-CZ" dirty="0" err="1">
                <a:solidFill>
                  <a:srgbClr val="0000DC"/>
                </a:solidFill>
              </a:rPr>
              <a:t>bachelor</a:t>
            </a:r>
            <a:r>
              <a:rPr lang="cs-CZ" dirty="0">
                <a:solidFill>
                  <a:srgbClr val="0000DC"/>
                </a:solidFill>
              </a:rPr>
              <a:t> in </a:t>
            </a:r>
            <a:r>
              <a:rPr lang="cs-CZ" dirty="0" err="1">
                <a:solidFill>
                  <a:srgbClr val="0000DC"/>
                </a:solidFill>
              </a:rPr>
              <a:t>English</a:t>
            </a:r>
            <a:r>
              <a:rPr lang="cs-CZ" dirty="0">
                <a:solidFill>
                  <a:srgbClr val="0000DC"/>
                </a:solidFill>
              </a:rPr>
              <a:t>“ </a:t>
            </a:r>
          </a:p>
          <a:p>
            <a:r>
              <a:rPr lang="cs-CZ" dirty="0">
                <a:solidFill>
                  <a:srgbClr val="0000DC"/>
                </a:solidFill>
              </a:rPr>
              <a:t>Nejlépe fungují </a:t>
            </a:r>
            <a:r>
              <a:rPr lang="cs-CZ" dirty="0" err="1">
                <a:solidFill>
                  <a:srgbClr val="0000DC"/>
                </a:solidFill>
              </a:rPr>
              <a:t>broad</a:t>
            </a:r>
            <a:r>
              <a:rPr lang="cs-CZ" dirty="0">
                <a:solidFill>
                  <a:srgbClr val="0000DC"/>
                </a:solidFill>
              </a:rPr>
              <a:t> sety, ne konkrétní obory </a:t>
            </a:r>
          </a:p>
          <a:p>
            <a:r>
              <a:rPr lang="cs-CZ" dirty="0">
                <a:solidFill>
                  <a:srgbClr val="0000DC"/>
                </a:solidFill>
              </a:rPr>
              <a:t>Nejlepší jsou FSS, FF a překvapivě PDF</a:t>
            </a:r>
          </a:p>
          <a:p>
            <a:r>
              <a:rPr lang="cs-CZ" dirty="0">
                <a:solidFill>
                  <a:srgbClr val="0000DC"/>
                </a:solidFill>
              </a:rPr>
              <a:t>Nejlepší v JVA, BAL, MED</a:t>
            </a:r>
          </a:p>
          <a:p>
            <a:r>
              <a:rPr lang="cs-CZ" dirty="0">
                <a:solidFill>
                  <a:srgbClr val="0000DC"/>
                </a:solidFill>
              </a:rPr>
              <a:t>Nejhorší v USA, CAN, JAP</a:t>
            </a:r>
          </a:p>
          <a:p>
            <a:endParaRPr lang="cs-CZ" dirty="0">
              <a:solidFill>
                <a:srgbClr val="0000DC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796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A1047-FDA9-724F-801F-8B0B69AE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ad setů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661A41-5F20-0847-83F6-1AFEDC8C3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41985" cy="4351338"/>
          </a:xfrm>
        </p:spPr>
        <p:txBody>
          <a:bodyPr>
            <a:normAutofit fontScale="92500"/>
          </a:bodyPr>
          <a:lstStyle/>
          <a:p>
            <a:pPr>
              <a:lnSpc>
                <a:spcPts val="2300"/>
              </a:lnSpc>
            </a:pPr>
            <a:r>
              <a:rPr lang="cs-CZ" sz="1800" b="1" dirty="0">
                <a:solidFill>
                  <a:srgbClr val="0000DC"/>
                </a:solidFill>
              </a:rPr>
              <a:t>Study in </a:t>
            </a:r>
            <a:r>
              <a:rPr lang="cs-CZ" sz="1800" b="1" dirty="0" err="1">
                <a:solidFill>
                  <a:srgbClr val="0000DC"/>
                </a:solidFill>
              </a:rPr>
              <a:t>the</a:t>
            </a:r>
            <a:r>
              <a:rPr lang="cs-CZ" sz="1800" b="1" dirty="0">
                <a:solidFill>
                  <a:srgbClr val="0000DC"/>
                </a:solidFill>
              </a:rPr>
              <a:t> 6th most </a:t>
            </a:r>
            <a:r>
              <a:rPr lang="cs-CZ" sz="1800" b="1" dirty="0" err="1">
                <a:solidFill>
                  <a:srgbClr val="0000DC"/>
                </a:solidFill>
              </a:rPr>
              <a:t>popular</a:t>
            </a:r>
            <a:r>
              <a:rPr lang="cs-CZ" sz="1800" b="1" dirty="0">
                <a:solidFill>
                  <a:srgbClr val="0000DC"/>
                </a:solidFill>
              </a:rPr>
              <a:t> student city</a:t>
            </a:r>
          </a:p>
          <a:p>
            <a:pPr>
              <a:lnSpc>
                <a:spcPts val="2300"/>
              </a:lnSpc>
            </a:pPr>
            <a:r>
              <a:rPr lang="cs-CZ" sz="1800" b="1" dirty="0" err="1">
                <a:solidFill>
                  <a:srgbClr val="0000DC"/>
                </a:solidFill>
              </a:rPr>
              <a:t>Choose</a:t>
            </a:r>
            <a:r>
              <a:rPr lang="cs-CZ" sz="1800" b="1" dirty="0">
                <a:solidFill>
                  <a:srgbClr val="0000DC"/>
                </a:solidFill>
              </a:rPr>
              <a:t> </a:t>
            </a:r>
            <a:r>
              <a:rPr lang="cs-CZ" sz="1800" b="1" dirty="0" err="1">
                <a:solidFill>
                  <a:srgbClr val="0000DC"/>
                </a:solidFill>
              </a:rPr>
              <a:t>from</a:t>
            </a:r>
            <a:r>
              <a:rPr lang="cs-CZ" sz="1800" b="1" dirty="0">
                <a:solidFill>
                  <a:srgbClr val="0000DC"/>
                </a:solidFill>
              </a:rPr>
              <a:t> 80+ </a:t>
            </a:r>
            <a:r>
              <a:rPr lang="cs-CZ" sz="1800" b="1" dirty="0" err="1">
                <a:solidFill>
                  <a:srgbClr val="0000DC"/>
                </a:solidFill>
              </a:rPr>
              <a:t>programmes</a:t>
            </a:r>
            <a:r>
              <a:rPr lang="cs-CZ" sz="1800" b="1" dirty="0">
                <a:solidFill>
                  <a:srgbClr val="0000DC"/>
                </a:solidFill>
              </a:rPr>
              <a:t> in </a:t>
            </a:r>
            <a:r>
              <a:rPr lang="cs-CZ" sz="1800" b="1" dirty="0" err="1">
                <a:solidFill>
                  <a:srgbClr val="0000DC"/>
                </a:solidFill>
              </a:rPr>
              <a:t>English</a:t>
            </a:r>
            <a:endParaRPr lang="cs-CZ" sz="1800" b="1" dirty="0">
              <a:solidFill>
                <a:srgbClr val="0000DC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b="1" dirty="0">
                <a:solidFill>
                  <a:srgbClr val="0000DC"/>
                </a:solidFill>
              </a:rPr>
              <a:t>Study in </a:t>
            </a:r>
            <a:r>
              <a:rPr lang="cs-CZ" sz="1800" b="1" dirty="0" err="1">
                <a:solidFill>
                  <a:srgbClr val="0000DC"/>
                </a:solidFill>
              </a:rPr>
              <a:t>international</a:t>
            </a:r>
            <a:r>
              <a:rPr lang="cs-CZ" sz="1800" b="1" dirty="0">
                <a:solidFill>
                  <a:srgbClr val="0000DC"/>
                </a:solidFill>
              </a:rPr>
              <a:t> </a:t>
            </a:r>
            <a:r>
              <a:rPr lang="cs-CZ" sz="1800" b="1" dirty="0" err="1">
                <a:solidFill>
                  <a:srgbClr val="0000DC"/>
                </a:solidFill>
              </a:rPr>
              <a:t>environment</a:t>
            </a:r>
            <a:endParaRPr lang="cs-CZ" sz="1800" b="1" dirty="0">
              <a:solidFill>
                <a:srgbClr val="0000DC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B9006E"/>
                </a:solidFill>
              </a:rPr>
              <a:t>Study business management in </a:t>
            </a:r>
            <a:r>
              <a:rPr lang="cs-CZ" sz="1800" dirty="0" err="1">
                <a:solidFill>
                  <a:srgbClr val="B9006E"/>
                </a:solidFill>
              </a:rPr>
              <a:t>Central</a:t>
            </a:r>
            <a:r>
              <a:rPr lang="cs-CZ" sz="1800" dirty="0">
                <a:solidFill>
                  <a:srgbClr val="B9006E"/>
                </a:solidFill>
              </a:rPr>
              <a:t> </a:t>
            </a:r>
            <a:r>
              <a:rPr lang="cs-CZ" sz="1800" dirty="0" err="1">
                <a:solidFill>
                  <a:srgbClr val="B9006E"/>
                </a:solidFill>
              </a:rPr>
              <a:t>Europe</a:t>
            </a:r>
            <a:endParaRPr lang="cs-CZ" sz="1800" dirty="0">
              <a:solidFill>
                <a:srgbClr val="B9006E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B9006E"/>
                </a:solidFill>
              </a:rPr>
              <a:t>Study </a:t>
            </a:r>
            <a:r>
              <a:rPr lang="cs-CZ" sz="1800" dirty="0" err="1">
                <a:solidFill>
                  <a:srgbClr val="B9006E"/>
                </a:solidFill>
              </a:rPr>
              <a:t>economics</a:t>
            </a:r>
            <a:r>
              <a:rPr lang="cs-CZ" sz="1800" dirty="0">
                <a:solidFill>
                  <a:srgbClr val="B9006E"/>
                </a:solidFill>
              </a:rPr>
              <a:t> in </a:t>
            </a:r>
            <a:r>
              <a:rPr lang="cs-CZ" sz="1800" dirty="0" err="1">
                <a:solidFill>
                  <a:srgbClr val="B9006E"/>
                </a:solidFill>
              </a:rPr>
              <a:t>Central</a:t>
            </a:r>
            <a:r>
              <a:rPr lang="cs-CZ" sz="1800" dirty="0">
                <a:solidFill>
                  <a:srgbClr val="B9006E"/>
                </a:solidFill>
              </a:rPr>
              <a:t> </a:t>
            </a:r>
            <a:r>
              <a:rPr lang="cs-CZ" sz="1800" dirty="0" err="1">
                <a:solidFill>
                  <a:srgbClr val="B9006E"/>
                </a:solidFill>
              </a:rPr>
              <a:t>Europe</a:t>
            </a:r>
            <a:endParaRPr lang="cs-CZ" sz="1800" dirty="0">
              <a:solidFill>
                <a:srgbClr val="B9006E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B9006E"/>
                </a:solidFill>
              </a:rPr>
              <a:t>Study finance in </a:t>
            </a:r>
            <a:r>
              <a:rPr lang="cs-CZ" sz="1800" dirty="0" err="1">
                <a:solidFill>
                  <a:srgbClr val="B9006E"/>
                </a:solidFill>
              </a:rPr>
              <a:t>Central</a:t>
            </a:r>
            <a:r>
              <a:rPr lang="cs-CZ" sz="1800" dirty="0">
                <a:solidFill>
                  <a:srgbClr val="B9006E"/>
                </a:solidFill>
              </a:rPr>
              <a:t> </a:t>
            </a:r>
            <a:r>
              <a:rPr lang="cs-CZ" sz="1800" dirty="0" err="1">
                <a:solidFill>
                  <a:srgbClr val="B9006E"/>
                </a:solidFill>
              </a:rPr>
              <a:t>Europe</a:t>
            </a:r>
            <a:endParaRPr lang="cs-CZ" sz="1800" dirty="0">
              <a:solidFill>
                <a:srgbClr val="B9006E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4BC8FF"/>
                </a:solidFill>
              </a:rPr>
              <a:t>Study </a:t>
            </a:r>
            <a:r>
              <a:rPr lang="cs-CZ" sz="1800" dirty="0" err="1">
                <a:solidFill>
                  <a:srgbClr val="4BC8FF"/>
                </a:solidFill>
              </a:rPr>
              <a:t>arts</a:t>
            </a:r>
            <a:r>
              <a:rPr lang="cs-CZ" sz="1800" dirty="0">
                <a:solidFill>
                  <a:srgbClr val="4BC8FF"/>
                </a:solidFill>
              </a:rPr>
              <a:t> and </a:t>
            </a:r>
            <a:r>
              <a:rPr lang="cs-CZ" sz="1800" dirty="0" err="1">
                <a:solidFill>
                  <a:srgbClr val="4BC8FF"/>
                </a:solidFill>
              </a:rPr>
              <a:t>history</a:t>
            </a:r>
            <a:r>
              <a:rPr lang="cs-CZ" sz="1800" dirty="0">
                <a:solidFill>
                  <a:srgbClr val="4BC8FF"/>
                </a:solidFill>
              </a:rPr>
              <a:t> in </a:t>
            </a:r>
            <a:r>
              <a:rPr lang="cs-CZ" sz="1800" dirty="0" err="1">
                <a:solidFill>
                  <a:srgbClr val="4BC8FF"/>
                </a:solidFill>
              </a:rPr>
              <a:t>Central</a:t>
            </a:r>
            <a:r>
              <a:rPr lang="cs-CZ" sz="1800" dirty="0">
                <a:solidFill>
                  <a:srgbClr val="4BC8FF"/>
                </a:solidFill>
              </a:rPr>
              <a:t> </a:t>
            </a:r>
            <a:r>
              <a:rPr lang="cs-CZ" sz="1800" dirty="0" err="1">
                <a:solidFill>
                  <a:srgbClr val="4BC8FF"/>
                </a:solidFill>
              </a:rPr>
              <a:t>Europe</a:t>
            </a:r>
            <a:endParaRPr lang="cs-CZ" sz="1800" dirty="0">
              <a:solidFill>
                <a:srgbClr val="4BC8FF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4BC8FF"/>
                </a:solidFill>
              </a:rPr>
              <a:t>Study </a:t>
            </a:r>
            <a:r>
              <a:rPr lang="cs-CZ" sz="1800" dirty="0" err="1">
                <a:solidFill>
                  <a:srgbClr val="4BC8FF"/>
                </a:solidFill>
              </a:rPr>
              <a:t>English</a:t>
            </a:r>
            <a:r>
              <a:rPr lang="cs-CZ" sz="1800" dirty="0">
                <a:solidFill>
                  <a:srgbClr val="4BC8FF"/>
                </a:solidFill>
              </a:rPr>
              <a:t> </a:t>
            </a:r>
            <a:r>
              <a:rPr lang="cs-CZ" sz="1800" dirty="0" err="1">
                <a:solidFill>
                  <a:srgbClr val="4BC8FF"/>
                </a:solidFill>
              </a:rPr>
              <a:t>language</a:t>
            </a:r>
            <a:r>
              <a:rPr lang="cs-CZ" sz="1800" dirty="0">
                <a:solidFill>
                  <a:srgbClr val="4BC8FF"/>
                </a:solidFill>
              </a:rPr>
              <a:t> and </a:t>
            </a:r>
            <a:r>
              <a:rPr lang="cs-CZ" sz="1800" dirty="0" err="1">
                <a:solidFill>
                  <a:srgbClr val="4BC8FF"/>
                </a:solidFill>
              </a:rPr>
              <a:t>literature</a:t>
            </a:r>
            <a:r>
              <a:rPr lang="cs-CZ" sz="1800" dirty="0">
                <a:solidFill>
                  <a:srgbClr val="4BC8FF"/>
                </a:solidFill>
              </a:rPr>
              <a:t> in </a:t>
            </a:r>
            <a:r>
              <a:rPr lang="cs-CZ" sz="1800" dirty="0" err="1">
                <a:solidFill>
                  <a:srgbClr val="4BC8FF"/>
                </a:solidFill>
              </a:rPr>
              <a:t>Central</a:t>
            </a:r>
            <a:r>
              <a:rPr lang="cs-CZ" sz="1800" dirty="0">
                <a:solidFill>
                  <a:srgbClr val="4BC8FF"/>
                </a:solidFill>
              </a:rPr>
              <a:t> </a:t>
            </a:r>
            <a:r>
              <a:rPr lang="cs-CZ" sz="1800" dirty="0" err="1">
                <a:solidFill>
                  <a:srgbClr val="4BC8FF"/>
                </a:solidFill>
              </a:rPr>
              <a:t>Europe</a:t>
            </a:r>
            <a:endParaRPr lang="cs-CZ" sz="1800" dirty="0">
              <a:solidFill>
                <a:srgbClr val="4BC8FF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4BC8FF"/>
                </a:solidFill>
              </a:rPr>
              <a:t>Study </a:t>
            </a:r>
            <a:r>
              <a:rPr lang="cs-CZ" sz="1800" dirty="0" err="1">
                <a:solidFill>
                  <a:srgbClr val="4BC8FF"/>
                </a:solidFill>
              </a:rPr>
              <a:t>languages</a:t>
            </a:r>
            <a:r>
              <a:rPr lang="cs-CZ" sz="1800" dirty="0">
                <a:solidFill>
                  <a:srgbClr val="4BC8FF"/>
                </a:solidFill>
              </a:rPr>
              <a:t> and </a:t>
            </a:r>
            <a:r>
              <a:rPr lang="cs-CZ" sz="1800" dirty="0" err="1">
                <a:solidFill>
                  <a:srgbClr val="4BC8FF"/>
                </a:solidFill>
              </a:rPr>
              <a:t>cultures</a:t>
            </a:r>
            <a:r>
              <a:rPr lang="cs-CZ" sz="1800" dirty="0">
                <a:solidFill>
                  <a:srgbClr val="4BC8FF"/>
                </a:solidFill>
              </a:rPr>
              <a:t> in </a:t>
            </a:r>
            <a:r>
              <a:rPr lang="cs-CZ" sz="1800" dirty="0" err="1">
                <a:solidFill>
                  <a:srgbClr val="4BC8FF"/>
                </a:solidFill>
              </a:rPr>
              <a:t>Central</a:t>
            </a:r>
            <a:r>
              <a:rPr lang="cs-CZ" sz="1800" dirty="0">
                <a:solidFill>
                  <a:srgbClr val="4BC8FF"/>
                </a:solidFill>
              </a:rPr>
              <a:t> </a:t>
            </a:r>
            <a:r>
              <a:rPr lang="cs-CZ" sz="1800" dirty="0" err="1">
                <a:solidFill>
                  <a:srgbClr val="4BC8FF"/>
                </a:solidFill>
              </a:rPr>
              <a:t>Europe</a:t>
            </a:r>
            <a:endParaRPr lang="cs-CZ" sz="1800" dirty="0">
              <a:solidFill>
                <a:srgbClr val="4BC8FF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F01928"/>
                </a:solidFill>
              </a:rPr>
              <a:t>Study </a:t>
            </a:r>
            <a:r>
              <a:rPr lang="cs-CZ" sz="1800" dirty="0" err="1">
                <a:solidFill>
                  <a:srgbClr val="F01928"/>
                </a:solidFill>
              </a:rPr>
              <a:t>dentistry</a:t>
            </a:r>
            <a:r>
              <a:rPr lang="cs-CZ" sz="1800" dirty="0">
                <a:solidFill>
                  <a:srgbClr val="F01928"/>
                </a:solidFill>
              </a:rPr>
              <a:t> in </a:t>
            </a:r>
            <a:r>
              <a:rPr lang="cs-CZ" sz="1800" dirty="0" err="1">
                <a:solidFill>
                  <a:srgbClr val="F01928"/>
                </a:solidFill>
              </a:rPr>
              <a:t>Central</a:t>
            </a:r>
            <a:r>
              <a:rPr lang="cs-CZ" sz="1800" dirty="0">
                <a:solidFill>
                  <a:srgbClr val="F01928"/>
                </a:solidFill>
              </a:rPr>
              <a:t> </a:t>
            </a:r>
            <a:r>
              <a:rPr lang="cs-CZ" sz="1800" dirty="0" err="1">
                <a:solidFill>
                  <a:srgbClr val="F01928"/>
                </a:solidFill>
              </a:rPr>
              <a:t>Europe</a:t>
            </a:r>
            <a:endParaRPr lang="cs-CZ" sz="1800" dirty="0">
              <a:solidFill>
                <a:srgbClr val="F01928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F01928"/>
                </a:solidFill>
              </a:rPr>
              <a:t>Study </a:t>
            </a:r>
            <a:r>
              <a:rPr lang="cs-CZ" sz="1800" dirty="0" err="1">
                <a:solidFill>
                  <a:srgbClr val="F01928"/>
                </a:solidFill>
              </a:rPr>
              <a:t>general</a:t>
            </a:r>
            <a:r>
              <a:rPr lang="cs-CZ" sz="1800" dirty="0">
                <a:solidFill>
                  <a:srgbClr val="F01928"/>
                </a:solidFill>
              </a:rPr>
              <a:t> </a:t>
            </a:r>
            <a:r>
              <a:rPr lang="cs-CZ" sz="1800" dirty="0" err="1">
                <a:solidFill>
                  <a:srgbClr val="F01928"/>
                </a:solidFill>
              </a:rPr>
              <a:t>medicine</a:t>
            </a:r>
            <a:r>
              <a:rPr lang="cs-CZ" sz="1800" dirty="0">
                <a:solidFill>
                  <a:srgbClr val="F01928"/>
                </a:solidFill>
              </a:rPr>
              <a:t> in </a:t>
            </a:r>
            <a:r>
              <a:rPr lang="cs-CZ" sz="1800" dirty="0" err="1">
                <a:solidFill>
                  <a:srgbClr val="F01928"/>
                </a:solidFill>
              </a:rPr>
              <a:t>Central</a:t>
            </a:r>
            <a:r>
              <a:rPr lang="cs-CZ" sz="1800" dirty="0">
                <a:solidFill>
                  <a:srgbClr val="F01928"/>
                </a:solidFill>
              </a:rPr>
              <a:t> </a:t>
            </a:r>
            <a:r>
              <a:rPr lang="cs-CZ" sz="1800" dirty="0" err="1">
                <a:solidFill>
                  <a:srgbClr val="F01928"/>
                </a:solidFill>
              </a:rPr>
              <a:t>Europe</a:t>
            </a:r>
            <a:endParaRPr lang="cs-CZ" sz="1800" dirty="0">
              <a:solidFill>
                <a:srgbClr val="F01928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03EE27-BF66-B047-A95A-B5C51F656C9A}"/>
              </a:ext>
            </a:extLst>
          </p:cNvPr>
          <p:cNvSpPr txBox="1"/>
          <p:nvPr/>
        </p:nvSpPr>
        <p:spPr>
          <a:xfrm>
            <a:off x="5955323" y="1733879"/>
            <a:ext cx="50409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cs-CZ" sz="1800" dirty="0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cs-CZ" sz="1800" dirty="0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AF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 in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F2D4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software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engeneering</a:t>
            </a: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F2D4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relations in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media and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5678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Velký problém s PHARM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62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C2AB66-D127-484D-B90B-8F2B951C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Rozdíly/lekce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E6FA60-A0CC-7140-A2F0-64C0972AE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Větší imprese, dosahy, kliknutí, CTR než v létě</a:t>
            </a:r>
          </a:p>
          <a:p>
            <a:pPr marL="72000" indent="0">
              <a:buNone/>
            </a:pPr>
            <a:endParaRPr lang="cs-CZ" dirty="0">
              <a:solidFill>
                <a:srgbClr val="0000DC"/>
              </a:solidFill>
            </a:endParaRPr>
          </a:p>
          <a:p>
            <a:r>
              <a:rPr lang="cs-CZ" dirty="0">
                <a:solidFill>
                  <a:srgbClr val="0000DC"/>
                </a:solidFill>
              </a:rPr>
              <a:t>Podzim je náročnější na inzerci – Vánoce</a:t>
            </a:r>
          </a:p>
          <a:p>
            <a:r>
              <a:rPr lang="cs-CZ" dirty="0">
                <a:solidFill>
                  <a:srgbClr val="0000DC"/>
                </a:solidFill>
              </a:rPr>
              <a:t>Reklamy jsou „dražší“ –  vyšší CPC než v létě</a:t>
            </a:r>
          </a:p>
          <a:p>
            <a:r>
              <a:rPr lang="cs-CZ" dirty="0">
                <a:solidFill>
                  <a:srgbClr val="0000DC"/>
                </a:solidFill>
              </a:rPr>
              <a:t>Nemožnost měření konverzních cílů (zatím)</a:t>
            </a:r>
          </a:p>
          <a:p>
            <a:r>
              <a:rPr lang="cs-CZ" dirty="0" err="1">
                <a:solidFill>
                  <a:srgbClr val="0000DC"/>
                </a:solidFill>
              </a:rPr>
              <a:t>Cookies</a:t>
            </a:r>
            <a:endParaRPr lang="cs-CZ" dirty="0">
              <a:solidFill>
                <a:srgbClr val="0000DC"/>
              </a:solidFill>
            </a:endParaRPr>
          </a:p>
          <a:p>
            <a:r>
              <a:rPr lang="cs-CZ" dirty="0" err="1">
                <a:solidFill>
                  <a:srgbClr val="0000DC"/>
                </a:solidFill>
              </a:rPr>
              <a:t>Broad</a:t>
            </a:r>
            <a:r>
              <a:rPr lang="cs-CZ" dirty="0">
                <a:solidFill>
                  <a:srgbClr val="0000DC"/>
                </a:solidFill>
              </a:rPr>
              <a:t> sety fungují lépe, než konkrétní obory/</a:t>
            </a:r>
            <a:r>
              <a:rPr lang="cs-CZ" dirty="0" err="1">
                <a:solidFill>
                  <a:srgbClr val="0000DC"/>
                </a:solidFill>
              </a:rPr>
              <a:t>fields</a:t>
            </a:r>
            <a:endParaRPr lang="cs-CZ" dirty="0">
              <a:solidFill>
                <a:srgbClr val="0000DC"/>
              </a:solidFill>
            </a:endParaRPr>
          </a:p>
          <a:p>
            <a:r>
              <a:rPr lang="cs-CZ" dirty="0">
                <a:solidFill>
                  <a:srgbClr val="0000DC"/>
                </a:solidFill>
              </a:rPr>
              <a:t>Na IG velmi dobře fungovaly vertikální videa</a:t>
            </a:r>
          </a:p>
          <a:p>
            <a:pPr marL="72000" indent="0">
              <a:buNone/>
            </a:pPr>
            <a:endParaRPr lang="cs-CZ" dirty="0">
              <a:solidFill>
                <a:srgbClr val="0000DC"/>
              </a:solidFill>
            </a:endParaRPr>
          </a:p>
          <a:p>
            <a:r>
              <a:rPr lang="cs-CZ" dirty="0">
                <a:solidFill>
                  <a:srgbClr val="0000DC"/>
                </a:solidFill>
              </a:rPr>
              <a:t>Komplexnější </a:t>
            </a:r>
            <a:r>
              <a:rPr lang="cs-CZ" dirty="0" err="1">
                <a:solidFill>
                  <a:srgbClr val="0000DC"/>
                </a:solidFill>
              </a:rPr>
              <a:t>info</a:t>
            </a:r>
            <a:r>
              <a:rPr lang="cs-CZ" dirty="0">
                <a:solidFill>
                  <a:srgbClr val="0000DC"/>
                </a:solidFill>
              </a:rPr>
              <a:t>-grafika</a:t>
            </a:r>
          </a:p>
          <a:p>
            <a:endParaRPr lang="cs-CZ" dirty="0">
              <a:solidFill>
                <a:srgbClr val="0000DC"/>
              </a:solidFill>
            </a:endParaRPr>
          </a:p>
          <a:p>
            <a:endParaRPr lang="cs-CZ" dirty="0">
              <a:solidFill>
                <a:srgbClr val="0000DC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3646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59CBEE-ED5D-2043-B18A-B7F3C402D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Názory/diskuze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9A85E2-C8E7-5243-8738-5326A2444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2300"/>
              </a:lnSpc>
            </a:pPr>
            <a:r>
              <a:rPr lang="cs-CZ" sz="2000" dirty="0">
                <a:solidFill>
                  <a:srgbClr val="0000DC"/>
                </a:solidFill>
              </a:rPr>
              <a:t>Erasmus </a:t>
            </a:r>
            <a:r>
              <a:rPr lang="cs-CZ" sz="2000" dirty="0" err="1">
                <a:solidFill>
                  <a:srgbClr val="0000DC"/>
                </a:solidFill>
              </a:rPr>
              <a:t>Days</a:t>
            </a:r>
            <a:r>
              <a:rPr lang="cs-CZ" sz="2000" dirty="0">
                <a:solidFill>
                  <a:srgbClr val="0000DC"/>
                </a:solidFill>
              </a:rPr>
              <a:t> 2021</a:t>
            </a:r>
          </a:p>
          <a:p>
            <a:pPr>
              <a:lnSpc>
                <a:spcPts val="2300"/>
              </a:lnSpc>
            </a:pPr>
            <a:r>
              <a:rPr lang="cs-CZ" sz="2000" dirty="0" err="1">
                <a:solidFill>
                  <a:srgbClr val="0000DC"/>
                </a:solidFill>
              </a:rPr>
              <a:t>Virtual</a:t>
            </a:r>
            <a:r>
              <a:rPr lang="cs-CZ" sz="2000" dirty="0">
                <a:solidFill>
                  <a:srgbClr val="0000DC"/>
                </a:solidFill>
              </a:rPr>
              <a:t> Open </a:t>
            </a:r>
            <a:r>
              <a:rPr lang="cs-CZ" sz="2000" dirty="0" err="1">
                <a:solidFill>
                  <a:srgbClr val="0000DC"/>
                </a:solidFill>
              </a:rPr>
              <a:t>Days</a:t>
            </a:r>
            <a:r>
              <a:rPr lang="cs-CZ" sz="2000" dirty="0">
                <a:solidFill>
                  <a:srgbClr val="0000DC"/>
                </a:solidFill>
              </a:rPr>
              <a:t> 2021</a:t>
            </a:r>
          </a:p>
          <a:p>
            <a:pPr>
              <a:lnSpc>
                <a:spcPts val="2300"/>
              </a:lnSpc>
            </a:pPr>
            <a:r>
              <a:rPr lang="cs-CZ" sz="2000" dirty="0">
                <a:solidFill>
                  <a:srgbClr val="0000DC"/>
                </a:solidFill>
              </a:rPr>
              <a:t>EDUC Online </a:t>
            </a:r>
            <a:r>
              <a:rPr lang="cs-CZ" sz="2000" dirty="0" err="1">
                <a:solidFill>
                  <a:srgbClr val="0000DC"/>
                </a:solidFill>
              </a:rPr>
              <a:t>Event</a:t>
            </a:r>
            <a:r>
              <a:rPr lang="cs-CZ" sz="2000" dirty="0">
                <a:solidFill>
                  <a:srgbClr val="0000DC"/>
                </a:solidFill>
              </a:rPr>
              <a:t> 2021</a:t>
            </a:r>
          </a:p>
          <a:p>
            <a:pPr>
              <a:lnSpc>
                <a:spcPts val="2300"/>
              </a:lnSpc>
            </a:pPr>
            <a:endParaRPr lang="cs-CZ" sz="2000" dirty="0">
              <a:solidFill>
                <a:srgbClr val="0000DC"/>
              </a:solidFill>
            </a:endParaRPr>
          </a:p>
          <a:p>
            <a:pPr>
              <a:lnSpc>
                <a:spcPts val="2300"/>
              </a:lnSpc>
            </a:pPr>
            <a:endParaRPr lang="cs-CZ" sz="2000" dirty="0">
              <a:solidFill>
                <a:srgbClr val="0000DC"/>
              </a:solidFill>
            </a:endParaRPr>
          </a:p>
          <a:p>
            <a:pPr marL="72000" indent="0">
              <a:lnSpc>
                <a:spcPts val="2300"/>
              </a:lnSpc>
              <a:buNone/>
            </a:pPr>
            <a:endParaRPr lang="cs-CZ" sz="2000" dirty="0">
              <a:solidFill>
                <a:srgbClr val="0000DC"/>
              </a:solidFill>
            </a:endParaRPr>
          </a:p>
          <a:p>
            <a:pPr>
              <a:lnSpc>
                <a:spcPts val="2300"/>
              </a:lnSpc>
            </a:pPr>
            <a:r>
              <a:rPr lang="cs-CZ" sz="2000" dirty="0">
                <a:solidFill>
                  <a:srgbClr val="0000DC"/>
                </a:solidFill>
              </a:rPr>
              <a:t>Pokec s fakultou</a:t>
            </a:r>
          </a:p>
        </p:txBody>
      </p:sp>
    </p:spTree>
    <p:extLst>
      <p:ext uri="{BB962C8B-B14F-4D97-AF65-F5344CB8AC3E}">
        <p14:creationId xmlns:p14="http://schemas.microsoft.com/office/powerpoint/2010/main" val="430161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0339FA-6295-48ED-B5D7-D49940330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Krátce o ambasadorech</a:t>
            </a:r>
            <a:endParaRPr lang="en-GB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37AE84-128C-4C83-9C08-01295AC92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5025"/>
            <a:ext cx="10515599" cy="3239332"/>
          </a:xfrm>
        </p:spPr>
        <p:txBody>
          <a:bodyPr>
            <a:normAutofit/>
          </a:bodyPr>
          <a:lstStyle/>
          <a:p>
            <a:pPr marL="324000" indent="-324000">
              <a:lnSpc>
                <a:spcPct val="110000"/>
              </a:lnSpc>
              <a:spcBef>
                <a:spcPts val="1600"/>
              </a:spcBef>
              <a:buClr>
                <a:srgbClr val="0000DC"/>
              </a:buClr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Podzim 2021 – focení, setkání, krátká videa,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takeovery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indent="-324000">
              <a:lnSpc>
                <a:spcPct val="110000"/>
              </a:lnSpc>
              <a:spcBef>
                <a:spcPts val="1600"/>
              </a:spcBef>
              <a:buClr>
                <a:srgbClr val="0000DC"/>
              </a:buClr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Fyzická setkání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odložena na neurčito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(pandemie, univerzitní semafor)</a:t>
            </a:r>
          </a:p>
          <a:p>
            <a:pPr marL="324000" indent="-324000">
              <a:lnSpc>
                <a:spcPct val="110000"/>
              </a:lnSpc>
              <a:spcBef>
                <a:spcPts val="1600"/>
              </a:spcBef>
              <a:buClr>
                <a:srgbClr val="0000DC"/>
              </a:buClr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Setkání s prorektorem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odloženo na květen/červen 2022</a:t>
            </a:r>
          </a:p>
          <a:p>
            <a:pPr marL="324000" indent="-324000">
              <a:lnSpc>
                <a:spcPct val="110000"/>
              </a:lnSpc>
              <a:spcBef>
                <a:spcPts val="1600"/>
              </a:spcBef>
              <a:buClr>
                <a:srgbClr val="0000DC"/>
              </a:buClr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Report za Podzim 2021 – výčet činností a zapojení ambasadora/ů (stačí krátké shrnutí, může být s odkazy na sociální média atd.) pošlete prosím Petru Bartoňovi (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barton@czs.muni.cz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do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18. února 2022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endParaRPr lang="cs-CZ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3281E606-FED6-4D0B-8183-E9201DCE4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928" y="5704679"/>
            <a:ext cx="1081515" cy="8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1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EB72F-5A6A-7D40-B956-14F82BC3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Mobility - update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166F17-7145-DF4A-B928-59875D940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631680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ERASMUS+ 131</a:t>
            </a:r>
          </a:p>
          <a:p>
            <a:pPr lvl="1"/>
            <a:r>
              <a:rPr lang="en-GB" dirty="0" err="1">
                <a:solidFill>
                  <a:srgbClr val="0000DC"/>
                </a:solidFill>
              </a:rPr>
              <a:t>Livestreamy</a:t>
            </a:r>
            <a:r>
              <a:rPr lang="cs-CZ" dirty="0">
                <a:solidFill>
                  <a:srgbClr val="0000DC"/>
                </a:solidFill>
              </a:rPr>
              <a:t> pro OK – úterý 8. 02. ve 13:00 a středa 9. 02. v 9:00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VŘ pro studijní pobyty - 7.2. - 13.2.2022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VŘ pro zaměstnance plánujeme na duben 2022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deadline</a:t>
            </a:r>
            <a:r>
              <a:rPr lang="cs-CZ" dirty="0">
                <a:solidFill>
                  <a:srgbClr val="0000DC"/>
                </a:solidFill>
              </a:rPr>
              <a:t> pro nový projekt E+ je </a:t>
            </a:r>
            <a:r>
              <a:rPr lang="cs-CZ" dirty="0">
                <a:solidFill>
                  <a:srgbClr val="F01928"/>
                </a:solidFill>
              </a:rPr>
              <a:t>23. 02. 2022</a:t>
            </a:r>
          </a:p>
          <a:p>
            <a:pPr lvl="1"/>
            <a:r>
              <a:rPr lang="cs-CZ" dirty="0">
                <a:solidFill>
                  <a:srgbClr val="F01928"/>
                </a:solidFill>
              </a:rPr>
              <a:t>Nahlásit BIP - jen počet kurzů a počet studentů</a:t>
            </a:r>
          </a:p>
          <a:p>
            <a:r>
              <a:rPr lang="cs-CZ" dirty="0">
                <a:solidFill>
                  <a:srgbClr val="0000DC"/>
                </a:solidFill>
              </a:rPr>
              <a:t>ERASMUS+ 171 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Deadline</a:t>
            </a:r>
            <a:r>
              <a:rPr lang="cs-CZ" dirty="0">
                <a:solidFill>
                  <a:srgbClr val="0000DC"/>
                </a:solidFill>
              </a:rPr>
              <a:t> pro projekt- 23. 02. 2022</a:t>
            </a:r>
          </a:p>
          <a:p>
            <a:r>
              <a:rPr lang="cs-CZ" dirty="0" err="1">
                <a:solidFill>
                  <a:srgbClr val="0000DC"/>
                </a:solidFill>
              </a:rPr>
              <a:t>Newcommers</a:t>
            </a:r>
            <a:r>
              <a:rPr lang="cs-CZ" dirty="0">
                <a:solidFill>
                  <a:srgbClr val="0000DC"/>
                </a:solidFill>
              </a:rPr>
              <a:t> – 30. 04. 2022</a:t>
            </a:r>
          </a:p>
          <a:p>
            <a:r>
              <a:rPr lang="cs-CZ" dirty="0" err="1">
                <a:solidFill>
                  <a:srgbClr val="0000DC"/>
                </a:solidFill>
              </a:rPr>
              <a:t>Global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Staff</a:t>
            </a:r>
            <a:r>
              <a:rPr lang="cs-CZ" dirty="0">
                <a:solidFill>
                  <a:srgbClr val="0000DC"/>
                </a:solidFill>
              </a:rPr>
              <a:t> Mobility – 30. 04. 2022</a:t>
            </a:r>
          </a:p>
          <a:p>
            <a:r>
              <a:rPr lang="cs-CZ" dirty="0">
                <a:solidFill>
                  <a:srgbClr val="0000DC"/>
                </a:solidFill>
              </a:rPr>
              <a:t>Mimoevropské mobility - 1. 6. 2022</a:t>
            </a:r>
          </a:p>
        </p:txBody>
      </p:sp>
    </p:spTree>
    <p:extLst>
      <p:ext uri="{BB962C8B-B14F-4D97-AF65-F5344CB8AC3E}">
        <p14:creationId xmlns:p14="http://schemas.microsoft.com/office/powerpoint/2010/main" val="3851571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EB72F-5A6A-7D40-B956-14F82BC3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AOB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166F17-7145-DF4A-B928-59875D940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631680"/>
          </a:xfrm>
        </p:spPr>
        <p:txBody>
          <a:bodyPr/>
          <a:lstStyle/>
          <a:p>
            <a:r>
              <a:rPr lang="en-GB" dirty="0" err="1">
                <a:solidFill>
                  <a:srgbClr val="0000DC"/>
                </a:solidFill>
              </a:rPr>
              <a:t>Ředitel</a:t>
            </a:r>
            <a:r>
              <a:rPr lang="en-GB" dirty="0">
                <a:solidFill>
                  <a:srgbClr val="0000DC"/>
                </a:solidFill>
              </a:rPr>
              <a:t> </a:t>
            </a:r>
            <a:r>
              <a:rPr lang="en-GB" dirty="0" err="1">
                <a:solidFill>
                  <a:srgbClr val="0000DC"/>
                </a:solidFill>
              </a:rPr>
              <a:t>Pavlík</a:t>
            </a:r>
            <a:r>
              <a:rPr lang="en-GB" dirty="0">
                <a:solidFill>
                  <a:srgbClr val="0000DC"/>
                </a:solidFill>
              </a:rPr>
              <a:t> </a:t>
            </a:r>
            <a:r>
              <a:rPr lang="en-GB" dirty="0" err="1">
                <a:solidFill>
                  <a:srgbClr val="0000DC"/>
                </a:solidFill>
              </a:rPr>
              <a:t>končí</a:t>
            </a:r>
            <a:r>
              <a:rPr lang="en-GB" dirty="0">
                <a:solidFill>
                  <a:srgbClr val="0000DC"/>
                </a:solidFill>
              </a:rPr>
              <a:t> </a:t>
            </a:r>
            <a:r>
              <a:rPr lang="en-GB" dirty="0" err="1">
                <a:solidFill>
                  <a:srgbClr val="0000DC"/>
                </a:solidFill>
              </a:rPr>
              <a:t>na</a:t>
            </a:r>
            <a:r>
              <a:rPr lang="en-GB" dirty="0">
                <a:solidFill>
                  <a:srgbClr val="0000DC"/>
                </a:solidFill>
              </a:rPr>
              <a:t> CZS k 31. 03. 2022</a:t>
            </a:r>
          </a:p>
          <a:p>
            <a:r>
              <a:rPr lang="en-GB" dirty="0" err="1">
                <a:solidFill>
                  <a:srgbClr val="0000DC"/>
                </a:solidFill>
              </a:rPr>
              <a:t>Další</a:t>
            </a:r>
            <a:r>
              <a:rPr lang="en-GB" dirty="0">
                <a:solidFill>
                  <a:srgbClr val="0000DC"/>
                </a:solidFill>
              </a:rPr>
              <a:t> </a:t>
            </a:r>
            <a:r>
              <a:rPr lang="en-GB" dirty="0" err="1">
                <a:solidFill>
                  <a:srgbClr val="0000DC"/>
                </a:solidFill>
              </a:rPr>
              <a:t>porady</a:t>
            </a:r>
            <a:r>
              <a:rPr lang="en-GB" dirty="0">
                <a:solidFill>
                  <a:srgbClr val="0000DC"/>
                </a:solidFill>
              </a:rPr>
              <a:t> IRO:</a:t>
            </a:r>
          </a:p>
          <a:p>
            <a:pPr lvl="1"/>
            <a:r>
              <a:rPr lang="en-GB" dirty="0">
                <a:solidFill>
                  <a:srgbClr val="0000DC"/>
                </a:solidFill>
              </a:rPr>
              <a:t>18. 03</a:t>
            </a:r>
          </a:p>
          <a:p>
            <a:pPr lvl="1"/>
            <a:r>
              <a:rPr lang="en-GB" dirty="0">
                <a:solidFill>
                  <a:srgbClr val="0000DC"/>
                </a:solidFill>
              </a:rPr>
              <a:t>29. 04? Nebo 06. 05?</a:t>
            </a:r>
          </a:p>
          <a:p>
            <a:pPr lvl="1"/>
            <a:r>
              <a:rPr lang="en-GB" dirty="0">
                <a:solidFill>
                  <a:srgbClr val="0000DC"/>
                </a:solidFill>
              </a:rPr>
              <a:t>24. 06.</a:t>
            </a:r>
            <a:endParaRPr lang="cs-CZ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26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EB72F-5A6A-7D40-B956-14F82BC3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Agenda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166F17-7145-DF4A-B928-59875D940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EDUC nový a starý</a:t>
            </a:r>
          </a:p>
          <a:p>
            <a:r>
              <a:rPr lang="cs-CZ" dirty="0">
                <a:solidFill>
                  <a:srgbClr val="0000DC"/>
                </a:solidFill>
              </a:rPr>
              <a:t>Marketingové okénko</a:t>
            </a:r>
          </a:p>
          <a:p>
            <a:r>
              <a:rPr lang="cs-CZ" dirty="0">
                <a:solidFill>
                  <a:srgbClr val="0000DC"/>
                </a:solidFill>
              </a:rPr>
              <a:t>Mobilitní update</a:t>
            </a:r>
          </a:p>
          <a:p>
            <a:r>
              <a:rPr lang="cs-CZ" dirty="0">
                <a:solidFill>
                  <a:srgbClr val="0000DC"/>
                </a:solidFill>
              </a:rPr>
              <a:t>AOB</a:t>
            </a:r>
          </a:p>
        </p:txBody>
      </p:sp>
    </p:spTree>
    <p:extLst>
      <p:ext uri="{BB962C8B-B14F-4D97-AF65-F5344CB8AC3E}">
        <p14:creationId xmlns:p14="http://schemas.microsoft.com/office/powerpoint/2010/main" val="167528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EB72F-5A6A-7D40-B956-14F82BC3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EDUC - současné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166F17-7145-DF4A-B928-59875D940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EDUC online kurzy:</a:t>
            </a:r>
          </a:p>
          <a:p>
            <a:pPr lvl="1"/>
            <a:r>
              <a:rPr lang="en-GB" dirty="0">
                <a:solidFill>
                  <a:srgbClr val="0000DC"/>
                </a:solidFill>
              </a:rPr>
              <a:t>Course catalogue</a:t>
            </a:r>
            <a:r>
              <a:rPr lang="cs-CZ" dirty="0">
                <a:solidFill>
                  <a:srgbClr val="0000DC"/>
                </a:solidFill>
              </a:rPr>
              <a:t>: </a:t>
            </a:r>
            <a:r>
              <a:rPr lang="cs-CZ" u="sng" dirty="0">
                <a:hlinkClick r:id="rId2"/>
              </a:rPr>
              <a:t>https://courses.educalliance.eu/</a:t>
            </a:r>
            <a:r>
              <a:rPr lang="cs-CZ" dirty="0"/>
              <a:t> 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kontaktní osoba – Kristýna </a:t>
            </a:r>
            <a:r>
              <a:rPr lang="cs-CZ" dirty="0" err="1">
                <a:solidFill>
                  <a:srgbClr val="0000DC"/>
                </a:solidFill>
              </a:rPr>
              <a:t>Hutová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>
                <a:solidFill>
                  <a:srgbClr val="0000DC"/>
                </a:solidFill>
              </a:rPr>
              <a:t>elektronický LA 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lang="cs-CZ" dirty="0">
                <a:solidFill>
                  <a:srgbClr val="0000DC"/>
                </a:solidFill>
              </a:rPr>
              <a:t>Možnost zvolit, že je kurz vedený pod fakultou 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lang="cs-CZ" dirty="0">
                <a:solidFill>
                  <a:srgbClr val="0000DC"/>
                </a:solidFill>
              </a:rPr>
              <a:t>Evidence, zda se jedná o fyzický/virtuální/</a:t>
            </a:r>
            <a:r>
              <a:rPr lang="cs-CZ" dirty="0" err="1">
                <a:solidFill>
                  <a:srgbClr val="0000DC"/>
                </a:solidFill>
              </a:rPr>
              <a:t>blended</a:t>
            </a:r>
            <a:r>
              <a:rPr lang="cs-CZ" dirty="0">
                <a:solidFill>
                  <a:srgbClr val="0000DC"/>
                </a:solidFill>
              </a:rPr>
              <a:t> kurz</a:t>
            </a:r>
          </a:p>
          <a:p>
            <a:r>
              <a:rPr lang="cs-CZ" dirty="0">
                <a:solidFill>
                  <a:srgbClr val="0000DC"/>
                </a:solidFill>
              </a:rPr>
              <a:t>EDUC certifikáty &amp; </a:t>
            </a:r>
            <a:r>
              <a:rPr lang="cs-CZ" dirty="0" err="1">
                <a:solidFill>
                  <a:srgbClr val="0000DC"/>
                </a:solidFill>
              </a:rPr>
              <a:t>ToR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>
                <a:solidFill>
                  <a:srgbClr val="0000DC"/>
                </a:solidFill>
              </a:rPr>
              <a:t>Certifikáty vydávají všichni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Uznaní kurzu na základě LA a Certifikátu (Místo </a:t>
            </a:r>
            <a:r>
              <a:rPr lang="cs-CZ" dirty="0" err="1">
                <a:solidFill>
                  <a:srgbClr val="0000DC"/>
                </a:solidFill>
              </a:rPr>
              <a:t>ToR</a:t>
            </a:r>
            <a:r>
              <a:rPr lang="cs-CZ" dirty="0">
                <a:solidFill>
                  <a:srgbClr val="0000DC"/>
                </a:solidFill>
              </a:rPr>
              <a:t>)</a:t>
            </a:r>
          </a:p>
          <a:p>
            <a:r>
              <a:rPr lang="cs-CZ" dirty="0">
                <a:solidFill>
                  <a:srgbClr val="0000DC"/>
                </a:solidFill>
              </a:rPr>
              <a:t>E-tandemy pro zaměstnance – přihláška do konce února</a:t>
            </a:r>
          </a:p>
          <a:p>
            <a:r>
              <a:rPr lang="cs-CZ" dirty="0">
                <a:solidFill>
                  <a:srgbClr val="0000DC"/>
                </a:solidFill>
              </a:rPr>
              <a:t>Nová výzva na “Gap </a:t>
            </a:r>
            <a:r>
              <a:rPr lang="cs-CZ" dirty="0" err="1">
                <a:solidFill>
                  <a:srgbClr val="0000DC"/>
                </a:solidFill>
              </a:rPr>
              <a:t>year</a:t>
            </a:r>
            <a:r>
              <a:rPr lang="cs-CZ" dirty="0">
                <a:solidFill>
                  <a:srgbClr val="0000DC"/>
                </a:solidFill>
              </a:rPr>
              <a:t>“ bude vypsaná v polovině února</a:t>
            </a:r>
          </a:p>
        </p:txBody>
      </p:sp>
    </p:spTree>
    <p:extLst>
      <p:ext uri="{BB962C8B-B14F-4D97-AF65-F5344CB8AC3E}">
        <p14:creationId xmlns:p14="http://schemas.microsoft.com/office/powerpoint/2010/main" val="27521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EB72F-5A6A-7D40-B956-14F82BC3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EDUC </a:t>
            </a:r>
            <a:r>
              <a:rPr lang="cs-CZ" dirty="0" err="1">
                <a:solidFill>
                  <a:srgbClr val="0000DC"/>
                </a:solidFill>
              </a:rPr>
              <a:t>Roll-out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166F17-7145-DF4A-B928-59875D940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Noví partneři: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Jaume</a:t>
            </a:r>
            <a:r>
              <a:rPr lang="cs-CZ" dirty="0">
                <a:solidFill>
                  <a:srgbClr val="0000DC"/>
                </a:solidFill>
              </a:rPr>
              <a:t> I (severně od Valencie v </a:t>
            </a:r>
            <a:r>
              <a:rPr lang="cs-CZ" dirty="0" err="1">
                <a:solidFill>
                  <a:srgbClr val="0000DC"/>
                </a:solidFill>
              </a:rPr>
              <a:t>Castellón</a:t>
            </a:r>
            <a:r>
              <a:rPr lang="cs-CZ" dirty="0">
                <a:solidFill>
                  <a:srgbClr val="0000DC"/>
                </a:solidFill>
              </a:rPr>
              <a:t> de la Plana)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University </a:t>
            </a:r>
            <a:r>
              <a:rPr lang="cs-CZ" dirty="0" err="1">
                <a:solidFill>
                  <a:srgbClr val="0000DC"/>
                </a:solidFill>
              </a:rPr>
              <a:t>of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South-Eastern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Norway</a:t>
            </a:r>
            <a:endParaRPr lang="cs-CZ" dirty="0">
              <a:solidFill>
                <a:srgbClr val="0000DC"/>
              </a:solidFill>
            </a:endParaRPr>
          </a:p>
          <a:p>
            <a:r>
              <a:rPr lang="cs-CZ" dirty="0">
                <a:solidFill>
                  <a:srgbClr val="0000DC"/>
                </a:solidFill>
              </a:rPr>
              <a:t>Projekt se má podat do 22. 03. 2022</a:t>
            </a:r>
          </a:p>
          <a:p>
            <a:r>
              <a:rPr lang="cs-CZ" dirty="0">
                <a:solidFill>
                  <a:srgbClr val="0000DC"/>
                </a:solidFill>
              </a:rPr>
              <a:t>Píše ho externí firma</a:t>
            </a:r>
          </a:p>
          <a:p>
            <a:r>
              <a:rPr lang="cs-CZ" dirty="0">
                <a:solidFill>
                  <a:srgbClr val="0000DC"/>
                </a:solidFill>
              </a:rPr>
              <a:t>Délka projektu 4+2 roky</a:t>
            </a:r>
          </a:p>
          <a:p>
            <a:r>
              <a:rPr lang="cs-CZ" dirty="0">
                <a:solidFill>
                  <a:srgbClr val="0000DC"/>
                </a:solidFill>
              </a:rPr>
              <a:t>Nové aktivity, vyšší rozpočet</a:t>
            </a:r>
          </a:p>
        </p:txBody>
      </p:sp>
    </p:spTree>
    <p:extLst>
      <p:ext uri="{BB962C8B-B14F-4D97-AF65-F5344CB8AC3E}">
        <p14:creationId xmlns:p14="http://schemas.microsoft.com/office/powerpoint/2010/main" val="4082015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EB72F-5A6A-7D40-B956-14F82BC3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EDUC </a:t>
            </a:r>
            <a:r>
              <a:rPr lang="cs-CZ" dirty="0" err="1">
                <a:solidFill>
                  <a:srgbClr val="0000DC"/>
                </a:solidFill>
              </a:rPr>
              <a:t>Roll-out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166F17-7145-DF4A-B928-59875D940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28445"/>
            <a:ext cx="10753200" cy="5193541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WP 1 </a:t>
            </a:r>
            <a:r>
              <a:rPr lang="cs-CZ" dirty="0" err="1">
                <a:solidFill>
                  <a:srgbClr val="0000DC"/>
                </a:solidFill>
              </a:rPr>
              <a:t>Governance</a:t>
            </a:r>
            <a:r>
              <a:rPr lang="cs-CZ" dirty="0">
                <a:solidFill>
                  <a:srgbClr val="0000DC"/>
                </a:solidFill>
              </a:rPr>
              <a:t>, Management and </a:t>
            </a:r>
            <a:r>
              <a:rPr lang="cs-CZ" dirty="0" err="1">
                <a:solidFill>
                  <a:srgbClr val="0000DC"/>
                </a:solidFill>
              </a:rPr>
              <a:t>Coordination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1 EDUC Charta </a:t>
            </a:r>
            <a:r>
              <a:rPr lang="cs-CZ" dirty="0" err="1">
                <a:solidFill>
                  <a:srgbClr val="0000DC"/>
                </a:solidFill>
              </a:rPr>
              <a:t>of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Values</a:t>
            </a:r>
            <a:r>
              <a:rPr lang="cs-CZ" dirty="0">
                <a:solidFill>
                  <a:srgbClr val="0000DC"/>
                </a:solidFill>
              </a:rPr>
              <a:t> and </a:t>
            </a:r>
            <a:r>
              <a:rPr lang="cs-CZ" dirty="0" err="1">
                <a:solidFill>
                  <a:srgbClr val="0000DC"/>
                </a:solidFill>
              </a:rPr>
              <a:t>Good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Collaboration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2 </a:t>
            </a:r>
            <a:r>
              <a:rPr lang="cs-CZ" dirty="0" err="1">
                <a:solidFill>
                  <a:srgbClr val="0000DC"/>
                </a:solidFill>
              </a:rPr>
              <a:t>Transform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institutional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structures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1.3 </a:t>
            </a:r>
            <a:r>
              <a:rPr lang="cs-CZ" dirty="0" err="1">
                <a:solidFill>
                  <a:srgbClr val="0000DC"/>
                </a:solidFill>
              </a:rPr>
              <a:t>Develop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collaborative</a:t>
            </a:r>
            <a:r>
              <a:rPr lang="cs-CZ" dirty="0">
                <a:solidFill>
                  <a:srgbClr val="0000DC"/>
                </a:solidFill>
              </a:rPr>
              <a:t> e-</a:t>
            </a:r>
            <a:r>
              <a:rPr lang="cs-CZ" dirty="0" err="1">
                <a:solidFill>
                  <a:srgbClr val="0000DC"/>
                </a:solidFill>
              </a:rPr>
              <a:t>tools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1.4 EDUC </a:t>
            </a:r>
            <a:r>
              <a:rPr lang="cs-CZ" dirty="0" err="1">
                <a:solidFill>
                  <a:srgbClr val="0000DC"/>
                </a:solidFill>
              </a:rPr>
              <a:t>Knowledge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Investment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Fund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>
                <a:solidFill>
                  <a:srgbClr val="0000DC"/>
                </a:solidFill>
              </a:rPr>
              <a:t>1.5 </a:t>
            </a:r>
            <a:r>
              <a:rPr lang="cs-CZ" dirty="0" err="1">
                <a:solidFill>
                  <a:srgbClr val="0000DC"/>
                </a:solidFill>
              </a:rPr>
              <a:t>Ensure</a:t>
            </a:r>
            <a:r>
              <a:rPr lang="cs-CZ" dirty="0">
                <a:solidFill>
                  <a:srgbClr val="0000DC"/>
                </a:solidFill>
              </a:rPr>
              <a:t> data </a:t>
            </a:r>
            <a:r>
              <a:rPr lang="cs-CZ" dirty="0" err="1">
                <a:solidFill>
                  <a:srgbClr val="0000DC"/>
                </a:solidFill>
              </a:rPr>
              <a:t>security</a:t>
            </a:r>
            <a:r>
              <a:rPr lang="cs-CZ" dirty="0">
                <a:solidFill>
                  <a:srgbClr val="0000DC"/>
                </a:solidFill>
              </a:rPr>
              <a:t> and </a:t>
            </a:r>
            <a:r>
              <a:rPr lang="cs-CZ" dirty="0" err="1">
                <a:solidFill>
                  <a:srgbClr val="0000DC"/>
                </a:solidFill>
              </a:rPr>
              <a:t>privacy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r>
              <a:rPr lang="cs-CZ" dirty="0">
                <a:solidFill>
                  <a:srgbClr val="0000DC"/>
                </a:solidFill>
              </a:rPr>
              <a:t>WP 2 </a:t>
            </a:r>
            <a:r>
              <a:rPr lang="cs-CZ" dirty="0" err="1">
                <a:solidFill>
                  <a:srgbClr val="0000DC"/>
                </a:solidFill>
              </a:rPr>
              <a:t>Education</a:t>
            </a:r>
            <a:r>
              <a:rPr lang="cs-CZ" dirty="0">
                <a:solidFill>
                  <a:srgbClr val="0000DC"/>
                </a:solidFill>
              </a:rPr>
              <a:t> Agenda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2.1 </a:t>
            </a:r>
            <a:r>
              <a:rPr lang="cs-CZ" dirty="0" err="1">
                <a:solidFill>
                  <a:srgbClr val="0000DC"/>
                </a:solidFill>
              </a:rPr>
              <a:t>Create</a:t>
            </a:r>
            <a:r>
              <a:rPr lang="cs-CZ" dirty="0">
                <a:solidFill>
                  <a:srgbClr val="0000DC"/>
                </a:solidFill>
              </a:rPr>
              <a:t> a </a:t>
            </a:r>
            <a:r>
              <a:rPr lang="cs-CZ" dirty="0" err="1">
                <a:solidFill>
                  <a:srgbClr val="0000DC"/>
                </a:solidFill>
              </a:rPr>
              <a:t>sustainable</a:t>
            </a:r>
            <a:r>
              <a:rPr lang="cs-CZ" dirty="0">
                <a:solidFill>
                  <a:srgbClr val="0000DC"/>
                </a:solidFill>
              </a:rPr>
              <a:t> and </a:t>
            </a:r>
            <a:r>
              <a:rPr lang="cs-CZ" dirty="0" err="1">
                <a:solidFill>
                  <a:srgbClr val="0000DC"/>
                </a:solidFill>
              </a:rPr>
              <a:t>multilingual</a:t>
            </a:r>
            <a:r>
              <a:rPr lang="cs-CZ" dirty="0">
                <a:solidFill>
                  <a:srgbClr val="0000DC"/>
                </a:solidFill>
              </a:rPr>
              <a:t> EDUC </a:t>
            </a:r>
            <a:r>
              <a:rPr lang="cs-CZ" dirty="0" err="1">
                <a:solidFill>
                  <a:srgbClr val="0000DC"/>
                </a:solidFill>
              </a:rPr>
              <a:t>Virtual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Campus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2.2 </a:t>
            </a:r>
            <a:r>
              <a:rPr lang="cs-CZ" dirty="0" err="1">
                <a:solidFill>
                  <a:srgbClr val="0000DC"/>
                </a:solidFill>
              </a:rPr>
              <a:t>Share</a:t>
            </a:r>
            <a:r>
              <a:rPr lang="cs-CZ" dirty="0">
                <a:solidFill>
                  <a:srgbClr val="0000DC"/>
                </a:solidFill>
              </a:rPr>
              <a:t> EDUC </a:t>
            </a:r>
            <a:r>
              <a:rPr lang="cs-CZ" dirty="0" err="1">
                <a:solidFill>
                  <a:srgbClr val="0000DC"/>
                </a:solidFill>
              </a:rPr>
              <a:t>infrastructures</a:t>
            </a:r>
            <a:r>
              <a:rPr lang="cs-CZ" dirty="0">
                <a:solidFill>
                  <a:srgbClr val="0000DC"/>
                </a:solidFill>
              </a:rPr>
              <a:t> and data (EDUC Open </a:t>
            </a:r>
            <a:r>
              <a:rPr lang="cs-CZ" dirty="0" err="1">
                <a:solidFill>
                  <a:srgbClr val="0000DC"/>
                </a:solidFill>
              </a:rPr>
              <a:t>Research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Infrastructures</a:t>
            </a:r>
            <a:r>
              <a:rPr lang="cs-CZ" dirty="0">
                <a:solidFill>
                  <a:srgbClr val="0000DC"/>
                </a:solidFill>
              </a:rPr>
              <a:t> and data </a:t>
            </a:r>
            <a:r>
              <a:rPr lang="cs-CZ" dirty="0" err="1">
                <a:solidFill>
                  <a:srgbClr val="0000DC"/>
                </a:solidFill>
              </a:rPr>
              <a:t>for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Education</a:t>
            </a:r>
            <a:r>
              <a:rPr lang="cs-CZ" dirty="0">
                <a:solidFill>
                  <a:srgbClr val="0000DC"/>
                </a:solidFill>
              </a:rPr>
              <a:t>)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2.3 </a:t>
            </a:r>
            <a:r>
              <a:rPr lang="cs-CZ" dirty="0" err="1">
                <a:solidFill>
                  <a:srgbClr val="0000DC"/>
                </a:solidFill>
              </a:rPr>
              <a:t>Internationalization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of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curricula</a:t>
            </a:r>
            <a:r>
              <a:rPr lang="cs-CZ" dirty="0">
                <a:solidFill>
                  <a:srgbClr val="0000DC"/>
                </a:solidFill>
              </a:rPr>
              <a:t> (</a:t>
            </a:r>
            <a:r>
              <a:rPr lang="cs-CZ" dirty="0" err="1">
                <a:solidFill>
                  <a:srgbClr val="0000DC"/>
                </a:solidFill>
              </a:rPr>
              <a:t>including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virtual</a:t>
            </a:r>
            <a:r>
              <a:rPr lang="cs-CZ" dirty="0">
                <a:solidFill>
                  <a:srgbClr val="0000DC"/>
                </a:solidFill>
              </a:rPr>
              <a:t> mobility and </a:t>
            </a:r>
            <a:r>
              <a:rPr lang="cs-CZ" dirty="0" err="1">
                <a:solidFill>
                  <a:srgbClr val="0000DC"/>
                </a:solidFill>
              </a:rPr>
              <a:t>exchange</a:t>
            </a:r>
            <a:r>
              <a:rPr lang="cs-CZ" dirty="0">
                <a:solidFill>
                  <a:srgbClr val="0000DC"/>
                </a:solidFill>
              </a:rPr>
              <a:t>, </a:t>
            </a:r>
            <a:r>
              <a:rPr lang="cs-CZ" dirty="0" err="1">
                <a:solidFill>
                  <a:srgbClr val="0000DC"/>
                </a:solidFill>
              </a:rPr>
              <a:t>programs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with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integrated</a:t>
            </a:r>
            <a:r>
              <a:rPr lang="cs-CZ" dirty="0">
                <a:solidFill>
                  <a:srgbClr val="0000DC"/>
                </a:solidFill>
              </a:rPr>
              <a:t> mobility, joint </a:t>
            </a:r>
            <a:r>
              <a:rPr lang="cs-CZ" dirty="0" err="1">
                <a:solidFill>
                  <a:srgbClr val="0000DC"/>
                </a:solidFill>
              </a:rPr>
              <a:t>programs</a:t>
            </a:r>
            <a:r>
              <a:rPr lang="cs-CZ" dirty="0">
                <a:solidFill>
                  <a:srgbClr val="0000DC"/>
                </a:solidFill>
              </a:rPr>
              <a:t>?)</a:t>
            </a:r>
          </a:p>
          <a:p>
            <a:pPr lvl="1"/>
            <a:r>
              <a:rPr lang="cs-CZ" dirty="0" err="1">
                <a:solidFill>
                  <a:srgbClr val="F01928"/>
                </a:solidFill>
              </a:rPr>
              <a:t>Task</a:t>
            </a:r>
            <a:r>
              <a:rPr lang="cs-CZ" dirty="0">
                <a:solidFill>
                  <a:srgbClr val="F01928"/>
                </a:solidFill>
              </a:rPr>
              <a:t> 2.4 </a:t>
            </a:r>
            <a:r>
              <a:rPr lang="cs-CZ" dirty="0" err="1">
                <a:solidFill>
                  <a:srgbClr val="F01928"/>
                </a:solidFill>
              </a:rPr>
              <a:t>Innovative</a:t>
            </a:r>
            <a:r>
              <a:rPr lang="cs-CZ" dirty="0">
                <a:solidFill>
                  <a:srgbClr val="F01928"/>
                </a:solidFill>
              </a:rPr>
              <a:t> </a:t>
            </a:r>
            <a:r>
              <a:rPr lang="cs-CZ" dirty="0" err="1">
                <a:solidFill>
                  <a:srgbClr val="F01928"/>
                </a:solidFill>
              </a:rPr>
              <a:t>formats</a:t>
            </a:r>
            <a:r>
              <a:rPr lang="cs-CZ" dirty="0">
                <a:solidFill>
                  <a:srgbClr val="F01928"/>
                </a:solidFill>
              </a:rPr>
              <a:t> in priority </a:t>
            </a:r>
            <a:r>
              <a:rPr lang="cs-CZ" dirty="0" err="1">
                <a:solidFill>
                  <a:srgbClr val="F01928"/>
                </a:solidFill>
              </a:rPr>
              <a:t>areas</a:t>
            </a:r>
            <a:r>
              <a:rPr lang="cs-CZ" dirty="0">
                <a:solidFill>
                  <a:srgbClr val="F01928"/>
                </a:solidFill>
              </a:rPr>
              <a:t> </a:t>
            </a:r>
            <a:r>
              <a:rPr lang="cs-CZ" dirty="0" err="1">
                <a:solidFill>
                  <a:srgbClr val="F01928"/>
                </a:solidFill>
              </a:rPr>
              <a:t>including</a:t>
            </a:r>
            <a:r>
              <a:rPr lang="cs-CZ" dirty="0">
                <a:solidFill>
                  <a:srgbClr val="F01928"/>
                </a:solidFill>
              </a:rPr>
              <a:t> </a:t>
            </a:r>
            <a:r>
              <a:rPr lang="cs-CZ" dirty="0" err="1">
                <a:solidFill>
                  <a:srgbClr val="F01928"/>
                </a:solidFill>
              </a:rPr>
              <a:t>micro</a:t>
            </a:r>
            <a:r>
              <a:rPr lang="cs-CZ" dirty="0">
                <a:solidFill>
                  <a:srgbClr val="F01928"/>
                </a:solidFill>
              </a:rPr>
              <a:t> </a:t>
            </a:r>
            <a:r>
              <a:rPr lang="cs-CZ" dirty="0" err="1">
                <a:solidFill>
                  <a:srgbClr val="F01928"/>
                </a:solidFill>
              </a:rPr>
              <a:t>credentials</a:t>
            </a:r>
            <a:r>
              <a:rPr lang="cs-CZ" dirty="0">
                <a:solidFill>
                  <a:srgbClr val="F01928"/>
                </a:solidFill>
              </a:rPr>
              <a:t> and </a:t>
            </a:r>
            <a:r>
              <a:rPr lang="cs-CZ" dirty="0" err="1">
                <a:solidFill>
                  <a:srgbClr val="F01928"/>
                </a:solidFill>
              </a:rPr>
              <a:t>intensive</a:t>
            </a:r>
            <a:r>
              <a:rPr lang="cs-CZ" dirty="0">
                <a:solidFill>
                  <a:srgbClr val="F01928"/>
                </a:solidFill>
              </a:rPr>
              <a:t> </a:t>
            </a:r>
            <a:r>
              <a:rPr lang="cs-CZ" dirty="0" err="1">
                <a:solidFill>
                  <a:srgbClr val="F01928"/>
                </a:solidFill>
              </a:rPr>
              <a:t>programs</a:t>
            </a:r>
            <a:endParaRPr lang="cs-CZ" dirty="0">
              <a:solidFill>
                <a:srgbClr val="F01928"/>
              </a:solidFill>
            </a:endParaRP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2.5 Set up EDUC </a:t>
            </a:r>
            <a:r>
              <a:rPr lang="cs-CZ" dirty="0" err="1">
                <a:solidFill>
                  <a:srgbClr val="0000DC"/>
                </a:solidFill>
              </a:rPr>
              <a:t>Bridging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Courses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2.6 </a:t>
            </a:r>
            <a:r>
              <a:rPr lang="cs-CZ" dirty="0" err="1">
                <a:solidFill>
                  <a:srgbClr val="0000DC"/>
                </a:solidFill>
              </a:rPr>
              <a:t>Intensify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the</a:t>
            </a:r>
            <a:r>
              <a:rPr lang="cs-CZ" dirty="0">
                <a:solidFill>
                  <a:srgbClr val="0000DC"/>
                </a:solidFill>
              </a:rPr>
              <a:t> EDUC University </a:t>
            </a:r>
            <a:r>
              <a:rPr lang="cs-CZ" dirty="0" err="1">
                <a:solidFill>
                  <a:srgbClr val="0000DC"/>
                </a:solidFill>
              </a:rPr>
              <a:t>Teaching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Academy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pPr lvl="1"/>
            <a:endParaRPr lang="cs-CZ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16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EB72F-5A6A-7D40-B956-14F82BC3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EDUC </a:t>
            </a:r>
            <a:r>
              <a:rPr lang="cs-CZ" dirty="0" err="1">
                <a:solidFill>
                  <a:srgbClr val="0000DC"/>
                </a:solidFill>
              </a:rPr>
              <a:t>Roll-out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166F17-7145-DF4A-B928-59875D940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28445"/>
            <a:ext cx="10753200" cy="4852017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WP 3 R&amp;I </a:t>
            </a:r>
            <a:r>
              <a:rPr lang="cs-CZ" dirty="0" err="1">
                <a:solidFill>
                  <a:srgbClr val="0000DC"/>
                </a:solidFill>
              </a:rPr>
              <a:t>meets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Education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3.1 </a:t>
            </a:r>
            <a:r>
              <a:rPr lang="cs-CZ" dirty="0" err="1">
                <a:solidFill>
                  <a:srgbClr val="0000DC"/>
                </a:solidFill>
              </a:rPr>
              <a:t>Pursue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the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Common</a:t>
            </a:r>
            <a:r>
              <a:rPr lang="cs-CZ" dirty="0">
                <a:solidFill>
                  <a:srgbClr val="0000DC"/>
                </a:solidFill>
              </a:rPr>
              <a:t> EDUC </a:t>
            </a:r>
            <a:r>
              <a:rPr lang="cs-CZ" dirty="0" err="1">
                <a:solidFill>
                  <a:srgbClr val="0000DC"/>
                </a:solidFill>
              </a:rPr>
              <a:t>Research</a:t>
            </a:r>
            <a:r>
              <a:rPr lang="cs-CZ" dirty="0">
                <a:solidFill>
                  <a:srgbClr val="0000DC"/>
                </a:solidFill>
              </a:rPr>
              <a:t> and </a:t>
            </a:r>
            <a:r>
              <a:rPr lang="cs-CZ" dirty="0" err="1">
                <a:solidFill>
                  <a:srgbClr val="0000DC"/>
                </a:solidFill>
              </a:rPr>
              <a:t>Innovation</a:t>
            </a:r>
            <a:r>
              <a:rPr lang="cs-CZ" dirty="0">
                <a:solidFill>
                  <a:srgbClr val="0000DC"/>
                </a:solidFill>
              </a:rPr>
              <a:t> Agenda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3.2 </a:t>
            </a:r>
            <a:r>
              <a:rPr lang="cs-CZ" dirty="0" err="1">
                <a:solidFill>
                  <a:srgbClr val="0000DC"/>
                </a:solidFill>
              </a:rPr>
              <a:t>Benchmark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partners</a:t>
            </a:r>
            <a:r>
              <a:rPr lang="cs-CZ" dirty="0">
                <a:solidFill>
                  <a:srgbClr val="0000DC"/>
                </a:solidFill>
              </a:rPr>
              <a:t>’ </a:t>
            </a:r>
            <a:r>
              <a:rPr lang="cs-CZ" dirty="0" err="1">
                <a:solidFill>
                  <a:srgbClr val="0000DC"/>
                </a:solidFill>
              </a:rPr>
              <a:t>knowledge</a:t>
            </a:r>
            <a:r>
              <a:rPr lang="cs-CZ" dirty="0">
                <a:solidFill>
                  <a:srgbClr val="0000DC"/>
                </a:solidFill>
              </a:rPr>
              <a:t> transfer </a:t>
            </a:r>
            <a:r>
              <a:rPr lang="cs-CZ" dirty="0" err="1">
                <a:solidFill>
                  <a:srgbClr val="0000DC"/>
                </a:solidFill>
              </a:rPr>
              <a:t>eco-systems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3.3 Run a </a:t>
            </a:r>
            <a:r>
              <a:rPr lang="cs-CZ" dirty="0" err="1">
                <a:solidFill>
                  <a:srgbClr val="0000DC"/>
                </a:solidFill>
              </a:rPr>
              <a:t>series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of</a:t>
            </a:r>
            <a:r>
              <a:rPr lang="cs-CZ" dirty="0">
                <a:solidFill>
                  <a:srgbClr val="0000DC"/>
                </a:solidFill>
              </a:rPr>
              <a:t> EDUC R&amp;I </a:t>
            </a:r>
            <a:r>
              <a:rPr lang="cs-CZ" dirty="0" err="1">
                <a:solidFill>
                  <a:srgbClr val="0000DC"/>
                </a:solidFill>
              </a:rPr>
              <a:t>Meets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Education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Activities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pPr lvl="1"/>
            <a:r>
              <a:rPr lang="cs-CZ" dirty="0" err="1">
                <a:solidFill>
                  <a:srgbClr val="F01928"/>
                </a:solidFill>
              </a:rPr>
              <a:t>Task</a:t>
            </a:r>
            <a:r>
              <a:rPr lang="cs-CZ" dirty="0">
                <a:solidFill>
                  <a:srgbClr val="F01928"/>
                </a:solidFill>
              </a:rPr>
              <a:t> 3.4 Set up </a:t>
            </a:r>
            <a:r>
              <a:rPr lang="cs-CZ" dirty="0" err="1">
                <a:solidFill>
                  <a:srgbClr val="F01928"/>
                </a:solidFill>
              </a:rPr>
              <a:t>the</a:t>
            </a:r>
            <a:r>
              <a:rPr lang="cs-CZ" dirty="0">
                <a:solidFill>
                  <a:srgbClr val="F01928"/>
                </a:solidFill>
              </a:rPr>
              <a:t> EDUC </a:t>
            </a:r>
            <a:r>
              <a:rPr lang="cs-CZ" dirty="0" err="1">
                <a:solidFill>
                  <a:srgbClr val="F01928"/>
                </a:solidFill>
              </a:rPr>
              <a:t>Doctoral</a:t>
            </a:r>
            <a:r>
              <a:rPr lang="cs-CZ" dirty="0">
                <a:solidFill>
                  <a:srgbClr val="F01928"/>
                </a:solidFill>
              </a:rPr>
              <a:t> </a:t>
            </a:r>
            <a:r>
              <a:rPr lang="cs-CZ" dirty="0" err="1">
                <a:solidFill>
                  <a:srgbClr val="F01928"/>
                </a:solidFill>
              </a:rPr>
              <a:t>Schools</a:t>
            </a:r>
            <a:r>
              <a:rPr lang="cs-CZ" dirty="0">
                <a:solidFill>
                  <a:srgbClr val="F01928"/>
                </a:solidFill>
              </a:rPr>
              <a:t> and </a:t>
            </a:r>
            <a:r>
              <a:rPr lang="cs-CZ" dirty="0" err="1">
                <a:solidFill>
                  <a:srgbClr val="F01928"/>
                </a:solidFill>
              </a:rPr>
              <a:t>Postdoc</a:t>
            </a:r>
            <a:r>
              <a:rPr lang="cs-CZ" dirty="0">
                <a:solidFill>
                  <a:srgbClr val="F01928"/>
                </a:solidFill>
              </a:rPr>
              <a:t> Network</a:t>
            </a:r>
            <a:r>
              <a:rPr lang="cs-CZ" dirty="0">
                <a:solidFill>
                  <a:srgbClr val="0000DC"/>
                </a:solidFill>
              </a:rPr>
              <a:t>  </a:t>
            </a:r>
          </a:p>
          <a:p>
            <a:endParaRPr lang="cs-CZ" dirty="0">
              <a:solidFill>
                <a:srgbClr val="0000DC"/>
              </a:solidFill>
            </a:endParaRPr>
          </a:p>
          <a:p>
            <a:r>
              <a:rPr lang="cs-CZ" dirty="0">
                <a:solidFill>
                  <a:srgbClr val="0000DC"/>
                </a:solidFill>
              </a:rPr>
              <a:t>WP 4 EDUC </a:t>
            </a:r>
            <a:r>
              <a:rPr lang="cs-CZ" dirty="0" err="1">
                <a:solidFill>
                  <a:srgbClr val="0000DC"/>
                </a:solidFill>
              </a:rPr>
              <a:t>Societal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Outreach</a:t>
            </a:r>
            <a:r>
              <a:rPr lang="cs-CZ" dirty="0">
                <a:solidFill>
                  <a:srgbClr val="0000DC"/>
                </a:solidFill>
              </a:rPr>
              <a:t> Agenda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4.1 </a:t>
            </a:r>
            <a:r>
              <a:rPr lang="cs-CZ" dirty="0" err="1">
                <a:solidFill>
                  <a:srgbClr val="0000DC"/>
                </a:solidFill>
              </a:rPr>
              <a:t>Define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the</a:t>
            </a:r>
            <a:r>
              <a:rPr lang="cs-CZ" dirty="0">
                <a:solidFill>
                  <a:srgbClr val="0000DC"/>
                </a:solidFill>
              </a:rPr>
              <a:t> EDUC </a:t>
            </a:r>
            <a:r>
              <a:rPr lang="cs-CZ" dirty="0" err="1">
                <a:solidFill>
                  <a:srgbClr val="0000DC"/>
                </a:solidFill>
              </a:rPr>
              <a:t>Societal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Outreach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Action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Plan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4.2 </a:t>
            </a:r>
            <a:r>
              <a:rPr lang="cs-CZ" dirty="0" err="1">
                <a:solidFill>
                  <a:srgbClr val="0000DC"/>
                </a:solidFill>
              </a:rPr>
              <a:t>Develop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inclusionary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formats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at</a:t>
            </a:r>
            <a:r>
              <a:rPr lang="cs-CZ" dirty="0">
                <a:solidFill>
                  <a:srgbClr val="0000DC"/>
                </a:solidFill>
              </a:rPr>
              <a:t> partner and </a:t>
            </a:r>
            <a:r>
              <a:rPr lang="cs-CZ" dirty="0" err="1">
                <a:solidFill>
                  <a:srgbClr val="0000DC"/>
                </a:solidFill>
              </a:rPr>
              <a:t>alliance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level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for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under-represented</a:t>
            </a:r>
            <a:r>
              <a:rPr lang="cs-CZ" dirty="0">
                <a:solidFill>
                  <a:srgbClr val="0000DC"/>
                </a:solidFill>
              </a:rPr>
              <a:t> and </a:t>
            </a:r>
            <a:r>
              <a:rPr lang="cs-CZ" dirty="0" err="1">
                <a:solidFill>
                  <a:srgbClr val="0000DC"/>
                </a:solidFill>
              </a:rPr>
              <a:t>disadvantaged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groups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4.3 </a:t>
            </a:r>
            <a:r>
              <a:rPr lang="cs-CZ" dirty="0" err="1">
                <a:solidFill>
                  <a:srgbClr val="0000DC"/>
                </a:solidFill>
              </a:rPr>
              <a:t>Organise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challenge-based</a:t>
            </a:r>
            <a:r>
              <a:rPr lang="cs-CZ" dirty="0">
                <a:solidFill>
                  <a:srgbClr val="0000DC"/>
                </a:solidFill>
              </a:rPr>
              <a:t> team </a:t>
            </a:r>
            <a:r>
              <a:rPr lang="cs-CZ" dirty="0" err="1">
                <a:solidFill>
                  <a:srgbClr val="0000DC"/>
                </a:solidFill>
              </a:rPr>
              <a:t>learning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for</a:t>
            </a:r>
            <a:r>
              <a:rPr lang="cs-CZ" dirty="0">
                <a:solidFill>
                  <a:srgbClr val="0000DC"/>
                </a:solidFill>
              </a:rPr>
              <a:t> a (</a:t>
            </a:r>
            <a:r>
              <a:rPr lang="cs-CZ" dirty="0" err="1">
                <a:solidFill>
                  <a:srgbClr val="0000DC"/>
                </a:solidFill>
              </a:rPr>
              <a:t>social</a:t>
            </a:r>
            <a:r>
              <a:rPr lang="cs-CZ" dirty="0">
                <a:solidFill>
                  <a:srgbClr val="0000DC"/>
                </a:solidFill>
              </a:rPr>
              <a:t>) </a:t>
            </a:r>
            <a:r>
              <a:rPr lang="cs-CZ" dirty="0" err="1">
                <a:solidFill>
                  <a:srgbClr val="0000DC"/>
                </a:solidFill>
              </a:rPr>
              <a:t>entrepreneurial</a:t>
            </a:r>
            <a:r>
              <a:rPr lang="cs-CZ" dirty="0">
                <a:solidFill>
                  <a:srgbClr val="0000DC"/>
                </a:solidFill>
              </a:rPr>
              <a:t> mind-set 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4.3 </a:t>
            </a:r>
            <a:r>
              <a:rPr lang="cs-CZ" dirty="0" err="1">
                <a:solidFill>
                  <a:srgbClr val="0000DC"/>
                </a:solidFill>
              </a:rPr>
              <a:t>Organise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challenge-based</a:t>
            </a:r>
            <a:r>
              <a:rPr lang="cs-CZ" dirty="0">
                <a:solidFill>
                  <a:srgbClr val="0000DC"/>
                </a:solidFill>
              </a:rPr>
              <a:t> team </a:t>
            </a:r>
            <a:r>
              <a:rPr lang="cs-CZ" dirty="0" err="1">
                <a:solidFill>
                  <a:srgbClr val="0000DC"/>
                </a:solidFill>
              </a:rPr>
              <a:t>learning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for</a:t>
            </a:r>
            <a:r>
              <a:rPr lang="cs-CZ" dirty="0">
                <a:solidFill>
                  <a:srgbClr val="0000DC"/>
                </a:solidFill>
              </a:rPr>
              <a:t> a (</a:t>
            </a:r>
            <a:r>
              <a:rPr lang="cs-CZ" dirty="0" err="1">
                <a:solidFill>
                  <a:srgbClr val="0000DC"/>
                </a:solidFill>
              </a:rPr>
              <a:t>social</a:t>
            </a:r>
            <a:r>
              <a:rPr lang="cs-CZ" dirty="0">
                <a:solidFill>
                  <a:srgbClr val="0000DC"/>
                </a:solidFill>
              </a:rPr>
              <a:t>) </a:t>
            </a:r>
            <a:r>
              <a:rPr lang="cs-CZ" dirty="0" err="1">
                <a:solidFill>
                  <a:srgbClr val="0000DC"/>
                </a:solidFill>
              </a:rPr>
              <a:t>entrepreneurial</a:t>
            </a:r>
            <a:r>
              <a:rPr lang="cs-CZ" dirty="0">
                <a:solidFill>
                  <a:srgbClr val="0000DC"/>
                </a:solidFill>
              </a:rPr>
              <a:t> mind-set  </a:t>
            </a:r>
          </a:p>
          <a:p>
            <a:pPr lvl="1"/>
            <a:endParaRPr lang="cs-CZ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20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EB72F-5A6A-7D40-B956-14F82BC3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EDUC </a:t>
            </a:r>
            <a:r>
              <a:rPr lang="cs-CZ" dirty="0" err="1">
                <a:solidFill>
                  <a:srgbClr val="0000DC"/>
                </a:solidFill>
              </a:rPr>
              <a:t>Roll-out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166F17-7145-DF4A-B928-59875D940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28445"/>
            <a:ext cx="10753200" cy="4852017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WP 5 EDUC </a:t>
            </a:r>
            <a:r>
              <a:rPr lang="cs-CZ" dirty="0" err="1">
                <a:solidFill>
                  <a:srgbClr val="0000DC"/>
                </a:solidFill>
              </a:rPr>
              <a:t>Staff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Development</a:t>
            </a:r>
            <a:r>
              <a:rPr lang="cs-CZ" dirty="0">
                <a:solidFill>
                  <a:srgbClr val="0000DC"/>
                </a:solidFill>
              </a:rPr>
              <a:t> Agenda</a:t>
            </a:r>
          </a:p>
          <a:p>
            <a:pPr lvl="1"/>
            <a:r>
              <a:rPr lang="cs-CZ" dirty="0" err="1">
                <a:solidFill>
                  <a:srgbClr val="F01928"/>
                </a:solidFill>
              </a:rPr>
              <a:t>Task</a:t>
            </a:r>
            <a:r>
              <a:rPr lang="cs-CZ" dirty="0">
                <a:solidFill>
                  <a:srgbClr val="F01928"/>
                </a:solidFill>
              </a:rPr>
              <a:t> 5.1 </a:t>
            </a:r>
            <a:r>
              <a:rPr lang="cs-CZ" dirty="0" err="1">
                <a:solidFill>
                  <a:srgbClr val="F01928"/>
                </a:solidFill>
              </a:rPr>
              <a:t>Elaborate</a:t>
            </a:r>
            <a:r>
              <a:rPr lang="cs-CZ" dirty="0">
                <a:solidFill>
                  <a:srgbClr val="F01928"/>
                </a:solidFill>
              </a:rPr>
              <a:t> </a:t>
            </a:r>
            <a:r>
              <a:rPr lang="cs-CZ" dirty="0" err="1">
                <a:solidFill>
                  <a:srgbClr val="F01928"/>
                </a:solidFill>
              </a:rPr>
              <a:t>the</a:t>
            </a:r>
            <a:r>
              <a:rPr lang="cs-CZ" dirty="0">
                <a:solidFill>
                  <a:srgbClr val="F01928"/>
                </a:solidFill>
              </a:rPr>
              <a:t> EDUC </a:t>
            </a:r>
            <a:r>
              <a:rPr lang="cs-CZ" dirty="0" err="1">
                <a:solidFill>
                  <a:srgbClr val="F01928"/>
                </a:solidFill>
              </a:rPr>
              <a:t>Staff</a:t>
            </a:r>
            <a:r>
              <a:rPr lang="cs-CZ" dirty="0">
                <a:solidFill>
                  <a:srgbClr val="F01928"/>
                </a:solidFill>
              </a:rPr>
              <a:t> </a:t>
            </a:r>
            <a:r>
              <a:rPr lang="cs-CZ" dirty="0" err="1">
                <a:solidFill>
                  <a:srgbClr val="F01928"/>
                </a:solidFill>
              </a:rPr>
              <a:t>Development</a:t>
            </a:r>
            <a:r>
              <a:rPr lang="cs-CZ" dirty="0">
                <a:solidFill>
                  <a:srgbClr val="F01928"/>
                </a:solidFill>
              </a:rPr>
              <a:t> </a:t>
            </a:r>
            <a:r>
              <a:rPr lang="cs-CZ" dirty="0" err="1">
                <a:solidFill>
                  <a:srgbClr val="F01928"/>
                </a:solidFill>
              </a:rPr>
              <a:t>Policy</a:t>
            </a:r>
            <a:r>
              <a:rPr lang="cs-CZ" dirty="0">
                <a:solidFill>
                  <a:srgbClr val="F01928"/>
                </a:solidFill>
              </a:rPr>
              <a:t> 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5.2 </a:t>
            </a:r>
            <a:r>
              <a:rPr lang="cs-CZ" dirty="0" err="1">
                <a:solidFill>
                  <a:srgbClr val="0000DC"/>
                </a:solidFill>
              </a:rPr>
              <a:t>Widen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staff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training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including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cross</a:t>
            </a:r>
            <a:r>
              <a:rPr lang="cs-CZ" dirty="0">
                <a:solidFill>
                  <a:srgbClr val="0000DC"/>
                </a:solidFill>
              </a:rPr>
              <a:t>-partner </a:t>
            </a:r>
            <a:r>
              <a:rPr lang="cs-CZ" dirty="0" err="1">
                <a:solidFill>
                  <a:srgbClr val="0000DC"/>
                </a:solidFill>
              </a:rPr>
              <a:t>mentoring</a:t>
            </a:r>
            <a:r>
              <a:rPr lang="cs-CZ" dirty="0">
                <a:solidFill>
                  <a:srgbClr val="0000DC"/>
                </a:solidFill>
              </a:rPr>
              <a:t> and </a:t>
            </a:r>
            <a:r>
              <a:rPr lang="cs-CZ" dirty="0" err="1">
                <a:solidFill>
                  <a:srgbClr val="0000DC"/>
                </a:solidFill>
              </a:rPr>
              <a:t>staff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secondment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5.3 </a:t>
            </a:r>
            <a:r>
              <a:rPr lang="cs-CZ" dirty="0" err="1">
                <a:solidFill>
                  <a:srgbClr val="0000DC"/>
                </a:solidFill>
              </a:rPr>
              <a:t>Explore</a:t>
            </a:r>
            <a:r>
              <a:rPr lang="cs-CZ" dirty="0">
                <a:solidFill>
                  <a:srgbClr val="0000DC"/>
                </a:solidFill>
              </a:rPr>
              <a:t> and pilot joint program </a:t>
            </a:r>
            <a:r>
              <a:rPr lang="cs-CZ" dirty="0" err="1">
                <a:solidFill>
                  <a:srgbClr val="0000DC"/>
                </a:solidFill>
              </a:rPr>
              <a:t>for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young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researchers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5.4 </a:t>
            </a:r>
            <a:r>
              <a:rPr lang="cs-CZ" dirty="0" err="1">
                <a:solidFill>
                  <a:srgbClr val="0000DC"/>
                </a:solidFill>
              </a:rPr>
              <a:t>Explore</a:t>
            </a:r>
            <a:r>
              <a:rPr lang="cs-CZ" dirty="0">
                <a:solidFill>
                  <a:srgbClr val="0000DC"/>
                </a:solidFill>
              </a:rPr>
              <a:t> and </a:t>
            </a:r>
            <a:r>
              <a:rPr lang="cs-CZ" dirty="0" err="1">
                <a:solidFill>
                  <a:srgbClr val="0000DC"/>
                </a:solidFill>
              </a:rPr>
              <a:t>outline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the</a:t>
            </a:r>
            <a:r>
              <a:rPr lang="cs-CZ" dirty="0">
                <a:solidFill>
                  <a:srgbClr val="0000DC"/>
                </a:solidFill>
              </a:rPr>
              <a:t> joint open-</a:t>
            </a:r>
            <a:r>
              <a:rPr lang="cs-CZ" dirty="0" err="1">
                <a:solidFill>
                  <a:srgbClr val="0000DC"/>
                </a:solidFill>
              </a:rPr>
              <a:t>topic</a:t>
            </a:r>
            <a:r>
              <a:rPr lang="cs-CZ" dirty="0">
                <a:solidFill>
                  <a:srgbClr val="0000DC"/>
                </a:solidFill>
              </a:rPr>
              <a:t> EDUC </a:t>
            </a:r>
            <a:r>
              <a:rPr lang="cs-CZ" dirty="0" err="1">
                <a:solidFill>
                  <a:srgbClr val="0000DC"/>
                </a:solidFill>
              </a:rPr>
              <a:t>professorship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pPr lvl="1"/>
            <a:r>
              <a:rPr lang="cs-CZ" dirty="0" err="1">
                <a:solidFill>
                  <a:srgbClr val="F01928"/>
                </a:solidFill>
              </a:rPr>
              <a:t>Task</a:t>
            </a:r>
            <a:r>
              <a:rPr lang="cs-CZ" dirty="0">
                <a:solidFill>
                  <a:srgbClr val="F01928"/>
                </a:solidFill>
              </a:rPr>
              <a:t> 5.5 </a:t>
            </a:r>
            <a:r>
              <a:rPr lang="cs-CZ" dirty="0" err="1">
                <a:solidFill>
                  <a:srgbClr val="F01928"/>
                </a:solidFill>
              </a:rPr>
              <a:t>Enhance</a:t>
            </a:r>
            <a:r>
              <a:rPr lang="cs-CZ" dirty="0">
                <a:solidFill>
                  <a:srgbClr val="F01928"/>
                </a:solidFill>
              </a:rPr>
              <a:t> </a:t>
            </a:r>
            <a:r>
              <a:rPr lang="cs-CZ" dirty="0" err="1">
                <a:solidFill>
                  <a:srgbClr val="F01928"/>
                </a:solidFill>
              </a:rPr>
              <a:t>key</a:t>
            </a:r>
            <a:r>
              <a:rPr lang="cs-CZ" dirty="0">
                <a:solidFill>
                  <a:srgbClr val="F01928"/>
                </a:solidFill>
              </a:rPr>
              <a:t> </a:t>
            </a:r>
            <a:r>
              <a:rPr lang="cs-CZ" dirty="0" err="1">
                <a:solidFill>
                  <a:srgbClr val="F01928"/>
                </a:solidFill>
              </a:rPr>
              <a:t>competences</a:t>
            </a:r>
            <a:r>
              <a:rPr lang="cs-CZ" dirty="0">
                <a:solidFill>
                  <a:srgbClr val="F01928"/>
                </a:solidFill>
              </a:rPr>
              <a:t> </a:t>
            </a:r>
            <a:r>
              <a:rPr lang="cs-CZ" dirty="0" err="1">
                <a:solidFill>
                  <a:srgbClr val="F01928"/>
                </a:solidFill>
              </a:rPr>
              <a:t>of</a:t>
            </a:r>
            <a:r>
              <a:rPr lang="cs-CZ" dirty="0">
                <a:solidFill>
                  <a:srgbClr val="F01928"/>
                </a:solidFill>
              </a:rPr>
              <a:t> </a:t>
            </a:r>
            <a:r>
              <a:rPr lang="cs-CZ" dirty="0" err="1">
                <a:solidFill>
                  <a:srgbClr val="F01928"/>
                </a:solidFill>
              </a:rPr>
              <a:t>researchers</a:t>
            </a:r>
            <a:r>
              <a:rPr lang="cs-CZ" dirty="0">
                <a:solidFill>
                  <a:srgbClr val="F01928"/>
                </a:solidFill>
              </a:rPr>
              <a:t>  </a:t>
            </a:r>
          </a:p>
          <a:p>
            <a:endParaRPr lang="cs-CZ" dirty="0">
              <a:solidFill>
                <a:srgbClr val="0000DC"/>
              </a:solidFill>
            </a:endParaRPr>
          </a:p>
          <a:p>
            <a:r>
              <a:rPr lang="cs-CZ" dirty="0">
                <a:solidFill>
                  <a:srgbClr val="0000DC"/>
                </a:solidFill>
              </a:rPr>
              <a:t>WP 6 </a:t>
            </a:r>
            <a:r>
              <a:rPr lang="cs-CZ" dirty="0" err="1">
                <a:solidFill>
                  <a:srgbClr val="0000DC"/>
                </a:solidFill>
              </a:rPr>
              <a:t>Impact</a:t>
            </a:r>
            <a:r>
              <a:rPr lang="cs-CZ" dirty="0">
                <a:solidFill>
                  <a:srgbClr val="0000DC"/>
                </a:solidFill>
              </a:rPr>
              <a:t>, </a:t>
            </a:r>
            <a:r>
              <a:rPr lang="cs-CZ" dirty="0" err="1">
                <a:solidFill>
                  <a:srgbClr val="0000DC"/>
                </a:solidFill>
              </a:rPr>
              <a:t>Dissemination</a:t>
            </a:r>
            <a:r>
              <a:rPr lang="cs-CZ" dirty="0">
                <a:solidFill>
                  <a:srgbClr val="0000DC"/>
                </a:solidFill>
              </a:rPr>
              <a:t> and </a:t>
            </a:r>
            <a:r>
              <a:rPr lang="cs-CZ" dirty="0" err="1">
                <a:solidFill>
                  <a:srgbClr val="0000DC"/>
                </a:solidFill>
              </a:rPr>
              <a:t>Sharing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6.1 </a:t>
            </a:r>
            <a:r>
              <a:rPr lang="cs-CZ" dirty="0" err="1">
                <a:solidFill>
                  <a:srgbClr val="0000DC"/>
                </a:solidFill>
              </a:rPr>
              <a:t>Expand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the</a:t>
            </a:r>
            <a:r>
              <a:rPr lang="cs-CZ" dirty="0">
                <a:solidFill>
                  <a:srgbClr val="0000DC"/>
                </a:solidFill>
              </a:rPr>
              <a:t> EDUC </a:t>
            </a:r>
            <a:r>
              <a:rPr lang="cs-CZ" dirty="0" err="1">
                <a:solidFill>
                  <a:srgbClr val="0000DC"/>
                </a:solidFill>
              </a:rPr>
              <a:t>dissemination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plan</a:t>
            </a:r>
            <a:r>
              <a:rPr lang="cs-CZ" dirty="0">
                <a:solidFill>
                  <a:srgbClr val="0000DC"/>
                </a:solidFill>
              </a:rPr>
              <a:t> and </a:t>
            </a:r>
            <a:r>
              <a:rPr lang="cs-CZ" dirty="0" err="1">
                <a:solidFill>
                  <a:srgbClr val="0000DC"/>
                </a:solidFill>
              </a:rPr>
              <a:t>community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building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6.2 </a:t>
            </a:r>
            <a:r>
              <a:rPr lang="cs-CZ" dirty="0" err="1">
                <a:solidFill>
                  <a:srgbClr val="0000DC"/>
                </a:solidFill>
              </a:rPr>
              <a:t>Contribute</a:t>
            </a:r>
            <a:r>
              <a:rPr lang="cs-CZ" dirty="0">
                <a:solidFill>
                  <a:srgbClr val="0000DC"/>
                </a:solidFill>
              </a:rPr>
              <a:t> to inter-</a:t>
            </a:r>
            <a:r>
              <a:rPr lang="cs-CZ" dirty="0" err="1">
                <a:solidFill>
                  <a:srgbClr val="0000DC"/>
                </a:solidFill>
              </a:rPr>
              <a:t>alliance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collaboration</a:t>
            </a:r>
            <a:r>
              <a:rPr lang="cs-CZ" dirty="0">
                <a:solidFill>
                  <a:srgbClr val="0000DC"/>
                </a:solidFill>
              </a:rPr>
              <a:t> and output </a:t>
            </a:r>
            <a:r>
              <a:rPr lang="cs-CZ" dirty="0" err="1">
                <a:solidFill>
                  <a:srgbClr val="0000DC"/>
                </a:solidFill>
              </a:rPr>
              <a:t>sharing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6.3 </a:t>
            </a:r>
            <a:r>
              <a:rPr lang="cs-CZ" dirty="0" err="1">
                <a:solidFill>
                  <a:srgbClr val="0000DC"/>
                </a:solidFill>
              </a:rPr>
              <a:t>Animate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the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Friends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of</a:t>
            </a:r>
            <a:r>
              <a:rPr lang="cs-CZ" dirty="0">
                <a:solidFill>
                  <a:srgbClr val="0000DC"/>
                </a:solidFill>
              </a:rPr>
              <a:t> EDUC Network (</a:t>
            </a:r>
            <a:r>
              <a:rPr lang="cs-CZ" dirty="0" err="1">
                <a:solidFill>
                  <a:srgbClr val="0000DC"/>
                </a:solidFill>
              </a:rPr>
              <a:t>alumni</a:t>
            </a:r>
            <a:r>
              <a:rPr lang="cs-CZ" dirty="0">
                <a:solidFill>
                  <a:srgbClr val="0000DC"/>
                </a:solidFill>
              </a:rPr>
              <a:t>, </a:t>
            </a:r>
            <a:r>
              <a:rPr lang="cs-CZ" dirty="0" err="1">
                <a:solidFill>
                  <a:srgbClr val="0000DC"/>
                </a:solidFill>
              </a:rPr>
              <a:t>stakeholders</a:t>
            </a:r>
            <a:r>
              <a:rPr lang="cs-CZ" dirty="0">
                <a:solidFill>
                  <a:srgbClr val="0000DC"/>
                </a:solidFill>
              </a:rPr>
              <a:t>, </a:t>
            </a:r>
            <a:r>
              <a:rPr lang="cs-CZ" dirty="0" err="1">
                <a:solidFill>
                  <a:srgbClr val="0000DC"/>
                </a:solidFill>
              </a:rPr>
              <a:t>sponsors</a:t>
            </a:r>
            <a:r>
              <a:rPr lang="cs-CZ" dirty="0">
                <a:solidFill>
                  <a:srgbClr val="0000DC"/>
                </a:solidFill>
              </a:rPr>
              <a:t>)</a:t>
            </a:r>
          </a:p>
          <a:p>
            <a:pPr lvl="1"/>
            <a:r>
              <a:rPr lang="cs-CZ" dirty="0" err="1">
                <a:solidFill>
                  <a:srgbClr val="0000DC"/>
                </a:solidFill>
              </a:rPr>
              <a:t>Task</a:t>
            </a:r>
            <a:r>
              <a:rPr lang="cs-CZ" dirty="0">
                <a:solidFill>
                  <a:srgbClr val="0000DC"/>
                </a:solidFill>
              </a:rPr>
              <a:t> 6.3 </a:t>
            </a:r>
            <a:r>
              <a:rPr lang="cs-CZ" dirty="0" err="1">
                <a:solidFill>
                  <a:srgbClr val="0000DC"/>
                </a:solidFill>
              </a:rPr>
              <a:t>Animate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the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Friends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of</a:t>
            </a:r>
            <a:r>
              <a:rPr lang="cs-CZ" dirty="0">
                <a:solidFill>
                  <a:srgbClr val="0000DC"/>
                </a:solidFill>
              </a:rPr>
              <a:t> EDUC Network (</a:t>
            </a:r>
            <a:r>
              <a:rPr lang="cs-CZ" dirty="0" err="1">
                <a:solidFill>
                  <a:srgbClr val="0000DC"/>
                </a:solidFill>
              </a:rPr>
              <a:t>alumni</a:t>
            </a:r>
            <a:r>
              <a:rPr lang="cs-CZ" dirty="0">
                <a:solidFill>
                  <a:srgbClr val="0000DC"/>
                </a:solidFill>
              </a:rPr>
              <a:t>, </a:t>
            </a:r>
            <a:r>
              <a:rPr lang="cs-CZ" dirty="0" err="1">
                <a:solidFill>
                  <a:srgbClr val="0000DC"/>
                </a:solidFill>
              </a:rPr>
              <a:t>stakeholders</a:t>
            </a:r>
            <a:r>
              <a:rPr lang="cs-CZ" dirty="0">
                <a:solidFill>
                  <a:srgbClr val="0000DC"/>
                </a:solidFill>
              </a:rPr>
              <a:t>, </a:t>
            </a:r>
            <a:r>
              <a:rPr lang="cs-CZ" dirty="0" err="1">
                <a:solidFill>
                  <a:srgbClr val="0000DC"/>
                </a:solidFill>
              </a:rPr>
              <a:t>sponsors</a:t>
            </a:r>
            <a:r>
              <a:rPr lang="cs-CZ" dirty="0">
                <a:solidFill>
                  <a:srgbClr val="0000D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6845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EB72F-5A6A-7D40-B956-14F82BC3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Marketingové okénko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166F17-7145-DF4A-B928-59875D940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Kampaně – podzim – report</a:t>
            </a:r>
          </a:p>
          <a:p>
            <a:r>
              <a:rPr lang="cs-CZ" dirty="0">
                <a:solidFill>
                  <a:srgbClr val="0000DC"/>
                </a:solidFill>
              </a:rPr>
              <a:t>Další podzimní záležitosti</a:t>
            </a:r>
          </a:p>
          <a:p>
            <a:r>
              <a:rPr lang="cs-CZ" dirty="0">
                <a:solidFill>
                  <a:srgbClr val="0000DC"/>
                </a:solidFill>
              </a:rPr>
              <a:t>Ambasadoři</a:t>
            </a:r>
          </a:p>
        </p:txBody>
      </p:sp>
    </p:spTree>
    <p:extLst>
      <p:ext uri="{BB962C8B-B14F-4D97-AF65-F5344CB8AC3E}">
        <p14:creationId xmlns:p14="http://schemas.microsoft.com/office/powerpoint/2010/main" val="3417341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5C987-FEF9-B24A-822F-3F5E9E6CB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C46DABB-B977-7640-9907-7BB91167C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0677" y="-41031"/>
            <a:ext cx="12449908" cy="7761033"/>
          </a:xfrm>
        </p:spPr>
      </p:pic>
    </p:spTree>
    <p:extLst>
      <p:ext uri="{BB962C8B-B14F-4D97-AF65-F5344CB8AC3E}">
        <p14:creationId xmlns:p14="http://schemas.microsoft.com/office/powerpoint/2010/main" val="170561842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ácia20" id="{B1469D97-A635-E641-A00D-AA97AD6CCBA4}" vid="{9C1071BB-0E8D-0F42-94E0-FA948C4450B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2325</TotalTime>
  <Words>1045</Words>
  <Application>Microsoft Office PowerPoint</Application>
  <PresentationFormat>Širokoúhlá obrazovka</PresentationFormat>
  <Paragraphs>161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Tahoma</vt:lpstr>
      <vt:lpstr>Wingdings</vt:lpstr>
      <vt:lpstr>Prezentace_MU_CZ</vt:lpstr>
      <vt:lpstr>Setkání IRO – 04. 02. 2022</vt:lpstr>
      <vt:lpstr>Agenda</vt:lpstr>
      <vt:lpstr>EDUC - současné aktivity</vt:lpstr>
      <vt:lpstr>EDUC Roll-out</vt:lpstr>
      <vt:lpstr>EDUC Roll-out</vt:lpstr>
      <vt:lpstr>EDUC Roll-out</vt:lpstr>
      <vt:lpstr>EDUC Roll-out</vt:lpstr>
      <vt:lpstr>Marketingové okénko</vt:lpstr>
      <vt:lpstr>Prezentace aplikace PowerPoint</vt:lpstr>
      <vt:lpstr>Kampaně – podzim 2021</vt:lpstr>
      <vt:lpstr>Facebook/Instagram </vt:lpstr>
      <vt:lpstr>SEM (Google) </vt:lpstr>
      <vt:lpstr>Seznam ad setů</vt:lpstr>
      <vt:lpstr>Rozdíly/lekce</vt:lpstr>
      <vt:lpstr>Názory/diskuze</vt:lpstr>
      <vt:lpstr>Krátce o ambasadorech</vt:lpstr>
      <vt:lpstr>Mobility - update</vt:lpstr>
      <vt:lpstr>AOB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Setkání IRO – 24.09.2021</dc:title>
  <dc:creator>Jakub Motyčka</dc:creator>
  <cp:lastModifiedBy>brolikov</cp:lastModifiedBy>
  <cp:revision>15</cp:revision>
  <cp:lastPrinted>1601-01-01T00:00:00Z</cp:lastPrinted>
  <dcterms:created xsi:type="dcterms:W3CDTF">2021-09-22T07:32:28Z</dcterms:created>
  <dcterms:modified xsi:type="dcterms:W3CDTF">2022-02-11T13:09:36Z</dcterms:modified>
</cp:coreProperties>
</file>