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62" r:id="rId4"/>
    <p:sldId id="284" r:id="rId5"/>
    <p:sldId id="261" r:id="rId6"/>
    <p:sldId id="287" r:id="rId7"/>
    <p:sldId id="285" r:id="rId8"/>
    <p:sldId id="257" r:id="rId9"/>
    <p:sldId id="286" r:id="rId10"/>
    <p:sldId id="288" r:id="rId11"/>
    <p:sldId id="283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89" autoAdjust="0"/>
    <p:restoredTop sz="95788" autoAdjust="0"/>
  </p:normalViewPr>
  <p:slideViewPr>
    <p:cSldViewPr snapToGrid="0">
      <p:cViewPr varScale="1">
        <p:scale>
          <a:sx n="126" d="100"/>
          <a:sy n="126" d="100"/>
        </p:scale>
        <p:origin x="162" y="16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2435" y="417563"/>
            <a:ext cx="1510072" cy="1060263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2435" y="417563"/>
            <a:ext cx="1510072" cy="1060263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8" y="414868"/>
            <a:ext cx="1517746" cy="1065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8" y="414868"/>
            <a:ext cx="1517746" cy="1065652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8424" y="6048047"/>
            <a:ext cx="851125" cy="597599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CZS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81619" y="2014647"/>
            <a:ext cx="4028760" cy="28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smith@czs.muni.cz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udyin.cz/ua-scholarships/569-stipendii-dla-ukrainskih-studentiv-scholarships-for-ukrainian-students/" TargetMode="External"/><Relationship Id="rId2" Type="http://schemas.openxmlformats.org/officeDocument/2006/relationships/hyperlink" Target="https://www.muni.cz/muni-pomaha-ukrajin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mith@czs.muni.cz" TargetMode="External"/><Relationship Id="rId7" Type="http://schemas.openxmlformats.org/officeDocument/2006/relationships/hyperlink" Target="mailto:boucnik@czs.muni.cz" TargetMode="External"/><Relationship Id="rId2" Type="http://schemas.openxmlformats.org/officeDocument/2006/relationships/hyperlink" Target="https://czs.muni.cz/cs/student-mu/studijni-pobyty/ise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zs.muni.cz/cs/student-mu/studijni-pobyty/partnerske-univerzity" TargetMode="External"/><Relationship Id="rId5" Type="http://schemas.openxmlformats.org/officeDocument/2006/relationships/hyperlink" Target="mailto:hykl@czs.muni.cz" TargetMode="External"/><Relationship Id="rId4" Type="http://schemas.openxmlformats.org/officeDocument/2006/relationships/hyperlink" Target="https://czs.muni.cz/cs/student-mu/studijni-pobyty/erasmus-ic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0F83D02-9CC1-9F4B-8468-92A671E74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Setkání</a:t>
            </a:r>
            <a:r>
              <a:rPr lang="sk-SK" dirty="0"/>
              <a:t> IRO – 18. 03. 2022</a:t>
            </a:r>
          </a:p>
        </p:txBody>
      </p:sp>
    </p:spTree>
    <p:extLst>
      <p:ext uri="{BB962C8B-B14F-4D97-AF65-F5344CB8AC3E}">
        <p14:creationId xmlns:p14="http://schemas.microsoft.com/office/powerpoint/2010/main" val="1438518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D5370A-3D68-ED4C-8A5F-4AEE731015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42F0FA5-B94A-714E-BA8B-62ACB707D2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88F0F38-A81A-0648-A449-4BAA0526C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Teacher opportunities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0343D75-0F39-954A-AABA-255736EF2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ea typeface="Calibri" panose="020F0502020204030204" pitchFamily="34" charset="0"/>
              </a:rPr>
              <a:t>International Smart Cities School: The challenge of climate change – University of Cagliari </a:t>
            </a:r>
          </a:p>
          <a:p>
            <a:pPr lvl="1"/>
            <a:r>
              <a:rPr lang="en-US" dirty="0"/>
              <a:t>Topics: </a:t>
            </a:r>
            <a:r>
              <a:rPr lang="en-US" dirty="0">
                <a:ea typeface="Calibri" panose="020F0502020204030204" pitchFamily="34" charset="0"/>
              </a:rPr>
              <a:t>searching contributions on climate change effects on the urban environment or on Smart cities in a wider sense and they could be architects, city planners, environmental engineers, geographers, urban sociologist, or even IoT or sustainable mobility experts</a:t>
            </a:r>
          </a:p>
          <a:p>
            <a:r>
              <a:rPr lang="en-US" sz="2000" dirty="0">
                <a:ea typeface="Calibri" panose="020F0502020204030204" pitchFamily="34" charset="0"/>
              </a:rPr>
              <a:t>Culture and Heritage – University of Paris Nanterre</a:t>
            </a:r>
          </a:p>
          <a:p>
            <a:pPr marL="800100" lvl="1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ea typeface="Calibri" panose="020F0502020204030204" pitchFamily="34" charset="0"/>
              </a:rPr>
              <a:t>Topics: 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Cultural heritage,  </a:t>
            </a:r>
            <a:r>
              <a:rPr lang="en-US" dirty="0">
                <a:solidFill>
                  <a:srgbClr val="000000"/>
                </a:solidFill>
              </a:rPr>
              <a:t>Heritage Science, Inclusion challenges, Urban heritage, Social memory, Invisible memories, Digital humanities and cultural heritage, Archive and history of social sciences and humanities </a:t>
            </a:r>
          </a:p>
          <a:p>
            <a:r>
              <a:rPr lang="en-US" sz="2000" dirty="0">
                <a:ea typeface="Calibri" panose="020F0502020204030204" pitchFamily="34" charset="0"/>
              </a:rPr>
              <a:t>Funding </a:t>
            </a:r>
          </a:p>
          <a:p>
            <a:pPr lvl="1"/>
            <a:r>
              <a:rPr lang="en-US" sz="1600" dirty="0">
                <a:ea typeface="Calibri" panose="020F0502020204030204" pitchFamily="34" charset="0"/>
              </a:rPr>
              <a:t>Teachers will be funded through EDUC – teachers should fill out a business travel request with their faculty and CZS will reimburse the faculty</a:t>
            </a:r>
          </a:p>
          <a:p>
            <a:r>
              <a:rPr lang="en-US" sz="2000" dirty="0">
                <a:ea typeface="Calibri" panose="020F0502020204030204" pitchFamily="34" charset="0"/>
              </a:rPr>
              <a:t>Contact Erin – </a:t>
            </a:r>
            <a:r>
              <a:rPr lang="en-US" sz="2000" dirty="0">
                <a:ea typeface="Calibri" panose="020F0502020204030204" pitchFamily="34" charset="0"/>
                <a:hlinkClick r:id="rId2"/>
              </a:rPr>
              <a:t>smith@czs.muni.cz</a:t>
            </a:r>
            <a:r>
              <a:rPr lang="en-US" sz="2000" dirty="0">
                <a:ea typeface="Calibri" panose="020F0502020204030204" pitchFamily="34" charset="0"/>
              </a:rPr>
              <a:t> with any questions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971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9EB72F-5A6A-7D40-B956-14F82BC3D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AOB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166F17-7145-DF4A-B928-59875D940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00DC"/>
                </a:solidFill>
              </a:rPr>
              <a:t>EDUCardS</a:t>
            </a:r>
            <a:r>
              <a:rPr lang="en-GB" dirty="0">
                <a:solidFill>
                  <a:srgbClr val="0000DC"/>
                </a:solidFill>
              </a:rPr>
              <a:t> staff week in Rennes 15 - 17 June 2022</a:t>
            </a:r>
          </a:p>
          <a:p>
            <a:pPr lvl="1"/>
            <a:r>
              <a:rPr lang="en-GB" dirty="0">
                <a:solidFill>
                  <a:srgbClr val="0000DC"/>
                </a:solidFill>
              </a:rPr>
              <a:t>https://international.univ-rennes1.fr/</a:t>
            </a:r>
            <a:r>
              <a:rPr lang="en-GB" dirty="0" err="1">
                <a:solidFill>
                  <a:srgbClr val="0000DC"/>
                </a:solidFill>
              </a:rPr>
              <a:t>en</a:t>
            </a:r>
            <a:r>
              <a:rPr lang="en-GB" dirty="0">
                <a:solidFill>
                  <a:srgbClr val="0000DC"/>
                </a:solidFill>
              </a:rPr>
              <a:t>/highlights/staff-week-2022</a:t>
            </a:r>
          </a:p>
          <a:p>
            <a:r>
              <a:rPr lang="en-GB" dirty="0">
                <a:solidFill>
                  <a:srgbClr val="0000DC"/>
                </a:solidFill>
              </a:rPr>
              <a:t>ISOIS (</a:t>
            </a:r>
            <a:r>
              <a:rPr lang="en-GB" dirty="0" err="1">
                <a:solidFill>
                  <a:srgbClr val="0000DC"/>
                </a:solidFill>
              </a:rPr>
              <a:t>PrF</a:t>
            </a:r>
            <a:r>
              <a:rPr lang="en-GB" dirty="0">
                <a:solidFill>
                  <a:srgbClr val="0000DC"/>
                </a:solidFill>
              </a:rPr>
              <a:t>)</a:t>
            </a:r>
          </a:p>
          <a:p>
            <a:r>
              <a:rPr lang="en-GB" dirty="0">
                <a:solidFill>
                  <a:srgbClr val="0000DC"/>
                </a:solidFill>
              </a:rPr>
              <a:t>Evidence </a:t>
            </a:r>
            <a:r>
              <a:rPr lang="en-GB" dirty="0" err="1">
                <a:solidFill>
                  <a:srgbClr val="0000DC"/>
                </a:solidFill>
              </a:rPr>
              <a:t>zahraničních</a:t>
            </a:r>
            <a:r>
              <a:rPr lang="en-GB" dirty="0">
                <a:solidFill>
                  <a:srgbClr val="0000DC"/>
                </a:solidFill>
              </a:rPr>
              <a:t> </a:t>
            </a:r>
            <a:r>
              <a:rPr lang="en-GB" dirty="0" err="1">
                <a:solidFill>
                  <a:srgbClr val="0000DC"/>
                </a:solidFill>
              </a:rPr>
              <a:t>pobytů</a:t>
            </a:r>
            <a:r>
              <a:rPr lang="en-GB" dirty="0">
                <a:solidFill>
                  <a:srgbClr val="0000DC"/>
                </a:solidFill>
              </a:rPr>
              <a:t> </a:t>
            </a:r>
            <a:r>
              <a:rPr lang="en-GB" dirty="0" err="1">
                <a:solidFill>
                  <a:srgbClr val="0000DC"/>
                </a:solidFill>
              </a:rPr>
              <a:t>doktorských</a:t>
            </a:r>
            <a:r>
              <a:rPr lang="en-GB" dirty="0">
                <a:solidFill>
                  <a:srgbClr val="0000DC"/>
                </a:solidFill>
              </a:rPr>
              <a:t> </a:t>
            </a:r>
            <a:r>
              <a:rPr lang="en-GB" dirty="0" err="1">
                <a:solidFill>
                  <a:srgbClr val="0000DC"/>
                </a:solidFill>
              </a:rPr>
              <a:t>studentů</a:t>
            </a:r>
            <a:r>
              <a:rPr lang="en-GB" dirty="0">
                <a:solidFill>
                  <a:srgbClr val="0000DC"/>
                </a:solidFill>
              </a:rPr>
              <a:t> (FF)</a:t>
            </a:r>
          </a:p>
          <a:p>
            <a:r>
              <a:rPr lang="en-GB" dirty="0" err="1">
                <a:solidFill>
                  <a:srgbClr val="0000DC"/>
                </a:solidFill>
              </a:rPr>
              <a:t>Uznání</a:t>
            </a:r>
            <a:r>
              <a:rPr lang="en-GB" dirty="0">
                <a:solidFill>
                  <a:srgbClr val="0000DC"/>
                </a:solidFill>
              </a:rPr>
              <a:t>/</a:t>
            </a:r>
            <a:r>
              <a:rPr lang="en-GB" dirty="0" err="1">
                <a:solidFill>
                  <a:srgbClr val="0000DC"/>
                </a:solidFill>
              </a:rPr>
              <a:t>neuznání</a:t>
            </a:r>
            <a:r>
              <a:rPr lang="en-GB" dirty="0">
                <a:solidFill>
                  <a:srgbClr val="0000DC"/>
                </a:solidFill>
              </a:rPr>
              <a:t> </a:t>
            </a:r>
            <a:r>
              <a:rPr lang="en-GB" dirty="0" err="1">
                <a:solidFill>
                  <a:srgbClr val="0000DC"/>
                </a:solidFill>
              </a:rPr>
              <a:t>předmětů</a:t>
            </a:r>
            <a:r>
              <a:rPr lang="en-GB" dirty="0">
                <a:solidFill>
                  <a:srgbClr val="0000DC"/>
                </a:solidFill>
              </a:rPr>
              <a:t> (</a:t>
            </a:r>
            <a:r>
              <a:rPr lang="en-GB" dirty="0" err="1">
                <a:solidFill>
                  <a:srgbClr val="0000DC"/>
                </a:solidFill>
              </a:rPr>
              <a:t>PrF</a:t>
            </a:r>
            <a:r>
              <a:rPr lang="en-GB" dirty="0">
                <a:solidFill>
                  <a:srgbClr val="0000DC"/>
                </a:solidFill>
              </a:rPr>
              <a:t>)</a:t>
            </a:r>
          </a:p>
          <a:p>
            <a:r>
              <a:rPr lang="en-GB" dirty="0" err="1">
                <a:solidFill>
                  <a:srgbClr val="0000DC"/>
                </a:solidFill>
              </a:rPr>
              <a:t>Další</a:t>
            </a:r>
            <a:r>
              <a:rPr lang="en-GB" dirty="0">
                <a:solidFill>
                  <a:srgbClr val="0000DC"/>
                </a:solidFill>
              </a:rPr>
              <a:t> </a:t>
            </a:r>
            <a:r>
              <a:rPr lang="en-GB" dirty="0" err="1">
                <a:solidFill>
                  <a:srgbClr val="0000DC"/>
                </a:solidFill>
              </a:rPr>
              <a:t>porady</a:t>
            </a:r>
            <a:r>
              <a:rPr lang="en-GB" dirty="0">
                <a:solidFill>
                  <a:srgbClr val="0000DC"/>
                </a:solidFill>
              </a:rPr>
              <a:t> IRO:</a:t>
            </a:r>
          </a:p>
          <a:p>
            <a:pPr lvl="1"/>
            <a:r>
              <a:rPr lang="en-GB" dirty="0">
                <a:solidFill>
                  <a:srgbClr val="0000DC"/>
                </a:solidFill>
              </a:rPr>
              <a:t>29. 04</a:t>
            </a:r>
          </a:p>
          <a:p>
            <a:pPr lvl="1"/>
            <a:r>
              <a:rPr lang="en-GB" dirty="0">
                <a:solidFill>
                  <a:srgbClr val="0000DC"/>
                </a:solidFill>
              </a:rPr>
              <a:t>24. 06.</a:t>
            </a:r>
            <a:endParaRPr lang="cs-CZ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426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9EB72F-5A6A-7D40-B956-14F82BC3D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Agenda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166F17-7145-DF4A-B928-59875D940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Podpora pro ukrajinské a běloruské studenty</a:t>
            </a:r>
          </a:p>
          <a:p>
            <a:r>
              <a:rPr lang="cs-CZ" dirty="0" err="1">
                <a:solidFill>
                  <a:srgbClr val="0000DC"/>
                </a:solidFill>
              </a:rPr>
              <a:t>Deadline</a:t>
            </a:r>
            <a:r>
              <a:rPr lang="cs-CZ" dirty="0">
                <a:solidFill>
                  <a:srgbClr val="0000DC"/>
                </a:solidFill>
              </a:rPr>
              <a:t> pro mimoevropské programy</a:t>
            </a:r>
          </a:p>
          <a:p>
            <a:r>
              <a:rPr lang="cs-CZ" dirty="0">
                <a:solidFill>
                  <a:srgbClr val="0000DC"/>
                </a:solidFill>
              </a:rPr>
              <a:t>Letní školy EDUC</a:t>
            </a:r>
          </a:p>
          <a:p>
            <a:r>
              <a:rPr lang="cs-CZ" dirty="0">
                <a:solidFill>
                  <a:srgbClr val="0000DC"/>
                </a:solidFill>
              </a:rPr>
              <a:t>Ostatní</a:t>
            </a:r>
          </a:p>
        </p:txBody>
      </p:sp>
    </p:spTree>
    <p:extLst>
      <p:ext uri="{BB962C8B-B14F-4D97-AF65-F5344CB8AC3E}">
        <p14:creationId xmlns:p14="http://schemas.microsoft.com/office/powerpoint/2010/main" val="1675288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533630F4-B58F-7B43-8F11-C889A30140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0EA7A4B-5396-FE45-A1D3-FA19E32A4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dirty="0" err="1"/>
              <a:t>Stipendia</a:t>
            </a:r>
            <a:r>
              <a:rPr lang="sk-SK" sz="4000" dirty="0"/>
              <a:t> pro </a:t>
            </a:r>
            <a:r>
              <a:rPr lang="sk-SK" sz="4000" dirty="0" err="1"/>
              <a:t>studenty</a:t>
            </a:r>
            <a:r>
              <a:rPr lang="sk-SK" sz="4000" dirty="0"/>
              <a:t> z Ukrajiny</a:t>
            </a:r>
            <a:br>
              <a:rPr lang="sk-SK" sz="4000" dirty="0"/>
            </a:br>
            <a:r>
              <a:rPr lang="sk-SK" sz="4000" dirty="0"/>
              <a:t/>
            </a:r>
            <a:br>
              <a:rPr lang="sk-SK" sz="4000" dirty="0"/>
            </a:br>
            <a:endParaRPr lang="sk-SK" sz="4000" dirty="0"/>
          </a:p>
        </p:txBody>
      </p:sp>
      <p:sp>
        <p:nvSpPr>
          <p:cNvPr id="8" name="Podnadpis 7">
            <a:extLst>
              <a:ext uri="{FF2B5EF4-FFF2-40B4-BE49-F238E27FC236}">
                <a16:creationId xmlns:a16="http://schemas.microsoft.com/office/drawing/2014/main" id="{534397F4-8608-49E2-853C-B754B333C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4900" indent="-342900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Financováno z MŠMT, podnět k předkládání žádostí z 1. března 2022</a:t>
            </a:r>
          </a:p>
          <a:p>
            <a:pPr marL="234900" indent="-342900">
              <a:lnSpc>
                <a:spcPts val="1700"/>
              </a:lnSpc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34900" indent="-342900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Aktuální pro období březen-prosince 2022</a:t>
            </a:r>
          </a:p>
          <a:p>
            <a:pPr marL="234900" indent="-342900">
              <a:lnSpc>
                <a:spcPts val="1700"/>
              </a:lnSpc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34900" indent="-342900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Zápis studentů v akademických letech 2021/2022 a 2022/2023</a:t>
            </a:r>
          </a:p>
          <a:p>
            <a:pPr marL="234900" indent="-342900">
              <a:lnSpc>
                <a:spcPts val="1700"/>
              </a:lnSpc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34900" indent="-342900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Bakalářské, magisterské i doktorské programy</a:t>
            </a:r>
          </a:p>
          <a:p>
            <a:pPr marL="234900" indent="-342900">
              <a:lnSpc>
                <a:spcPts val="1700"/>
              </a:lnSpc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34900" indent="-342900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Plánovaná podpora na MU: cca 500 studentů</a:t>
            </a:r>
          </a:p>
        </p:txBody>
      </p:sp>
    </p:spTree>
    <p:extLst>
      <p:ext uri="{BB962C8B-B14F-4D97-AF65-F5344CB8AC3E}">
        <p14:creationId xmlns:p14="http://schemas.microsoft.com/office/powerpoint/2010/main" val="1661085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533630F4-B58F-7B43-8F11-C889A30140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0EA7A4B-5396-FE45-A1D3-FA19E32A4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dirty="0" err="1"/>
              <a:t>Stipendia</a:t>
            </a:r>
            <a:r>
              <a:rPr lang="sk-SK" sz="4000" dirty="0"/>
              <a:t> pro </a:t>
            </a:r>
            <a:r>
              <a:rPr lang="sk-SK" sz="4000" dirty="0" err="1"/>
              <a:t>studenty</a:t>
            </a:r>
            <a:r>
              <a:rPr lang="sk-SK" sz="4000" dirty="0"/>
              <a:t> z Ukrajiny</a:t>
            </a:r>
          </a:p>
        </p:txBody>
      </p:sp>
      <p:sp>
        <p:nvSpPr>
          <p:cNvPr id="8" name="Podnadpis 7">
            <a:extLst>
              <a:ext uri="{FF2B5EF4-FFF2-40B4-BE49-F238E27FC236}">
                <a16:creationId xmlns:a16="http://schemas.microsoft.com/office/drawing/2014/main" id="{534397F4-8608-49E2-853C-B754B333C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200"/>
              </a:lnSpc>
            </a:pPr>
            <a:r>
              <a:rPr lang="cs-CZ" sz="2000" dirty="0"/>
              <a:t>Přijímání studentů na fakultách, celé programy/</a:t>
            </a:r>
            <a:r>
              <a:rPr lang="cs-CZ" sz="2000" dirty="0" err="1"/>
              <a:t>freemover</a:t>
            </a:r>
            <a:endParaRPr lang="cs-CZ" sz="2000" dirty="0"/>
          </a:p>
          <a:p>
            <a:pPr>
              <a:lnSpc>
                <a:spcPts val="2200"/>
              </a:lnSpc>
            </a:pPr>
            <a:r>
              <a:rPr lang="cs-CZ" sz="2000" dirty="0"/>
              <a:t>Výplata zpětně, ze zdrojů MŠMT:</a:t>
            </a:r>
          </a:p>
          <a:p>
            <a:pPr>
              <a:lnSpc>
                <a:spcPts val="2200"/>
              </a:lnSpc>
            </a:pPr>
            <a:endParaRPr lang="cs-CZ" sz="2000" dirty="0"/>
          </a:p>
          <a:p>
            <a:pPr>
              <a:lnSpc>
                <a:spcPts val="2200"/>
              </a:lnSpc>
            </a:pPr>
            <a:r>
              <a:rPr lang="cs-CZ" sz="2000" dirty="0"/>
              <a:t>Celé programy: 		12 500 Kč/měsíc</a:t>
            </a:r>
          </a:p>
          <a:p>
            <a:pPr>
              <a:lnSpc>
                <a:spcPts val="2200"/>
              </a:lnSpc>
            </a:pPr>
            <a:r>
              <a:rPr lang="cs-CZ" sz="2000" dirty="0" err="1"/>
              <a:t>Freemover</a:t>
            </a:r>
            <a:r>
              <a:rPr lang="cs-CZ" sz="2000" dirty="0"/>
              <a:t>: 		15 000 Kč/měsíc </a:t>
            </a:r>
            <a:r>
              <a:rPr lang="cs-CZ" sz="1800" dirty="0"/>
              <a:t>(neproplácí se letní měsíce)</a:t>
            </a:r>
          </a:p>
          <a:p>
            <a:pPr>
              <a:lnSpc>
                <a:spcPts val="2200"/>
              </a:lnSpc>
            </a:pPr>
            <a:endParaRPr lang="cs-CZ" sz="2000" dirty="0"/>
          </a:p>
          <a:p>
            <a:pPr>
              <a:lnSpc>
                <a:spcPts val="2200"/>
              </a:lnSpc>
            </a:pPr>
            <a:endParaRPr lang="cs-CZ" sz="2000" dirty="0"/>
          </a:p>
          <a:p>
            <a:pPr>
              <a:lnSpc>
                <a:spcPts val="2200"/>
              </a:lnSpc>
            </a:pPr>
            <a:r>
              <a:rPr lang="cs-CZ" sz="2000" dirty="0"/>
              <a:t>CZS zajišťuje sběr žádostí/seznamy podpořených studentů k:</a:t>
            </a:r>
          </a:p>
          <a:p>
            <a:pPr>
              <a:lnSpc>
                <a:spcPts val="2200"/>
              </a:lnSpc>
            </a:pPr>
            <a:r>
              <a:rPr lang="cs-CZ" sz="2000" dirty="0"/>
              <a:t>		</a:t>
            </a:r>
            <a:r>
              <a:rPr lang="cs-CZ" sz="2000" b="1" dirty="0"/>
              <a:t>15.05.2022</a:t>
            </a:r>
          </a:p>
          <a:p>
            <a:pPr>
              <a:lnSpc>
                <a:spcPts val="2200"/>
              </a:lnSpc>
            </a:pPr>
            <a:r>
              <a:rPr lang="cs-CZ" sz="2000" b="1" dirty="0"/>
              <a:t>		15.10.2022</a:t>
            </a:r>
          </a:p>
          <a:p>
            <a:pPr>
              <a:lnSpc>
                <a:spcPts val="2200"/>
              </a:lnSpc>
            </a:pPr>
            <a:endParaRPr lang="cs-CZ" sz="2000" dirty="0"/>
          </a:p>
          <a:p>
            <a:pPr algn="ctr">
              <a:lnSpc>
                <a:spcPts val="2200"/>
              </a:lnSpc>
            </a:pPr>
            <a:r>
              <a:rPr lang="cs-CZ" sz="1800" dirty="0"/>
              <a:t>(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jméno a příjmení studenta, fakulta, studijní program, diplomová/krátkodobá mobilita)</a:t>
            </a:r>
          </a:p>
          <a:p>
            <a:pPr algn="ctr">
              <a:lnSpc>
                <a:spcPts val="2200"/>
              </a:lnSpc>
            </a:pPr>
            <a:r>
              <a:rPr lang="cs-CZ" sz="1800" dirty="0">
                <a:latin typeface="Calibri" panose="020F0502020204030204" pitchFamily="34" charset="0"/>
              </a:rPr>
              <a:t>Studenti musejí být evidování v SIMS</a:t>
            </a:r>
            <a:endParaRPr lang="cs-CZ" sz="1800" dirty="0"/>
          </a:p>
          <a:p>
            <a:pPr>
              <a:lnSpc>
                <a:spcPts val="22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04089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533630F4-B58F-7B43-8F11-C889A30140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0EA7A4B-5396-FE45-A1D3-FA19E32A4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dirty="0" err="1"/>
              <a:t>Stipendia</a:t>
            </a:r>
            <a:r>
              <a:rPr lang="sk-SK" sz="4000" dirty="0"/>
              <a:t> pro </a:t>
            </a:r>
            <a:r>
              <a:rPr lang="sk-SK" sz="4000" dirty="0" err="1"/>
              <a:t>studenty</a:t>
            </a:r>
            <a:r>
              <a:rPr lang="sk-SK" sz="4000" dirty="0"/>
              <a:t> z Ukrajiny</a:t>
            </a:r>
          </a:p>
        </p:txBody>
      </p:sp>
      <p:sp>
        <p:nvSpPr>
          <p:cNvPr id="8" name="Podnadpis 7">
            <a:extLst>
              <a:ext uri="{FF2B5EF4-FFF2-40B4-BE49-F238E27FC236}">
                <a16:creationId xmlns:a16="http://schemas.microsoft.com/office/drawing/2014/main" id="{534397F4-8608-49E2-853C-B754B333C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CZS spravuje kontaktní e-mail: </a:t>
            </a:r>
            <a:r>
              <a:rPr lang="cs-CZ" dirty="0" err="1"/>
              <a:t>scholarships.ukraine@muni.cz</a:t>
            </a:r>
            <a:endParaRPr lang="cs-CZ" dirty="0"/>
          </a:p>
          <a:p>
            <a:endParaRPr lang="cs-CZ" dirty="0"/>
          </a:p>
          <a:p>
            <a:r>
              <a:rPr lang="cs-CZ" dirty="0"/>
              <a:t>Obecný MU web: </a:t>
            </a:r>
            <a:r>
              <a:rPr lang="cs-CZ" dirty="0">
                <a:hlinkClick r:id="rId2"/>
              </a:rPr>
              <a:t>https://www.muni.cz/muni-pomaha-ukrajine</a:t>
            </a:r>
            <a:r>
              <a:rPr lang="cs-CZ" dirty="0"/>
              <a:t> </a:t>
            </a:r>
          </a:p>
          <a:p>
            <a:endParaRPr lang="cs-CZ" sz="1400" dirty="0"/>
          </a:p>
          <a:p>
            <a:r>
              <a:rPr lang="cs-CZ" dirty="0" err="1"/>
              <a:t>Studyin.cz</a:t>
            </a:r>
            <a:r>
              <a:rPr lang="cs-CZ" dirty="0"/>
              <a:t> web: </a:t>
            </a:r>
            <a:r>
              <a:rPr lang="cs-CZ" dirty="0">
                <a:hlinkClick r:id="rId3"/>
              </a:rPr>
              <a:t>https://www.studyin.cz/ua-scholarships/569-stipendii-dla-ukrainskih-studentiv-scholarships-for-ukrainian-students/</a:t>
            </a: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4A5D657-CFED-4D98-8D79-7B6FF0D7B4D2}"/>
              </a:ext>
            </a:extLst>
          </p:cNvPr>
          <p:cNvSpPr txBox="1"/>
          <p:nvPr/>
        </p:nvSpPr>
        <p:spPr>
          <a:xfrm>
            <a:off x="2561016" y="4952296"/>
            <a:ext cx="716093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800" dirty="0"/>
              <a:t>Stipendia jsou pouze pro studenty zapsané do studia </a:t>
            </a:r>
            <a:r>
              <a:rPr lang="cs-CZ" sz="1800" b="1" dirty="0"/>
              <a:t>po 24.02.2022</a:t>
            </a:r>
          </a:p>
        </p:txBody>
      </p:sp>
    </p:spTree>
    <p:extLst>
      <p:ext uri="{BB962C8B-B14F-4D97-AF65-F5344CB8AC3E}">
        <p14:creationId xmlns:p14="http://schemas.microsoft.com/office/powerpoint/2010/main" val="1205021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533630F4-B58F-7B43-8F11-C889A30140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0EA7A4B-5396-FE45-A1D3-FA19E32A4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dirty="0" err="1"/>
              <a:t>Stipendia</a:t>
            </a:r>
            <a:r>
              <a:rPr lang="sk-SK" sz="4000" dirty="0"/>
              <a:t> pro </a:t>
            </a:r>
            <a:r>
              <a:rPr lang="sk-SK" sz="4000" dirty="0" err="1"/>
              <a:t>studenty</a:t>
            </a:r>
            <a:r>
              <a:rPr lang="sk-SK" sz="4000" dirty="0"/>
              <a:t> z Ukrajiny</a:t>
            </a:r>
          </a:p>
        </p:txBody>
      </p:sp>
      <p:sp>
        <p:nvSpPr>
          <p:cNvPr id="8" name="Podnadpis 7">
            <a:extLst>
              <a:ext uri="{FF2B5EF4-FFF2-40B4-BE49-F238E27FC236}">
                <a16:creationId xmlns:a16="http://schemas.microsoft.com/office/drawing/2014/main" id="{534397F4-8608-49E2-853C-B754B333C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Boris </a:t>
            </a:r>
            <a:r>
              <a:rPr lang="cs-CZ" sz="32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Nemtsov</a:t>
            </a:r>
            <a:r>
              <a:rPr lang="cs-CZ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sz="32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Foundation</a:t>
            </a:r>
            <a:r>
              <a:rPr lang="cs-CZ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sz="32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for</a:t>
            </a:r>
            <a:r>
              <a:rPr lang="cs-CZ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sz="32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Freedom</a:t>
            </a:r>
            <a:endParaRPr lang="cs-CZ" sz="3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cs-CZ" dirty="0"/>
          </a:p>
          <a:p>
            <a:r>
              <a:rPr lang="cs-CZ" dirty="0"/>
              <a:t>Plánovaná podpora na MU: 5 studentů </a:t>
            </a:r>
            <a:r>
              <a:rPr lang="cs-CZ" dirty="0" err="1"/>
              <a:t>x</a:t>
            </a:r>
            <a:r>
              <a:rPr lang="cs-CZ" dirty="0"/>
              <a:t> 2 roky</a:t>
            </a:r>
          </a:p>
          <a:p>
            <a:r>
              <a:rPr lang="cs-CZ" dirty="0"/>
              <a:t>Podpora: 15 000 Kč/měsíc </a:t>
            </a:r>
          </a:p>
          <a:p>
            <a:r>
              <a:rPr lang="cs-CZ" dirty="0"/>
              <a:t>Společná propagace, osobní setkání</a:t>
            </a:r>
          </a:p>
          <a:p>
            <a:endParaRPr lang="cs-CZ" sz="14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7335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223D02ED-A3EB-F848-927D-492B4CADDA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IRO, 18.03.2022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533630F4-B58F-7B43-8F11-C889A30140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0EA7A4B-5396-FE45-A1D3-FA19E32A4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Mimoevropské</a:t>
            </a:r>
            <a:r>
              <a:rPr lang="sk-SK" dirty="0"/>
              <a:t> programy CZS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C4A718B8-9A0E-8040-88EC-6F94BD05D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>
                <a:hlinkClick r:id="rId2"/>
              </a:rPr>
              <a:t>ISEP</a:t>
            </a:r>
            <a:r>
              <a:rPr lang="sk-SK" dirty="0"/>
              <a:t>				</a:t>
            </a:r>
            <a:r>
              <a:rPr lang="sk-SK" dirty="0"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smith@czs.muni.cz</a:t>
            </a:r>
            <a:r>
              <a:rPr lang="sk-SK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>
                <a:hlinkClick r:id="rId4"/>
              </a:rPr>
              <a:t>Erasmus+ ICM</a:t>
            </a:r>
            <a:r>
              <a:rPr lang="sk-SK" dirty="0"/>
              <a:t> 		</a:t>
            </a:r>
            <a:r>
              <a:rPr lang="sk-SK" dirty="0"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hykl@czs.muni.cz</a:t>
            </a:r>
            <a:r>
              <a:rPr lang="sk-SK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>
                <a:hlinkClick r:id="rId6"/>
              </a:rPr>
              <a:t>Partnerské Univerzity</a:t>
            </a:r>
            <a:r>
              <a:rPr lang="sk-SK" dirty="0"/>
              <a:t> 	</a:t>
            </a:r>
            <a:r>
              <a:rPr lang="sk-SK" u="sng" dirty="0"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boucnik@czs.muni.cz</a:t>
            </a:r>
            <a:endParaRPr lang="sk-SK" u="sng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5EECE94-9D61-46E8-8156-A986EA5A1C32}"/>
              </a:ext>
            </a:extLst>
          </p:cNvPr>
          <p:cNvSpPr txBox="1"/>
          <p:nvPr/>
        </p:nvSpPr>
        <p:spPr>
          <a:xfrm>
            <a:off x="1071835" y="3531168"/>
            <a:ext cx="8700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Výběrová řízení na jaro 2023 se otevřou začátkem dubna 2022</a:t>
            </a:r>
          </a:p>
        </p:txBody>
      </p:sp>
    </p:spTree>
    <p:extLst>
      <p:ext uri="{BB962C8B-B14F-4D97-AF65-F5344CB8AC3E}">
        <p14:creationId xmlns:p14="http://schemas.microsoft.com/office/powerpoint/2010/main" val="320772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D998A44-0A6A-4E74-BCCE-C4635026D9EC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853786" y="1692004"/>
            <a:ext cx="2484075" cy="1427731"/>
          </a:xfrm>
          <a:ln>
            <a:solidFill>
              <a:schemeClr val="tx1"/>
            </a:solidFill>
          </a:ln>
        </p:spPr>
        <p:txBody>
          <a:bodyPr/>
          <a:lstStyle/>
          <a:p>
            <a:pPr algn="ctr"/>
            <a:endParaRPr lang="cs-CZ" dirty="0"/>
          </a:p>
          <a:p>
            <a:pPr algn="ctr"/>
            <a:r>
              <a:rPr lang="cs-CZ" dirty="0"/>
              <a:t>Erasmus+ ICM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3994FA5-893F-43C8-815E-94980A9F10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EB7D479-CAF1-4DC5-B9EF-45EF1435519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063300" y="4025070"/>
            <a:ext cx="8065045" cy="1290415"/>
          </a:xfrm>
        </p:spPr>
        <p:txBody>
          <a:bodyPr/>
          <a:lstStyle/>
          <a:p>
            <a:pPr algn="ctr"/>
            <a:endParaRPr lang="cs-CZ" sz="2800" b="1" dirty="0"/>
          </a:p>
          <a:p>
            <a:pPr algn="ctr"/>
            <a:r>
              <a:rPr lang="cs-CZ" sz="2800" b="1" dirty="0"/>
              <a:t>Termín přihlášek:</a:t>
            </a:r>
          </a:p>
          <a:p>
            <a:pPr algn="ctr"/>
            <a:endParaRPr lang="cs-CZ" sz="2800" b="1" dirty="0"/>
          </a:p>
          <a:p>
            <a:pPr algn="ctr"/>
            <a:r>
              <a:rPr lang="cs-CZ" sz="2800" b="1" dirty="0"/>
              <a:t>1. června 2022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7FB74263-C9CD-4495-B0F3-1F5D3966656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063300" y="3398197"/>
            <a:ext cx="2484075" cy="216000"/>
          </a:xfrm>
        </p:spPr>
        <p:txBody>
          <a:bodyPr/>
          <a:lstStyle/>
          <a:p>
            <a:r>
              <a:rPr lang="cs-CZ" sz="1100" dirty="0"/>
              <a:t>Přihlášky ISOIS</a:t>
            </a:r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8CBA6994-9BC6-4668-A00F-2B71C9A0C45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853785" y="3393787"/>
            <a:ext cx="2484075" cy="216000"/>
          </a:xfrm>
        </p:spPr>
        <p:txBody>
          <a:bodyPr/>
          <a:lstStyle/>
          <a:p>
            <a:r>
              <a:rPr lang="cs-CZ" sz="1100" dirty="0"/>
              <a:t>Přihlášky ISOIS / fakultní místa</a:t>
            </a:r>
          </a:p>
        </p:txBody>
      </p:sp>
      <p:sp>
        <p:nvSpPr>
          <p:cNvPr id="10" name="Zástupný text 9">
            <a:extLst>
              <a:ext uri="{FF2B5EF4-FFF2-40B4-BE49-F238E27FC236}">
                <a16:creationId xmlns:a16="http://schemas.microsoft.com/office/drawing/2014/main" id="{330AA18E-1C53-47D6-8950-24379552632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644270" y="3393787"/>
            <a:ext cx="2484075" cy="216000"/>
          </a:xfrm>
        </p:spPr>
        <p:txBody>
          <a:bodyPr/>
          <a:lstStyle/>
          <a:p>
            <a:r>
              <a:rPr lang="cs-CZ" sz="1100" dirty="0"/>
              <a:t>Přihlášky ISOIS, přímé / nepřímé kvóty</a:t>
            </a:r>
          </a:p>
        </p:txBody>
      </p:sp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0FB8D648-7CFF-4EC4-B4AC-DCCA5FF7B6FB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2063300" y="1692004"/>
            <a:ext cx="2484075" cy="142773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/>
            <a:endParaRPr lang="cs-CZ" dirty="0"/>
          </a:p>
          <a:p>
            <a:pPr algn="ctr"/>
            <a:r>
              <a:rPr lang="cs-CZ" dirty="0"/>
              <a:t>ISEP</a:t>
            </a:r>
          </a:p>
        </p:txBody>
      </p:sp>
      <p:sp>
        <p:nvSpPr>
          <p:cNvPr id="12" name="Zástupný obsah 11">
            <a:extLst>
              <a:ext uri="{FF2B5EF4-FFF2-40B4-BE49-F238E27FC236}">
                <a16:creationId xmlns:a16="http://schemas.microsoft.com/office/drawing/2014/main" id="{6F4D54BF-EA07-4938-A103-C57B26B47414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644271" y="1692004"/>
            <a:ext cx="2484075" cy="1427730"/>
          </a:xfrm>
          <a:ln>
            <a:solidFill>
              <a:schemeClr val="tx1"/>
            </a:solidFill>
          </a:ln>
        </p:spPr>
        <p:txBody>
          <a:bodyPr/>
          <a:lstStyle/>
          <a:p>
            <a:pPr algn="ctr"/>
            <a:endParaRPr lang="cs-CZ" sz="1600" dirty="0"/>
          </a:p>
          <a:p>
            <a:pPr algn="ctr"/>
            <a:r>
              <a:rPr lang="cs-CZ" dirty="0"/>
              <a:t>Partnerské univerzity</a:t>
            </a:r>
          </a:p>
        </p:txBody>
      </p:sp>
      <p:sp>
        <p:nvSpPr>
          <p:cNvPr id="13" name="Zástupný text 12">
            <a:extLst>
              <a:ext uri="{FF2B5EF4-FFF2-40B4-BE49-F238E27FC236}">
                <a16:creationId xmlns:a16="http://schemas.microsoft.com/office/drawing/2014/main" id="{6664B37F-2E93-4098-B16A-3542D0803A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63299" y="1141964"/>
            <a:ext cx="8065504" cy="271576"/>
          </a:xfrm>
        </p:spPr>
        <p:txBody>
          <a:bodyPr/>
          <a:lstStyle/>
          <a:p>
            <a:r>
              <a:rPr lang="cs-CZ" dirty="0"/>
              <a:t>Výběrové řízení, jarní semestr 2023</a:t>
            </a:r>
          </a:p>
        </p:txBody>
      </p:sp>
      <p:sp>
        <p:nvSpPr>
          <p:cNvPr id="14" name="Nadpis 13">
            <a:extLst>
              <a:ext uri="{FF2B5EF4-FFF2-40B4-BE49-F238E27FC236}">
                <a16:creationId xmlns:a16="http://schemas.microsoft.com/office/drawing/2014/main" id="{5417C8CB-0497-4397-8EB5-B9FAE1B38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300" y="479406"/>
            <a:ext cx="8066301" cy="451576"/>
          </a:xfrm>
        </p:spPr>
        <p:txBody>
          <a:bodyPr/>
          <a:lstStyle/>
          <a:p>
            <a:r>
              <a:rPr lang="sk-SK" dirty="0" err="1"/>
              <a:t>Mimoevropské</a:t>
            </a:r>
            <a:r>
              <a:rPr lang="sk-SK" dirty="0"/>
              <a:t> programy CZS</a:t>
            </a: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63E27DB-0490-4521-99C6-AB879C480AAC}"/>
              </a:ext>
            </a:extLst>
          </p:cNvPr>
          <p:cNvSpPr txBox="1"/>
          <p:nvPr/>
        </p:nvSpPr>
        <p:spPr>
          <a:xfrm>
            <a:off x="1523206" y="5115872"/>
            <a:ext cx="91455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Nabídka a informace pro IRO budou zaslány emailem</a:t>
            </a:r>
          </a:p>
          <a:p>
            <a:pPr algn="ctr"/>
            <a:r>
              <a:rPr lang="cs-CZ" dirty="0"/>
              <a:t>(březen/duben)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5260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533630F4-B58F-7B43-8F11-C889A30140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0EA7A4B-5396-FE45-A1D3-FA19E32A4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dirty="0"/>
              <a:t>EDUC </a:t>
            </a:r>
            <a:r>
              <a:rPr lang="sk-SK" sz="4000" dirty="0" err="1"/>
              <a:t>summer</a:t>
            </a:r>
            <a:r>
              <a:rPr lang="sk-SK" sz="4000" dirty="0"/>
              <a:t> </a:t>
            </a:r>
            <a:r>
              <a:rPr lang="sk-SK" sz="4000" dirty="0" err="1"/>
              <a:t>schools</a:t>
            </a:r>
            <a:r>
              <a:rPr lang="sk-SK" sz="4000" dirty="0"/>
              <a:t/>
            </a:r>
            <a:br>
              <a:rPr lang="sk-SK" sz="4000" dirty="0"/>
            </a:br>
            <a:r>
              <a:rPr lang="sk-SK" sz="4000" dirty="0"/>
              <a:t/>
            </a:r>
            <a:br>
              <a:rPr lang="sk-SK" sz="4000" dirty="0"/>
            </a:br>
            <a:endParaRPr lang="sk-SK" sz="4000" dirty="0"/>
          </a:p>
        </p:txBody>
      </p:sp>
      <p:sp>
        <p:nvSpPr>
          <p:cNvPr id="8" name="Podnadpis 7">
            <a:extLst>
              <a:ext uri="{FF2B5EF4-FFF2-40B4-BE49-F238E27FC236}">
                <a16:creationId xmlns:a16="http://schemas.microsoft.com/office/drawing/2014/main" id="{534397F4-8608-49E2-853C-B754B333C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err="1"/>
              <a:t>Applications</a:t>
            </a:r>
            <a:r>
              <a:rPr lang="cs-CZ" sz="2000" dirty="0"/>
              <a:t> open </a:t>
            </a:r>
            <a:r>
              <a:rPr lang="cs-CZ" sz="2000" dirty="0" err="1"/>
              <a:t>next</a:t>
            </a:r>
            <a:r>
              <a:rPr lang="cs-CZ" sz="2000" dirty="0"/>
              <a:t> </a:t>
            </a:r>
            <a:r>
              <a:rPr lang="cs-CZ" sz="2000" dirty="0" err="1"/>
              <a:t>week</a:t>
            </a:r>
            <a:r>
              <a:rPr lang="cs-CZ" sz="2000" dirty="0"/>
              <a:t> 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err="1"/>
              <a:t>Applications</a:t>
            </a:r>
            <a:r>
              <a:rPr lang="cs-CZ" sz="2000" dirty="0"/>
              <a:t> </a:t>
            </a:r>
            <a:r>
              <a:rPr lang="cs-CZ" sz="2000" dirty="0" err="1"/>
              <a:t>through</a:t>
            </a:r>
            <a:r>
              <a:rPr lang="cs-CZ" sz="2000" dirty="0"/>
              <a:t> ISOIS </a:t>
            </a:r>
            <a:r>
              <a:rPr lang="cs-CZ" sz="2000" b="1" dirty="0" err="1"/>
              <a:t>deadline</a:t>
            </a:r>
            <a:r>
              <a:rPr lang="cs-CZ" sz="2000" b="1" dirty="0"/>
              <a:t> 20 </a:t>
            </a:r>
            <a:r>
              <a:rPr lang="cs-CZ" sz="2000" b="1" dirty="0" err="1"/>
              <a:t>April</a:t>
            </a:r>
            <a:r>
              <a:rPr lang="cs-CZ" sz="2000" dirty="0"/>
              <a:t>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err="1"/>
              <a:t>all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information</a:t>
            </a:r>
            <a:r>
              <a:rPr lang="cs-CZ" sz="2000" dirty="0"/>
              <a:t> </a:t>
            </a:r>
            <a:r>
              <a:rPr lang="cs-CZ" sz="2000" dirty="0" err="1"/>
              <a:t>added</a:t>
            </a:r>
            <a:r>
              <a:rPr lang="cs-CZ" sz="2000" dirty="0"/>
              <a:t> to a single </a:t>
            </a:r>
            <a:r>
              <a:rPr lang="cs-CZ" sz="2000" dirty="0" err="1"/>
              <a:t>website</a:t>
            </a:r>
            <a:r>
              <a:rPr lang="cs-CZ" sz="2000" dirty="0"/>
              <a:t> on </a:t>
            </a:r>
            <a:r>
              <a:rPr lang="cs-CZ" sz="2000" dirty="0" err="1"/>
              <a:t>muni.cz</a:t>
            </a:r>
            <a:r>
              <a:rPr lang="cs-CZ" sz="2000" dirty="0"/>
              <a:t>​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1600" dirty="0"/>
              <a:t>MU: </a:t>
            </a:r>
            <a:r>
              <a:rPr lang="cs-CZ" sz="1600" dirty="0" err="1"/>
              <a:t>Climate</a:t>
            </a:r>
            <a:r>
              <a:rPr lang="cs-CZ" sz="1600" dirty="0"/>
              <a:t> </a:t>
            </a:r>
            <a:r>
              <a:rPr lang="cs-CZ" sz="1600" dirty="0" err="1"/>
              <a:t>Change</a:t>
            </a:r>
            <a:r>
              <a:rPr lang="cs-CZ" sz="1600" dirty="0"/>
              <a:t> </a:t>
            </a:r>
            <a:r>
              <a:rPr lang="cs-CZ" sz="1600" dirty="0" err="1"/>
              <a:t>Communication</a:t>
            </a:r>
            <a:r>
              <a:rPr lang="cs-CZ" sz="1600" dirty="0"/>
              <a:t> and </a:t>
            </a:r>
            <a:r>
              <a:rPr lang="cs-CZ" sz="1600" dirty="0" err="1"/>
              <a:t>Policy</a:t>
            </a:r>
            <a:r>
              <a:rPr lang="cs-CZ" sz="1600" dirty="0"/>
              <a:t>​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1600" dirty="0" err="1"/>
              <a:t>Pecs</a:t>
            </a:r>
            <a:r>
              <a:rPr lang="cs-CZ" sz="1600" dirty="0"/>
              <a:t>: </a:t>
            </a:r>
            <a:r>
              <a:rPr lang="cs-CZ" sz="1600" dirty="0" err="1"/>
              <a:t>Law</a:t>
            </a:r>
            <a:r>
              <a:rPr lang="cs-CZ" sz="1600" dirty="0"/>
              <a:t> and </a:t>
            </a:r>
            <a:r>
              <a:rPr lang="cs-CZ" sz="1600" dirty="0" err="1"/>
              <a:t>Techology</a:t>
            </a:r>
            <a:r>
              <a:rPr lang="cs-CZ" sz="1600" dirty="0"/>
              <a:t> ​​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1600" dirty="0"/>
              <a:t>Paris </a:t>
            </a:r>
            <a:r>
              <a:rPr lang="cs-CZ" sz="1600" dirty="0" err="1"/>
              <a:t>Nanterre</a:t>
            </a:r>
            <a:r>
              <a:rPr lang="cs-CZ" sz="1600" dirty="0"/>
              <a:t>: </a:t>
            </a:r>
            <a:r>
              <a:rPr lang="cs-CZ" sz="1600" dirty="0" err="1"/>
              <a:t>Culture</a:t>
            </a:r>
            <a:r>
              <a:rPr lang="cs-CZ" sz="1600" dirty="0"/>
              <a:t> and </a:t>
            </a:r>
            <a:r>
              <a:rPr lang="cs-CZ" sz="1600" dirty="0" err="1"/>
              <a:t>Heritage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digital</a:t>
            </a:r>
            <a:r>
              <a:rPr lang="cs-CZ" sz="1600" dirty="0"/>
              <a:t> </a:t>
            </a:r>
            <a:r>
              <a:rPr lang="cs-CZ" sz="1600" dirty="0" err="1"/>
              <a:t>age</a:t>
            </a:r>
            <a:r>
              <a:rPr lang="cs-CZ" sz="1600" dirty="0"/>
              <a:t>​​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1600" dirty="0" err="1"/>
              <a:t>Cagliari</a:t>
            </a:r>
            <a:r>
              <a:rPr lang="cs-CZ" sz="1600" dirty="0"/>
              <a:t>: Trust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information</a:t>
            </a:r>
            <a:r>
              <a:rPr lang="cs-CZ" sz="1600" dirty="0"/>
              <a:t> </a:t>
            </a:r>
            <a:r>
              <a:rPr lang="cs-CZ" sz="1600" dirty="0" err="1"/>
              <a:t>age</a:t>
            </a:r>
            <a:r>
              <a:rPr lang="cs-CZ" sz="1600" dirty="0"/>
              <a:t> (IT </a:t>
            </a:r>
            <a:r>
              <a:rPr lang="cs-CZ" sz="1600" dirty="0" err="1"/>
              <a:t>focus</a:t>
            </a:r>
            <a:r>
              <a:rPr lang="cs-CZ" sz="1600" dirty="0"/>
              <a:t>)​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1600" dirty="0"/>
              <a:t>Potsdam: Media, </a:t>
            </a:r>
            <a:r>
              <a:rPr lang="cs-CZ" sz="1600" dirty="0" err="1"/>
              <a:t>Fake</a:t>
            </a:r>
            <a:r>
              <a:rPr lang="cs-CZ" sz="1600" dirty="0"/>
              <a:t> </a:t>
            </a:r>
            <a:r>
              <a:rPr lang="cs-CZ" sz="1600" dirty="0" err="1"/>
              <a:t>News</a:t>
            </a:r>
            <a:r>
              <a:rPr lang="cs-CZ" sz="1600" dirty="0"/>
              <a:t> and </a:t>
            </a:r>
            <a:r>
              <a:rPr lang="cs-CZ" sz="1600" dirty="0" err="1"/>
              <a:t>Populism</a:t>
            </a:r>
            <a:r>
              <a:rPr lang="cs-CZ" sz="1600" dirty="0"/>
              <a:t> ​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1600" dirty="0" err="1"/>
              <a:t>Cagliari</a:t>
            </a:r>
            <a:r>
              <a:rPr lang="cs-CZ" sz="1600" dirty="0"/>
              <a:t>: Smart </a:t>
            </a:r>
            <a:r>
              <a:rPr lang="cs-CZ" sz="1600" dirty="0" err="1"/>
              <a:t>Cities</a:t>
            </a:r>
            <a:r>
              <a:rPr lang="cs-CZ" sz="1600" dirty="0"/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209645206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20" id="{B1469D97-A635-E641-A00D-AA97AD6CCBA4}" vid="{9C1071BB-0E8D-0F42-94E0-FA948C4450B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1925</TotalTime>
  <Words>562</Words>
  <Application>Microsoft Office PowerPoint</Application>
  <PresentationFormat>Širokoúhlá obrazovka</PresentationFormat>
  <Paragraphs>105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Symbol</vt:lpstr>
      <vt:lpstr>Tahoma</vt:lpstr>
      <vt:lpstr>Times New Roman</vt:lpstr>
      <vt:lpstr>Wingdings</vt:lpstr>
      <vt:lpstr>Prezentace_MU_CZ</vt:lpstr>
      <vt:lpstr>Setkání IRO – 18. 03. 2022</vt:lpstr>
      <vt:lpstr>Agenda</vt:lpstr>
      <vt:lpstr>Stipendia pro studenty z Ukrajiny  </vt:lpstr>
      <vt:lpstr>Stipendia pro studenty z Ukrajiny</vt:lpstr>
      <vt:lpstr>Stipendia pro studenty z Ukrajiny</vt:lpstr>
      <vt:lpstr>Stipendia pro studenty z Ukrajiny</vt:lpstr>
      <vt:lpstr>Mimoevropské programy CZS</vt:lpstr>
      <vt:lpstr>Mimoevropské programy CZS</vt:lpstr>
      <vt:lpstr>EDUC summer schools  </vt:lpstr>
      <vt:lpstr>Teacher opportunities</vt:lpstr>
      <vt:lpstr>AOB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Setkání IRO – 24.09.2021</dc:title>
  <dc:creator>Jakub Motyčka</dc:creator>
  <cp:lastModifiedBy>brolikov</cp:lastModifiedBy>
  <cp:revision>26</cp:revision>
  <cp:lastPrinted>1601-01-01T00:00:00Z</cp:lastPrinted>
  <dcterms:created xsi:type="dcterms:W3CDTF">2021-09-22T07:32:28Z</dcterms:created>
  <dcterms:modified xsi:type="dcterms:W3CDTF">2022-03-22T08:55:06Z</dcterms:modified>
</cp:coreProperties>
</file>