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28"/>
  </p:notesMasterIdLst>
  <p:handoutMasterIdLst>
    <p:handoutMasterId r:id="rId29"/>
  </p:handoutMasterIdLst>
  <p:sldIdLst>
    <p:sldId id="425" r:id="rId5"/>
    <p:sldId id="426" r:id="rId6"/>
    <p:sldId id="395" r:id="rId7"/>
    <p:sldId id="414" r:id="rId8"/>
    <p:sldId id="409" r:id="rId9"/>
    <p:sldId id="413" r:id="rId10"/>
    <p:sldId id="415" r:id="rId11"/>
    <p:sldId id="416" r:id="rId12"/>
    <p:sldId id="417" r:id="rId13"/>
    <p:sldId id="423" r:id="rId14"/>
    <p:sldId id="418" r:id="rId15"/>
    <p:sldId id="424" r:id="rId16"/>
    <p:sldId id="419" r:id="rId17"/>
    <p:sldId id="420" r:id="rId18"/>
    <p:sldId id="421" r:id="rId19"/>
    <p:sldId id="422" r:id="rId20"/>
    <p:sldId id="427" r:id="rId21"/>
    <p:sldId id="428" r:id="rId22"/>
    <p:sldId id="429" r:id="rId23"/>
    <p:sldId id="430" r:id="rId24"/>
    <p:sldId id="431" r:id="rId25"/>
    <p:sldId id="432" r:id="rId26"/>
    <p:sldId id="407" r:id="rId27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  <a:srgbClr val="0000DC"/>
    <a:srgbClr val="F01928"/>
    <a:srgbClr val="9100DC"/>
    <a:srgbClr val="5AC8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2" autoAdjust="0"/>
    <p:restoredTop sz="95788" autoAdjust="0"/>
  </p:normalViewPr>
  <p:slideViewPr>
    <p:cSldViewPr snapToGrid="0">
      <p:cViewPr varScale="1">
        <p:scale>
          <a:sx n="121" d="100"/>
          <a:sy n="121" d="100"/>
        </p:scale>
        <p:origin x="108" y="25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oleta Osouchová" userId="ed34efb3-1f6c-47a2-95e2-eebfdbabda41" providerId="ADAL" clId="{1DC206DD-0F12-4C5E-A4A1-F408BB8CA845}"/>
    <pc:docChg chg="custSel addSld delSld modSld sldOrd">
      <pc:chgData name="Violeta Osouchová" userId="ed34efb3-1f6c-47a2-95e2-eebfdbabda41" providerId="ADAL" clId="{1DC206DD-0F12-4C5E-A4A1-F408BB8CA845}" dt="2022-10-19T19:52:06.367" v="1426" actId="14100"/>
      <pc:docMkLst>
        <pc:docMk/>
      </pc:docMkLst>
      <pc:sldChg chg="modSp new mod">
        <pc:chgData name="Violeta Osouchová" userId="ed34efb3-1f6c-47a2-95e2-eebfdbabda41" providerId="ADAL" clId="{1DC206DD-0F12-4C5E-A4A1-F408BB8CA845}" dt="2022-10-19T18:28:05.433" v="45" actId="20577"/>
        <pc:sldMkLst>
          <pc:docMk/>
          <pc:sldMk cId="229366796" sldId="426"/>
        </pc:sldMkLst>
        <pc:spChg chg="mod">
          <ac:chgData name="Violeta Osouchová" userId="ed34efb3-1f6c-47a2-95e2-eebfdbabda41" providerId="ADAL" clId="{1DC206DD-0F12-4C5E-A4A1-F408BB8CA845}" dt="2022-10-19T18:17:59.311" v="6" actId="20577"/>
          <ac:spMkLst>
            <pc:docMk/>
            <pc:sldMk cId="229366796" sldId="426"/>
            <ac:spMk id="4" creationId="{3274E2AF-2B60-4E54-9B04-1050B0E3B2CF}"/>
          </ac:spMkLst>
        </pc:spChg>
        <pc:spChg chg="mod">
          <ac:chgData name="Violeta Osouchová" userId="ed34efb3-1f6c-47a2-95e2-eebfdbabda41" providerId="ADAL" clId="{1DC206DD-0F12-4C5E-A4A1-F408BB8CA845}" dt="2022-10-19T18:28:05.433" v="45" actId="20577"/>
          <ac:spMkLst>
            <pc:docMk/>
            <pc:sldMk cId="229366796" sldId="426"/>
            <ac:spMk id="5" creationId="{288A8AF1-E5B5-41ED-AB49-8BD08C18568B}"/>
          </ac:spMkLst>
        </pc:spChg>
      </pc:sldChg>
      <pc:sldChg chg="modSp add mod ord">
        <pc:chgData name="Violeta Osouchová" userId="ed34efb3-1f6c-47a2-95e2-eebfdbabda41" providerId="ADAL" clId="{1DC206DD-0F12-4C5E-A4A1-F408BB8CA845}" dt="2022-10-19T18:28:31.203" v="51" actId="20577"/>
        <pc:sldMkLst>
          <pc:docMk/>
          <pc:sldMk cId="3953185230" sldId="427"/>
        </pc:sldMkLst>
        <pc:spChg chg="mod">
          <ac:chgData name="Violeta Osouchová" userId="ed34efb3-1f6c-47a2-95e2-eebfdbabda41" providerId="ADAL" clId="{1DC206DD-0F12-4C5E-A4A1-F408BB8CA845}" dt="2022-10-19T18:28:31.203" v="51" actId="20577"/>
          <ac:spMkLst>
            <pc:docMk/>
            <pc:sldMk cId="3953185230" sldId="427"/>
            <ac:spMk id="3" creationId="{888580F6-735D-4890-A359-C20431919189}"/>
          </ac:spMkLst>
        </pc:spChg>
      </pc:sldChg>
      <pc:sldChg chg="modSp add mod ord">
        <pc:chgData name="Violeta Osouchová" userId="ed34efb3-1f6c-47a2-95e2-eebfdbabda41" providerId="ADAL" clId="{1DC206DD-0F12-4C5E-A4A1-F408BB8CA845}" dt="2022-10-19T19:09:53.991" v="449" actId="20577"/>
        <pc:sldMkLst>
          <pc:docMk/>
          <pc:sldMk cId="469271496" sldId="428"/>
        </pc:sldMkLst>
        <pc:spChg chg="mod">
          <ac:chgData name="Violeta Osouchová" userId="ed34efb3-1f6c-47a2-95e2-eebfdbabda41" providerId="ADAL" clId="{1DC206DD-0F12-4C5E-A4A1-F408BB8CA845}" dt="2022-10-19T18:29:05.879" v="77" actId="313"/>
          <ac:spMkLst>
            <pc:docMk/>
            <pc:sldMk cId="469271496" sldId="428"/>
            <ac:spMk id="6" creationId="{93FB0AA6-AB16-4569-A356-CF2AF438D178}"/>
          </ac:spMkLst>
        </pc:spChg>
        <pc:spChg chg="mod">
          <ac:chgData name="Violeta Osouchová" userId="ed34efb3-1f6c-47a2-95e2-eebfdbabda41" providerId="ADAL" clId="{1DC206DD-0F12-4C5E-A4A1-F408BB8CA845}" dt="2022-10-19T19:09:53.991" v="449" actId="20577"/>
          <ac:spMkLst>
            <pc:docMk/>
            <pc:sldMk cId="469271496" sldId="428"/>
            <ac:spMk id="7" creationId="{4E0F3FE0-A160-48D2-B375-D93E550602A0}"/>
          </ac:spMkLst>
        </pc:spChg>
      </pc:sldChg>
      <pc:sldChg chg="modSp add mod">
        <pc:chgData name="Violeta Osouchová" userId="ed34efb3-1f6c-47a2-95e2-eebfdbabda41" providerId="ADAL" clId="{1DC206DD-0F12-4C5E-A4A1-F408BB8CA845}" dt="2022-10-19T19:17:16.124" v="1013" actId="313"/>
        <pc:sldMkLst>
          <pc:docMk/>
          <pc:sldMk cId="2479211571" sldId="429"/>
        </pc:sldMkLst>
        <pc:spChg chg="mod">
          <ac:chgData name="Violeta Osouchová" userId="ed34efb3-1f6c-47a2-95e2-eebfdbabda41" providerId="ADAL" clId="{1DC206DD-0F12-4C5E-A4A1-F408BB8CA845}" dt="2022-10-19T19:10:27.319" v="454" actId="20577"/>
          <ac:spMkLst>
            <pc:docMk/>
            <pc:sldMk cId="2479211571" sldId="429"/>
            <ac:spMk id="6" creationId="{93FB0AA6-AB16-4569-A356-CF2AF438D178}"/>
          </ac:spMkLst>
        </pc:spChg>
        <pc:spChg chg="mod">
          <ac:chgData name="Violeta Osouchová" userId="ed34efb3-1f6c-47a2-95e2-eebfdbabda41" providerId="ADAL" clId="{1DC206DD-0F12-4C5E-A4A1-F408BB8CA845}" dt="2022-10-19T19:17:16.124" v="1013" actId="313"/>
          <ac:spMkLst>
            <pc:docMk/>
            <pc:sldMk cId="2479211571" sldId="429"/>
            <ac:spMk id="7" creationId="{4E0F3FE0-A160-48D2-B375-D93E550602A0}"/>
          </ac:spMkLst>
        </pc:spChg>
      </pc:sldChg>
      <pc:sldChg chg="modSp add mod ord">
        <pc:chgData name="Violeta Osouchová" userId="ed34efb3-1f6c-47a2-95e2-eebfdbabda41" providerId="ADAL" clId="{1DC206DD-0F12-4C5E-A4A1-F408BB8CA845}" dt="2022-10-19T19:17:58.586" v="1023" actId="20577"/>
        <pc:sldMkLst>
          <pc:docMk/>
          <pc:sldMk cId="3368521631" sldId="430"/>
        </pc:sldMkLst>
        <pc:spChg chg="mod">
          <ac:chgData name="Violeta Osouchová" userId="ed34efb3-1f6c-47a2-95e2-eebfdbabda41" providerId="ADAL" clId="{1DC206DD-0F12-4C5E-A4A1-F408BB8CA845}" dt="2022-10-19T19:17:58.586" v="1023" actId="20577"/>
          <ac:spMkLst>
            <pc:docMk/>
            <pc:sldMk cId="3368521631" sldId="430"/>
            <ac:spMk id="3" creationId="{888580F6-735D-4890-A359-C20431919189}"/>
          </ac:spMkLst>
        </pc:spChg>
      </pc:sldChg>
      <pc:sldChg chg="new del">
        <pc:chgData name="Violeta Osouchová" userId="ed34efb3-1f6c-47a2-95e2-eebfdbabda41" providerId="ADAL" clId="{1DC206DD-0F12-4C5E-A4A1-F408BB8CA845}" dt="2022-10-19T19:18:13.013" v="1026" actId="47"/>
        <pc:sldMkLst>
          <pc:docMk/>
          <pc:sldMk cId="871307174" sldId="431"/>
        </pc:sldMkLst>
      </pc:sldChg>
      <pc:sldChg chg="modSp new mod">
        <pc:chgData name="Violeta Osouchová" userId="ed34efb3-1f6c-47a2-95e2-eebfdbabda41" providerId="ADAL" clId="{1DC206DD-0F12-4C5E-A4A1-F408BB8CA845}" dt="2022-10-19T19:52:06.367" v="1426" actId="14100"/>
        <pc:sldMkLst>
          <pc:docMk/>
          <pc:sldMk cId="4159267628" sldId="431"/>
        </pc:sldMkLst>
        <pc:spChg chg="mod">
          <ac:chgData name="Violeta Osouchová" userId="ed34efb3-1f6c-47a2-95e2-eebfdbabda41" providerId="ADAL" clId="{1DC206DD-0F12-4C5E-A4A1-F408BB8CA845}" dt="2022-10-19T19:27:49.050" v="1092" actId="20577"/>
          <ac:spMkLst>
            <pc:docMk/>
            <pc:sldMk cId="4159267628" sldId="431"/>
            <ac:spMk id="4" creationId="{59C04B05-F79F-4247-A9B2-681F16F45AB4}"/>
          </ac:spMkLst>
        </pc:spChg>
        <pc:spChg chg="mod">
          <ac:chgData name="Violeta Osouchová" userId="ed34efb3-1f6c-47a2-95e2-eebfdbabda41" providerId="ADAL" clId="{1DC206DD-0F12-4C5E-A4A1-F408BB8CA845}" dt="2022-10-19T19:52:06.367" v="1426" actId="14100"/>
          <ac:spMkLst>
            <pc:docMk/>
            <pc:sldMk cId="4159267628" sldId="431"/>
            <ac:spMk id="5" creationId="{483BAE60-B41C-4773-90A2-B65A13E9256A}"/>
          </ac:spMkLst>
        </pc:spChg>
      </pc:sldChg>
      <pc:sldChg chg="new del">
        <pc:chgData name="Violeta Osouchová" userId="ed34efb3-1f6c-47a2-95e2-eebfdbabda41" providerId="ADAL" clId="{1DC206DD-0F12-4C5E-A4A1-F408BB8CA845}" dt="2022-10-19T19:18:18.181" v="1027" actId="47"/>
        <pc:sldMkLst>
          <pc:docMk/>
          <pc:sldMk cId="924722665" sldId="432"/>
        </pc:sldMkLst>
      </pc:sldChg>
      <pc:sldChg chg="add">
        <pc:chgData name="Violeta Osouchová" userId="ed34efb3-1f6c-47a2-95e2-eebfdbabda41" providerId="ADAL" clId="{1DC206DD-0F12-4C5E-A4A1-F408BB8CA845}" dt="2022-10-19T19:26:09.968" v="1047" actId="2890"/>
        <pc:sldMkLst>
          <pc:docMk/>
          <pc:sldMk cId="2040631194" sldId="43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9FF34081-4E58-4786-9E28-3182B1F5894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A0C20392-0801-4ED4-9C30-A9FCA4AD56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F60471E-0CA6-4D67-B828-9ED4CB37BEB5}"/>
              </a:ext>
            </a:extLst>
          </p:cNvPr>
          <p:cNvSpPr txBox="1"/>
          <p:nvPr/>
        </p:nvSpPr>
        <p:spPr>
          <a:xfrm>
            <a:off x="3850438" y="9428578"/>
            <a:ext cx="2945659" cy="49633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E17FCAB-C84A-48C2-B0E1-60F1F5099421}" type="slidenum">
              <a:t>3</a:t>
            </a:fld>
            <a:endParaRPr lang="cs-CZ" sz="1200" b="0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9FF34081-4E58-4786-9E28-3182B1F5894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A0C20392-0801-4ED4-9C30-A9FCA4AD56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F60471E-0CA6-4D67-B828-9ED4CB37BEB5}"/>
              </a:ext>
            </a:extLst>
          </p:cNvPr>
          <p:cNvSpPr txBox="1"/>
          <p:nvPr/>
        </p:nvSpPr>
        <p:spPr>
          <a:xfrm>
            <a:off x="3850438" y="9428578"/>
            <a:ext cx="2945659" cy="49633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E17FCAB-C84A-48C2-B0E1-60F1F5099421}" type="slidenum">
              <a:t>13</a:t>
            </a:fld>
            <a:endParaRPr lang="cs-CZ" sz="1200" b="0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88266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9FF34081-4E58-4786-9E28-3182B1F5894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A0C20392-0801-4ED4-9C30-A9FCA4AD56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F60471E-0CA6-4D67-B828-9ED4CB37BEB5}"/>
              </a:ext>
            </a:extLst>
          </p:cNvPr>
          <p:cNvSpPr txBox="1"/>
          <p:nvPr/>
        </p:nvSpPr>
        <p:spPr>
          <a:xfrm>
            <a:off x="3850438" y="9428578"/>
            <a:ext cx="2945659" cy="49633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E17FCAB-C84A-48C2-B0E1-60F1F5099421}" type="slidenum">
              <a:t>15</a:t>
            </a:fld>
            <a:endParaRPr lang="cs-CZ" sz="1200" b="0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70675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9FF34081-4E58-4786-9E28-3182B1F5894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A0C20392-0801-4ED4-9C30-A9FCA4AD56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F60471E-0CA6-4D67-B828-9ED4CB37BEB5}"/>
              </a:ext>
            </a:extLst>
          </p:cNvPr>
          <p:cNvSpPr txBox="1"/>
          <p:nvPr/>
        </p:nvSpPr>
        <p:spPr>
          <a:xfrm>
            <a:off x="3850438" y="9428578"/>
            <a:ext cx="2945659" cy="49633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E17FCAB-C84A-48C2-B0E1-60F1F5099421}" type="slidenum">
              <a:t>17</a:t>
            </a:fld>
            <a:endParaRPr lang="cs-CZ" sz="1200" b="0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654038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9FF34081-4E58-4786-9E28-3182B1F5894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A0C20392-0801-4ED4-9C30-A9FCA4AD56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F60471E-0CA6-4D67-B828-9ED4CB37BEB5}"/>
              </a:ext>
            </a:extLst>
          </p:cNvPr>
          <p:cNvSpPr txBox="1"/>
          <p:nvPr/>
        </p:nvSpPr>
        <p:spPr>
          <a:xfrm>
            <a:off x="3850438" y="9428578"/>
            <a:ext cx="2945659" cy="49633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E17FCAB-C84A-48C2-B0E1-60F1F5099421}" type="slidenum">
              <a:t>20</a:t>
            </a:fld>
            <a:endParaRPr lang="cs-CZ" sz="1200" b="0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6589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2435" y="417563"/>
            <a:ext cx="1510072" cy="1060263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1613" y="6050044"/>
            <a:ext cx="846669" cy="594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1613" y="6050044"/>
            <a:ext cx="846669" cy="594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2435" y="417563"/>
            <a:ext cx="1510072" cy="1060263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8598" y="414868"/>
            <a:ext cx="1517746" cy="1065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8598" y="414868"/>
            <a:ext cx="1517746" cy="1065652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8424" y="6048047"/>
            <a:ext cx="851125" cy="597599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CZS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81619" y="2014647"/>
            <a:ext cx="4028760" cy="282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1613" y="6050044"/>
            <a:ext cx="846669" cy="594469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1613" y="6050044"/>
            <a:ext cx="846669" cy="594469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1613" y="6050044"/>
            <a:ext cx="846669" cy="594469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1613" y="6050044"/>
            <a:ext cx="846669" cy="594469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1613" y="6050044"/>
            <a:ext cx="846669" cy="594469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1613" y="6050044"/>
            <a:ext cx="846669" cy="594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1613" y="6050044"/>
            <a:ext cx="846669" cy="594469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1613" y="6050044"/>
            <a:ext cx="846669" cy="594469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1737864-E6BC-4187-B0C6-7284A4186C1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5EBB37A-1BFF-4B05-9979-2457CCE3E9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D970F990-D413-421C-8495-863C780B2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Porada</a:t>
            </a:r>
            <a:r>
              <a:rPr lang="en-GB" dirty="0"/>
              <a:t> IRO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E4D13482-76F6-4091-A5A7-2F8A0FDBE0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/>
              <a:t>20. 10. 2022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63520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77E3274-12AD-4846-8C47-1B05D1BF5D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182FD46-CF1F-475D-B423-05ABE8BAD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Existuje strategie pro výběr partnerů/uzavírání nových spoluprací?</a:t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AE05C48-772F-489E-8555-F35FE43406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>
              <a:spcAft>
                <a:spcPts val="1200"/>
              </a:spcAft>
            </a:pPr>
            <a:r>
              <a:rPr lang="cs-CZ" sz="2000" dirty="0"/>
              <a:t>Vzhledem k vysokému počtu smluv (před revizí 1453 smluv, po revizi 1242 smluv) doporučeno zaměřit se na TOP 300/500 partnerů podle QS </a:t>
            </a:r>
            <a:r>
              <a:rPr lang="cs-CZ" sz="2000" dirty="0" err="1"/>
              <a:t>rankingu</a:t>
            </a:r>
            <a:r>
              <a:rPr lang="cs-CZ" sz="2000" dirty="0"/>
              <a:t>. </a:t>
            </a:r>
          </a:p>
          <a:p>
            <a:pPr>
              <a:spcAft>
                <a:spcPts val="1200"/>
              </a:spcAft>
            </a:pPr>
            <a:r>
              <a:rPr lang="cs-CZ" sz="2000" dirty="0"/>
              <a:t>Nově uzavřených smluv: 81</a:t>
            </a:r>
          </a:p>
          <a:p>
            <a:pPr>
              <a:spcAft>
                <a:spcPts val="1200"/>
              </a:spcAft>
            </a:pPr>
            <a:r>
              <a:rPr lang="cs-CZ" sz="2000" dirty="0"/>
              <a:t>Z toho univerzit v TOP 300/TOP 500: 11/18 </a:t>
            </a:r>
            <a:endParaRPr lang="cs-CZ" sz="2000" dirty="0">
              <a:solidFill>
                <a:srgbClr val="FF0000"/>
              </a:solidFill>
            </a:endParaRPr>
          </a:p>
          <a:p>
            <a:pPr>
              <a:spcAft>
                <a:spcPts val="1200"/>
              </a:spcAft>
            </a:pPr>
            <a:r>
              <a:rPr lang="cs-CZ" sz="2000" dirty="0"/>
              <a:t>Aktuálně preferovat uzavírání smluv především s partnery napojenými k EWP. </a:t>
            </a:r>
          </a:p>
        </p:txBody>
      </p:sp>
    </p:spTree>
    <p:extLst>
      <p:ext uri="{BB962C8B-B14F-4D97-AF65-F5344CB8AC3E}">
        <p14:creationId xmlns:p14="http://schemas.microsoft.com/office/powerpoint/2010/main" val="4201238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E495D89-65B9-405A-B9AB-D8CF1BCC57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CAB9E45-C578-4713-B5BE-8517C8FB8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Můžeme zakládat smlouvy, když partneři nejsou napojeni k EWP? </a:t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9DBE8EB-F8EC-4893-BCAB-692FA16CF3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sz="2000" dirty="0"/>
              <a:t>Ano, můžeme.</a:t>
            </a:r>
          </a:p>
          <a:p>
            <a:endParaRPr lang="cs-CZ" sz="2000" dirty="0"/>
          </a:p>
          <a:p>
            <a:r>
              <a:rPr lang="cs-CZ" sz="2000" dirty="0"/>
              <a:t>Nově domluvené smlouvy podepíšeme prozatím papírově s platností od 2023/24.  </a:t>
            </a:r>
          </a:p>
        </p:txBody>
      </p:sp>
    </p:spTree>
    <p:extLst>
      <p:ext uri="{BB962C8B-B14F-4D97-AF65-F5344CB8AC3E}">
        <p14:creationId xmlns:p14="http://schemas.microsoft.com/office/powerpoint/2010/main" val="651298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429E92A-DBF0-4F68-9936-32653D9302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0822828-4230-4022-A1E8-2EED5FF05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Můžeme využívat smlouvy napříč katedrami/fakultami?  </a:t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44CEF0D-D4FB-4B9A-8582-24730F391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sz="2000" dirty="0"/>
              <a:t>Ne. </a:t>
            </a:r>
          </a:p>
          <a:p>
            <a:endParaRPr lang="cs-CZ" sz="2000" dirty="0"/>
          </a:p>
          <a:p>
            <a:r>
              <a:rPr lang="cs-CZ" sz="2000" dirty="0"/>
              <a:t>Pokud limity na smlouvě nedostačují, je potřeba se domluvit s partnery na navýšení. Změna smlouvy je díky EWP otázkou pár kliků v ISOIS a v systému partnerské univerzity. </a:t>
            </a:r>
          </a:p>
        </p:txBody>
      </p:sp>
    </p:spTree>
    <p:extLst>
      <p:ext uri="{BB962C8B-B14F-4D97-AF65-F5344CB8AC3E}">
        <p14:creationId xmlns:p14="http://schemas.microsoft.com/office/powerpoint/2010/main" val="16029354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2">
            <a:extLst>
              <a:ext uri="{FF2B5EF4-FFF2-40B4-BE49-F238E27FC236}">
                <a16:creationId xmlns:a16="http://schemas.microsoft.com/office/drawing/2014/main" id="{2113E737-6BE9-4B53-AC8B-EDE0F9E1C3E9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rmAutofit lnSpcReduction="10000"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E87D52F-D663-4027-A43B-5AFAEBA028A2}" type="slidenum">
              <a:t>13</a:t>
            </a:fld>
            <a:endParaRPr lang="cs-CZ" sz="1200" b="0" i="0" u="none" strike="noStrike" kern="1200" cap="none" spc="0" baseline="0" dirty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3">
            <a:extLst>
              <a:ext uri="{FF2B5EF4-FFF2-40B4-BE49-F238E27FC236}">
                <a16:creationId xmlns:a16="http://schemas.microsoft.com/office/drawing/2014/main" id="{888580F6-735D-4890-A359-C2043191918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cs-CZ" dirty="0"/>
              <a:t>Erasmus+ smlouvy s UK</a:t>
            </a:r>
          </a:p>
        </p:txBody>
      </p:sp>
    </p:spTree>
    <p:extLst>
      <p:ext uri="{BB962C8B-B14F-4D97-AF65-F5344CB8AC3E}">
        <p14:creationId xmlns:p14="http://schemas.microsoft.com/office/powerpoint/2010/main" val="25766537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82C2FC6-DC83-4A5A-A1CA-439C7784B2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BC0715E6-E4F0-4DDD-8E43-412F52087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Spolupráce s UK od 2023/24	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756615F6-3B60-494B-928C-3E837448A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Smlouvy budou evidovány pod E+ Evropa a budou se podepisovat papírově.</a:t>
            </a:r>
          </a:p>
          <a:p>
            <a:r>
              <a:rPr lang="cs-CZ" sz="2000" dirty="0"/>
              <a:t>Omezený rozpočet (jiná kategorie).</a:t>
            </a:r>
          </a:p>
          <a:p>
            <a:r>
              <a:rPr lang="cs-CZ" sz="2000" dirty="0"/>
              <a:t>Aktuálně v ISOIS evidovaných </a:t>
            </a:r>
            <a:r>
              <a:rPr lang="cs-CZ" sz="2000" b="1" u="sng" dirty="0"/>
              <a:t>46 smluv </a:t>
            </a:r>
            <a:r>
              <a:rPr lang="cs-CZ" sz="2000" dirty="0"/>
              <a:t>(prodloužených e-mailem z minulého programového období) s limity pro </a:t>
            </a:r>
            <a:r>
              <a:rPr lang="cs-CZ" sz="2000" b="1" u="sng" dirty="0"/>
              <a:t>96 studentů </a:t>
            </a:r>
            <a:r>
              <a:rPr lang="cs-CZ" sz="2000" dirty="0"/>
              <a:t>a </a:t>
            </a:r>
            <a:r>
              <a:rPr lang="cs-CZ" sz="2000" b="1" u="sng" dirty="0"/>
              <a:t>68 vyučujících</a:t>
            </a:r>
            <a:r>
              <a:rPr lang="cs-CZ" sz="2000" dirty="0"/>
              <a:t>. </a:t>
            </a:r>
            <a:endParaRPr lang="cs-CZ" dirty="0"/>
          </a:p>
          <a:p>
            <a:r>
              <a:rPr lang="cs-CZ" sz="2000" dirty="0"/>
              <a:t>Budeme muset limitovat na 2 studenty / smlouva, 1 vyučující / smlouva + stáže a STT. </a:t>
            </a:r>
          </a:p>
          <a:p>
            <a:r>
              <a:rPr lang="cs-CZ" sz="2000" dirty="0">
                <a:solidFill>
                  <a:srgbClr val="FF0000"/>
                </a:solidFill>
              </a:rPr>
              <a:t>Víza pro studijní pobyty delší než 6 měsíců! Víza pro stáže v jakékoliv délce!</a:t>
            </a:r>
          </a:p>
        </p:txBody>
      </p:sp>
    </p:spTree>
    <p:extLst>
      <p:ext uri="{BB962C8B-B14F-4D97-AF65-F5344CB8AC3E}">
        <p14:creationId xmlns:p14="http://schemas.microsoft.com/office/powerpoint/2010/main" val="549620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2">
            <a:extLst>
              <a:ext uri="{FF2B5EF4-FFF2-40B4-BE49-F238E27FC236}">
                <a16:creationId xmlns:a16="http://schemas.microsoft.com/office/drawing/2014/main" id="{2113E737-6BE9-4B53-AC8B-EDE0F9E1C3E9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rmAutofit lnSpcReduction="10000"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E87D52F-D663-4027-A43B-5AFAEBA028A2}" type="slidenum">
              <a:t>15</a:t>
            </a:fld>
            <a:endParaRPr lang="cs-CZ" sz="1200" b="0" i="0" u="none" strike="noStrike" kern="1200" cap="none" spc="0" baseline="0" dirty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3">
            <a:extLst>
              <a:ext uri="{FF2B5EF4-FFF2-40B4-BE49-F238E27FC236}">
                <a16:creationId xmlns:a16="http://schemas.microsoft.com/office/drawing/2014/main" id="{888580F6-735D-4890-A359-C2043191918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cs-CZ" dirty="0"/>
              <a:t>Erasmus+ ostatní</a:t>
            </a:r>
          </a:p>
        </p:txBody>
      </p:sp>
    </p:spTree>
    <p:extLst>
      <p:ext uri="{BB962C8B-B14F-4D97-AF65-F5344CB8AC3E}">
        <p14:creationId xmlns:p14="http://schemas.microsoft.com/office/powerpoint/2010/main" val="42277049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589D25-2B24-4597-94CD-84452FE8CB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93FB0AA6-AB16-4569-A356-CF2AF438D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Plánované změny v E+ Evropa	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4E0F3FE0-A160-48D2-B375-D93E55060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Výjezdy do </a:t>
            </a:r>
            <a:r>
              <a:rPr lang="cs-CZ" b="1" dirty="0"/>
              <a:t>country of </a:t>
            </a:r>
            <a:r>
              <a:rPr lang="cs-CZ" b="1" dirty="0" err="1"/>
              <a:t>origin</a:t>
            </a:r>
            <a:r>
              <a:rPr lang="cs-CZ" dirty="0"/>
              <a:t> – možné, ale jen jako </a:t>
            </a:r>
            <a:r>
              <a:rPr lang="cs-CZ" dirty="0" err="1"/>
              <a:t>zero</a:t>
            </a:r>
            <a:r>
              <a:rPr lang="cs-CZ" dirty="0"/>
              <a:t>-grant</a:t>
            </a:r>
          </a:p>
          <a:p>
            <a:pPr>
              <a:spcAft>
                <a:spcPts val="600"/>
              </a:spcAft>
            </a:pPr>
            <a:r>
              <a:rPr lang="cs-CZ" dirty="0"/>
              <a:t>Podpora </a:t>
            </a:r>
            <a:r>
              <a:rPr lang="cs-CZ" b="1" dirty="0"/>
              <a:t>jednosemestrálních</a:t>
            </a:r>
            <a:r>
              <a:rPr lang="cs-CZ" dirty="0"/>
              <a:t> mobilit (studium i stáž)</a:t>
            </a:r>
          </a:p>
          <a:p>
            <a:pPr>
              <a:spcAft>
                <a:spcPts val="600"/>
              </a:spcAft>
            </a:pPr>
            <a:r>
              <a:rPr lang="cs-CZ" b="1" dirty="0"/>
              <a:t>Práce na DP</a:t>
            </a:r>
            <a:r>
              <a:rPr lang="cs-CZ" dirty="0"/>
              <a:t> během studijního pobytu jen pro </a:t>
            </a:r>
            <a:r>
              <a:rPr lang="cs-CZ" dirty="0" err="1"/>
              <a:t>NMgr</a:t>
            </a:r>
            <a:r>
              <a:rPr lang="cs-CZ" dirty="0"/>
              <a:t>. a PhD. studenty, 10 ECTS za předměty</a:t>
            </a:r>
          </a:p>
          <a:p>
            <a:pPr>
              <a:spcAft>
                <a:spcPts val="600"/>
              </a:spcAft>
            </a:pPr>
            <a:r>
              <a:rPr lang="cs-CZ" dirty="0"/>
              <a:t>Výběrová řízení: 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I. kolo – únor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II. kolo – doplňkové na podzim (v návaznosti na vyhodnocení projektové žádosti)</a:t>
            </a:r>
          </a:p>
          <a:p>
            <a:pPr>
              <a:spcAft>
                <a:spcPts val="600"/>
              </a:spcAft>
            </a:pPr>
            <a:r>
              <a:rPr lang="cs-CZ" dirty="0"/>
              <a:t>Výjimky…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19962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2">
            <a:extLst>
              <a:ext uri="{FF2B5EF4-FFF2-40B4-BE49-F238E27FC236}">
                <a16:creationId xmlns:a16="http://schemas.microsoft.com/office/drawing/2014/main" id="{2113E737-6BE9-4B53-AC8B-EDE0F9E1C3E9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rmAutofit lnSpcReduction="10000"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E87D52F-D663-4027-A43B-5AFAEBA028A2}" type="slidenum">
              <a:t>17</a:t>
            </a:fld>
            <a:endParaRPr lang="cs-CZ" sz="1200" b="0" i="0" u="none" strike="noStrike" kern="1200" cap="none" spc="0" baseline="0" dirty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3">
            <a:extLst>
              <a:ext uri="{FF2B5EF4-FFF2-40B4-BE49-F238E27FC236}">
                <a16:creationId xmlns:a16="http://schemas.microsoft.com/office/drawing/2014/main" id="{888580F6-735D-4890-A359-C2043191918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cs-CZ" dirty="0"/>
              <a:t>Erasmus+ BIP</a:t>
            </a:r>
          </a:p>
        </p:txBody>
      </p:sp>
    </p:spTree>
    <p:extLst>
      <p:ext uri="{BB962C8B-B14F-4D97-AF65-F5344CB8AC3E}">
        <p14:creationId xmlns:p14="http://schemas.microsoft.com/office/powerpoint/2010/main" val="39531852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589D25-2B24-4597-94CD-84452FE8CB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93FB0AA6-AB16-4569-A356-CF2AF438D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BIP a novinky z NA	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4E0F3FE0-A160-48D2-B375-D93E55060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BIP se zadávají do </a:t>
            </a:r>
            <a:r>
              <a:rPr lang="cs-CZ" dirty="0" err="1"/>
              <a:t>Beneficiary</a:t>
            </a:r>
            <a:r>
              <a:rPr lang="cs-CZ" dirty="0"/>
              <a:t> Module jako oddělené projekty</a:t>
            </a:r>
          </a:p>
          <a:p>
            <a:pPr>
              <a:spcAft>
                <a:spcPts val="600"/>
              </a:spcAft>
            </a:pPr>
            <a:r>
              <a:rPr lang="cs-CZ" dirty="0"/>
              <a:t>Poskytnutá stipendia se musí propojit s kódem BIP organizátora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Zatím není jasné, zda se nepropojené mobility budou uznávat</a:t>
            </a:r>
          </a:p>
          <a:p>
            <a:pPr>
              <a:spcAft>
                <a:spcPts val="600"/>
              </a:spcAft>
            </a:pPr>
            <a:r>
              <a:rPr lang="cs-CZ" dirty="0"/>
              <a:t>Stejný BIP program by se neměl poskytovat opakovaně během stejného projektu</a:t>
            </a:r>
          </a:p>
          <a:p>
            <a:pPr lvl="1">
              <a:spcAft>
                <a:spcPts val="600"/>
              </a:spcAft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92714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589D25-2B24-4597-94CD-84452FE8CB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93FB0AA6-AB16-4569-A356-CF2AF438D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BIP a novinky na MU	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4E0F3FE0-A160-48D2-B375-D93E55060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Ke každému BIP kurzu budeme potřebovat projekt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Pro už schválené / uskutečněné BIP – dodatečně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Pro nové do projektu 2023 – podat do konce ledna 2023</a:t>
            </a:r>
          </a:p>
          <a:p>
            <a:pPr>
              <a:spcAft>
                <a:spcPts val="600"/>
              </a:spcAft>
            </a:pPr>
            <a:r>
              <a:rPr lang="cs-CZ" dirty="0"/>
              <a:t>BIP se musí plánovat dopředu i když jsme partnerem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Rozpočet Erasmus+ je omezen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Potřebujeme zadat mobility jinak než běžně a potřebujeme znát kód </a:t>
            </a:r>
            <a:r>
              <a:rPr lang="cs-CZ" dirty="0" err="1"/>
              <a:t>BIPu</a:t>
            </a:r>
            <a:r>
              <a:rPr lang="cs-CZ" dirty="0"/>
              <a:t> </a:t>
            </a:r>
          </a:p>
          <a:p>
            <a:pPr>
              <a:spcAft>
                <a:spcPts val="600"/>
              </a:spcAft>
            </a:pPr>
            <a:r>
              <a:rPr lang="cs-CZ" dirty="0"/>
              <a:t>Stipendia na </a:t>
            </a:r>
            <a:r>
              <a:rPr lang="cs-CZ" dirty="0" err="1"/>
              <a:t>BIPy</a:t>
            </a:r>
            <a:r>
              <a:rPr lang="cs-CZ" dirty="0"/>
              <a:t>, které nejsou dopředu schválené, nebudeme podporovat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Nejsou na to finance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Hrozí neuznání nákladů</a:t>
            </a:r>
          </a:p>
          <a:p>
            <a:pPr lvl="1">
              <a:spcAft>
                <a:spcPts val="600"/>
              </a:spcAft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9211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1AE2B31-9E55-48F1-90CB-87DF49CFAD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0D77FC9-8ABC-4A6A-A02E-5448FE26D7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274E2AF-2B60-4E54-9B04-1050B0E3B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Agenda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88A8AF1-E5B5-41ED-AB49-8BD08C185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Erasmus+ IIA</a:t>
            </a:r>
          </a:p>
          <a:p>
            <a:r>
              <a:rPr lang="cs-CZ" dirty="0"/>
              <a:t>Erasmus+ BIP</a:t>
            </a:r>
          </a:p>
          <a:p>
            <a:r>
              <a:rPr lang="cs-CZ" dirty="0"/>
              <a:t>Ostatní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3667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2">
            <a:extLst>
              <a:ext uri="{FF2B5EF4-FFF2-40B4-BE49-F238E27FC236}">
                <a16:creationId xmlns:a16="http://schemas.microsoft.com/office/drawing/2014/main" id="{2113E737-6BE9-4B53-AC8B-EDE0F9E1C3E9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rmAutofit lnSpcReduction="10000"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E87D52F-D663-4027-A43B-5AFAEBA028A2}" type="slidenum">
              <a:t>20</a:t>
            </a:fld>
            <a:endParaRPr lang="cs-CZ" sz="1200" b="0" i="0" u="none" strike="noStrike" kern="1200" cap="none" spc="0" baseline="0" dirty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3">
            <a:extLst>
              <a:ext uri="{FF2B5EF4-FFF2-40B4-BE49-F238E27FC236}">
                <a16:creationId xmlns:a16="http://schemas.microsoft.com/office/drawing/2014/main" id="{888580F6-735D-4890-A359-C2043191918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cs-CZ" dirty="0"/>
              <a:t>Ostatní</a:t>
            </a:r>
          </a:p>
        </p:txBody>
      </p:sp>
    </p:spTree>
    <p:extLst>
      <p:ext uri="{BB962C8B-B14F-4D97-AF65-F5344CB8AC3E}">
        <p14:creationId xmlns:p14="http://schemas.microsoft.com/office/powerpoint/2010/main" val="33685216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86608C6-4ED4-40CB-B355-9DA65FC2C7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1D3D69D-B3D0-4FB5-9C23-98E3B217B4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9C04B05-F79F-4247-A9B2-681F16F45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Ostatní – ukrajinští / běloruští studenti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83BAE60-B41C-4773-90A2-B65A13E925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45998"/>
          </a:xfrm>
        </p:spPr>
        <p:txBody>
          <a:bodyPr/>
          <a:lstStyle/>
          <a:p>
            <a:r>
              <a:rPr lang="cs-CZ" dirty="0"/>
              <a:t>Kontrola na běloruské studenty</a:t>
            </a:r>
          </a:p>
          <a:p>
            <a:pPr lvl="1"/>
            <a:r>
              <a:rPr lang="cs-CZ" dirty="0"/>
              <a:t>Problém s nedočerpaným stipendiem</a:t>
            </a:r>
          </a:p>
          <a:p>
            <a:r>
              <a:rPr lang="cs-CZ" dirty="0"/>
              <a:t>Žádosti do konce roku:</a:t>
            </a:r>
          </a:p>
          <a:p>
            <a:pPr lvl="1"/>
            <a:r>
              <a:rPr lang="cs-CZ" dirty="0"/>
              <a:t>UA studenti – na konci října</a:t>
            </a:r>
          </a:p>
          <a:p>
            <a:pPr lvl="1"/>
            <a:r>
              <a:rPr lang="cs-CZ" dirty="0"/>
              <a:t>BY studenti – 15. listopadu</a:t>
            </a:r>
          </a:p>
          <a:p>
            <a:r>
              <a:rPr lang="cs-CZ" dirty="0"/>
              <a:t>Stipendia </a:t>
            </a:r>
            <a:r>
              <a:rPr lang="pl-PL" dirty="0"/>
              <a:t>dle Opatření MU č. 6/2022 </a:t>
            </a:r>
          </a:p>
          <a:p>
            <a:pPr lvl="1"/>
            <a:r>
              <a:rPr lang="cs-CZ" dirty="0"/>
              <a:t>11 800 Kč při účasti na kurzech ČJ na MU (studium v češtině)</a:t>
            </a:r>
          </a:p>
          <a:p>
            <a:pPr lvl="1"/>
            <a:r>
              <a:rPr lang="cs-CZ" dirty="0"/>
              <a:t>11 800 Kč při studiu v angličtině (není povinnost navštěvovat kurzy ČJ)</a:t>
            </a:r>
          </a:p>
          <a:p>
            <a:pPr lvl="1"/>
            <a:r>
              <a:rPr lang="cs-CZ" dirty="0"/>
              <a:t>15 000 Kč po složení zkoušky z ČJ na MU (studium v češtině), při hodnocení A, B</a:t>
            </a:r>
          </a:p>
          <a:p>
            <a:pPr lvl="2"/>
            <a:r>
              <a:rPr lang="cs-CZ" dirty="0"/>
              <a:t>Při hodnocení B student nadále navštěvuje kurzy češtiny (ale v redukovaném počtu hodin</a:t>
            </a:r>
          </a:p>
          <a:p>
            <a:r>
              <a:rPr lang="cs-CZ" dirty="0"/>
              <a:t>Instrukce</a:t>
            </a:r>
            <a:r>
              <a:rPr lang="en-GB" dirty="0"/>
              <a:t> k </a:t>
            </a:r>
            <a:r>
              <a:rPr lang="cs-CZ" dirty="0"/>
              <a:t>finančnímu uzavření roku – na další IRO</a:t>
            </a:r>
            <a:endParaRPr lang="en-GB" dirty="0"/>
          </a:p>
          <a:p>
            <a:r>
              <a:rPr lang="cs-CZ" dirty="0"/>
              <a:t>Podpora na rok 2023 zmíněná, ale ne slíbená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92676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86608C6-4ED4-40CB-B355-9DA65FC2C7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1D3D69D-B3D0-4FB5-9C23-98E3B217B4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9C04B05-F79F-4247-A9B2-681F16F45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Ostatní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83BAE60-B41C-4773-90A2-B65A13E92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Úprava směrnice a pokynu ředitele CZS k evidenci a uznávání </a:t>
            </a:r>
            <a:r>
              <a:rPr lang="cs-CZ" dirty="0" err="1"/>
              <a:t>zahr</a:t>
            </a:r>
            <a:r>
              <a:rPr lang="cs-CZ" dirty="0"/>
              <a:t>. pobytů</a:t>
            </a:r>
          </a:p>
          <a:p>
            <a:r>
              <a:rPr lang="cs-CZ" dirty="0"/>
              <a:t>Další vývoj týkající se změn v procesu rezervace ubytování studentů</a:t>
            </a:r>
          </a:p>
          <a:p>
            <a:r>
              <a:rPr lang="cs-CZ" dirty="0"/>
              <a:t>Změny ve financování mobilit (mezifakultní smlouvy, Erasmus atd.)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06311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980E81C-37B6-CF4D-9F04-DAE51D75EA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02D0AA5-F0BF-E542-8214-C406F9505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Děkujeme za pozornost</a:t>
            </a:r>
          </a:p>
        </p:txBody>
      </p:sp>
    </p:spTree>
    <p:extLst>
      <p:ext uri="{BB962C8B-B14F-4D97-AF65-F5344CB8AC3E}">
        <p14:creationId xmlns:p14="http://schemas.microsoft.com/office/powerpoint/2010/main" val="1347929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2">
            <a:extLst>
              <a:ext uri="{FF2B5EF4-FFF2-40B4-BE49-F238E27FC236}">
                <a16:creationId xmlns:a16="http://schemas.microsoft.com/office/drawing/2014/main" id="{2113E737-6BE9-4B53-AC8B-EDE0F9E1C3E9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rmAutofit lnSpcReduction="10000"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E87D52F-D663-4027-A43B-5AFAEBA028A2}" type="slidenum">
              <a:t>3</a:t>
            </a:fld>
            <a:endParaRPr lang="cs-CZ" sz="1200" b="0" i="0" u="none" strike="noStrike" kern="1200" cap="none" spc="0" baseline="0" dirty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3">
            <a:extLst>
              <a:ext uri="{FF2B5EF4-FFF2-40B4-BE49-F238E27FC236}">
                <a16:creationId xmlns:a16="http://schemas.microsoft.com/office/drawing/2014/main" id="{888580F6-735D-4890-A359-C2043191918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cs-CZ" dirty="0"/>
              <a:t>Erasmus+ smlouvy</a:t>
            </a:r>
          </a:p>
        </p:txBody>
      </p:sp>
      <p:sp>
        <p:nvSpPr>
          <p:cNvPr id="4" name="Podnadpis 4">
            <a:extLst>
              <a:ext uri="{FF2B5EF4-FFF2-40B4-BE49-F238E27FC236}">
                <a16:creationId xmlns:a16="http://schemas.microsoft.com/office/drawing/2014/main" id="{ADFEB906-A9D1-4E71-BA28-BB218E054FF2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98504" y="4116400"/>
            <a:ext cx="11361602" cy="698501"/>
          </a:xfrm>
        </p:spPr>
        <p:txBody>
          <a:bodyPr anchorCtr="1"/>
          <a:lstStyle/>
          <a:p>
            <a:pPr lvl="0" algn="ctr"/>
            <a:endParaRPr lang="cs-CZ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17B59B0-4D24-41D6-B2D8-8D6EC6EBB6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2D1A61AB-B34B-48B6-A92E-6D14DF4D6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Časté dotazy	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202BDD32-B037-4C8E-9D83-F3900FE767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cs-CZ" dirty="0"/>
              <a:t>Co znamenají jednotlivé statusy smluv v ISOIS?</a:t>
            </a:r>
          </a:p>
          <a:p>
            <a:pPr>
              <a:spcAft>
                <a:spcPts val="1200"/>
              </a:spcAft>
            </a:pPr>
            <a:r>
              <a:rPr lang="cs-CZ" dirty="0"/>
              <a:t>Proč jsou některé smlouvy v ISOIS duplikované?</a:t>
            </a:r>
          </a:p>
          <a:p>
            <a:pPr>
              <a:spcAft>
                <a:spcPts val="1200"/>
              </a:spcAft>
            </a:pPr>
            <a:r>
              <a:rPr lang="cs-CZ" dirty="0"/>
              <a:t>Do kdy je </a:t>
            </a:r>
            <a:r>
              <a:rPr lang="cs-CZ" dirty="0" err="1"/>
              <a:t>deadline</a:t>
            </a:r>
            <a:r>
              <a:rPr lang="cs-CZ" dirty="0"/>
              <a:t> na zakládání nových smluv? </a:t>
            </a:r>
          </a:p>
          <a:p>
            <a:pPr>
              <a:spcAft>
                <a:spcPts val="1200"/>
              </a:spcAft>
            </a:pPr>
            <a:r>
              <a:rPr lang="cs-CZ" dirty="0"/>
              <a:t>Existuje strategie pro výběr partnerů/uzavírání nových spoluprací?</a:t>
            </a:r>
          </a:p>
          <a:p>
            <a:pPr>
              <a:spcAft>
                <a:spcPts val="1200"/>
              </a:spcAft>
            </a:pPr>
            <a:r>
              <a:rPr lang="cs-CZ" dirty="0"/>
              <a:t>Můžeme zakládat smlouvy, když partneři nejsou napojeni k EWP?</a:t>
            </a:r>
          </a:p>
          <a:p>
            <a:pPr>
              <a:spcAft>
                <a:spcPts val="1200"/>
              </a:spcAft>
            </a:pPr>
            <a:r>
              <a:rPr lang="cs-CZ" dirty="0"/>
              <a:t>Můžeme využívat smlouvy napříč katedrami/fakultami?  </a:t>
            </a:r>
          </a:p>
        </p:txBody>
      </p:sp>
    </p:spTree>
    <p:extLst>
      <p:ext uri="{BB962C8B-B14F-4D97-AF65-F5344CB8AC3E}">
        <p14:creationId xmlns:p14="http://schemas.microsoft.com/office/powerpoint/2010/main" val="4055354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49BD0F9-F4A6-4D45-9722-8ADB6279B1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CC4175F-24BE-4D9F-9B7B-BC3A7E774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Co znamenají jednotlivé statusy smluv v ISOIS?</a:t>
            </a:r>
            <a:br>
              <a:rPr lang="cs-CZ" sz="3600" dirty="0"/>
            </a:br>
            <a:r>
              <a:rPr lang="cs-CZ" dirty="0"/>
              <a:t>	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92B81D6-68A2-46AD-9D06-42FAB0289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b="1" u="sng" dirty="0"/>
              <a:t>Podepsaná a platná smlouva: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b="1" u="sng" dirty="0"/>
              <a:t>Nepodepsané smlouvy:</a:t>
            </a:r>
          </a:p>
          <a:p>
            <a:pPr lvl="1"/>
            <a:endParaRPr lang="cs-CZ" dirty="0"/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CD5D9CDA-67A9-48AA-AA23-99B7D56614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961" y="2117079"/>
            <a:ext cx="5410200" cy="933450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D9DED0F4-3F26-4EDE-8A78-CEF7015028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3416" y="3920924"/>
            <a:ext cx="5514975" cy="933450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156A7F3A-678A-46E6-990A-58DBF0F931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3416" y="4908075"/>
            <a:ext cx="6419850" cy="923925"/>
          </a:xfrm>
          <a:prstGeom prst="rect">
            <a:avLst/>
          </a:prstGeom>
        </p:spPr>
      </p:pic>
      <p:sp>
        <p:nvSpPr>
          <p:cNvPr id="11" name="Šipka: doprava 10">
            <a:extLst>
              <a:ext uri="{FF2B5EF4-FFF2-40B4-BE49-F238E27FC236}">
                <a16:creationId xmlns:a16="http://schemas.microsoft.com/office/drawing/2014/main" id="{E2EF2FA1-C862-4487-AFCE-67CD8EBF0AA8}"/>
              </a:ext>
            </a:extLst>
          </p:cNvPr>
          <p:cNvSpPr/>
          <p:nvPr/>
        </p:nvSpPr>
        <p:spPr bwMode="auto">
          <a:xfrm flipH="1">
            <a:off x="3346781" y="2508303"/>
            <a:ext cx="1026560" cy="151002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7699BF92-0FE6-4E00-A865-0EEB92EDD763}"/>
              </a:ext>
            </a:extLst>
          </p:cNvPr>
          <p:cNvSpPr txBox="1"/>
          <p:nvPr/>
        </p:nvSpPr>
        <p:spPr>
          <a:xfrm>
            <a:off x="4373341" y="2456846"/>
            <a:ext cx="180363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050" dirty="0">
                <a:latin typeface="+mn-lt"/>
              </a:rPr>
              <a:t>status MU kopie</a:t>
            </a:r>
          </a:p>
        </p:txBody>
      </p:sp>
      <p:sp>
        <p:nvSpPr>
          <p:cNvPr id="13" name="Šipka: doprava 12">
            <a:extLst>
              <a:ext uri="{FF2B5EF4-FFF2-40B4-BE49-F238E27FC236}">
                <a16:creationId xmlns:a16="http://schemas.microsoft.com/office/drawing/2014/main" id="{AD19C586-5F98-47CA-8B6B-63496D24B6CB}"/>
              </a:ext>
            </a:extLst>
          </p:cNvPr>
          <p:cNvSpPr/>
          <p:nvPr/>
        </p:nvSpPr>
        <p:spPr bwMode="auto">
          <a:xfrm flipH="1">
            <a:off x="3642581" y="2724814"/>
            <a:ext cx="1026560" cy="151002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1469EAE1-F64D-460C-80CF-3C49D161F379}"/>
              </a:ext>
            </a:extLst>
          </p:cNvPr>
          <p:cNvSpPr txBox="1"/>
          <p:nvPr/>
        </p:nvSpPr>
        <p:spPr>
          <a:xfrm>
            <a:off x="4669141" y="2666924"/>
            <a:ext cx="180363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050" dirty="0">
                <a:latin typeface="+mn-lt"/>
              </a:rPr>
              <a:t>status partnerské kopie</a:t>
            </a:r>
          </a:p>
        </p:txBody>
      </p:sp>
      <p:sp>
        <p:nvSpPr>
          <p:cNvPr id="15" name="Šipka: doprava 14">
            <a:extLst>
              <a:ext uri="{FF2B5EF4-FFF2-40B4-BE49-F238E27FC236}">
                <a16:creationId xmlns:a16="http://schemas.microsoft.com/office/drawing/2014/main" id="{FBCE62B8-F7E2-431A-9AA2-9D1E3D00D360}"/>
              </a:ext>
            </a:extLst>
          </p:cNvPr>
          <p:cNvSpPr/>
          <p:nvPr/>
        </p:nvSpPr>
        <p:spPr bwMode="auto">
          <a:xfrm flipH="1">
            <a:off x="3920903" y="4287342"/>
            <a:ext cx="1026560" cy="360520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A33AD1F0-478E-4BDE-8FE1-F147955CEA2C}"/>
              </a:ext>
            </a:extLst>
          </p:cNvPr>
          <p:cNvSpPr txBox="1"/>
          <p:nvPr/>
        </p:nvSpPr>
        <p:spPr>
          <a:xfrm>
            <a:off x="5038011" y="4210432"/>
            <a:ext cx="4894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200" dirty="0">
                <a:latin typeface="+mn-lt"/>
              </a:rPr>
              <a:t>Partneři podepsali naši kopii, jejich kopie není s naší identická a nemůžeme ji podepsat. Komunikujeme se zahraničními koordinátory.</a:t>
            </a:r>
          </a:p>
        </p:txBody>
      </p:sp>
      <p:sp>
        <p:nvSpPr>
          <p:cNvPr id="17" name="Šipka: doprava 16">
            <a:extLst>
              <a:ext uri="{FF2B5EF4-FFF2-40B4-BE49-F238E27FC236}">
                <a16:creationId xmlns:a16="http://schemas.microsoft.com/office/drawing/2014/main" id="{A3B633ED-C497-4E69-82D7-AB751130C935}"/>
              </a:ext>
            </a:extLst>
          </p:cNvPr>
          <p:cNvSpPr/>
          <p:nvPr/>
        </p:nvSpPr>
        <p:spPr bwMode="auto">
          <a:xfrm flipH="1">
            <a:off x="6176974" y="5279451"/>
            <a:ext cx="1026560" cy="360520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CDF087E4-6724-4CEA-AB72-FAA2B9CA3A5C}"/>
              </a:ext>
            </a:extLst>
          </p:cNvPr>
          <p:cNvSpPr txBox="1"/>
          <p:nvPr/>
        </p:nvSpPr>
        <p:spPr>
          <a:xfrm>
            <a:off x="7231009" y="5214838"/>
            <a:ext cx="4894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200" dirty="0">
                <a:latin typeface="+mn-lt"/>
              </a:rPr>
              <a:t>Partneři podepsali naši kopii, zatím nezaslali jejich kopii dané smlouvy. Komunikujeme se zahraničními koordinátory.</a:t>
            </a:r>
          </a:p>
        </p:txBody>
      </p:sp>
    </p:spTree>
    <p:extLst>
      <p:ext uri="{BB962C8B-B14F-4D97-AF65-F5344CB8AC3E}">
        <p14:creationId xmlns:p14="http://schemas.microsoft.com/office/powerpoint/2010/main" val="364694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B4A6547-EB4C-4BF2-811D-8FE786FF0C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A87736-7EA4-49BF-A989-B27D9FBA3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Co znamenají jednotlivé statusy smluv v ISOIS?</a:t>
            </a:r>
            <a:r>
              <a:rPr lang="cs-CZ" sz="4000" dirty="0"/>
              <a:t/>
            </a:r>
            <a:br>
              <a:rPr lang="cs-CZ" sz="4000" dirty="0"/>
            </a:br>
            <a:r>
              <a:rPr lang="cs-CZ" dirty="0"/>
              <a:t>	</a:t>
            </a:r>
            <a:br>
              <a:rPr lang="cs-CZ" dirty="0"/>
            </a:br>
            <a:endParaRPr lang="cs-CZ" dirty="0"/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2BAC8566-9567-47E6-9D85-4A64441AB226}"/>
              </a:ext>
            </a:extLst>
          </p:cNvPr>
          <p:cNvPicPr>
            <a:picLocks noGrp="1" noChangeAspect="1"/>
          </p:cNvPicPr>
          <p:nvPr>
            <p:ph idx="29"/>
          </p:nvPr>
        </p:nvPicPr>
        <p:blipFill>
          <a:blip r:embed="rId2"/>
          <a:stretch>
            <a:fillRect/>
          </a:stretch>
        </p:blipFill>
        <p:spPr>
          <a:xfrm>
            <a:off x="876300" y="2380440"/>
            <a:ext cx="5219700" cy="887068"/>
          </a:xfrm>
        </p:spPr>
      </p:pic>
      <p:sp>
        <p:nvSpPr>
          <p:cNvPr id="21" name="Zástupný obsah 20">
            <a:extLst>
              <a:ext uri="{FF2B5EF4-FFF2-40B4-BE49-F238E27FC236}">
                <a16:creationId xmlns:a16="http://schemas.microsoft.com/office/drawing/2014/main" id="{4BA9E363-C043-4DAF-A6F8-CDF81D7D23B6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605961" y="1840852"/>
            <a:ext cx="5219998" cy="4139998"/>
          </a:xfrm>
        </p:spPr>
        <p:txBody>
          <a:bodyPr/>
          <a:lstStyle/>
          <a:p>
            <a:r>
              <a:rPr lang="cs-CZ" sz="2000" b="1" u="sng" dirty="0"/>
              <a:t>Nepodepsané smlouvy: 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3A02B60C-EF1E-43E8-9C6F-A70615D415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162" y="4786621"/>
            <a:ext cx="5010150" cy="933450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6F7DADF0-3405-4D5C-9A25-B3F625AD9E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6300" y="3523321"/>
            <a:ext cx="6105525" cy="952500"/>
          </a:xfrm>
          <a:prstGeom prst="rect">
            <a:avLst/>
          </a:prstGeom>
        </p:spPr>
      </p:pic>
      <p:sp>
        <p:nvSpPr>
          <p:cNvPr id="12" name="Šipka: doprava 11">
            <a:extLst>
              <a:ext uri="{FF2B5EF4-FFF2-40B4-BE49-F238E27FC236}">
                <a16:creationId xmlns:a16="http://schemas.microsoft.com/office/drawing/2014/main" id="{8C25D488-39ED-4EF8-9DA1-C07424AA502A}"/>
              </a:ext>
            </a:extLst>
          </p:cNvPr>
          <p:cNvSpPr/>
          <p:nvPr/>
        </p:nvSpPr>
        <p:spPr bwMode="auto">
          <a:xfrm flipH="1">
            <a:off x="3328237" y="2735671"/>
            <a:ext cx="1026560" cy="360520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56CDE3EF-CDE0-42F8-BB9F-35354C34A7F7}"/>
              </a:ext>
            </a:extLst>
          </p:cNvPr>
          <p:cNvSpPr txBox="1"/>
          <p:nvPr/>
        </p:nvSpPr>
        <p:spPr>
          <a:xfrm>
            <a:off x="4408797" y="2687106"/>
            <a:ext cx="4894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200" dirty="0">
                <a:latin typeface="+mn-lt"/>
              </a:rPr>
              <a:t>CZS podepsalo partnerskou kopii, na podpis naší kopie čekáme a urgujeme partnery. </a:t>
            </a:r>
          </a:p>
        </p:txBody>
      </p:sp>
      <p:sp>
        <p:nvSpPr>
          <p:cNvPr id="14" name="Šipka: doprava 13">
            <a:extLst>
              <a:ext uri="{FF2B5EF4-FFF2-40B4-BE49-F238E27FC236}">
                <a16:creationId xmlns:a16="http://schemas.microsoft.com/office/drawing/2014/main" id="{E1C28E2D-ADB8-44B8-9323-D5574E5408FB}"/>
              </a:ext>
            </a:extLst>
          </p:cNvPr>
          <p:cNvSpPr/>
          <p:nvPr/>
        </p:nvSpPr>
        <p:spPr bwMode="auto">
          <a:xfrm flipH="1">
            <a:off x="3382237" y="3984525"/>
            <a:ext cx="1026560" cy="360520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971E2DCA-AAEA-48AB-B959-E39E93418711}"/>
              </a:ext>
            </a:extLst>
          </p:cNvPr>
          <p:cNvSpPr txBox="1"/>
          <p:nvPr/>
        </p:nvSpPr>
        <p:spPr>
          <a:xfrm>
            <a:off x="4408797" y="3911454"/>
            <a:ext cx="4894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200" dirty="0">
                <a:latin typeface="+mn-lt"/>
              </a:rPr>
              <a:t>MU i partneři nasdíleli své kopie smlouvy. Kopie čekají na podpis, velmi pravděpodobně se neshodují, komunikujeme s partnery.</a:t>
            </a:r>
          </a:p>
        </p:txBody>
      </p:sp>
      <p:sp>
        <p:nvSpPr>
          <p:cNvPr id="16" name="Šipka: doprava 15">
            <a:extLst>
              <a:ext uri="{FF2B5EF4-FFF2-40B4-BE49-F238E27FC236}">
                <a16:creationId xmlns:a16="http://schemas.microsoft.com/office/drawing/2014/main" id="{8F38D7E8-18A9-4FF2-A9C1-19980BB08046}"/>
              </a:ext>
            </a:extLst>
          </p:cNvPr>
          <p:cNvSpPr/>
          <p:nvPr/>
        </p:nvSpPr>
        <p:spPr bwMode="auto">
          <a:xfrm flipH="1">
            <a:off x="5852763" y="5086713"/>
            <a:ext cx="1026560" cy="360520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CFCD6530-9B69-4D14-9101-30CC5EB5A314}"/>
              </a:ext>
            </a:extLst>
          </p:cNvPr>
          <p:cNvSpPr txBox="1"/>
          <p:nvPr/>
        </p:nvSpPr>
        <p:spPr>
          <a:xfrm>
            <a:off x="6856074" y="4943807"/>
            <a:ext cx="48945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200" dirty="0">
                <a:latin typeface="+mn-lt"/>
              </a:rPr>
              <a:t>MU zaslalo kopii přes EWP partnerům, partneři nenasdíleli žádnou kopii smlouvy. Velmi pravděpodobně nejsou partneři napojeni, nebo nejsou informováni o procesu podpisu smluv. </a:t>
            </a:r>
          </a:p>
        </p:txBody>
      </p:sp>
    </p:spTree>
    <p:extLst>
      <p:ext uri="{BB962C8B-B14F-4D97-AF65-F5344CB8AC3E}">
        <p14:creationId xmlns:p14="http://schemas.microsoft.com/office/powerpoint/2010/main" val="1469330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B31F056-2594-4EFD-8FAC-AB8C84BA86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58F3B010-2D75-4F20-9D78-2B4EE6E73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Co znamenají jednotlivé statusy smluv v ISOIS?</a:t>
            </a:r>
          </a:p>
        </p:txBody>
      </p:sp>
      <p:sp>
        <p:nvSpPr>
          <p:cNvPr id="12" name="Zástupný obsah 11">
            <a:extLst>
              <a:ext uri="{FF2B5EF4-FFF2-40B4-BE49-F238E27FC236}">
                <a16:creationId xmlns:a16="http://schemas.microsoft.com/office/drawing/2014/main" id="{64D951C3-2096-47A4-84F4-C0AD7B06FF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u="sng" dirty="0"/>
              <a:t>Smlouvy, které po </a:t>
            </a:r>
            <a:r>
              <a:rPr lang="cs-CZ" sz="2000" b="1" u="sng" dirty="0" err="1"/>
              <a:t>ak</a:t>
            </a:r>
            <a:r>
              <a:rPr lang="cs-CZ" sz="2000" b="1" u="sng" dirty="0"/>
              <a:t>. roce 2021/22 nebyly prodlouženy: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41EDAC7E-B991-4140-845D-E8CC95F8BC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0" y="2448055"/>
            <a:ext cx="5143500" cy="904875"/>
          </a:xfrm>
          <a:prstGeom prst="rect">
            <a:avLst/>
          </a:prstGeom>
        </p:spPr>
      </p:pic>
      <p:sp>
        <p:nvSpPr>
          <p:cNvPr id="15" name="Šipka: doprava 14">
            <a:extLst>
              <a:ext uri="{FF2B5EF4-FFF2-40B4-BE49-F238E27FC236}">
                <a16:creationId xmlns:a16="http://schemas.microsoft.com/office/drawing/2014/main" id="{336EEF22-41DD-4083-B100-DE3A147C3F93}"/>
              </a:ext>
            </a:extLst>
          </p:cNvPr>
          <p:cNvSpPr/>
          <p:nvPr/>
        </p:nvSpPr>
        <p:spPr bwMode="auto">
          <a:xfrm flipH="1">
            <a:off x="6012110" y="2720232"/>
            <a:ext cx="1026560" cy="360520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63251782-47E3-4E64-9346-9B80613B8F4B}"/>
              </a:ext>
            </a:extLst>
          </p:cNvPr>
          <p:cNvSpPr txBox="1"/>
          <p:nvPr/>
        </p:nvSpPr>
        <p:spPr>
          <a:xfrm>
            <a:off x="7038670" y="2577326"/>
            <a:ext cx="4894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200" dirty="0">
                <a:latin typeface="+mn-lt"/>
              </a:rPr>
              <a:t>V ISOIS v seznamu se budou zobrazovat když si ve filtru neomezíte platnost smluv od 2022/23.</a:t>
            </a:r>
          </a:p>
        </p:txBody>
      </p:sp>
    </p:spTree>
    <p:extLst>
      <p:ext uri="{BB962C8B-B14F-4D97-AF65-F5344CB8AC3E}">
        <p14:creationId xmlns:p14="http://schemas.microsoft.com/office/powerpoint/2010/main" val="2346265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BE7649E-8974-433E-B888-46B21CB1DF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5EDF0BC-8529-4677-809F-D9BCF1D44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Proč jsou některé smlouvy v ISOIS “duplikované“?</a:t>
            </a:r>
            <a:r>
              <a:rPr lang="cs-CZ" sz="3600" dirty="0"/>
              <a:t/>
            </a:r>
            <a:br>
              <a:rPr lang="cs-CZ" sz="3600" dirty="0"/>
            </a:br>
            <a:endParaRPr lang="cs-CZ" sz="36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498F503-8EA3-4E0A-82FC-7816D5175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/>
              <a:t>U jakých smluv se toto může stát a proč? </a:t>
            </a:r>
          </a:p>
          <a:p>
            <a:pPr lvl="1"/>
            <a:r>
              <a:rPr lang="cs-CZ" sz="1600" dirty="0"/>
              <a:t>U smluv kde došlo ke změně podmínek (změny limitů, změny ISCED kódů, změny jazykových požadavků, atd.), protože systém zahraniční univerzity není schopen přijmout jeden záznam smlouvy, který má v různých letech jiné podmínky.</a:t>
            </a:r>
          </a:p>
          <a:p>
            <a:pPr lvl="1"/>
            <a:endParaRPr lang="cs-CZ" sz="1800" dirty="0"/>
          </a:p>
          <a:p>
            <a:r>
              <a:rPr lang="cs-CZ" sz="1800" b="1" dirty="0"/>
              <a:t>S jakými partnery?</a:t>
            </a:r>
          </a:p>
          <a:p>
            <a:pPr lvl="1"/>
            <a:r>
              <a:rPr lang="cs-CZ" sz="1600" dirty="0"/>
              <a:t>S partnery, kteří využívají Dashboard</a:t>
            </a:r>
          </a:p>
          <a:p>
            <a:endParaRPr lang="cs-CZ" sz="1800" dirty="0"/>
          </a:p>
          <a:p>
            <a:r>
              <a:rPr lang="cs-CZ" sz="1800" b="1" dirty="0"/>
              <a:t>Ovlivní tato skutečnost nějak nabídku ve VŘ?</a:t>
            </a:r>
          </a:p>
          <a:p>
            <a:pPr lvl="1"/>
            <a:r>
              <a:rPr lang="cs-CZ" sz="1600" dirty="0"/>
              <a:t>Ne. Pro konkrétní </a:t>
            </a:r>
            <a:r>
              <a:rPr lang="cs-CZ" sz="1600" dirty="0" err="1"/>
              <a:t>ak</a:t>
            </a:r>
            <a:r>
              <a:rPr lang="cs-CZ" sz="1600" dirty="0"/>
              <a:t>. rok je v ISOIS vždy jen jedna smlouva platná.</a:t>
            </a:r>
          </a:p>
          <a:p>
            <a:pPr lvl="1"/>
            <a:r>
              <a:rPr lang="cs-CZ" sz="1600" b="1" dirty="0"/>
              <a:t>Příklad</a:t>
            </a:r>
            <a:r>
              <a:rPr lang="cs-CZ" sz="1600" dirty="0"/>
              <a:t>: Pro období 2022/23 – 2028/29 jsme navýšili limity z 2 na 3 studenty v obou směrech. Nové programové období je ale platné od 2021/22. V ISOIS je tedy záznam smlouvy pro </a:t>
            </a:r>
            <a:r>
              <a:rPr lang="cs-CZ" sz="1600" dirty="0" err="1"/>
              <a:t>ak</a:t>
            </a:r>
            <a:r>
              <a:rPr lang="cs-CZ" sz="1600" dirty="0"/>
              <a:t>. rok 2021/22 pro 2 studenty/10 měsíců, s tou stejnou univerzitou je ale v ISOIS další záznam smlouvy s platností od </a:t>
            </a:r>
            <a:r>
              <a:rPr lang="cs-CZ" sz="1600" dirty="0" err="1"/>
              <a:t>ak</a:t>
            </a:r>
            <a:r>
              <a:rPr lang="cs-CZ" sz="1600" dirty="0"/>
              <a:t>. roku 2022/23 pro 3 studenty.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8969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4CB1B89-FA95-4BFB-84B4-200C2600A63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74049D0-60F1-4E8E-A013-4C08020E7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Do kdy je </a:t>
            </a:r>
            <a:r>
              <a:rPr lang="cs-CZ" sz="3600" dirty="0" err="1"/>
              <a:t>deadline</a:t>
            </a:r>
            <a:r>
              <a:rPr lang="cs-CZ" sz="3600" dirty="0"/>
              <a:t> pro zakládání nových smluv?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F8FDD55-7E46-4C53-ABBC-250F353567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endParaRPr lang="cs-CZ" sz="2000" dirty="0"/>
          </a:p>
          <a:p>
            <a:pPr>
              <a:spcAft>
                <a:spcPts val="1200"/>
              </a:spcAft>
            </a:pPr>
            <a:r>
              <a:rPr lang="cs-CZ" sz="2000" dirty="0" err="1"/>
              <a:t>Deadline</a:t>
            </a:r>
            <a:r>
              <a:rPr lang="cs-CZ" sz="2000" dirty="0"/>
              <a:t> aktuálně není žádný.</a:t>
            </a:r>
          </a:p>
          <a:p>
            <a:pPr>
              <a:spcAft>
                <a:spcPts val="1200"/>
              </a:spcAft>
            </a:pPr>
            <a:r>
              <a:rPr lang="cs-CZ" sz="2000" dirty="0"/>
              <a:t>V případě nově domluvené spolupráce (ideálně s partnerem napojeným k EWP) je potřeba založit návrh smlouvy do ISOIS.</a:t>
            </a:r>
          </a:p>
          <a:p>
            <a:pPr>
              <a:spcAft>
                <a:spcPts val="1200"/>
              </a:spcAft>
            </a:pPr>
            <a:r>
              <a:rPr lang="cs-CZ" sz="2000" dirty="0"/>
              <a:t>Nová smlouva musí být kompletně podepsána a platná </a:t>
            </a:r>
            <a:r>
              <a:rPr lang="cs-CZ" sz="2000" b="1" dirty="0"/>
              <a:t>před začátkem </a:t>
            </a:r>
            <a:r>
              <a:rPr lang="cs-CZ" sz="2000" dirty="0"/>
              <a:t>první mobility přes tuto smlouvu (in/out). </a:t>
            </a:r>
          </a:p>
        </p:txBody>
      </p:sp>
    </p:spTree>
    <p:extLst>
      <p:ext uri="{BB962C8B-B14F-4D97-AF65-F5344CB8AC3E}">
        <p14:creationId xmlns:p14="http://schemas.microsoft.com/office/powerpoint/2010/main" val="59753091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20" id="{B1469D97-A635-E641-A00D-AA97AD6CCBA4}" vid="{9C1071BB-0E8D-0F42-94E0-FA948C4450B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A75C702F48E734BA044EEC80A90E10F" ma:contentTypeVersion="13" ma:contentTypeDescription="Vytvoří nový dokument" ma:contentTypeScope="" ma:versionID="17b900feb246ce1be67598675018600b">
  <xsd:schema xmlns:xsd="http://www.w3.org/2001/XMLSchema" xmlns:xs="http://www.w3.org/2001/XMLSchema" xmlns:p="http://schemas.microsoft.com/office/2006/metadata/properties" xmlns:ns2="731538e3-d2f2-43c5-af02-b282287c6ca7" xmlns:ns3="ff8b0f55-c1a0-4d20-86bc-0cbf1427d6a5" targetNamespace="http://schemas.microsoft.com/office/2006/metadata/properties" ma:root="true" ma:fieldsID="814d70c9b2586ad839be007ab0010a88" ns2:_="" ns3:_="">
    <xsd:import namespace="731538e3-d2f2-43c5-af02-b282287c6ca7"/>
    <xsd:import namespace="ff8b0f55-c1a0-4d20-86bc-0cbf1427d6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1538e3-d2f2-43c5-af02-b282287c6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8b0f55-c1a0-4d20-86bc-0cbf1427d6a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27E1091-1BD2-40D6-8D41-0E3208A8B0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1538e3-d2f2-43c5-af02-b282287c6ca7"/>
    <ds:schemaRef ds:uri="ff8b0f55-c1a0-4d20-86bc-0cbf1427d6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2610ECA-851F-4D0D-930B-E653CC591BD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ff8b0f55-c1a0-4d20-86bc-0cbf1427d6a5"/>
    <ds:schemaRef ds:uri="http://purl.org/dc/dcmitype/"/>
    <ds:schemaRef ds:uri="http://schemas.microsoft.com/office/infopath/2007/PartnerControls"/>
    <ds:schemaRef ds:uri="http://schemas.microsoft.com/office/2006/documentManagement/types"/>
    <ds:schemaRef ds:uri="731538e3-d2f2-43c5-af02-b282287c6ca7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B23CAC3-935F-4E07-B09C-9AD0CE1E525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prezentace-czs-cz-16-9</Template>
  <TotalTime>1850</TotalTime>
  <Words>1067</Words>
  <Application>Microsoft Office PowerPoint</Application>
  <PresentationFormat>Širokoúhlá obrazovka</PresentationFormat>
  <Paragraphs>150</Paragraphs>
  <Slides>23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Tahoma</vt:lpstr>
      <vt:lpstr>Wingdings</vt:lpstr>
      <vt:lpstr>Prezentace_MU_CZ</vt:lpstr>
      <vt:lpstr>Porada IRO</vt:lpstr>
      <vt:lpstr>Agenda</vt:lpstr>
      <vt:lpstr>Erasmus+ smlouvy</vt:lpstr>
      <vt:lpstr>Časté dotazy </vt:lpstr>
      <vt:lpstr>Co znamenají jednotlivé statusy smluv v ISOIS?   </vt:lpstr>
      <vt:lpstr>Co znamenají jednotlivé statusy smluv v ISOIS?   </vt:lpstr>
      <vt:lpstr>Co znamenají jednotlivé statusy smluv v ISOIS?</vt:lpstr>
      <vt:lpstr>Proč jsou některé smlouvy v ISOIS “duplikované“? </vt:lpstr>
      <vt:lpstr>Do kdy je deadline pro zakládání nových smluv?  </vt:lpstr>
      <vt:lpstr>Existuje strategie pro výběr partnerů/uzavírání nových spoluprací? </vt:lpstr>
      <vt:lpstr>Můžeme zakládat smlouvy, když partneři nejsou napojeni k EWP?  </vt:lpstr>
      <vt:lpstr>Můžeme využívat smlouvy napříč katedrami/fakultami?   </vt:lpstr>
      <vt:lpstr>Erasmus+ smlouvy s UK</vt:lpstr>
      <vt:lpstr>Spolupráce s UK od 2023/24 </vt:lpstr>
      <vt:lpstr>Erasmus+ ostatní</vt:lpstr>
      <vt:lpstr>Plánované změny v E+ Evropa </vt:lpstr>
      <vt:lpstr>Erasmus+ BIP</vt:lpstr>
      <vt:lpstr>BIP a novinky z NA </vt:lpstr>
      <vt:lpstr>BIP a novinky na MU </vt:lpstr>
      <vt:lpstr>Ostatní</vt:lpstr>
      <vt:lpstr>Ostatní – ukrajinští / běloruští studenti</vt:lpstr>
      <vt:lpstr>Ostatní</vt:lpstr>
      <vt:lpstr>Děkujeme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pro oborové koordinátory Erasmus+ EU</dc:title>
  <dc:creator>Nikola Maráková</dc:creator>
  <cp:lastModifiedBy>brolikov</cp:lastModifiedBy>
  <cp:revision>106</cp:revision>
  <cp:lastPrinted>2022-10-19T12:41:02Z</cp:lastPrinted>
  <dcterms:created xsi:type="dcterms:W3CDTF">2021-02-02T13:59:16Z</dcterms:created>
  <dcterms:modified xsi:type="dcterms:W3CDTF">2022-10-26T08:48:37Z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0x010100FA75C702F48E734BA044EEC80A90E10F</vt:lpwstr>
  </property>
</Properties>
</file>