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72" r:id="rId3"/>
    <p:sldId id="271" r:id="rId4"/>
    <p:sldId id="270" r:id="rId5"/>
    <p:sldId id="269" r:id="rId6"/>
    <p:sldId id="268" r:id="rId7"/>
    <p:sldId id="263" r:id="rId8"/>
    <p:sldId id="266" r:id="rId9"/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4" r:id="rId17"/>
    <p:sldId id="265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70" d="100"/>
          <a:sy n="70" d="100"/>
        </p:scale>
        <p:origin x="7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oleta Osouchová" userId="ed34efb3-1f6c-47a2-95e2-eebfdbabda41" providerId="ADAL" clId="{A32F352F-A86C-FB4F-BE03-DDE454155BD4}"/>
    <pc:docChg chg="modSld">
      <pc:chgData name="Violeta Osouchová" userId="ed34efb3-1f6c-47a2-95e2-eebfdbabda41" providerId="ADAL" clId="{A32F352F-A86C-FB4F-BE03-DDE454155BD4}" dt="2019-03-15T07:55:30.262" v="8" actId="20577"/>
      <pc:docMkLst>
        <pc:docMk/>
      </pc:docMkLst>
      <pc:sldChg chg="modSp">
        <pc:chgData name="Violeta Osouchová" userId="ed34efb3-1f6c-47a2-95e2-eebfdbabda41" providerId="ADAL" clId="{A32F352F-A86C-FB4F-BE03-DDE454155BD4}" dt="2019-03-15T07:55:30.262" v="8" actId="20577"/>
        <pc:sldMkLst>
          <pc:docMk/>
          <pc:sldMk cId="3619185405" sldId="269"/>
        </pc:sldMkLst>
        <pc:spChg chg="mod">
          <ac:chgData name="Violeta Osouchová" userId="ed34efb3-1f6c-47a2-95e2-eebfdbabda41" providerId="ADAL" clId="{A32F352F-A86C-FB4F-BE03-DDE454155BD4}" dt="2019-03-15T07:55:30.262" v="8" actId="20577"/>
          <ac:spMkLst>
            <pc:docMk/>
            <pc:sldMk cId="3619185405" sldId="269"/>
            <ac:spMk id="3" creationId="{E6C43CB9-D743-854F-8F29-F27EE4ED187F}"/>
          </ac:spMkLst>
        </pc:spChg>
      </pc:sldChg>
      <pc:sldChg chg="modSp">
        <pc:chgData name="Violeta Osouchová" userId="ed34efb3-1f6c-47a2-95e2-eebfdbabda41" providerId="ADAL" clId="{A32F352F-A86C-FB4F-BE03-DDE454155BD4}" dt="2019-03-15T07:55:03.365" v="7" actId="20577"/>
        <pc:sldMkLst>
          <pc:docMk/>
          <pc:sldMk cId="286495313" sldId="271"/>
        </pc:sldMkLst>
        <pc:spChg chg="mod">
          <ac:chgData name="Violeta Osouchová" userId="ed34efb3-1f6c-47a2-95e2-eebfdbabda41" providerId="ADAL" clId="{A32F352F-A86C-FB4F-BE03-DDE454155BD4}" dt="2019-03-15T07:55:03.365" v="7" actId="20577"/>
          <ac:spMkLst>
            <pc:docMk/>
            <pc:sldMk cId="286495313" sldId="271"/>
            <ac:spMk id="3" creationId="{A69038EE-CC33-5946-943F-FB40C4D9F07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2EF8EE-3B73-430E-A307-4D76D534A7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9FB554F-8334-41F4-8303-DD22911F9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A52FA0-9AF9-4E30-BB58-7FC281266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D06CD-C4C1-436A-A394-14EB6D814BC1}" type="datetimeFigureOut">
              <a:rPr lang="cs-CZ" smtClean="0"/>
              <a:t>19. 3. 2019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30D487-9494-469F-81C4-80F8B82FF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BEF062-65B1-46CC-975B-A175E342C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EE26-6F4B-4176-BE95-A61051B6A8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53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A81FBB-C61E-4D20-B745-56F753F08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5F3B15C-1A64-4DBD-855B-392C15981B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4A6CD3-5EFE-4A9C-B198-45B1EEB70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D06CD-C4C1-436A-A394-14EB6D814BC1}" type="datetimeFigureOut">
              <a:rPr lang="cs-CZ" smtClean="0"/>
              <a:t>19. 3. 2019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ACA653-841E-4C2D-84FD-2BE2A4753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29FB14-5F73-4489-A883-8FFCAFCE1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EE26-6F4B-4176-BE95-A61051B6A8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39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E7CA73D-B4A0-4B07-B3CF-B785EEC471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FF968EF-9D54-4486-8837-BDD021FC1A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A1CD02-5408-4DFC-A5E3-7662D363B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D06CD-C4C1-436A-A394-14EB6D814BC1}" type="datetimeFigureOut">
              <a:rPr lang="cs-CZ" smtClean="0"/>
              <a:t>19. 3. 2019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C8F16C-7D58-4D7A-BC98-98EFC416A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486AC0-7D3A-4CCE-8FD1-CFB49A42F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EE26-6F4B-4176-BE95-A61051B6A8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461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6662FE-85DF-41CA-A0AD-870CB3A3C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6AB9E6-6091-424C-9F01-0C4D8869E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D37BC4-70FE-41CA-9A2B-8F89E46C0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D06CD-C4C1-436A-A394-14EB6D814BC1}" type="datetimeFigureOut">
              <a:rPr lang="cs-CZ" smtClean="0"/>
              <a:t>19. 3. 2019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163B09-11DD-434F-99E1-514D32690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3EF23B-BBB7-46CB-9356-3341B4ED4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EE26-6F4B-4176-BE95-A61051B6A8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80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B9CFBA-4DF9-49A2-B51B-0CF6D4F05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2541575-ABB9-4637-A43C-9A628ADD1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AAFBEC-06B2-48C7-81C2-D1F85F991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D06CD-C4C1-436A-A394-14EB6D814BC1}" type="datetimeFigureOut">
              <a:rPr lang="cs-CZ" smtClean="0"/>
              <a:t>19. 3. 2019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DAAB69-92CB-411D-A683-513474CA6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4C3431-9332-4601-A985-48BF085E5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EE26-6F4B-4176-BE95-A61051B6A8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044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FDF38B-1729-4472-920D-0CBF32B28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711A0D-BBD7-48AE-B695-12E18A16E7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7743B8C-E532-41AC-8A51-87D1D75E48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B5A8FE2-6572-4033-94B0-0EFC60E97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D06CD-C4C1-436A-A394-14EB6D814BC1}" type="datetimeFigureOut">
              <a:rPr lang="cs-CZ" smtClean="0"/>
              <a:t>19. 3. 2019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016816-ABA3-47D4-A63F-8752BEAF0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F496DBA-CB69-4412-9EE2-61C879CA7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EE26-6F4B-4176-BE95-A61051B6A8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30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E04105-641F-4088-97DE-DA7283077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CC8C744-3F76-429B-A231-9B398597A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D6CEF4B-F01C-446E-B865-5C1A33D36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C0C26FE-C5F4-4668-BA73-843E8D7064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28DBD4B-95D1-428F-BC3A-4BAD872886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D8025E6-6FF1-4A5F-91C8-5E488C95B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D06CD-C4C1-436A-A394-14EB6D814BC1}" type="datetimeFigureOut">
              <a:rPr lang="cs-CZ" smtClean="0"/>
              <a:t>19. 3. 2019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2974ED4-7DD6-4EEB-AF2C-868180750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43682BF-8919-4CA1-9792-660970E40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EE26-6F4B-4176-BE95-A61051B6A8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295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485224-6411-49C0-9647-2F2B9BB7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177A74F-1716-4CD1-8974-920EC4F33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D06CD-C4C1-436A-A394-14EB6D814BC1}" type="datetimeFigureOut">
              <a:rPr lang="cs-CZ" smtClean="0"/>
              <a:t>19. 3. 2019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2214392-9301-4625-BED3-0516914D4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78378ED-8ECE-492D-B3C9-04DFC7E16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EE26-6F4B-4176-BE95-A61051B6A8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655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A1ED1E9-495E-4D7B-9B48-ECC1F7189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D06CD-C4C1-436A-A394-14EB6D814BC1}" type="datetimeFigureOut">
              <a:rPr lang="cs-CZ" smtClean="0"/>
              <a:t>19. 3. 2019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238D2B8-3B6C-4220-8D84-7E7C8BA80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AE2FFB1-486A-415B-80D6-AD94D48F0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EE26-6F4B-4176-BE95-A61051B6A8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230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9242E9-2A02-4A07-A118-17074003D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046197-B309-422E-82D7-B680059FB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7B17A75-36CD-421D-923F-78894F0ACA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FBA70C9-7A1E-4D14-BFA8-182902E4D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D06CD-C4C1-436A-A394-14EB6D814BC1}" type="datetimeFigureOut">
              <a:rPr lang="cs-CZ" smtClean="0"/>
              <a:t>19. 3. 2019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AE007EB-27E2-4439-AA8F-5947A4636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58B9DA7-EA46-45DB-A1F7-6F9F2E0AA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EE26-6F4B-4176-BE95-A61051B6A8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615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52CA73-64FF-43BB-BF9F-2BB426EB1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9784D4B-5347-4501-B9C4-4F6E19F1FD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288E225-1A06-46D7-ABB1-BE82CBEDA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A008DA3-6B2F-4647-844D-E97455E80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D06CD-C4C1-436A-A394-14EB6D814BC1}" type="datetimeFigureOut">
              <a:rPr lang="cs-CZ" smtClean="0"/>
              <a:t>19. 3. 2019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ABFFB7B-3F8E-4D7A-A4F5-B3706788C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21E0637-160B-48FA-8894-1E8ADED8C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EE26-6F4B-4176-BE95-A61051B6A8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72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130C44D-CA4A-448D-A99F-F55A8C5B9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56AFF25-16E6-46C3-B957-EF15BA46C5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9F10C8-D32D-405A-A0D4-0BD58D11BE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D06CD-C4C1-436A-A394-14EB6D814BC1}" type="datetimeFigureOut">
              <a:rPr lang="cs-CZ" smtClean="0"/>
              <a:t>19. 3. 2019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8D6FD7-EB90-47B7-B7D0-29C0A8775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0CDE52-F4F5-41FF-A82D-C5C850BB8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5EE26-6F4B-4176-BE95-A61051B6A8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288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rnoid.cz/en/wast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EE558A-4C79-4DA8-BA3E-085E11517A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00C8"/>
                </a:solidFill>
              </a:rPr>
              <a:t>IRO 15. 03. </a:t>
            </a:r>
            <a:r>
              <a:rPr lang="cs-CZ" b="1">
                <a:solidFill>
                  <a:srgbClr val="0000C8"/>
                </a:solidFill>
              </a:rPr>
              <a:t>2019</a:t>
            </a:r>
            <a:endParaRPr lang="cs-CZ" b="1" dirty="0">
              <a:solidFill>
                <a:srgbClr val="0000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171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5EAE60-ABD4-40E1-8949-EACBF4F0D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00C8"/>
                </a:solidFill>
              </a:rPr>
              <a:t>Kanada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D4EB65-AE83-4335-B3BF-575989BD9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963"/>
            <a:ext cx="10515600" cy="4625000"/>
          </a:xfrm>
        </p:spPr>
        <p:txBody>
          <a:bodyPr/>
          <a:lstStyle/>
          <a:p>
            <a:r>
              <a:rPr lang="cs-CZ" dirty="0"/>
              <a:t>Organizace </a:t>
            </a:r>
            <a:r>
              <a:rPr lang="cs-CZ" b="1" dirty="0" err="1"/>
              <a:t>Recruit</a:t>
            </a:r>
            <a:r>
              <a:rPr lang="cs-CZ" b="1" dirty="0"/>
              <a:t> in </a:t>
            </a:r>
            <a:r>
              <a:rPr lang="cs-CZ" b="1" dirty="0" err="1"/>
              <a:t>Canada</a:t>
            </a:r>
            <a:endParaRPr lang="cs-CZ" b="1" dirty="0"/>
          </a:p>
          <a:p>
            <a:r>
              <a:rPr lang="cs-CZ" dirty="0"/>
              <a:t>Organizuje s</a:t>
            </a:r>
            <a:r>
              <a:rPr lang="en-US" dirty="0" err="1"/>
              <a:t>tudent</a:t>
            </a:r>
            <a:r>
              <a:rPr lang="en-US" dirty="0"/>
              <a:t> recruitment fairs </a:t>
            </a:r>
            <a:r>
              <a:rPr lang="cs-CZ" dirty="0"/>
              <a:t>v Kanadě přes 25 let</a:t>
            </a:r>
          </a:p>
          <a:p>
            <a:r>
              <a:rPr lang="cs-CZ" dirty="0"/>
              <a:t>Early </a:t>
            </a:r>
            <a:r>
              <a:rPr lang="cs-CZ" dirty="0" err="1"/>
              <a:t>bird</a:t>
            </a:r>
            <a:r>
              <a:rPr lang="cs-CZ" dirty="0"/>
              <a:t> </a:t>
            </a:r>
            <a:r>
              <a:rPr lang="cs-CZ" dirty="0" err="1"/>
              <a:t>price</a:t>
            </a:r>
            <a:r>
              <a:rPr lang="cs-CZ" dirty="0"/>
              <a:t> </a:t>
            </a:r>
            <a:r>
              <a:rPr lang="cs-CZ" dirty="0" err="1"/>
              <a:t>until</a:t>
            </a:r>
            <a:r>
              <a:rPr lang="cs-CZ" dirty="0"/>
              <a:t> July 15, 2019</a:t>
            </a:r>
          </a:p>
          <a:p>
            <a:pPr lvl="3"/>
            <a:r>
              <a:rPr lang="cs-CZ" sz="2000" dirty="0"/>
              <a:t>Všechny 4 města </a:t>
            </a:r>
            <a:r>
              <a:rPr lang="cs-CZ" sz="2000" b="1" dirty="0">
                <a:solidFill>
                  <a:srgbClr val="E60B63"/>
                </a:solidFill>
                <a:latin typeface="latobold"/>
              </a:rPr>
              <a:t>US$ 7485</a:t>
            </a:r>
          </a:p>
          <a:p>
            <a:pPr lvl="3"/>
            <a:r>
              <a:rPr lang="cs-CZ" sz="2000" dirty="0"/>
              <a:t>Toronto + další dvě města US$ 5695</a:t>
            </a:r>
          </a:p>
          <a:p>
            <a:endParaRPr lang="cs-CZ" b="1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5835D8A4-CA54-49EB-B9CA-929D609B2C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049005"/>
              </p:ext>
            </p:extLst>
          </p:nvPr>
        </p:nvGraphicFramePr>
        <p:xfrm>
          <a:off x="838200" y="3760935"/>
          <a:ext cx="9194334" cy="24160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8266">
                  <a:extLst>
                    <a:ext uri="{9D8B030D-6E8A-4147-A177-3AD203B41FA5}">
                      <a16:colId xmlns:a16="http://schemas.microsoft.com/office/drawing/2014/main" val="3185008378"/>
                    </a:ext>
                  </a:extLst>
                </a:gridCol>
                <a:gridCol w="2892135">
                  <a:extLst>
                    <a:ext uri="{9D8B030D-6E8A-4147-A177-3AD203B41FA5}">
                      <a16:colId xmlns:a16="http://schemas.microsoft.com/office/drawing/2014/main" val="2994071529"/>
                    </a:ext>
                  </a:extLst>
                </a:gridCol>
                <a:gridCol w="3053933">
                  <a:extLst>
                    <a:ext uri="{9D8B030D-6E8A-4147-A177-3AD203B41FA5}">
                      <a16:colId xmlns:a16="http://schemas.microsoft.com/office/drawing/2014/main" val="2048576939"/>
                    </a:ext>
                  </a:extLst>
                </a:gridCol>
              </a:tblGrid>
              <a:tr h="604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CALGARY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September</a:t>
                      </a:r>
                      <a:r>
                        <a:rPr lang="cs-CZ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28, 2019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cs-CZ" sz="12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pm</a:t>
                      </a:r>
                      <a:r>
                        <a:rPr lang="cs-CZ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- 5 </a:t>
                      </a:r>
                      <a:r>
                        <a:rPr lang="cs-CZ" sz="12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pm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Early </a:t>
                      </a:r>
                      <a:r>
                        <a:rPr lang="cs-CZ" sz="1200" b="0" dirty="0" err="1">
                          <a:solidFill>
                            <a:schemeClr val="tx1"/>
                          </a:solidFill>
                          <a:effectLst/>
                        </a:rPr>
                        <a:t>bird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200" b="0" dirty="0" err="1">
                          <a:solidFill>
                            <a:schemeClr val="tx1"/>
                          </a:solidFill>
                          <a:effectLst/>
                        </a:rPr>
                        <a:t>price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US$ 1895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dirty="0" err="1">
                          <a:solidFill>
                            <a:schemeClr val="tx1"/>
                          </a:solidFill>
                          <a:effectLst/>
                        </a:rPr>
                        <a:t>Regular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200" b="0" dirty="0" err="1">
                          <a:solidFill>
                            <a:schemeClr val="tx1"/>
                          </a:solidFill>
                          <a:effectLst/>
                        </a:rPr>
                        <a:t>price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: US$ 1995</a:t>
                      </a:r>
                      <a:endParaRPr lang="cs-CZ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902244"/>
                  </a:ext>
                </a:extLst>
              </a:tr>
              <a:tr h="604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VANCOUVER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29. září 2019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13:00 – 17:00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Early </a:t>
                      </a:r>
                      <a:r>
                        <a:rPr lang="cs-CZ" sz="1200" b="0" dirty="0" err="1">
                          <a:solidFill>
                            <a:schemeClr val="tx1"/>
                          </a:solidFill>
                          <a:effectLst/>
                        </a:rPr>
                        <a:t>bird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200" b="0" dirty="0" err="1">
                          <a:solidFill>
                            <a:schemeClr val="tx1"/>
                          </a:solidFill>
                          <a:effectLst/>
                        </a:rPr>
                        <a:t>price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US$ 1895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dirty="0" err="1">
                          <a:solidFill>
                            <a:schemeClr val="tx1"/>
                          </a:solidFill>
                          <a:effectLst/>
                        </a:rPr>
                        <a:t>Regular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200" b="0" dirty="0" err="1">
                          <a:solidFill>
                            <a:schemeClr val="tx1"/>
                          </a:solidFill>
                          <a:effectLst/>
                        </a:rPr>
                        <a:t>price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: US$ 1995</a:t>
                      </a:r>
                      <a:endParaRPr lang="cs-CZ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6549358"/>
                  </a:ext>
                </a:extLst>
              </a:tr>
              <a:tr h="604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OTTAWA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5. října 2019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13:00 – 17:00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Early </a:t>
                      </a:r>
                      <a:r>
                        <a:rPr lang="cs-CZ" sz="1200" b="0" dirty="0" err="1">
                          <a:solidFill>
                            <a:schemeClr val="tx1"/>
                          </a:solidFill>
                          <a:effectLst/>
                        </a:rPr>
                        <a:t>bird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200" b="0" dirty="0" err="1">
                          <a:solidFill>
                            <a:schemeClr val="tx1"/>
                          </a:solidFill>
                          <a:effectLst/>
                        </a:rPr>
                        <a:t>price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US$ 1895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dirty="0" err="1">
                          <a:solidFill>
                            <a:schemeClr val="tx1"/>
                          </a:solidFill>
                          <a:effectLst/>
                        </a:rPr>
                        <a:t>Regular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200" b="0" dirty="0" err="1">
                          <a:solidFill>
                            <a:schemeClr val="tx1"/>
                          </a:solidFill>
                          <a:effectLst/>
                        </a:rPr>
                        <a:t>price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: US$ 1995</a:t>
                      </a:r>
                      <a:endParaRPr lang="cs-CZ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500867"/>
                  </a:ext>
                </a:extLst>
              </a:tr>
              <a:tr h="604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TORONTO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6. října2019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13:00 – 17:00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Early </a:t>
                      </a:r>
                      <a:r>
                        <a:rPr lang="cs-CZ" sz="1200" b="0" dirty="0" err="1">
                          <a:solidFill>
                            <a:schemeClr val="tx1"/>
                          </a:solidFill>
                          <a:effectLst/>
                        </a:rPr>
                        <a:t>bird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200" b="0" dirty="0" err="1">
                          <a:solidFill>
                            <a:schemeClr val="tx1"/>
                          </a:solidFill>
                          <a:effectLst/>
                        </a:rPr>
                        <a:t>price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US$ 2195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dirty="0" err="1">
                          <a:solidFill>
                            <a:schemeClr val="tx1"/>
                          </a:solidFill>
                          <a:effectLst/>
                        </a:rPr>
                        <a:t>Regular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200" b="0" dirty="0" err="1">
                          <a:solidFill>
                            <a:schemeClr val="tx1"/>
                          </a:solidFill>
                          <a:effectLst/>
                        </a:rPr>
                        <a:t>price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: US$ 2325</a:t>
                      </a:r>
                      <a:endParaRPr lang="cs-CZ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0719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1434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20E8B3-A671-48CA-9E86-4EBCFCCAC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00C8"/>
                </a:solidFill>
              </a:rPr>
              <a:t>Student </a:t>
            </a:r>
            <a:r>
              <a:rPr lang="cs-CZ" b="1" dirty="0" err="1">
                <a:solidFill>
                  <a:srgbClr val="0000C8"/>
                </a:solidFill>
              </a:rPr>
              <a:t>Recruitment</a:t>
            </a:r>
            <a:r>
              <a:rPr lang="cs-CZ" b="1" dirty="0">
                <a:solidFill>
                  <a:srgbClr val="0000C8"/>
                </a:solidFill>
              </a:rPr>
              <a:t> </a:t>
            </a:r>
            <a:r>
              <a:rPr lang="cs-CZ" b="1" dirty="0" err="1">
                <a:solidFill>
                  <a:srgbClr val="0000C8"/>
                </a:solidFill>
              </a:rPr>
              <a:t>Tours</a:t>
            </a:r>
            <a:r>
              <a:rPr lang="cs-CZ" b="1" dirty="0">
                <a:solidFill>
                  <a:srgbClr val="0000C8"/>
                </a:solidFill>
              </a:rPr>
              <a:t> (SRT)</a:t>
            </a:r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25F8968D-BAB1-4DC5-8949-1A03C96B67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7348459"/>
              </p:ext>
            </p:extLst>
          </p:nvPr>
        </p:nvGraphicFramePr>
        <p:xfrm>
          <a:off x="896924" y="3972975"/>
          <a:ext cx="963125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0985">
                  <a:extLst>
                    <a:ext uri="{9D8B030D-6E8A-4147-A177-3AD203B41FA5}">
                      <a16:colId xmlns:a16="http://schemas.microsoft.com/office/drawing/2014/main" val="2418063961"/>
                    </a:ext>
                  </a:extLst>
                </a:gridCol>
                <a:gridCol w="3290985">
                  <a:extLst>
                    <a:ext uri="{9D8B030D-6E8A-4147-A177-3AD203B41FA5}">
                      <a16:colId xmlns:a16="http://schemas.microsoft.com/office/drawing/2014/main" val="2768147599"/>
                    </a:ext>
                  </a:extLst>
                </a:gridCol>
                <a:gridCol w="3049288">
                  <a:extLst>
                    <a:ext uri="{9D8B030D-6E8A-4147-A177-3AD203B41FA5}">
                      <a16:colId xmlns:a16="http://schemas.microsoft.com/office/drawing/2014/main" val="13425425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cap="all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TEGUCIGALPA, </a:t>
                      </a:r>
                      <a:r>
                        <a:rPr lang="cs-CZ" sz="1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Honduras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/>
                        <a:t>9. září 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950 €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5569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GUATEMALA CITY AND ANTIGUA, Guatemala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10. – 11. září 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950 €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254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SAN JOSE, </a:t>
                      </a:r>
                      <a:r>
                        <a:rPr lang="cs-CZ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Costa</a:t>
                      </a: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Rica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12. – 13. září 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2000 €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331018"/>
                  </a:ext>
                </a:extLst>
              </a:tr>
            </a:tbl>
          </a:graphicData>
        </a:graphic>
      </p:graphicFrame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EB28A45E-5E65-4B5E-917C-9434F62AE5A8}"/>
              </a:ext>
            </a:extLst>
          </p:cNvPr>
          <p:cNvSpPr txBox="1">
            <a:spLocks/>
          </p:cNvSpPr>
          <p:nvPr/>
        </p:nvSpPr>
        <p:spPr>
          <a:xfrm>
            <a:off x="838200" y="1551963"/>
            <a:ext cx="10515600" cy="132077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Limit 10-20 VŠ institucí/ veletrh</a:t>
            </a:r>
          </a:p>
          <a:p>
            <a:r>
              <a:rPr lang="cs-CZ" dirty="0"/>
              <a:t>Návštěvnost cca 1500-3000 studentů</a:t>
            </a:r>
          </a:p>
          <a:p>
            <a:r>
              <a:rPr lang="cs-CZ" dirty="0"/>
              <a:t>Veletrhy ve Střední Americe, Dominikánské republice, Španělsku, Německu, Eurasii, Střední Americe, Centrální a východní Evropě..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E1963BD7-26CA-40FF-8C17-0751F4409DB8}"/>
              </a:ext>
            </a:extLst>
          </p:cNvPr>
          <p:cNvSpPr/>
          <p:nvPr/>
        </p:nvSpPr>
        <p:spPr>
          <a:xfrm>
            <a:off x="838200" y="5668526"/>
            <a:ext cx="87839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0" dirty="0">
                <a:solidFill>
                  <a:srgbClr val="000000"/>
                </a:solidFill>
                <a:effectLst/>
                <a:latin typeface="montserratregular"/>
              </a:rPr>
              <a:t>All Fairs</a:t>
            </a:r>
            <a:r>
              <a:rPr lang="cs-CZ" sz="2000" dirty="0">
                <a:solidFill>
                  <a:srgbClr val="000000"/>
                </a:solidFill>
                <a:latin typeface="latoregular"/>
              </a:rPr>
              <a:t>: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latoregular"/>
              </a:rPr>
              <a:t>Tegucigalpa,</a:t>
            </a:r>
            <a:r>
              <a:rPr lang="cs-CZ" sz="2000" b="0" i="0" dirty="0">
                <a:solidFill>
                  <a:srgbClr val="000000"/>
                </a:solidFill>
                <a:effectLst/>
                <a:latin typeface="latoregular"/>
              </a:rPr>
              <a:t>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latoregular"/>
              </a:rPr>
              <a:t>Guatemala City and Antigua,</a:t>
            </a:r>
            <a:r>
              <a:rPr lang="cs-CZ" sz="2000" b="0" i="0" dirty="0">
                <a:solidFill>
                  <a:srgbClr val="000000"/>
                </a:solidFill>
                <a:effectLst/>
                <a:latin typeface="latoregular"/>
              </a:rPr>
              <a:t>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latoregular"/>
              </a:rPr>
              <a:t>San Jose - </a:t>
            </a:r>
            <a:r>
              <a:rPr lang="en-US" sz="2000" b="1" i="0" dirty="0">
                <a:solidFill>
                  <a:srgbClr val="E60B63"/>
                </a:solidFill>
                <a:effectLst/>
                <a:latin typeface="latobold"/>
              </a:rPr>
              <a:t>3900 €</a:t>
            </a:r>
            <a:endParaRPr lang="cs-CZ" sz="2000" b="1" dirty="0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B72DAE1-CEB4-460F-8BE6-99BDF124546D}"/>
              </a:ext>
            </a:extLst>
          </p:cNvPr>
          <p:cNvSpPr/>
          <p:nvPr/>
        </p:nvSpPr>
        <p:spPr>
          <a:xfrm>
            <a:off x="838200" y="6182372"/>
            <a:ext cx="36840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i="0" dirty="0" err="1">
                <a:solidFill>
                  <a:srgbClr val="000000"/>
                </a:solidFill>
                <a:effectLst/>
                <a:latin typeface="montserratregular"/>
              </a:rPr>
              <a:t>Booking</a:t>
            </a:r>
            <a:r>
              <a:rPr lang="cs-CZ" b="1" i="0" dirty="0">
                <a:solidFill>
                  <a:srgbClr val="000000"/>
                </a:solidFill>
                <a:effectLst/>
                <a:latin typeface="montserratregular"/>
              </a:rPr>
              <a:t> </a:t>
            </a:r>
            <a:r>
              <a:rPr lang="cs-CZ" b="1" i="0" dirty="0" err="1">
                <a:solidFill>
                  <a:srgbClr val="000000"/>
                </a:solidFill>
                <a:effectLst/>
                <a:latin typeface="montserratregular"/>
              </a:rPr>
              <a:t>deadline</a:t>
            </a:r>
            <a:r>
              <a:rPr lang="cs-CZ" b="1" i="0" dirty="0">
                <a:solidFill>
                  <a:srgbClr val="000000"/>
                </a:solidFill>
                <a:effectLst/>
                <a:latin typeface="montserratregular"/>
              </a:rPr>
              <a:t>: </a:t>
            </a:r>
            <a:r>
              <a:rPr lang="cs-CZ" sz="2000" b="1" dirty="0">
                <a:solidFill>
                  <a:srgbClr val="E60B63"/>
                </a:solidFill>
                <a:latin typeface="latobold"/>
              </a:rPr>
              <a:t>19. srpna 2019</a:t>
            </a:r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14EC8B7F-21B4-4EED-93AA-32F8931FE1CB}"/>
              </a:ext>
            </a:extLst>
          </p:cNvPr>
          <p:cNvSpPr txBox="1">
            <a:spLocks/>
          </p:cNvSpPr>
          <p:nvPr/>
        </p:nvSpPr>
        <p:spPr>
          <a:xfrm>
            <a:off x="838200" y="2746631"/>
            <a:ext cx="10393260" cy="12709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solidFill>
                  <a:srgbClr val="0000C8"/>
                </a:solidFill>
              </a:rPr>
              <a:t>Střední Amerika</a:t>
            </a:r>
          </a:p>
        </p:txBody>
      </p:sp>
    </p:spTree>
    <p:extLst>
      <p:ext uri="{BB962C8B-B14F-4D97-AF65-F5344CB8AC3E}">
        <p14:creationId xmlns:p14="http://schemas.microsoft.com/office/powerpoint/2010/main" val="411562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FCCB3-9675-4E64-8E55-09B5457D0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00C8"/>
                </a:solidFill>
              </a:rPr>
              <a:t>Dominikánská republika</a:t>
            </a:r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4050E91E-D6FB-431C-BF5B-ECCDB115DC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1273663"/>
              </p:ext>
            </p:extLst>
          </p:nvPr>
        </p:nvGraphicFramePr>
        <p:xfrm>
          <a:off x="838200" y="1825625"/>
          <a:ext cx="8389689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6563">
                  <a:extLst>
                    <a:ext uri="{9D8B030D-6E8A-4147-A177-3AD203B41FA5}">
                      <a16:colId xmlns:a16="http://schemas.microsoft.com/office/drawing/2014/main" val="752903864"/>
                    </a:ext>
                  </a:extLst>
                </a:gridCol>
                <a:gridCol w="2796563">
                  <a:extLst>
                    <a:ext uri="{9D8B030D-6E8A-4147-A177-3AD203B41FA5}">
                      <a16:colId xmlns:a16="http://schemas.microsoft.com/office/drawing/2014/main" val="1068151802"/>
                    </a:ext>
                  </a:extLst>
                </a:gridCol>
                <a:gridCol w="2796563">
                  <a:extLst>
                    <a:ext uri="{9D8B030D-6E8A-4147-A177-3AD203B41FA5}">
                      <a16:colId xmlns:a16="http://schemas.microsoft.com/office/drawing/2014/main" val="5058956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0" dirty="0"/>
                        <a:t>SANTO DOMINGO, PUNTA CANA, SANTIAGO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/>
                        <a:t>11. – 14. listopadu 2019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/>
                        <a:t>2700 €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0632129"/>
                  </a:ext>
                </a:extLst>
              </a:tr>
            </a:tbl>
          </a:graphicData>
        </a:graphic>
      </p:graphicFrame>
      <p:sp>
        <p:nvSpPr>
          <p:cNvPr id="10" name="Nadpis 1">
            <a:extLst>
              <a:ext uri="{FF2B5EF4-FFF2-40B4-BE49-F238E27FC236}">
                <a16:creationId xmlns:a16="http://schemas.microsoft.com/office/drawing/2014/main" id="{768D38A1-4924-468B-8B41-7D3B58ECB071}"/>
              </a:ext>
            </a:extLst>
          </p:cNvPr>
          <p:cNvSpPr txBox="1">
            <a:spLocks/>
          </p:cNvSpPr>
          <p:nvPr/>
        </p:nvSpPr>
        <p:spPr>
          <a:xfrm>
            <a:off x="838200" y="306673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solidFill>
                  <a:srgbClr val="0000C8"/>
                </a:solidFill>
              </a:rPr>
              <a:t>USA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9FFD1748-CB77-445B-BA65-716A7B69EBC1}"/>
              </a:ext>
            </a:extLst>
          </p:cNvPr>
          <p:cNvSpPr/>
          <p:nvPr/>
        </p:nvSpPr>
        <p:spPr>
          <a:xfrm>
            <a:off x="838199" y="2600642"/>
            <a:ext cx="35926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err="1">
                <a:solidFill>
                  <a:srgbClr val="000000"/>
                </a:solidFill>
                <a:latin typeface="montserratregular"/>
              </a:rPr>
              <a:t>Booking</a:t>
            </a:r>
            <a:r>
              <a:rPr lang="cs-CZ" b="1" dirty="0">
                <a:solidFill>
                  <a:srgbClr val="000000"/>
                </a:solidFill>
                <a:latin typeface="montserratregular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montserratregular"/>
              </a:rPr>
              <a:t>deadline</a:t>
            </a:r>
            <a:r>
              <a:rPr lang="cs-CZ" b="1" dirty="0">
                <a:solidFill>
                  <a:srgbClr val="000000"/>
                </a:solidFill>
                <a:latin typeface="montserratregular"/>
              </a:rPr>
              <a:t>: </a:t>
            </a:r>
            <a:r>
              <a:rPr lang="cs-CZ" sz="2000" b="1" dirty="0">
                <a:solidFill>
                  <a:srgbClr val="E60B63"/>
                </a:solidFill>
                <a:latin typeface="latobold"/>
              </a:rPr>
              <a:t>21. října 2019</a:t>
            </a: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A03D1F06-D88C-47AE-BBEB-CFE0B2A3E7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658128"/>
              </p:ext>
            </p:extLst>
          </p:nvPr>
        </p:nvGraphicFramePr>
        <p:xfrm>
          <a:off x="838199" y="4392296"/>
          <a:ext cx="842324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85736484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376144525"/>
                    </a:ext>
                  </a:extLst>
                </a:gridCol>
                <a:gridCol w="3004581">
                  <a:extLst>
                    <a:ext uri="{9D8B030D-6E8A-4147-A177-3AD203B41FA5}">
                      <a16:colId xmlns:a16="http://schemas.microsoft.com/office/drawing/2014/main" val="12820758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HOUSTON, Texas 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/>
                        <a:t>3. prosince 2019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900 €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212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MIAMI, Florida 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5. – 6. prosince 2019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1300 €	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7883148"/>
                  </a:ext>
                </a:extLst>
              </a:tr>
            </a:tbl>
          </a:graphicData>
        </a:graphic>
      </p:graphicFrame>
      <p:sp>
        <p:nvSpPr>
          <p:cNvPr id="13" name="Obdélník 12">
            <a:extLst>
              <a:ext uri="{FF2B5EF4-FFF2-40B4-BE49-F238E27FC236}">
                <a16:creationId xmlns:a16="http://schemas.microsoft.com/office/drawing/2014/main" id="{EE737066-49B9-47D3-91AB-8F923B1F21C9}"/>
              </a:ext>
            </a:extLst>
          </p:cNvPr>
          <p:cNvSpPr/>
          <p:nvPr/>
        </p:nvSpPr>
        <p:spPr>
          <a:xfrm>
            <a:off x="838199" y="5445286"/>
            <a:ext cx="6096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i="0" dirty="0">
                <a:solidFill>
                  <a:srgbClr val="000000"/>
                </a:solidFill>
                <a:effectLst/>
                <a:latin typeface="montserratregular"/>
              </a:rPr>
              <a:t>All Fairs</a:t>
            </a:r>
            <a:r>
              <a:rPr lang="en-US" b="0" i="0" dirty="0">
                <a:solidFill>
                  <a:srgbClr val="000000"/>
                </a:solidFill>
                <a:effectLst/>
                <a:latin typeface="latoregular"/>
              </a:rPr>
              <a:t> (in the cities: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latoregular"/>
              </a:rPr>
              <a:t>Houston,Miami</a:t>
            </a:r>
            <a:r>
              <a:rPr lang="cs-CZ" b="0" i="0" dirty="0">
                <a:solidFill>
                  <a:srgbClr val="000000"/>
                </a:solidFill>
                <a:effectLst/>
                <a:latin typeface="latoregular"/>
              </a:rPr>
              <a:t>)</a:t>
            </a:r>
            <a:r>
              <a:rPr lang="en-US" b="0" i="0" dirty="0">
                <a:solidFill>
                  <a:srgbClr val="000000"/>
                </a:solidFill>
                <a:effectLst/>
                <a:latin typeface="latoregular"/>
              </a:rPr>
              <a:t> -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latoregular"/>
              </a:rPr>
              <a:t> </a:t>
            </a:r>
            <a:r>
              <a:rPr lang="en-US" sz="2000" b="1" i="0" dirty="0">
                <a:solidFill>
                  <a:srgbClr val="E60B63"/>
                </a:solidFill>
                <a:effectLst/>
                <a:latin typeface="latobold"/>
              </a:rPr>
              <a:t>2200 €</a:t>
            </a:r>
            <a:endParaRPr lang="cs-CZ" b="1" dirty="0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BFC68946-6140-4B7D-B0DD-12B5B74DEE29}"/>
              </a:ext>
            </a:extLst>
          </p:cNvPr>
          <p:cNvSpPr/>
          <p:nvPr/>
        </p:nvSpPr>
        <p:spPr>
          <a:xfrm>
            <a:off x="838199" y="5348527"/>
            <a:ext cx="41373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0" dirty="0" err="1">
                <a:solidFill>
                  <a:srgbClr val="000000"/>
                </a:solidFill>
                <a:effectLst/>
                <a:latin typeface="montserratregular"/>
              </a:rPr>
              <a:t>Booking</a:t>
            </a:r>
            <a:r>
              <a:rPr lang="cs-CZ" b="1" i="0" dirty="0">
                <a:solidFill>
                  <a:srgbClr val="000000"/>
                </a:solidFill>
                <a:effectLst/>
                <a:latin typeface="montserratregular"/>
              </a:rPr>
              <a:t> </a:t>
            </a:r>
            <a:r>
              <a:rPr lang="cs-CZ" b="1" i="0" dirty="0" err="1">
                <a:solidFill>
                  <a:srgbClr val="000000"/>
                </a:solidFill>
                <a:effectLst/>
                <a:latin typeface="montserratregular"/>
              </a:rPr>
              <a:t>deadline</a:t>
            </a:r>
            <a:r>
              <a:rPr lang="cs-CZ" b="1" i="0" dirty="0">
                <a:solidFill>
                  <a:srgbClr val="000000"/>
                </a:solidFill>
                <a:effectLst/>
                <a:latin typeface="montserratregular"/>
              </a:rPr>
              <a:t>: </a:t>
            </a:r>
            <a:r>
              <a:rPr lang="cs-CZ" sz="2000" b="1" dirty="0">
                <a:solidFill>
                  <a:srgbClr val="E60B63"/>
                </a:solidFill>
                <a:latin typeface="latobold"/>
              </a:rPr>
              <a:t>14. listopadu 2019</a:t>
            </a:r>
          </a:p>
        </p:txBody>
      </p:sp>
    </p:spTree>
    <p:extLst>
      <p:ext uri="{BB962C8B-B14F-4D97-AF65-F5344CB8AC3E}">
        <p14:creationId xmlns:p14="http://schemas.microsoft.com/office/powerpoint/2010/main" val="3078761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5C09EA-779B-4862-8B81-963C22A5F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00C8"/>
                </a:solidFill>
              </a:rPr>
              <a:t>Latinská Amerika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53675D-9584-45FB-86A3-09906A203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2297"/>
            <a:ext cx="10515600" cy="4574666"/>
          </a:xfrm>
        </p:spPr>
        <p:txBody>
          <a:bodyPr>
            <a:normAutofit/>
          </a:bodyPr>
          <a:lstStyle/>
          <a:p>
            <a:r>
              <a:rPr lang="cs-CZ" dirty="0"/>
              <a:t>Organizace </a:t>
            </a:r>
            <a:r>
              <a:rPr lang="cs-CZ" b="1" dirty="0" err="1"/>
              <a:t>FPPEDUMedia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Kalendář veletrhů na podzim 2019 bude zveřejněn brzy</a:t>
            </a:r>
          </a:p>
          <a:p>
            <a:r>
              <a:rPr lang="cs-CZ" dirty="0"/>
              <a:t>Zvýhodněná cena při koupi</a:t>
            </a:r>
            <a:r>
              <a:rPr lang="en-US" dirty="0"/>
              <a:t> 3 </a:t>
            </a:r>
            <a:r>
              <a:rPr lang="cs-CZ" dirty="0"/>
              <a:t>a více měst</a:t>
            </a:r>
            <a:r>
              <a:rPr lang="en-US" dirty="0"/>
              <a:t> </a:t>
            </a:r>
            <a:endParaRPr lang="cs-CZ" dirty="0"/>
          </a:p>
          <a:p>
            <a:r>
              <a:rPr lang="cs-CZ" dirty="0"/>
              <a:t>Early </a:t>
            </a:r>
            <a:r>
              <a:rPr lang="cs-CZ" dirty="0" err="1"/>
              <a:t>bird</a:t>
            </a:r>
            <a:r>
              <a:rPr lang="cs-CZ" dirty="0"/>
              <a:t> zvýhodněná cena</a:t>
            </a:r>
          </a:p>
          <a:p>
            <a:r>
              <a:rPr lang="cs-CZ" dirty="0"/>
              <a:t>Zájem především o Mexiko a Brazílii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16C2B56-0A32-4C58-A36A-3ACA078186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86074"/>
            <a:ext cx="10142989" cy="162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210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451B42-D367-4EC2-B6BC-DF2CA127E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9174"/>
            <a:ext cx="10515600" cy="5547789"/>
          </a:xfrm>
        </p:spPr>
        <p:txBody>
          <a:bodyPr/>
          <a:lstStyle/>
          <a:p>
            <a:r>
              <a:rPr lang="cs-CZ" dirty="0"/>
              <a:t>V ceně je pak zahrnuto: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9012713-89EE-4B16-9460-01AA799DA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143" y="1409699"/>
            <a:ext cx="8993697" cy="477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331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FD48C3-BE1F-46E8-BBE1-755B3B9BD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7505"/>
            <a:ext cx="10515600" cy="5455510"/>
          </a:xfrm>
        </p:spPr>
        <p:txBody>
          <a:bodyPr/>
          <a:lstStyle/>
          <a:p>
            <a:r>
              <a:rPr lang="cs-CZ" dirty="0"/>
              <a:t>Organizace </a:t>
            </a:r>
            <a:r>
              <a:rPr lang="cs-CZ" b="1" dirty="0"/>
              <a:t>BMI</a:t>
            </a:r>
          </a:p>
          <a:p>
            <a:pPr marL="0" lvl="1" indent="0">
              <a:spcBef>
                <a:spcPts val="1000"/>
              </a:spcBef>
              <a:buNone/>
            </a:pPr>
            <a:endParaRPr lang="en-US" sz="2800" dirty="0"/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F9A26B1-1634-4866-B520-416051ED9A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74629"/>
            <a:ext cx="11182350" cy="373380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CE928325-8B22-4A2F-9C85-466D3D65B0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308429"/>
            <a:ext cx="7175614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732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8FC5C520-A33B-4666-8813-BA90C5F32F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3406" y="2141537"/>
            <a:ext cx="5271133" cy="4351338"/>
          </a:xfrm>
          <a:prstGeom prst="rect">
            <a:avLst/>
          </a:prstGeom>
        </p:spPr>
      </p:pic>
      <p:pic>
        <p:nvPicPr>
          <p:cNvPr id="5" name="Picture 8" descr="https://bmiglobaled.com/wordpress/wp-content/uploads/logos/logo-expo-estudiante.png">
            <a:extLst>
              <a:ext uri="{FF2B5EF4-FFF2-40B4-BE49-F238E27FC236}">
                <a16:creationId xmlns:a16="http://schemas.microsoft.com/office/drawing/2014/main" id="{941B3BBF-C795-4012-95B1-9CDF3F963D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406" y="1103624"/>
            <a:ext cx="2928063" cy="80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bmiglobaled.com/wordpress/wp-content/uploads/logos/logo-salao.png">
            <a:extLst>
              <a:ext uri="{FF2B5EF4-FFF2-40B4-BE49-F238E27FC236}">
                <a16:creationId xmlns:a16="http://schemas.microsoft.com/office/drawing/2014/main" id="{3511B44F-4B2B-41F5-B097-EC6CDE749C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764" y="1106975"/>
            <a:ext cx="2830323" cy="805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4D09A30D-844A-433A-AC98-15121EB8ED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5581" y="2079623"/>
            <a:ext cx="5493013" cy="441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350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7B54F777-9CAD-4313-97C8-3C286A45AC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371" y="2247962"/>
            <a:ext cx="5224804" cy="1990725"/>
          </a:xfrm>
          <a:prstGeom prst="rect">
            <a:avLst/>
          </a:prstGeom>
        </p:spPr>
      </p:pic>
      <p:pic>
        <p:nvPicPr>
          <p:cNvPr id="3076" name="Picture 4" descr="https://bmiglobaled.com/wordpress/wp-content/uploads/logos/logo-expo-posgrados.png">
            <a:extLst>
              <a:ext uri="{FF2B5EF4-FFF2-40B4-BE49-F238E27FC236}">
                <a16:creationId xmlns:a16="http://schemas.microsoft.com/office/drawing/2014/main" id="{B8041ECF-9CAF-4F4C-A25D-2D1755FB0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71" y="1039140"/>
            <a:ext cx="2126250" cy="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s://bmiglobaled.com/wordpress/wp-content/uploads/logos/logo-expopos.png">
            <a:extLst>
              <a:ext uri="{FF2B5EF4-FFF2-40B4-BE49-F238E27FC236}">
                <a16:creationId xmlns:a16="http://schemas.microsoft.com/office/drawing/2014/main" id="{6E948E23-0C84-4AE6-9CB4-0E99D2A86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1446" y="1039140"/>
            <a:ext cx="3108375" cy="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16BD11CF-E6CE-4A8C-BB28-02C58972A1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1446" y="2356427"/>
            <a:ext cx="6600636" cy="183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295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39" y="792485"/>
            <a:ext cx="9922552" cy="5203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431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Eventy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Imatrikulace</a:t>
            </a:r>
            <a:r>
              <a:rPr lang="en-US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en-US" dirty="0" err="1" smtClean="0"/>
              <a:t>Prvákoviny</a:t>
            </a:r>
            <a:r>
              <a:rPr lang="en-US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en-US" dirty="0" err="1" smtClean="0"/>
              <a:t>Openday</a:t>
            </a:r>
            <a:r>
              <a:rPr lang="en-US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en-US" dirty="0" err="1" smtClean="0"/>
              <a:t>Pomoc</a:t>
            </a:r>
            <a:r>
              <a:rPr lang="en-US" dirty="0" smtClean="0"/>
              <a:t> s </a:t>
            </a:r>
            <a:r>
              <a:rPr lang="en-US" dirty="0" err="1" smtClean="0"/>
              <a:t>přihláškou</a:t>
            </a:r>
            <a:r>
              <a:rPr lang="en-US" dirty="0" smtClean="0"/>
              <a:t>* </a:t>
            </a:r>
            <a:endParaRPr lang="cs-CZ" dirty="0" smtClean="0"/>
          </a:p>
          <a:p>
            <a:pPr marL="0" indent="0">
              <a:buNone/>
            </a:pPr>
            <a:r>
              <a:rPr lang="en-US" dirty="0" err="1" smtClean="0"/>
              <a:t>Spolupráce</a:t>
            </a:r>
            <a:r>
              <a:rPr lang="en-US" dirty="0" smtClean="0"/>
              <a:t> s FAK </a:t>
            </a:r>
            <a:r>
              <a:rPr lang="en-US" dirty="0" err="1" smtClean="0"/>
              <a:t>na</a:t>
            </a:r>
            <a:r>
              <a:rPr lang="en-US" dirty="0" smtClean="0"/>
              <a:t> fairs </a:t>
            </a:r>
            <a:r>
              <a:rPr lang="en-US" dirty="0" err="1" smtClean="0"/>
              <a:t>výjezdů</a:t>
            </a:r>
            <a:r>
              <a:rPr lang="en-US" dirty="0" smtClean="0"/>
              <a:t>*</a:t>
            </a:r>
          </a:p>
          <a:p>
            <a:pPr marL="0" indent="0">
              <a:buNone/>
            </a:pPr>
            <a:r>
              <a:rPr lang="en-US" dirty="0" smtClean="0"/>
              <a:t>ISIC/</a:t>
            </a:r>
            <a:r>
              <a:rPr lang="en-US" dirty="0" err="1" smtClean="0"/>
              <a:t>Focení</a:t>
            </a:r>
            <a:r>
              <a:rPr lang="en-US" dirty="0" smtClean="0"/>
              <a:t>/</a:t>
            </a:r>
            <a:r>
              <a:rPr lang="en-US" dirty="0" err="1" smtClean="0"/>
              <a:t>První</a:t>
            </a:r>
            <a:r>
              <a:rPr lang="en-US" dirty="0" smtClean="0"/>
              <a:t> </a:t>
            </a:r>
            <a:r>
              <a:rPr lang="en-US" dirty="0" err="1" smtClean="0"/>
              <a:t>hodiny</a:t>
            </a:r>
            <a:r>
              <a:rPr lang="en-US" dirty="0" smtClean="0"/>
              <a:t>*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Festival MUNI</a:t>
            </a:r>
          </a:p>
          <a:p>
            <a:pPr marL="0" indent="0">
              <a:buNone/>
            </a:pPr>
            <a:r>
              <a:rPr lang="en-US" dirty="0" smtClean="0"/>
              <a:t>Homecoming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58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EE558A-4C79-4DA8-BA3E-085E11517A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00C8"/>
                </a:solidFill>
              </a:rPr>
              <a:t>Režim student</a:t>
            </a:r>
          </a:p>
        </p:txBody>
      </p:sp>
    </p:spTree>
    <p:extLst>
      <p:ext uri="{BB962C8B-B14F-4D97-AF65-F5344CB8AC3E}">
        <p14:creationId xmlns:p14="http://schemas.microsoft.com/office/powerpoint/2010/main" val="2833254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Czech </a:t>
            </a:r>
            <a:r>
              <a:rPr lang="cs-CZ" dirty="0" err="1"/>
              <a:t>Education</a:t>
            </a:r>
            <a:r>
              <a:rPr lang="cs-CZ" dirty="0"/>
              <a:t> Center v </a:t>
            </a:r>
            <a:r>
              <a:rPr lang="cs-CZ" dirty="0" err="1"/>
              <a:t>Astaně</a:t>
            </a:r>
            <a:r>
              <a:rPr lang="cs-CZ" dirty="0"/>
              <a:t>, Kazachstán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1-14 – 5%</a:t>
            </a:r>
          </a:p>
          <a:p>
            <a:r>
              <a:rPr lang="cs-CZ" dirty="0" smtClean="0"/>
              <a:t>Víc než 15 – 5%</a:t>
            </a:r>
          </a:p>
          <a:p>
            <a:r>
              <a:rPr lang="cs-CZ" dirty="0" smtClean="0"/>
              <a:t>PhD – 5%</a:t>
            </a:r>
          </a:p>
          <a:p>
            <a:r>
              <a:rPr lang="cs-CZ" dirty="0" smtClean="0"/>
              <a:t>Mladá, ale podle dotazníku zajímavá agentura, její zástupkyně mluví česky</a:t>
            </a:r>
          </a:p>
          <a:p>
            <a:r>
              <a:rPr lang="cs-CZ" dirty="0" smtClean="0"/>
              <a:t>Spolupracují s několika českýma </a:t>
            </a:r>
            <a:r>
              <a:rPr lang="cs-CZ" dirty="0" err="1" smtClean="0"/>
              <a:t>univerzitama</a:t>
            </a:r>
            <a:r>
              <a:rPr lang="cs-CZ" dirty="0" smtClean="0"/>
              <a:t>, spíše soukromýma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229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8034A-1A49-4748-81E2-EC52F1221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Režim student 2019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038EE-CC33-5946-943F-FB40C4D9F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580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MU nejaktivnější univerzita v režimu za rok 2018</a:t>
            </a:r>
          </a:p>
          <a:p>
            <a:r>
              <a:rPr lang="cs-CZ" dirty="0"/>
              <a:t>Nové státy: Brazílie, Columbie, Peru, Kurdistán, Ázerbájdžán – musí se podat nová žádost</a:t>
            </a:r>
          </a:p>
          <a:p>
            <a:r>
              <a:rPr lang="cs-CZ" dirty="0"/>
              <a:t>Lépe vybírat studenty z Nigerie a Ghany (80 studentů zařazeno do režimu, 35 si podalo přihlášku jen 10 dostalo vízum)</a:t>
            </a:r>
          </a:p>
          <a:p>
            <a:r>
              <a:rPr lang="cs-CZ" dirty="0"/>
              <a:t>Monitorovat, zda studenti dostali vízum</a:t>
            </a:r>
          </a:p>
          <a:p>
            <a:r>
              <a:rPr lang="cs-CZ" dirty="0"/>
              <a:t>Kazachstán – není v RS, ale bude mít zvláštní režim, žádost o termín musí podat univerzita datovou schránkou (v lednu 800 lidi podalo žádost o stud. vízum)</a:t>
            </a:r>
          </a:p>
          <a:p>
            <a:r>
              <a:rPr lang="cs-CZ" dirty="0"/>
              <a:t>Nový Režim stipendisti – podobné zařazení, jako Režim student, lhůta na Ministerstvu vnitra jen 30 dní.</a:t>
            </a:r>
          </a:p>
        </p:txBody>
      </p:sp>
    </p:spTree>
    <p:extLst>
      <p:ext uri="{BB962C8B-B14F-4D97-AF65-F5344CB8AC3E}">
        <p14:creationId xmlns:p14="http://schemas.microsoft.com/office/powerpoint/2010/main" val="286495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EE558A-4C79-4DA8-BA3E-085E11517A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00C8"/>
                </a:solidFill>
              </a:rPr>
              <a:t>Pojištění</a:t>
            </a:r>
          </a:p>
        </p:txBody>
      </p:sp>
    </p:spTree>
    <p:extLst>
      <p:ext uri="{BB962C8B-B14F-4D97-AF65-F5344CB8AC3E}">
        <p14:creationId xmlns:p14="http://schemas.microsoft.com/office/powerpoint/2010/main" val="1364072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55090-42DA-6C4F-B2C4-FABB1FDAA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Pojištění MU přes </a:t>
            </a:r>
            <a:r>
              <a:rPr lang="cs-CZ" dirty="0" err="1"/>
              <a:t>Eurovalley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43CB9-D743-854F-8F29-F27EE4ED1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Nejedná se o nic specificky sjednaného pro LF </a:t>
            </a:r>
            <a:r>
              <a:rPr lang="cs-CZ" dirty="0">
                <a:sym typeface="Wingdings" pitchFamily="2" charset="2"/>
              </a:rPr>
              <a:t></a:t>
            </a:r>
          </a:p>
          <a:p>
            <a:r>
              <a:rPr lang="cs-CZ">
                <a:sym typeface="Wingdings" pitchFamily="2" charset="2"/>
              </a:rPr>
              <a:t>Lze použít </a:t>
            </a:r>
            <a:r>
              <a:rPr lang="cs-CZ" dirty="0">
                <a:sym typeface="Wingdings" pitchFamily="2" charset="2"/>
              </a:rPr>
              <a:t>pro kohokoli</a:t>
            </a:r>
          </a:p>
          <a:p>
            <a:r>
              <a:rPr lang="cs-CZ" dirty="0">
                <a:sym typeface="Wingdings" pitchFamily="2" charset="2"/>
              </a:rPr>
              <a:t>Pro studenty je možné rámcovou smlouvu využít bez jakýchkoli potíží</a:t>
            </a:r>
          </a:p>
          <a:p>
            <a:r>
              <a:rPr lang="cs-CZ" dirty="0">
                <a:sym typeface="Wingdings" pitchFamily="2" charset="2"/>
              </a:rPr>
              <a:t>Vždy zpětně za měsíc nahlásit jednotlivé cesty započaté v daném měsíci</a:t>
            </a:r>
          </a:p>
          <a:p>
            <a:r>
              <a:rPr lang="cs-CZ" dirty="0">
                <a:sym typeface="Wingdings" pitchFamily="2" charset="2"/>
              </a:rPr>
              <a:t>Je rozpočtové omezení (CP)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9185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EE558A-4C79-4DA8-BA3E-085E11517A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00C8"/>
                </a:solidFill>
              </a:rPr>
              <a:t>Odpady</a:t>
            </a:r>
          </a:p>
        </p:txBody>
      </p:sp>
    </p:spTree>
    <p:extLst>
      <p:ext uri="{BB962C8B-B14F-4D97-AF65-F5344CB8AC3E}">
        <p14:creationId xmlns:p14="http://schemas.microsoft.com/office/powerpoint/2010/main" val="4096538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2D09D-68D3-4358-835D-BC8EC277C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00C8"/>
                </a:solidFill>
              </a:rPr>
              <a:t>Odpady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A1A845-3492-4BBC-9A58-513E1AE19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739"/>
            <a:ext cx="8753475" cy="507513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dirty="0"/>
              <a:t>cizinci (vč. Studujících) mají kromě </a:t>
            </a:r>
            <a:r>
              <a:rPr lang="cs-CZ" b="1" dirty="0"/>
              <a:t>poplatkové</a:t>
            </a:r>
            <a:r>
              <a:rPr lang="cs-CZ" dirty="0"/>
              <a:t> také </a:t>
            </a:r>
            <a:r>
              <a:rPr lang="cs-CZ" b="1" dirty="0"/>
              <a:t>ohlašovací povinnost </a:t>
            </a:r>
          </a:p>
          <a:p>
            <a:pPr>
              <a:lnSpc>
                <a:spcPct val="150000"/>
              </a:lnSpc>
            </a:pPr>
            <a:r>
              <a:rPr lang="cs-CZ" dirty="0"/>
              <a:t>Povinnost ohlásit správci poplatku vznik své poplatkové povinnosti nejpozději </a:t>
            </a:r>
            <a:r>
              <a:rPr lang="cs-CZ" b="1" dirty="0"/>
              <a:t>do 15 dnů ode dne, kdy mu povinnost platit</a:t>
            </a:r>
            <a:r>
              <a:rPr lang="cs-CZ" dirty="0"/>
              <a:t> </a:t>
            </a:r>
            <a:r>
              <a:rPr lang="cs-CZ" b="1" dirty="0"/>
              <a:t>poplatek vznikla</a:t>
            </a:r>
            <a:r>
              <a:rPr lang="cs-CZ" dirty="0"/>
              <a:t> </a:t>
            </a:r>
          </a:p>
          <a:p>
            <a:pPr>
              <a:lnSpc>
                <a:spcPct val="150000"/>
              </a:lnSpc>
            </a:pPr>
            <a:r>
              <a:rPr lang="cs-CZ" dirty="0"/>
              <a:t>povinnost do konce měsíce následujícího po měsíci, ve kterém se student přihlásil, zaplatit poměrnou částku poplatku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Př. začne-li cizinec pobývat v Brně v </a:t>
            </a:r>
            <a:r>
              <a:rPr lang="cs-CZ" b="1" dirty="0"/>
              <a:t>září</a:t>
            </a:r>
            <a:r>
              <a:rPr lang="cs-CZ" dirty="0"/>
              <a:t>, měl by svou poplatkovou povinnost splnit </a:t>
            </a:r>
            <a:r>
              <a:rPr lang="cs-CZ" b="1" dirty="0"/>
              <a:t>do konce října</a:t>
            </a:r>
            <a:endParaRPr lang="cs-CZ" dirty="0"/>
          </a:p>
          <a:p>
            <a:pPr lvl="1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734D8BE-ACFC-474C-BA0A-36CABC76341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726" y="1417739"/>
            <a:ext cx="2494327" cy="399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646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4B798A-7CC5-4B15-ABD6-8BFE0F603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3339"/>
            <a:ext cx="10515600" cy="5673624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cs-CZ" b="1" dirty="0"/>
              <a:t>Platit poplatek lze: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dirty="0"/>
              <a:t>1. Platbou na městském e-</a:t>
            </a:r>
            <a:r>
              <a:rPr lang="cs-CZ" dirty="0" err="1"/>
              <a:t>shopu</a:t>
            </a:r>
            <a:r>
              <a:rPr lang="cs-CZ" dirty="0"/>
              <a:t> </a:t>
            </a:r>
            <a:r>
              <a:rPr lang="cs-CZ" u="sng" dirty="0">
                <a:hlinkClick r:id="rId2"/>
              </a:rPr>
              <a:t>https://www.brnoid.cz/en/waste</a:t>
            </a:r>
            <a:r>
              <a:rPr lang="cs-CZ" dirty="0"/>
              <a:t>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dirty="0"/>
              <a:t>2. Bezhotovostním převodem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dirty="0"/>
              <a:t>3. Pokladnou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dirty="0"/>
              <a:t>4. Poštovní poukázkou</a:t>
            </a:r>
          </a:p>
          <a:p>
            <a:pPr marL="457200" lvl="1" indent="0" algn="just">
              <a:lnSpc>
                <a:spcPct val="150000"/>
              </a:lnSpc>
              <a:buNone/>
            </a:pPr>
            <a:endParaRPr lang="cs-CZ" dirty="0"/>
          </a:p>
          <a:p>
            <a:pPr algn="just">
              <a:lnSpc>
                <a:spcPct val="150000"/>
              </a:lnSpc>
            </a:pPr>
            <a:r>
              <a:rPr lang="cs-CZ" b="1" dirty="0"/>
              <a:t>Sankce</a:t>
            </a:r>
            <a:r>
              <a:rPr lang="cs-CZ" dirty="0"/>
              <a:t> při nezaplacení poplatku:</a:t>
            </a:r>
          </a:p>
          <a:p>
            <a:pPr lvl="1" algn="just">
              <a:lnSpc>
                <a:spcPct val="150000"/>
              </a:lnSpc>
            </a:pPr>
            <a:r>
              <a:rPr lang="cs-CZ" dirty="0"/>
              <a:t>Nebudou-li poplatky zaplaceny poplatníkem včas nebo ve správné výši, vyměří mu správce poplatku poplatek platebním výměrem nebo </a:t>
            </a:r>
            <a:r>
              <a:rPr lang="cs-CZ" b="1" dirty="0"/>
              <a:t>hromadným předpisným seznamem</a:t>
            </a:r>
          </a:p>
          <a:p>
            <a:pPr lvl="1" algn="just">
              <a:lnSpc>
                <a:spcPct val="150000"/>
              </a:lnSpc>
            </a:pPr>
            <a:r>
              <a:rPr lang="cs-CZ" dirty="0"/>
              <a:t>Nezaplacená částka může být navýšena až na </a:t>
            </a:r>
            <a:r>
              <a:rPr lang="cs-CZ" b="1" dirty="0"/>
              <a:t>trojnásobek</a:t>
            </a:r>
          </a:p>
        </p:txBody>
      </p:sp>
    </p:spTree>
    <p:extLst>
      <p:ext uri="{BB962C8B-B14F-4D97-AF65-F5344CB8AC3E}">
        <p14:creationId xmlns:p14="http://schemas.microsoft.com/office/powerpoint/2010/main" val="41625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EE558A-4C79-4DA8-BA3E-085E11517A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00C8"/>
                </a:solidFill>
              </a:rPr>
              <a:t>Veletrhy podzim 2019</a:t>
            </a:r>
          </a:p>
        </p:txBody>
      </p:sp>
    </p:spTree>
    <p:extLst>
      <p:ext uri="{BB962C8B-B14F-4D97-AF65-F5344CB8AC3E}">
        <p14:creationId xmlns:p14="http://schemas.microsoft.com/office/powerpoint/2010/main" val="6867140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658</Words>
  <Application>Microsoft Office PowerPoint</Application>
  <PresentationFormat>Širokoúhlá obrazovka</PresentationFormat>
  <Paragraphs>119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Calibri Light</vt:lpstr>
      <vt:lpstr>latobold</vt:lpstr>
      <vt:lpstr>latoregular</vt:lpstr>
      <vt:lpstr>montserratregular</vt:lpstr>
      <vt:lpstr>Times New Roman</vt:lpstr>
      <vt:lpstr>Wingdings</vt:lpstr>
      <vt:lpstr>Motiv Office</vt:lpstr>
      <vt:lpstr>IRO 15. 03. 2019</vt:lpstr>
      <vt:lpstr>Režim student</vt:lpstr>
      <vt:lpstr>Režim student 2019 </vt:lpstr>
      <vt:lpstr>Pojištění</vt:lpstr>
      <vt:lpstr>Pojištění MU přes Eurovalley</vt:lpstr>
      <vt:lpstr>Odpady</vt:lpstr>
      <vt:lpstr>Odpady</vt:lpstr>
      <vt:lpstr>Prezentace aplikace PowerPoint</vt:lpstr>
      <vt:lpstr>Veletrhy podzim 2019</vt:lpstr>
      <vt:lpstr>Kanada</vt:lpstr>
      <vt:lpstr>Student Recruitment Tours (SRT)</vt:lpstr>
      <vt:lpstr>Dominikánská republika</vt:lpstr>
      <vt:lpstr>Latinská Amerika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Eventy</vt:lpstr>
      <vt:lpstr>Czech Education Center v Astaně, Kazachstán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Veletrhy podzim 2019</dc:title>
  <dc:creator>Lucie Švehlíková</dc:creator>
  <cp:lastModifiedBy>Radka Brolíková</cp:lastModifiedBy>
  <cp:revision>22</cp:revision>
  <dcterms:created xsi:type="dcterms:W3CDTF">2019-03-13T12:37:43Z</dcterms:created>
  <dcterms:modified xsi:type="dcterms:W3CDTF">2019-03-19T08:26:51Z</dcterms:modified>
</cp:coreProperties>
</file>