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7" r:id="rId2"/>
    <p:sldId id="263" r:id="rId3"/>
    <p:sldId id="264" r:id="rId4"/>
    <p:sldId id="265" r:id="rId5"/>
    <p:sldId id="272" r:id="rId6"/>
    <p:sldId id="266" r:id="rId7"/>
    <p:sldId id="267" r:id="rId8"/>
    <p:sldId id="268" r:id="rId9"/>
    <p:sldId id="269" r:id="rId10"/>
    <p:sldId id="270" r:id="rId11"/>
    <p:sldId id="271" r:id="rId12"/>
    <p:sldId id="278" r:id="rId13"/>
    <p:sldId id="261" r:id="rId14"/>
    <p:sldId id="257" r:id="rId15"/>
    <p:sldId id="258" r:id="rId16"/>
    <p:sldId id="259" r:id="rId17"/>
    <p:sldId id="260" r:id="rId18"/>
    <p:sldId id="273" r:id="rId19"/>
    <p:sldId id="274" r:id="rId20"/>
    <p:sldId id="275" r:id="rId21"/>
    <p:sldId id="276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B0900-6D72-324C-B5B3-B072171F6B7C}" type="datetimeFigureOut">
              <a:rPr lang="cs-CZ" smtClean="0"/>
              <a:t>15. 1. 2020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94E57-BD84-DD43-94C5-93A90EB0F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3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354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48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A599B-9737-4328-BC82-1F0E8243E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5AFBD6-2835-4F52-8EA7-7FD06BDAF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731E4-7974-4C09-BBD6-17906D8B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2E92E4-81F3-4133-8707-312C87FF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466182-D253-4086-B2D9-BAC516A78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56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5A11C-73AA-4F42-80A7-810234CF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38D58E-C785-4FD1-8F6D-4C5108AEC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126899-15DE-4AFA-BC16-53FC7CA48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042B8-A352-4367-B099-6F5CE3D6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F44E0B-0F6B-4F92-9248-4AAC5489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8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BC9AE3-0F80-48D6-BB2F-14635ABE1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B8EC9F-8398-4997-930C-156A539D0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4C3F12-EBBC-4E08-A2E7-1DD4C59E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3EDCEA-4509-4079-9686-B6ED228A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7D7D1A-9CA3-4D7C-B06E-2E9C93CA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9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5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01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94352-49CE-4F83-A843-61480AEA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4989E-955A-4224-B571-BCF97F67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65202F-7055-468F-B3AB-F3BD2FE7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1741D-EC45-4F79-956A-A100BE5D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290C2-5429-4647-AB3C-F6EC817F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11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02618-5DE0-4F58-BE93-ED003FB0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2443E9-C7FD-495F-BB41-B8CFAE45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1FF42A-97FA-41B1-8D9E-F54CA90EC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7CF7E1-8570-4C20-A47E-B377F447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62D0A1-1EA2-49BE-9544-317253D9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2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4D9A0-66EF-484B-8122-5848B163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FADE1-4DCF-48CD-A433-3753AF2D1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C87216-97EF-4B17-AD13-6C4C08CDD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35F561-142B-4A40-A5AA-F856437D7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011D0A-234B-44DF-9B42-09356D22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F7F187-95FB-45BF-BBA1-A9EC6BA26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80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B7C33-46C8-42CF-8190-FE09E84EF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706247-5690-4BAF-918A-9E5D03F1D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14330D-6567-4073-A8EE-81E33981E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D05742E-C7C0-4478-9B51-57D2F2DB0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A22405-A5CA-4410-AF81-73CABFD32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1E88FE-1FE2-4BDE-958B-6172E7882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C3F91D-1816-4DC2-B8E8-37969D4F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CB57B3-6208-4A9D-A80B-EB3DA2C2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B09B2-0639-47A0-9681-4B67E081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2A5A54-D231-4B23-A026-E23F4380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13FFE0-092D-4C48-BC90-A422BCAD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DFEA9A-7627-45B5-96AE-835B2645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5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20DDF04-85B3-4180-A955-3D89CCDA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7C72CF-7B49-47D6-A818-AE117F3F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E76A22-E13E-400F-847B-224066CE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5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CC978-4D13-4EF5-B79B-642A1C908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D08D1-74A2-4524-A494-D4B2D7214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BA6DC7-86E5-4BF2-8F50-BC1C83C40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E20697-C697-4B20-BA1C-4B1FF7C7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8C2D66-5929-4EE1-9AD9-D0E41574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BD0FAE-1984-42CA-A116-F6AFB1D99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05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BD033-F1C1-4F00-90F9-6DED631D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81D536-0CB2-45B3-9578-558A2C738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F52602-1448-46A7-9D1A-826B3E121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0E31C1-1273-47DE-B505-A58E2E8A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FC0DE1-F840-48DF-B116-3650D76E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2BEADE-4766-4E04-97EA-20115319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1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9B5E89-6050-4286-85FC-60F14989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A6F918-1CF5-4B41-B0B6-B3B3EA19D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939E7B-759B-4F51-8040-F94B2BA77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E808B-1D45-4F75-9433-CE1280B0B46D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74F240-3666-4488-870E-D235A211E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A3959A-8AB7-4038-9942-A21BB4DF2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10AD6-073A-40A1-BAD5-9D987E2A4F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08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hykl@cz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hykl@czs.muni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87D30A-BE3F-4955-AD52-16947966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55297"/>
            <a:ext cx="11361600" cy="1161105"/>
          </a:xfrm>
        </p:spPr>
        <p:txBody>
          <a:bodyPr>
            <a:normAutofit/>
          </a:bodyPr>
          <a:lstStyle/>
          <a:p>
            <a:pPr algn="ctr"/>
            <a:r>
              <a:rPr lang="cs-CZ" sz="6600" b="1" dirty="0"/>
              <a:t>IRO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0209418-5330-42E5-BE18-86C2445CE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4400" i="1" dirty="0"/>
              <a:t>09. 01. 2020</a:t>
            </a:r>
          </a:p>
          <a:p>
            <a:pPr algn="ctr"/>
            <a:endParaRPr lang="cs-CZ" sz="3600" i="1" dirty="0"/>
          </a:p>
          <a:p>
            <a:pPr algn="ctr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6688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C089E-410A-4F1D-A158-B67FAA84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Studyportals</a:t>
            </a:r>
            <a:endParaRPr lang="en-US" sz="48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038264-156B-4B77-9853-D0C5E035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v prosinci spárováno 23 studentů</a:t>
            </a:r>
          </a:p>
          <a:p>
            <a:r>
              <a:rPr lang="cs-CZ" dirty="0"/>
              <a:t>Za 2019 kampaň – 483 244 impresí, 23 623 </a:t>
            </a:r>
            <a:r>
              <a:rPr lang="cs-CZ" dirty="0" err="1"/>
              <a:t>views</a:t>
            </a:r>
            <a:endParaRPr lang="cs-CZ" dirty="0"/>
          </a:p>
          <a:p>
            <a:r>
              <a:rPr lang="cs-CZ" dirty="0"/>
              <a:t>2619 přístupů na web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747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7B4C-709A-6642-BA2B-DAD2C6CF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B909-4964-564A-BA2D-B19DB31C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Rozpočet marketingu:</a:t>
            </a:r>
          </a:p>
          <a:p>
            <a:pPr lvl="1"/>
            <a:r>
              <a:rPr lang="cs-CZ" dirty="0"/>
              <a:t>CRP “Study in Brno“ – koordinuje VUT</a:t>
            </a:r>
          </a:p>
          <a:p>
            <a:pPr lvl="2"/>
            <a:r>
              <a:rPr lang="cs-CZ" dirty="0"/>
              <a:t>Jednotné vystupování</a:t>
            </a:r>
          </a:p>
          <a:p>
            <a:pPr lvl="2"/>
            <a:r>
              <a:rPr lang="cs-CZ" dirty="0"/>
              <a:t>Rozdělená účast na veletrzích</a:t>
            </a:r>
          </a:p>
          <a:p>
            <a:pPr lvl="2"/>
            <a:r>
              <a:rPr lang="cs-CZ" dirty="0"/>
              <a:t>Společné propagační materiály</a:t>
            </a:r>
          </a:p>
          <a:p>
            <a:pPr lvl="2"/>
            <a:r>
              <a:rPr lang="cs-CZ" dirty="0"/>
              <a:t>Společný web</a:t>
            </a:r>
          </a:p>
          <a:p>
            <a:pPr lvl="1"/>
            <a:r>
              <a:rPr lang="cs-CZ" dirty="0"/>
              <a:t>Účast na veletrzích organizovaných DZS</a:t>
            </a:r>
          </a:p>
          <a:p>
            <a:pPr lvl="2"/>
            <a:r>
              <a:rPr lang="cs-CZ" dirty="0"/>
              <a:t>Mise Japonsko-Korea </a:t>
            </a:r>
          </a:p>
          <a:p>
            <a:pPr lvl="2"/>
            <a:r>
              <a:rPr lang="cs-CZ" dirty="0"/>
              <a:t>Veletrh Ecuador – Columbia – Peru</a:t>
            </a:r>
          </a:p>
          <a:p>
            <a:pPr lvl="2"/>
            <a:r>
              <a:rPr lang="cs-CZ" dirty="0"/>
              <a:t>Kazachstán</a:t>
            </a:r>
          </a:p>
          <a:p>
            <a:pPr lvl="2"/>
            <a:r>
              <a:rPr lang="cs-CZ" dirty="0"/>
              <a:t>Bangkok</a:t>
            </a:r>
          </a:p>
          <a:p>
            <a:pPr lvl="1"/>
            <a:r>
              <a:rPr lang="cs-CZ" dirty="0" err="1"/>
              <a:t>StudyPortals</a:t>
            </a:r>
            <a:r>
              <a:rPr lang="cs-CZ" dirty="0"/>
              <a:t>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5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87D30A-BE3F-4955-AD52-16947966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88079"/>
            <a:ext cx="11361600" cy="1483866"/>
          </a:xfrm>
        </p:spPr>
        <p:txBody>
          <a:bodyPr/>
          <a:lstStyle/>
          <a:p>
            <a:pPr algn="ctr"/>
            <a:r>
              <a:rPr lang="cs-CZ" sz="4000" dirty="0"/>
              <a:t>Fantastičtí ambasadoři</a:t>
            </a:r>
            <a:br>
              <a:rPr lang="cs-CZ" sz="4000" dirty="0"/>
            </a:br>
            <a:r>
              <a:rPr lang="cs-CZ" sz="4000" dirty="0"/>
              <a:t>a jak je využít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0209418-5330-42E5-BE18-86C2445CE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i="1" dirty="0"/>
              <a:t>Lukáš </a:t>
            </a:r>
            <a:r>
              <a:rPr lang="cs-CZ" i="1" dirty="0" err="1"/>
              <a:t>Colombo</a:t>
            </a:r>
            <a:r>
              <a:rPr lang="cs-CZ" i="1" dirty="0"/>
              <a:t> Wiesner a všichni přítomní</a:t>
            </a:r>
          </a:p>
          <a:p>
            <a:pPr algn="ctr"/>
            <a:endParaRPr lang="cs-CZ" i="1" dirty="0"/>
          </a:p>
          <a:p>
            <a:pPr algn="ctr"/>
            <a:endParaRPr lang="cs-CZ" i="1" dirty="0"/>
          </a:p>
        </p:txBody>
      </p:sp>
      <p:sp>
        <p:nvSpPr>
          <p:cNvPr id="7" name="Zástupný symbol pro číslo snímku 2">
            <a:extLst>
              <a:ext uri="{FF2B5EF4-FFF2-40B4-BE49-F238E27FC236}">
                <a16:creationId xmlns:a16="http://schemas.microsoft.com/office/drawing/2014/main" id="{689D77CC-2176-45AA-B334-298A87EBC9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667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8459956-2AA9-4D20-AA52-B507E0C11626}"/>
              </a:ext>
            </a:extLst>
          </p:cNvPr>
          <p:cNvSpPr txBox="1">
            <a:spLocks/>
          </p:cNvSpPr>
          <p:nvPr/>
        </p:nvSpPr>
        <p:spPr>
          <a:xfrm>
            <a:off x="1524000" y="2985563"/>
            <a:ext cx="9144000" cy="88687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teď ambasadoři dělají?</a:t>
            </a:r>
            <a:endParaRPr lang="en-GB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034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8459956-2AA9-4D20-AA52-B507E0C11626}"/>
              </a:ext>
            </a:extLst>
          </p:cNvPr>
          <p:cNvSpPr txBox="1">
            <a:spLocks/>
          </p:cNvSpPr>
          <p:nvPr/>
        </p:nvSpPr>
        <p:spPr>
          <a:xfrm>
            <a:off x="1524000" y="2542126"/>
            <a:ext cx="9144000" cy="17737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co všechno bychom je mohli využít?</a:t>
            </a:r>
            <a:endParaRPr lang="en-GB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47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8459956-2AA9-4D20-AA52-B507E0C11626}"/>
              </a:ext>
            </a:extLst>
          </p:cNvPr>
          <p:cNvSpPr txBox="1">
            <a:spLocks/>
          </p:cNvSpPr>
          <p:nvPr/>
        </p:nvSpPr>
        <p:spPr>
          <a:xfrm>
            <a:off x="1524000" y="2979494"/>
            <a:ext cx="9144000" cy="89901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to budeme dělat?</a:t>
            </a:r>
            <a:endParaRPr lang="en-GB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95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8459956-2AA9-4D20-AA52-B507E0C11626}"/>
              </a:ext>
            </a:extLst>
          </p:cNvPr>
          <p:cNvSpPr txBox="1">
            <a:spLocks/>
          </p:cNvSpPr>
          <p:nvPr/>
        </p:nvSpPr>
        <p:spPr>
          <a:xfrm>
            <a:off x="1524000" y="2979494"/>
            <a:ext cx="9144000" cy="89901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postup</a:t>
            </a:r>
            <a:endParaRPr lang="en-GB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19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B8459956-2AA9-4D20-AA52-B507E0C11626}"/>
              </a:ext>
            </a:extLst>
          </p:cNvPr>
          <p:cNvSpPr txBox="1">
            <a:spLocks/>
          </p:cNvSpPr>
          <p:nvPr/>
        </p:nvSpPr>
        <p:spPr>
          <a:xfrm>
            <a:off x="1524000" y="2979494"/>
            <a:ext cx="9144000" cy="89901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vše!</a:t>
            </a:r>
            <a:endParaRPr lang="en-GB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20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87D30A-BE3F-4955-AD52-16947966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88079"/>
            <a:ext cx="11361600" cy="1483866"/>
          </a:xfrm>
        </p:spPr>
        <p:txBody>
          <a:bodyPr/>
          <a:lstStyle/>
          <a:p>
            <a:pPr algn="ctr"/>
            <a:r>
              <a:rPr lang="cs-CZ" sz="5000" dirty="0"/>
              <a:t>Erasmus+ ICM</a:t>
            </a:r>
            <a:br>
              <a:rPr lang="cs-CZ" sz="5000" dirty="0"/>
            </a:br>
            <a:r>
              <a:rPr lang="cs-CZ" sz="4000" dirty="0"/>
              <a:t>Výzva 2020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0209418-5330-42E5-BE18-86C2445CE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i="1" dirty="0"/>
              <a:t>Adam Hykl</a:t>
            </a:r>
          </a:p>
        </p:txBody>
      </p:sp>
    </p:spTree>
    <p:extLst>
      <p:ext uri="{BB962C8B-B14F-4D97-AF65-F5344CB8AC3E}">
        <p14:creationId xmlns:p14="http://schemas.microsoft.com/office/powerpoint/2010/main" val="3923454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E8FA5A-C7EB-49E0-B0F3-A2DBEC227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B3B03E-7825-42C5-AD7D-70A6ECD94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Partnerské země v projektu 2020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FAD37A-85AF-4C23-A2A6-1E43F659A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Komentáře, dotazy, poznámky?</a:t>
            </a:r>
          </a:p>
          <a:p>
            <a:r>
              <a:rPr lang="cs-CZ" sz="2500" dirty="0"/>
              <a:t>Informace dodat do </a:t>
            </a:r>
            <a:r>
              <a:rPr lang="cs-CZ" sz="2500" b="1" dirty="0"/>
              <a:t>12. 1. 2020 </a:t>
            </a:r>
            <a:r>
              <a:rPr lang="cs-CZ" sz="2500" dirty="0">
                <a:sym typeface="Wingdings" panose="05000000000000000000" pitchFamily="2" charset="2"/>
              </a:rPr>
              <a:t> následuje revize a doplnění</a:t>
            </a:r>
          </a:p>
          <a:p>
            <a:r>
              <a:rPr lang="cs-CZ" sz="2500" dirty="0">
                <a:sym typeface="Wingdings" panose="05000000000000000000" pitchFamily="2" charset="2"/>
              </a:rPr>
              <a:t>Země:</a:t>
            </a:r>
          </a:p>
          <a:p>
            <a:pPr lvl="1"/>
            <a:r>
              <a:rPr lang="cs-CZ" sz="1500" dirty="0">
                <a:sym typeface="Wingdings" panose="05000000000000000000" pitchFamily="2" charset="2"/>
              </a:rPr>
              <a:t>CJV – Kuba, Kazachstán</a:t>
            </a:r>
          </a:p>
          <a:p>
            <a:pPr lvl="1"/>
            <a:r>
              <a:rPr lang="cs-CZ" sz="1500" dirty="0" err="1">
                <a:sym typeface="Wingdings" panose="05000000000000000000" pitchFamily="2" charset="2"/>
              </a:rPr>
              <a:t>PrF</a:t>
            </a:r>
            <a:r>
              <a:rPr lang="cs-CZ" sz="1500" dirty="0">
                <a:sym typeface="Wingdings" panose="05000000000000000000" pitchFamily="2" charset="2"/>
              </a:rPr>
              <a:t> – Gruzie, Ukrajina (YMNLU)</a:t>
            </a:r>
          </a:p>
          <a:p>
            <a:pPr lvl="1"/>
            <a:r>
              <a:rPr lang="cs-CZ" sz="1500" dirty="0" err="1">
                <a:sym typeface="Wingdings" panose="05000000000000000000" pitchFamily="2" charset="2"/>
              </a:rPr>
              <a:t>PřF</a:t>
            </a:r>
            <a:r>
              <a:rPr lang="cs-CZ" sz="1500" dirty="0">
                <a:sym typeface="Wingdings" panose="05000000000000000000" pitchFamily="2" charset="2"/>
              </a:rPr>
              <a:t> – Austrálie, Indie, Etiopie</a:t>
            </a:r>
          </a:p>
          <a:p>
            <a:pPr lvl="1"/>
            <a:r>
              <a:rPr lang="cs-CZ" sz="1500" dirty="0">
                <a:sym typeface="Wingdings" panose="05000000000000000000" pitchFamily="2" charset="2"/>
              </a:rPr>
              <a:t>FF – Rusko, Kanada, Ukrajina</a:t>
            </a:r>
          </a:p>
          <a:p>
            <a:pPr lvl="1"/>
            <a:r>
              <a:rPr lang="cs-CZ" sz="1500" dirty="0">
                <a:sym typeface="Wingdings" panose="05000000000000000000" pitchFamily="2" charset="2"/>
              </a:rPr>
              <a:t>FSS – Írán (?)</a:t>
            </a:r>
          </a:p>
          <a:p>
            <a:pPr lvl="1"/>
            <a:r>
              <a:rPr lang="cs-CZ" sz="1500" dirty="0">
                <a:sym typeface="Wingdings" panose="05000000000000000000" pitchFamily="2" charset="2"/>
              </a:rPr>
              <a:t>CZS - 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Izrael, Irák (Kurdistán)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Arménie, Bělorusko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Albánie, Bosna a Hercegovina, Kosovo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Trinidad a Tobago, Kongo, Kostarika, Dominikánská republika, El Salvador, Fidži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7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7598-BCFD-4745-8CF8-D7438BAC5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r>
              <a:rPr lang="en-GB" sz="60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23320-7C32-5F41-BDD2-02B85BE29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Ohlédnutí za rokem 2019, finance, aktivity atd.</a:t>
            </a:r>
          </a:p>
          <a:p>
            <a:r>
              <a:rPr lang="cs-CZ" dirty="0"/>
              <a:t>Plán na rok 2020 – portály, veletrhy, spolupráce</a:t>
            </a:r>
          </a:p>
          <a:p>
            <a:r>
              <a:rPr lang="cs-CZ" dirty="0"/>
              <a:t>Ambasadoři</a:t>
            </a:r>
          </a:p>
          <a:p>
            <a:r>
              <a:rPr lang="cs-CZ" dirty="0"/>
              <a:t>Erasmus </a:t>
            </a:r>
            <a:r>
              <a:rPr lang="cs-CZ" dirty="0" smtClean="0"/>
              <a:t>ICM</a:t>
            </a:r>
            <a:endParaRPr lang="cs-CZ" dirty="0"/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1467275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E8FA5A-C7EB-49E0-B0F3-A2DBEC227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B3B03E-7825-42C5-AD7D-70A6ECD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problémů: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FAD37A-85AF-4C23-A2A6-1E43F659A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fontAlgn="ctr"/>
            <a:r>
              <a:rPr lang="cs-CZ" sz="2500" dirty="0"/>
              <a:t>Nový ISOIS – ale dotazník by měl fungovat bez potíží</a:t>
            </a:r>
          </a:p>
          <a:p>
            <a:pPr fontAlgn="ctr"/>
            <a:r>
              <a:rPr lang="cs-CZ" sz="2500" dirty="0"/>
              <a:t>Vyplňovat informace do ICM </a:t>
            </a:r>
            <a:r>
              <a:rPr lang="cs-CZ" sz="2500" dirty="0" err="1"/>
              <a:t>Questionnaire</a:t>
            </a:r>
            <a:r>
              <a:rPr lang="cs-CZ" sz="2500" dirty="0"/>
              <a:t>, každá instituce zvlášť</a:t>
            </a:r>
          </a:p>
          <a:p>
            <a:pPr fontAlgn="ctr"/>
            <a:r>
              <a:rPr lang="cs-CZ" sz="2500" dirty="0"/>
              <a:t>V případě potíží poslat Wordovský soubor na </a:t>
            </a:r>
            <a:r>
              <a:rPr lang="cs-CZ" sz="2500" b="1" dirty="0">
                <a:hlinkClick r:id="rId3"/>
              </a:rPr>
              <a:t>hykl@czs.muni.cz</a:t>
            </a:r>
            <a:endParaRPr lang="cs-CZ" sz="2500" b="1" dirty="0"/>
          </a:p>
          <a:p>
            <a:pPr lvl="1" fontAlgn="ctr"/>
            <a:r>
              <a:rPr lang="cs-CZ" sz="1700" dirty="0"/>
              <a:t>Strukturovaně, musí být jasné rozdělení otázek</a:t>
            </a:r>
          </a:p>
          <a:p>
            <a:pPr fontAlgn="ctr"/>
            <a:r>
              <a:rPr lang="cs-CZ" sz="2500" dirty="0"/>
              <a:t>Následně:</a:t>
            </a:r>
          </a:p>
          <a:p>
            <a:pPr lvl="1" fontAlgn="ctr"/>
            <a:r>
              <a:rPr lang="cs-CZ" sz="1900" dirty="0"/>
              <a:t>Revize dodaných podkladů a kalkulace mobilit</a:t>
            </a:r>
          </a:p>
          <a:p>
            <a:pPr lvl="1" fontAlgn="ctr"/>
            <a:r>
              <a:rPr lang="cs-CZ" sz="1900" dirty="0"/>
              <a:t>Žádost o doplnění informací</a:t>
            </a:r>
          </a:p>
          <a:p>
            <a:pPr lvl="1" fontAlgn="ctr"/>
            <a:r>
              <a:rPr lang="cs-CZ" sz="1900" dirty="0"/>
              <a:t>Existují-li nějaké dokumenty, které je možno přiložit jako přílohu projektové žádosti (</a:t>
            </a:r>
            <a:r>
              <a:rPr lang="cs-CZ" sz="1900" dirty="0" err="1"/>
              <a:t>MoU</a:t>
            </a:r>
            <a:r>
              <a:rPr lang="cs-CZ" sz="1900" dirty="0"/>
              <a:t>, smlouvy), můžete také dodat.</a:t>
            </a:r>
          </a:p>
          <a:p>
            <a:pPr lvl="1" fontAlgn="ctr"/>
            <a:r>
              <a:rPr lang="cs-CZ" sz="1900" dirty="0"/>
              <a:t>Podání projektu CZS, informace fakultám</a:t>
            </a:r>
          </a:p>
          <a:p>
            <a:pPr lvl="1" fontAlgn="ctr"/>
            <a:r>
              <a:rPr lang="cs-CZ" sz="1900" dirty="0"/>
              <a:t>Výsledky bývají obecně zveřejněny v létě</a:t>
            </a:r>
          </a:p>
        </p:txBody>
      </p:sp>
    </p:spTree>
    <p:extLst>
      <p:ext uri="{BB962C8B-B14F-4D97-AF65-F5344CB8AC3E}">
        <p14:creationId xmlns:p14="http://schemas.microsoft.com/office/powerpoint/2010/main" val="2334248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E8FA5A-C7EB-49E0-B0F3-A2DBEC227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B3B03E-7825-42C5-AD7D-70A6ECD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pozvání učitelů z Izraele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FAD37A-85AF-4C23-A2A6-1E43F659A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sz="2400" b="1" dirty="0"/>
              <a:t>Jarní semestr 2020</a:t>
            </a:r>
          </a:p>
          <a:p>
            <a:r>
              <a:rPr lang="cs-CZ" sz="2400" dirty="0"/>
              <a:t>1 – 2 týdny, 8 – 16 hod. výuk. aktivity)</a:t>
            </a:r>
          </a:p>
          <a:p>
            <a:r>
              <a:rPr lang="cs-CZ" sz="2400" dirty="0"/>
              <a:t>Od začátku semestru do 30. 6. 2020</a:t>
            </a:r>
          </a:p>
          <a:p>
            <a:r>
              <a:rPr lang="cs-CZ" sz="2400" dirty="0"/>
              <a:t>Akademická / neakademická mobilita</a:t>
            </a:r>
          </a:p>
          <a:p>
            <a:r>
              <a:rPr lang="cs-CZ" sz="2400" dirty="0"/>
              <a:t>Informace na </a:t>
            </a:r>
            <a:r>
              <a:rPr lang="cs-CZ" sz="2400" dirty="0">
                <a:hlinkClick r:id="rId2"/>
              </a:rPr>
              <a:t>hykl@czs.muni.cz</a:t>
            </a:r>
            <a:r>
              <a:rPr lang="cs-CZ" sz="2400" dirty="0"/>
              <a:t> ideálně do 31. 1. 2020</a:t>
            </a:r>
          </a:p>
          <a:p>
            <a:endParaRPr lang="cs-CZ" sz="2500" b="1" dirty="0"/>
          </a:p>
          <a:p>
            <a:r>
              <a:rPr lang="cs-CZ" sz="2500" b="1" dirty="0"/>
              <a:t>Univerzity</a:t>
            </a:r>
            <a:r>
              <a:rPr lang="cs-CZ" sz="2500" dirty="0"/>
              <a:t>:</a:t>
            </a:r>
          </a:p>
          <a:p>
            <a:pPr lvl="1"/>
            <a:r>
              <a:rPr lang="en-US" dirty="0"/>
              <a:t>Ben-Gurion University of the Negev</a:t>
            </a:r>
          </a:p>
          <a:p>
            <a:pPr lvl="1"/>
            <a:r>
              <a:rPr lang="en-US" dirty="0"/>
              <a:t>Bezalel Academy of Arts and Design</a:t>
            </a:r>
          </a:p>
          <a:p>
            <a:pPr lvl="1"/>
            <a:r>
              <a:rPr lang="en-US" dirty="0"/>
              <a:t>Gordon Academic College of Education</a:t>
            </a:r>
          </a:p>
          <a:p>
            <a:pPr lvl="1"/>
            <a:r>
              <a:rPr lang="en-US" dirty="0"/>
              <a:t>Interdisciplinary Center Herzliya</a:t>
            </a:r>
          </a:p>
          <a:p>
            <a:pPr lvl="1"/>
            <a:r>
              <a:rPr lang="en-US" dirty="0"/>
              <a:t>The Hebrew University of Jerusalem</a:t>
            </a:r>
          </a:p>
          <a:p>
            <a:pPr lvl="1"/>
            <a:r>
              <a:rPr lang="en-US" dirty="0"/>
              <a:t>University of Haifa</a:t>
            </a:r>
          </a:p>
          <a:p>
            <a:pPr lvl="1"/>
            <a:r>
              <a:rPr lang="en-US" dirty="0"/>
              <a:t>Western Galilee College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786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787D30A-BE3F-4955-AD52-16947966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88079"/>
            <a:ext cx="11361600" cy="1483866"/>
          </a:xfrm>
        </p:spPr>
        <p:txBody>
          <a:bodyPr/>
          <a:lstStyle/>
          <a:p>
            <a:pPr algn="ctr"/>
            <a:r>
              <a:rPr lang="cs-CZ" sz="5000" dirty="0"/>
              <a:t>Ostatní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85142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E8FA5A-C7EB-49E0-B0F3-A2DBEC227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B3B03E-7825-42C5-AD7D-70A6ECD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FAD37A-85AF-4C23-A2A6-1E43F659A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fontAlgn="ctr"/>
            <a:r>
              <a:rPr lang="cs-CZ" sz="2500" dirty="0"/>
              <a:t>Školení:</a:t>
            </a:r>
          </a:p>
          <a:p>
            <a:pPr lvl="1" fontAlgn="ctr"/>
            <a:r>
              <a:rPr lang="cs-CZ" sz="2100" dirty="0"/>
              <a:t>S&amp;S??</a:t>
            </a:r>
          </a:p>
          <a:p>
            <a:pPr lvl="1" fontAlgn="ctr"/>
            <a:r>
              <a:rPr lang="cs-CZ" sz="2100" dirty="0"/>
              <a:t>Jak psát projekty??</a:t>
            </a:r>
          </a:p>
          <a:p>
            <a:pPr fontAlgn="ctr"/>
            <a:r>
              <a:rPr lang="cs-CZ" sz="2500" dirty="0"/>
              <a:t>EDUC</a:t>
            </a:r>
          </a:p>
          <a:p>
            <a:pPr lvl="1" fontAlgn="ctr"/>
            <a:r>
              <a:rPr lang="cs-CZ" sz="2100" dirty="0"/>
              <a:t>Online kurzy</a:t>
            </a:r>
          </a:p>
          <a:p>
            <a:pPr lvl="1" fontAlgn="ctr"/>
            <a:r>
              <a:rPr lang="cs-CZ" sz="2100" dirty="0"/>
              <a:t>Prioritní mobility</a:t>
            </a:r>
          </a:p>
          <a:p>
            <a:pPr fontAlgn="ctr"/>
            <a:r>
              <a:rPr lang="cs-CZ" sz="2500" dirty="0"/>
              <a:t>Nová mobilní aplikace</a:t>
            </a:r>
          </a:p>
          <a:p>
            <a:pPr fontAlgn="ctr"/>
            <a:r>
              <a:rPr lang="cs-CZ" sz="2500" dirty="0"/>
              <a:t>ISOIS </a:t>
            </a:r>
            <a:r>
              <a:rPr lang="cs-CZ" sz="2500"/>
              <a:t>pro SUO a VSTE</a:t>
            </a:r>
          </a:p>
          <a:p>
            <a:pPr fontAlgn="ctr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83956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7B4C-709A-6642-BA2B-DAD2C6CF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</a:t>
            </a:r>
            <a:r>
              <a:rPr lang="cs-CZ" sz="60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B909-4964-564A-BA2D-B19DB31C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Rozpočet marketingu:</a:t>
            </a:r>
          </a:p>
          <a:p>
            <a:pPr lvl="1"/>
            <a:r>
              <a:rPr lang="cs-CZ" dirty="0"/>
              <a:t>Portály			1 200 000,-Kč</a:t>
            </a:r>
          </a:p>
          <a:p>
            <a:pPr lvl="1"/>
            <a:r>
              <a:rPr lang="cs-CZ" dirty="0"/>
              <a:t>Veletrhy			1 700 000,- Kč</a:t>
            </a:r>
          </a:p>
          <a:p>
            <a:pPr lvl="1"/>
            <a:r>
              <a:rPr lang="cs-CZ" dirty="0"/>
              <a:t>Cestovné			1 500 000,- Kč</a:t>
            </a:r>
          </a:p>
          <a:p>
            <a:pPr lvl="1"/>
            <a:r>
              <a:rPr lang="cs-CZ" dirty="0"/>
              <a:t>Propagační materiály	   100 000,- Kč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Celkem 			4 500 000 Kč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70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7B4C-709A-6642-BA2B-DAD2C6CF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</a:t>
            </a:r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cs-CZ" sz="60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B909-4964-564A-BA2D-B19DB31C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Rozpočet marketingu:				Realita:</a:t>
            </a:r>
          </a:p>
          <a:p>
            <a:pPr lvl="1"/>
            <a:r>
              <a:rPr lang="cs-CZ" dirty="0"/>
              <a:t>Portály			1 200 000,-Kč			   978 707,- Kč</a:t>
            </a:r>
          </a:p>
          <a:p>
            <a:pPr lvl="1"/>
            <a:r>
              <a:rPr lang="cs-CZ" dirty="0"/>
              <a:t>Veletrhy			1 700 000,- Kč			2 005 889,- Kč</a:t>
            </a:r>
          </a:p>
          <a:p>
            <a:pPr lvl="1"/>
            <a:r>
              <a:rPr lang="cs-CZ" dirty="0"/>
              <a:t>Cestovné			1 500 000,- Kč			 1 814 384,- Kč</a:t>
            </a:r>
          </a:p>
          <a:p>
            <a:pPr lvl="1"/>
            <a:r>
              <a:rPr lang="cs-CZ" dirty="0"/>
              <a:t>Propagační materiály	   100 000,- Kč			    169 288,- Kč</a:t>
            </a:r>
          </a:p>
          <a:p>
            <a:pPr lvl="1"/>
            <a:r>
              <a:rPr lang="cs-CZ" dirty="0"/>
              <a:t>Ostatní							    444 257,- Kč					</a:t>
            </a:r>
          </a:p>
          <a:p>
            <a:pPr lvl="1"/>
            <a:r>
              <a:rPr lang="cs-CZ" dirty="0"/>
              <a:t>Celkem 			</a:t>
            </a:r>
            <a:r>
              <a:rPr lang="cs-CZ" b="1" dirty="0">
                <a:solidFill>
                  <a:srgbClr val="00B050"/>
                </a:solidFill>
              </a:rPr>
              <a:t>4 500 000 Kč</a:t>
            </a:r>
            <a:r>
              <a:rPr lang="cs-CZ" dirty="0"/>
              <a:t>			</a:t>
            </a:r>
            <a:r>
              <a:rPr lang="cs-CZ" b="1" dirty="0">
                <a:solidFill>
                  <a:srgbClr val="FF0000"/>
                </a:solidFill>
              </a:rPr>
              <a:t>5 412 525,- Kč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5317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71368-B4EC-C244-A913-4A01EF11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4B3A7-83F4-A64A-855C-ED833B372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Veletrhy:</a:t>
            </a:r>
          </a:p>
          <a:p>
            <a:pPr lvl="1"/>
            <a:r>
              <a:rPr lang="cs-CZ" dirty="0"/>
              <a:t>Fair set – celková spokojenost</a:t>
            </a:r>
          </a:p>
          <a:p>
            <a:pPr lvl="1"/>
            <a:r>
              <a:rPr lang="cs-CZ" dirty="0"/>
              <a:t>Propagační materiály – plánovaná obměna</a:t>
            </a:r>
          </a:p>
          <a:p>
            <a:pPr lvl="1"/>
            <a:r>
              <a:rPr lang="cs-CZ" dirty="0"/>
              <a:t>Organizátoři - nespokojenost s Houstonem, Indii a Bangkokem</a:t>
            </a:r>
          </a:p>
          <a:p>
            <a:pPr lvl="1"/>
            <a:r>
              <a:rPr lang="cs-CZ" dirty="0"/>
              <a:t>Zbytečně velká skupina – neekonomické</a:t>
            </a:r>
          </a:p>
          <a:p>
            <a:pPr lvl="1"/>
            <a:r>
              <a:rPr lang="cs-CZ" dirty="0"/>
              <a:t>??</a:t>
            </a:r>
          </a:p>
          <a:p>
            <a:r>
              <a:rPr lang="cs-CZ" dirty="0"/>
              <a:t>Ostatní akce</a:t>
            </a:r>
          </a:p>
          <a:p>
            <a:pPr lvl="1"/>
            <a:r>
              <a:rPr lang="cs-CZ" dirty="0"/>
              <a:t>Erasmus </a:t>
            </a:r>
            <a:r>
              <a:rPr lang="cs-CZ" dirty="0" err="1"/>
              <a:t>days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Imatrikulace</a:t>
            </a:r>
          </a:p>
        </p:txBody>
      </p:sp>
    </p:spTree>
    <p:extLst>
      <p:ext uri="{BB962C8B-B14F-4D97-AF65-F5344CB8AC3E}">
        <p14:creationId xmlns:p14="http://schemas.microsoft.com/office/powerpoint/2010/main" val="404349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0668B-896D-4692-B40A-AEC5F5EF5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Statistiky 2019 – web (03-12)</a:t>
            </a:r>
            <a:endParaRPr lang="en-US" sz="40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C14832F-12DB-4482-BC9C-8714E06E7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39474"/>
            <a:ext cx="2632969" cy="548637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85B2AA8-BC70-464E-B858-07450490A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698" y="1339474"/>
            <a:ext cx="2423603" cy="552808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9756314-8E66-44E4-BE66-493FB4EDB5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833" y="622577"/>
            <a:ext cx="2260463" cy="61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0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DB693-5F1B-40B3-A3E9-2CA360D3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Statistiky 2019 – sociální sítě</a:t>
            </a:r>
            <a:endParaRPr lang="en-US" sz="48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501EA6-7BB6-41F1-84D5-455A8A37B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/>
              <a:t>Facebook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- 10,8% míra zapojení (9% v 2018)</a:t>
            </a:r>
          </a:p>
          <a:p>
            <a:pPr marL="0" indent="0">
              <a:buNone/>
            </a:pPr>
            <a:r>
              <a:rPr lang="cs-CZ" dirty="0"/>
              <a:t>- 463 nových </a:t>
            </a:r>
            <a:r>
              <a:rPr lang="cs-CZ" dirty="0" err="1"/>
              <a:t>fans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Instagram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1 491 168 impresí (265 000 v 2018)</a:t>
            </a:r>
          </a:p>
          <a:p>
            <a:pPr>
              <a:buFontTx/>
              <a:buChar char="-"/>
            </a:pPr>
            <a:r>
              <a:rPr lang="cs-CZ" dirty="0"/>
              <a:t>55 % míra zapojení</a:t>
            </a:r>
          </a:p>
          <a:p>
            <a:pPr>
              <a:buFontTx/>
              <a:buChar char="-"/>
            </a:pPr>
            <a:r>
              <a:rPr lang="cs-CZ" dirty="0"/>
              <a:t>2354 nových fanoušků</a:t>
            </a:r>
          </a:p>
          <a:p>
            <a:pPr marL="0" indent="0">
              <a:buNone/>
            </a:pPr>
            <a:r>
              <a:rPr lang="cs-CZ" dirty="0" err="1"/>
              <a:t>Twitter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159 870 impresí (159 300 v 2018)</a:t>
            </a:r>
          </a:p>
          <a:p>
            <a:pPr>
              <a:buFontTx/>
              <a:buChar char="-"/>
            </a:pPr>
            <a:r>
              <a:rPr lang="cs-CZ" dirty="0"/>
              <a:t>377 nových </a:t>
            </a:r>
            <a:r>
              <a:rPr lang="cs-CZ" dirty="0" err="1"/>
              <a:t>followers</a:t>
            </a:r>
            <a:r>
              <a:rPr lang="cs-CZ" dirty="0"/>
              <a:t> (316 v 2018)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0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73E32-475F-4981-88C1-C6A4EF27A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dotazník za přihláškou</a:t>
            </a:r>
            <a:endParaRPr lang="en-US" sz="48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CA6305-0CB0-477B-BA9C-8330F351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465 odpovědí 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BBFFF6-47DC-4C7F-AE31-24D52DBF9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67" y="2699237"/>
            <a:ext cx="6735115" cy="31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04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6BACB-D6A6-4512-BBB6-49014BD9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Klíčová slova – portál X veletrh</a:t>
            </a:r>
            <a:endParaRPr lang="en-US" sz="48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31DF30BF-BAFC-4DED-85F7-4FA9CB44003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373515" y="1864310"/>
          <a:ext cx="4563122" cy="3994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177">
                  <a:extLst>
                    <a:ext uri="{9D8B030D-6E8A-4147-A177-3AD203B41FA5}">
                      <a16:colId xmlns:a16="http://schemas.microsoft.com/office/drawing/2014/main" val="1256586722"/>
                    </a:ext>
                  </a:extLst>
                </a:gridCol>
                <a:gridCol w="717544">
                  <a:extLst>
                    <a:ext uri="{9D8B030D-6E8A-4147-A177-3AD203B41FA5}">
                      <a16:colId xmlns:a16="http://schemas.microsoft.com/office/drawing/2014/main" val="2056162867"/>
                    </a:ext>
                  </a:extLst>
                </a:gridCol>
                <a:gridCol w="2374600">
                  <a:extLst>
                    <a:ext uri="{9D8B030D-6E8A-4147-A177-3AD203B41FA5}">
                      <a16:colId xmlns:a16="http://schemas.microsoft.com/office/drawing/2014/main" val="2296474954"/>
                    </a:ext>
                  </a:extLst>
                </a:gridCol>
                <a:gridCol w="719801">
                  <a:extLst>
                    <a:ext uri="{9D8B030D-6E8A-4147-A177-3AD203B41FA5}">
                      <a16:colId xmlns:a16="http://schemas.microsoft.com/office/drawing/2014/main" val="4024868877"/>
                    </a:ext>
                  </a:extLst>
                </a:gridCol>
              </a:tblGrid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 err="1">
                          <a:effectLst/>
                        </a:rPr>
                        <a:t>Portal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163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1098854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Bachelorsportal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8312889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Mastersportal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6267178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Studyportals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3472442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Studyin.cz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8089987"/>
                  </a:ext>
                </a:extLst>
              </a:tr>
              <a:tr h="266330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1464496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>
                          <a:effectLst/>
                        </a:rPr>
                        <a:t>Trade fair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11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2393831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Gyanberry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1439068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Edu expo fair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3080555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Begin moscow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6253638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Santiago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9559354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Utrecht University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329500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Oslo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4440353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Medical Doorway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0254487"/>
                  </a:ext>
                </a:extLst>
              </a:tr>
              <a:tr h="2663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Ho Chi Minh City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81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396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573</Words>
  <Application>Microsoft Office PowerPoint</Application>
  <PresentationFormat>Širokoúhlá obrazovka</PresentationFormat>
  <Paragraphs>161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Motiv Office</vt:lpstr>
      <vt:lpstr>IRO</vt:lpstr>
      <vt:lpstr>Agenda:</vt:lpstr>
      <vt:lpstr>Rok 2019</vt:lpstr>
      <vt:lpstr>Rok 2019</vt:lpstr>
      <vt:lpstr>Zhodnocení 2019</vt:lpstr>
      <vt:lpstr>Statistiky 2019 – web (03-12)</vt:lpstr>
      <vt:lpstr>Statistiky 2019 – sociální sítě</vt:lpstr>
      <vt:lpstr>IS dotazník za přihláškou</vt:lpstr>
      <vt:lpstr>Klíčová slova – portál X veletrh</vt:lpstr>
      <vt:lpstr>Studyportals</vt:lpstr>
      <vt:lpstr>Rok 2020</vt:lpstr>
      <vt:lpstr>Fantastičtí ambasadoři a jak je využít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Erasmus+ ICM Výzva 2020</vt:lpstr>
      <vt:lpstr>Partnerské země v projektu 2020</vt:lpstr>
      <vt:lpstr>V případě problémů:</vt:lpstr>
      <vt:lpstr>Možnost pozvání učitelů z Izraele</vt:lpstr>
      <vt:lpstr>Ostatní</vt:lpstr>
      <vt:lpstr>Ostatní: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Fantastičtí ambasadoři a jak je využít</dc:title>
  <dc:creator>Lukáš Wiesner</dc:creator>
  <cp:lastModifiedBy>Radka Brolíková</cp:lastModifiedBy>
  <cp:revision>12</cp:revision>
  <dcterms:created xsi:type="dcterms:W3CDTF">2020-01-08T12:09:33Z</dcterms:created>
  <dcterms:modified xsi:type="dcterms:W3CDTF">2020-01-15T09:32:14Z</dcterms:modified>
</cp:coreProperties>
</file>