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2" r:id="rId2"/>
    <p:sldId id="263" r:id="rId3"/>
    <p:sldId id="257" r:id="rId4"/>
    <p:sldId id="258" r:id="rId5"/>
    <p:sldId id="259" r:id="rId6"/>
    <p:sldId id="260" r:id="rId7"/>
    <p:sldId id="265" r:id="rId8"/>
    <p:sldId id="264" r:id="rId9"/>
    <p:sldId id="269" r:id="rId10"/>
    <p:sldId id="270" r:id="rId11"/>
    <p:sldId id="261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66" r:id="rId30"/>
    <p:sldId id="267" r:id="rId31"/>
    <p:sldId id="268" r:id="rId3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3"/>
  </p:normalViewPr>
  <p:slideViewPr>
    <p:cSldViewPr snapToGrid="0">
      <p:cViewPr varScale="1">
        <p:scale>
          <a:sx n="85" d="100"/>
          <a:sy n="85" d="100"/>
        </p:scale>
        <p:origin x="10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>
                <a:solidFill>
                  <a:schemeClr val="tx1"/>
                </a:solidFill>
              </a:rPr>
              <a:t>Poče</a:t>
            </a:r>
            <a:r>
              <a:rPr lang="cs-CZ" dirty="0">
                <a:solidFill>
                  <a:schemeClr val="tx1"/>
                </a:solidFill>
              </a:rPr>
              <a:t>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aktivních</a:t>
            </a:r>
            <a:r>
              <a:rPr lang="en-US" dirty="0">
                <a:solidFill>
                  <a:schemeClr val="tx1"/>
                </a:solidFill>
              </a:rPr>
              <a:t> E+ </a:t>
            </a:r>
            <a:r>
              <a:rPr lang="en-US" dirty="0" err="1">
                <a:solidFill>
                  <a:schemeClr val="tx1"/>
                </a:solidFill>
              </a:rPr>
              <a:t>smluv</a:t>
            </a:r>
            <a:r>
              <a:rPr lang="cs-CZ" dirty="0">
                <a:solidFill>
                  <a:schemeClr val="tx1"/>
                </a:solidFill>
              </a:rPr>
              <a:t> (celkem 1565) 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Poček aktivních E+ smluv 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965-426F-BB5F-6C5365D11AC1}"/>
              </c:ext>
            </c:extLst>
          </c:dPt>
          <c:dPt>
            <c:idx val="1"/>
            <c:bubble3D val="0"/>
            <c:spPr>
              <a:solidFill>
                <a:srgbClr val="FA0A7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965-426F-BB5F-6C5365D11AC1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965-426F-BB5F-6C5365D11AC1}"/>
              </c:ext>
            </c:extLst>
          </c:dPt>
          <c:dPt>
            <c:idx val="3"/>
            <c:bubble3D val="0"/>
            <c:spPr>
              <a:solidFill>
                <a:srgbClr val="72CED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965-426F-BB5F-6C5365D11AC1}"/>
              </c:ext>
            </c:extLst>
          </c:dPt>
          <c:dPt>
            <c:idx val="4"/>
            <c:bubble3D val="0"/>
            <c:spPr>
              <a:solidFill>
                <a:srgbClr val="49917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965-426F-BB5F-6C5365D11AC1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965-426F-BB5F-6C5365D11AC1}"/>
              </c:ext>
            </c:extLst>
          </c:dPt>
          <c:dPt>
            <c:idx val="6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965-426F-BB5F-6C5365D11AC1}"/>
              </c:ext>
            </c:extLst>
          </c:dPt>
          <c:dPt>
            <c:idx val="7"/>
            <c:bubble3D val="0"/>
            <c:spPr>
              <a:solidFill>
                <a:srgbClr val="AA72D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965-426F-BB5F-6C5365D11AC1}"/>
              </c:ext>
            </c:extLst>
          </c:dPt>
          <c:dPt>
            <c:idx val="8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965-426F-BB5F-6C5365D11AC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965-426F-BB5F-6C5365D11AC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List1!$A$2:$A$11</c:f>
              <c:strCache>
                <c:ptCount val="9"/>
                <c:pt idx="0">
                  <c:v>FF</c:v>
                </c:pt>
                <c:pt idx="1">
                  <c:v>ESF</c:v>
                </c:pt>
                <c:pt idx="2">
                  <c:v>FI</c:v>
                </c:pt>
                <c:pt idx="3">
                  <c:v>FSpS</c:v>
                </c:pt>
                <c:pt idx="4">
                  <c:v>FSS</c:v>
                </c:pt>
                <c:pt idx="5">
                  <c:v>LF</c:v>
                </c:pt>
                <c:pt idx="6">
                  <c:v>PdF</c:v>
                </c:pt>
                <c:pt idx="7">
                  <c:v>PrF</c:v>
                </c:pt>
                <c:pt idx="8">
                  <c:v>PřF</c:v>
                </c:pt>
              </c:strCache>
            </c:strRef>
          </c:cat>
          <c:val>
            <c:numRef>
              <c:f>List1!$B$2:$B$11</c:f>
              <c:numCache>
                <c:formatCode>General</c:formatCode>
                <c:ptCount val="10"/>
                <c:pt idx="0">
                  <c:v>434</c:v>
                </c:pt>
                <c:pt idx="1">
                  <c:v>105</c:v>
                </c:pt>
                <c:pt idx="2">
                  <c:v>54</c:v>
                </c:pt>
                <c:pt idx="3">
                  <c:v>40</c:v>
                </c:pt>
                <c:pt idx="4">
                  <c:v>228</c:v>
                </c:pt>
                <c:pt idx="5">
                  <c:v>78</c:v>
                </c:pt>
                <c:pt idx="6">
                  <c:v>180</c:v>
                </c:pt>
                <c:pt idx="7">
                  <c:v>140</c:v>
                </c:pt>
                <c:pt idx="8">
                  <c:v>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2965-426F-BB5F-6C5365D11AC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9"/>
        <c:delete val="1"/>
      </c:legendEntry>
      <c:layout>
        <c:manualLayout>
          <c:xMode val="edge"/>
          <c:yMode val="edge"/>
          <c:x val="0.84084906053410002"/>
          <c:y val="0.28987640938434384"/>
          <c:w val="0.15121443152939212"/>
          <c:h val="0.571500818027224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b="0" i="0" baseline="0" dirty="0">
                <a:effectLst/>
              </a:rPr>
              <a:t>Počet aktivních E+ smluv FSS dle procentuální</a:t>
            </a:r>
            <a:r>
              <a:rPr lang="de-DE" sz="1800" b="0" i="0" baseline="0" dirty="0">
                <a:effectLst/>
              </a:rPr>
              <a:t> </a:t>
            </a:r>
            <a:r>
              <a:rPr lang="de-DE" sz="1800" b="0" i="0" baseline="0" dirty="0" err="1">
                <a:effectLst/>
              </a:rPr>
              <a:t>využitelnost</a:t>
            </a:r>
            <a:r>
              <a:rPr lang="cs-CZ" sz="1800" b="0" i="0" baseline="0" dirty="0">
                <a:effectLst/>
              </a:rPr>
              <a:t>i</a:t>
            </a:r>
            <a:endParaRPr lang="cs-CZ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Procentuální využití E+ smluv FSS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9B-4B74-AD3C-69AE1D5B8810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9B-4B74-AD3C-69AE1D5B8810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89B-4B74-AD3C-69AE1D5B8810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89B-4B74-AD3C-69AE1D5B8810}"/>
              </c:ext>
            </c:extLst>
          </c:dPt>
          <c:dPt>
            <c:idx val="4"/>
            <c:bubble3D val="0"/>
            <c:spPr>
              <a:solidFill>
                <a:srgbClr val="FFFF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89B-4B74-AD3C-69AE1D5B88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List1!$A$2:$A$6</c:f>
              <c:strCache>
                <c:ptCount val="5"/>
                <c:pt idx="0">
                  <c:v>100%-80%</c:v>
                </c:pt>
                <c:pt idx="1">
                  <c:v>79%-50%</c:v>
                </c:pt>
                <c:pt idx="2">
                  <c:v>49%-20%</c:v>
                </c:pt>
                <c:pt idx="3">
                  <c:v>19%-0%</c:v>
                </c:pt>
                <c:pt idx="4">
                  <c:v>pouze STA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3</c:v>
                </c:pt>
                <c:pt idx="1">
                  <c:v>43</c:v>
                </c:pt>
                <c:pt idx="2">
                  <c:v>96</c:v>
                </c:pt>
                <c:pt idx="3">
                  <c:v>77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89B-4B74-AD3C-69AE1D5B881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2174643827759147E-2"/>
          <c:y val="0.20083982479679774"/>
          <c:w val="0.15673511841518731"/>
          <c:h val="0.639242554423865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b="0" i="0" baseline="0" dirty="0">
                <a:effectLst/>
              </a:rPr>
              <a:t>Počet aktivních E+ smluv FI dle procentuální</a:t>
            </a:r>
            <a:r>
              <a:rPr lang="de-DE" sz="1800" b="0" i="0" baseline="0" dirty="0">
                <a:effectLst/>
              </a:rPr>
              <a:t> </a:t>
            </a:r>
            <a:r>
              <a:rPr lang="de-DE" sz="1800" b="0" i="0" baseline="0" dirty="0" err="1">
                <a:effectLst/>
              </a:rPr>
              <a:t>využitelnost</a:t>
            </a:r>
            <a:r>
              <a:rPr lang="cs-CZ" sz="1800" b="0" i="0" baseline="0" dirty="0">
                <a:effectLst/>
              </a:rPr>
              <a:t>i</a:t>
            </a:r>
            <a:endParaRPr lang="cs-CZ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Procentuální využití E+ smluv FI</c:v>
                </c:pt>
              </c:strCache>
            </c:strRef>
          </c:tx>
          <c:spPr>
            <a:solidFill>
              <a:srgbClr val="FFFF00"/>
            </a:solidFill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5C0-44D7-A1E5-3694553D4C94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5C0-44D7-A1E5-3694553D4C94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5C0-44D7-A1E5-3694553D4C94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5C0-44D7-A1E5-3694553D4C94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5C0-44D7-A1E5-3694553D4C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List1!$A$2:$A$6</c:f>
              <c:strCache>
                <c:ptCount val="4"/>
                <c:pt idx="0">
                  <c:v>100%-80%</c:v>
                </c:pt>
                <c:pt idx="1">
                  <c:v>79%-50%</c:v>
                </c:pt>
                <c:pt idx="2">
                  <c:v>49%-20%</c:v>
                </c:pt>
                <c:pt idx="3">
                  <c:v>19%-0%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0</c:v>
                </c:pt>
                <c:pt idx="1">
                  <c:v>14</c:v>
                </c:pt>
                <c:pt idx="2">
                  <c:v>22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5C0-44D7-A1E5-3694553D4C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egendEntry>
        <c:idx val="4"/>
        <c:delete val="1"/>
      </c:legendEntry>
      <c:layout>
        <c:manualLayout>
          <c:xMode val="edge"/>
          <c:yMode val="edge"/>
          <c:x val="1.3169845202469086E-2"/>
          <c:y val="0.20762303149606298"/>
          <c:w val="0.16809855606992463"/>
          <c:h val="0.572774770341207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Procentuální využitelnost aktivních E+ smluv MU</c:v>
                </c:pt>
              </c:strCache>
            </c:strRef>
          </c:tx>
          <c:spPr>
            <a:solidFill>
              <a:srgbClr val="FA0A77"/>
            </a:solidFill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87-485A-AD8B-36C3044DFD73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87-485A-AD8B-36C3044DFD73}"/>
              </c:ext>
            </c:extLst>
          </c:dPt>
          <c:dPt>
            <c:idx val="2"/>
            <c:bubble3D val="0"/>
            <c:explosion val="1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887-485A-AD8B-36C3044DFD73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887-485A-AD8B-36C3044DFD73}"/>
              </c:ext>
            </c:extLst>
          </c:dPt>
          <c:dPt>
            <c:idx val="4"/>
            <c:bubble3D val="0"/>
            <c:spPr>
              <a:solidFill>
                <a:srgbClr val="FFFF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887-485A-AD8B-36C3044DFD7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List1!$A$2:$A$6</c:f>
              <c:strCache>
                <c:ptCount val="5"/>
                <c:pt idx="0">
                  <c:v>100%-80%</c:v>
                </c:pt>
                <c:pt idx="1">
                  <c:v>79%-50%</c:v>
                </c:pt>
                <c:pt idx="2">
                  <c:v>49%-20%</c:v>
                </c:pt>
                <c:pt idx="3">
                  <c:v>19%-0%</c:v>
                </c:pt>
                <c:pt idx="4">
                  <c:v>STA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13</c:v>
                </c:pt>
                <c:pt idx="1">
                  <c:v>199</c:v>
                </c:pt>
                <c:pt idx="2">
                  <c:v>482</c:v>
                </c:pt>
                <c:pt idx="3">
                  <c:v>647</c:v>
                </c:pt>
                <c:pt idx="4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887-485A-AD8B-36C3044DFD7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155022288880558"/>
          <c:y val="0.19937427614243186"/>
          <c:w val="0.11051326917468653"/>
          <c:h val="0.653348982907245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800" b="0" i="0" baseline="0" dirty="0">
                <a:solidFill>
                  <a:schemeClr val="tx1"/>
                </a:solidFill>
                <a:effectLst/>
              </a:rPr>
              <a:t>Počet aktivních E+ smluv FF dle procentuální</a:t>
            </a:r>
            <a:r>
              <a:rPr lang="de-DE" sz="1800" b="0" i="0" baseline="0" dirty="0">
                <a:solidFill>
                  <a:schemeClr val="tx1"/>
                </a:solidFill>
                <a:effectLst/>
              </a:rPr>
              <a:t> </a:t>
            </a:r>
            <a:r>
              <a:rPr lang="de-DE" sz="1800" b="0" i="0" baseline="0" dirty="0" err="1">
                <a:solidFill>
                  <a:schemeClr val="tx1"/>
                </a:solidFill>
                <a:effectLst/>
              </a:rPr>
              <a:t>využitelnost</a:t>
            </a:r>
            <a:r>
              <a:rPr lang="cs-CZ" sz="1800" b="0" i="0" baseline="0" dirty="0">
                <a:solidFill>
                  <a:schemeClr val="tx1"/>
                </a:solidFill>
                <a:effectLst/>
              </a:rPr>
              <a:t>i</a:t>
            </a:r>
            <a:endParaRPr lang="cs-CZ" dirty="0">
              <a:solidFill>
                <a:schemeClr val="tx1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Procentuální využití E+ smluv FF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BD2-4BE3-BC1A-978D80B5DABE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BD2-4BE3-BC1A-978D80B5DABE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BD2-4BE3-BC1A-978D80B5DABE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BD2-4BE3-BC1A-978D80B5DABE}"/>
              </c:ext>
            </c:extLst>
          </c:dPt>
          <c:dPt>
            <c:idx val="4"/>
            <c:bubble3D val="0"/>
            <c:spPr>
              <a:solidFill>
                <a:srgbClr val="FFFF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BD2-4BE3-BC1A-978D80B5DAB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BD2-4BE3-BC1A-978D80B5DA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List1!$A$2:$A$7</c:f>
              <c:strCache>
                <c:ptCount val="5"/>
                <c:pt idx="0">
                  <c:v>100%-80%</c:v>
                </c:pt>
                <c:pt idx="1">
                  <c:v>79%-50%</c:v>
                </c:pt>
                <c:pt idx="2">
                  <c:v>49%-20%</c:v>
                </c:pt>
                <c:pt idx="3">
                  <c:v>19%-0%</c:v>
                </c:pt>
                <c:pt idx="4">
                  <c:v>pouze STA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4</c:v>
                </c:pt>
                <c:pt idx="1">
                  <c:v>38</c:v>
                </c:pt>
                <c:pt idx="2">
                  <c:v>146</c:v>
                </c:pt>
                <c:pt idx="3">
                  <c:v>212</c:v>
                </c:pt>
                <c:pt idx="4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BD2-4BE3-BC1A-978D80B5DA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egendEntry>
        <c:idx val="5"/>
        <c:delete val="1"/>
      </c:legendEntry>
      <c:layout>
        <c:manualLayout>
          <c:xMode val="edge"/>
          <c:yMode val="edge"/>
          <c:x val="1.192368839427663E-2"/>
          <c:y val="0.24371246872194979"/>
          <c:w val="0.15350434385288483"/>
          <c:h val="0.574050605169525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b="0" i="0" baseline="0" dirty="0">
                <a:effectLst/>
              </a:rPr>
              <a:t>Počet aktivních E+ smluv ESF dle procentuální</a:t>
            </a:r>
            <a:r>
              <a:rPr lang="de-DE" sz="1800" b="0" i="0" baseline="0" dirty="0">
                <a:effectLst/>
              </a:rPr>
              <a:t> </a:t>
            </a:r>
            <a:r>
              <a:rPr lang="de-DE" sz="1800" b="0" i="0" baseline="0" dirty="0" err="1">
                <a:effectLst/>
              </a:rPr>
              <a:t>využitelnost</a:t>
            </a:r>
            <a:r>
              <a:rPr lang="cs-CZ" sz="1800" b="0" i="0" baseline="0" dirty="0">
                <a:effectLst/>
              </a:rPr>
              <a:t>i</a:t>
            </a:r>
            <a:endParaRPr lang="cs-CZ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Procentuální využití E+ smluv ESF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D8-468A-9C64-9671A0D479B7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D8-468A-9C64-9671A0D479B7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D8-468A-9C64-9671A0D479B7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2D8-468A-9C64-9671A0D479B7}"/>
              </c:ext>
            </c:extLst>
          </c:dPt>
          <c:dPt>
            <c:idx val="4"/>
            <c:bubble3D val="0"/>
            <c:spPr>
              <a:solidFill>
                <a:srgbClr val="FFFF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2D8-468A-9C64-9671A0D479B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2D8-468A-9C64-9671A0D479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List1!$A$2:$A$7</c:f>
              <c:strCache>
                <c:ptCount val="5"/>
                <c:pt idx="0">
                  <c:v>100%-80%</c:v>
                </c:pt>
                <c:pt idx="1">
                  <c:v>79%-50%</c:v>
                </c:pt>
                <c:pt idx="2">
                  <c:v>49%-20%</c:v>
                </c:pt>
                <c:pt idx="3">
                  <c:v>19%-0%</c:v>
                </c:pt>
                <c:pt idx="4">
                  <c:v>pouze STA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2</c:v>
                </c:pt>
                <c:pt idx="1">
                  <c:v>29</c:v>
                </c:pt>
                <c:pt idx="2">
                  <c:v>42</c:v>
                </c:pt>
                <c:pt idx="3">
                  <c:v>30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2D8-468A-9C64-9671A0D479B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egendEntry>
        <c:idx val="5"/>
        <c:delete val="1"/>
      </c:legendEntry>
      <c:layout>
        <c:manualLayout>
          <c:xMode val="edge"/>
          <c:yMode val="edge"/>
          <c:x val="1.1894996218421479E-2"/>
          <c:y val="0.21092845639495889"/>
          <c:w val="0.15313496371791999"/>
          <c:h val="0.65463083097230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b="0" i="0" baseline="0" dirty="0">
                <a:effectLst/>
              </a:rPr>
              <a:t>Počet aktivních E+ smluv </a:t>
            </a:r>
            <a:r>
              <a:rPr lang="cs-CZ" sz="1800" b="0" i="0" baseline="0" dirty="0" err="1">
                <a:effectLst/>
              </a:rPr>
              <a:t>PdF</a:t>
            </a:r>
            <a:r>
              <a:rPr lang="cs-CZ" sz="1800" b="0" i="0" baseline="0" dirty="0">
                <a:effectLst/>
              </a:rPr>
              <a:t> dle procentuální</a:t>
            </a:r>
            <a:r>
              <a:rPr lang="de-DE" sz="1800" b="0" i="0" baseline="0" dirty="0">
                <a:effectLst/>
              </a:rPr>
              <a:t> </a:t>
            </a:r>
            <a:r>
              <a:rPr lang="de-DE" sz="1800" b="0" i="0" baseline="0" dirty="0" err="1">
                <a:effectLst/>
              </a:rPr>
              <a:t>využitelnost</a:t>
            </a:r>
            <a:r>
              <a:rPr lang="cs-CZ" sz="1800" b="0" i="0" baseline="0" dirty="0">
                <a:effectLst/>
              </a:rPr>
              <a:t>i</a:t>
            </a:r>
            <a:endParaRPr lang="cs-CZ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Procentuální využití E+ smluv PdF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F7D-43FF-90D7-FD33AB4B0291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F7D-43FF-90D7-FD33AB4B0291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F7D-43FF-90D7-FD33AB4B0291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F7D-43FF-90D7-FD33AB4B0291}"/>
              </c:ext>
            </c:extLst>
          </c:dPt>
          <c:dPt>
            <c:idx val="4"/>
            <c:bubble3D val="0"/>
            <c:spPr>
              <a:solidFill>
                <a:srgbClr val="FFFF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F7D-43FF-90D7-FD33AB4B029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List1!$A$2:$A$6</c:f>
              <c:strCache>
                <c:ptCount val="5"/>
                <c:pt idx="0">
                  <c:v>100%-80%</c:v>
                </c:pt>
                <c:pt idx="1">
                  <c:v>79%-50%</c:v>
                </c:pt>
                <c:pt idx="2">
                  <c:v>49%-20%</c:v>
                </c:pt>
                <c:pt idx="3">
                  <c:v>19%-0%</c:v>
                </c:pt>
                <c:pt idx="4">
                  <c:v>pouze STA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1</c:v>
                </c:pt>
                <c:pt idx="1">
                  <c:v>15</c:v>
                </c:pt>
                <c:pt idx="2">
                  <c:v>59</c:v>
                </c:pt>
                <c:pt idx="3">
                  <c:v>93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F7D-43FF-90D7-FD33AB4B029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2033194562069886E-2"/>
          <c:y val="0.2190035129754957"/>
          <c:w val="0.15491411504776245"/>
          <c:h val="0.591410816567167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b="0" i="0" baseline="0" dirty="0">
                <a:effectLst/>
              </a:rPr>
              <a:t>Počet aktivních E+ smluv LF dle procentuální</a:t>
            </a:r>
            <a:r>
              <a:rPr lang="de-DE" sz="1800" b="0" i="0" baseline="0" dirty="0">
                <a:effectLst/>
              </a:rPr>
              <a:t> </a:t>
            </a:r>
            <a:r>
              <a:rPr lang="de-DE" sz="1800" b="0" i="0" baseline="0" dirty="0" err="1">
                <a:effectLst/>
              </a:rPr>
              <a:t>využitelnost</a:t>
            </a:r>
            <a:r>
              <a:rPr lang="cs-CZ" sz="1800" b="0" i="0" baseline="0" dirty="0">
                <a:effectLst/>
              </a:rPr>
              <a:t>i</a:t>
            </a:r>
            <a:endParaRPr lang="cs-CZ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Procentuální využití E+ smluv LF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CDB-45BC-A089-932F734D4710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CDB-45BC-A089-932F734D4710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CDB-45BC-A089-932F734D4710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CDB-45BC-A089-932F734D4710}"/>
              </c:ext>
            </c:extLst>
          </c:dPt>
          <c:dPt>
            <c:idx val="4"/>
            <c:bubble3D val="0"/>
            <c:spPr>
              <a:solidFill>
                <a:srgbClr val="FFFF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CDB-45BC-A089-932F734D47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List1!$A$2:$A$6</c:f>
              <c:strCache>
                <c:ptCount val="5"/>
                <c:pt idx="0">
                  <c:v>100%-80%</c:v>
                </c:pt>
                <c:pt idx="1">
                  <c:v>79%-50%</c:v>
                </c:pt>
                <c:pt idx="2">
                  <c:v>49%-20%</c:v>
                </c:pt>
                <c:pt idx="3">
                  <c:v>19%-0%</c:v>
                </c:pt>
                <c:pt idx="4">
                  <c:v>pouze STA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2</c:v>
                </c:pt>
                <c:pt idx="1">
                  <c:v>24</c:v>
                </c:pt>
                <c:pt idx="2">
                  <c:v>11</c:v>
                </c:pt>
                <c:pt idx="3">
                  <c:v>39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CDB-45BC-A089-932F734D471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2340424704947247E-2"/>
          <c:y val="0.21073948080194072"/>
          <c:w val="0.15886936445841082"/>
          <c:h val="0.555550740769489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b="0" i="0" baseline="0" dirty="0">
                <a:effectLst/>
              </a:rPr>
              <a:t>Počet aktivních E+ smluv </a:t>
            </a:r>
            <a:r>
              <a:rPr lang="cs-CZ" sz="1800" b="0" i="0" baseline="0" dirty="0" err="1">
                <a:effectLst/>
              </a:rPr>
              <a:t>PrF</a:t>
            </a:r>
            <a:r>
              <a:rPr lang="cs-CZ" sz="1800" b="0" i="0" baseline="0" dirty="0">
                <a:effectLst/>
              </a:rPr>
              <a:t> dle procentuální</a:t>
            </a:r>
            <a:r>
              <a:rPr lang="de-DE" sz="1800" b="0" i="0" baseline="0" dirty="0">
                <a:effectLst/>
              </a:rPr>
              <a:t> </a:t>
            </a:r>
            <a:r>
              <a:rPr lang="de-DE" sz="1800" b="0" i="0" baseline="0" dirty="0" err="1">
                <a:effectLst/>
              </a:rPr>
              <a:t>využitelnost</a:t>
            </a:r>
            <a:r>
              <a:rPr lang="cs-CZ" sz="1800" b="0" i="0" baseline="0" dirty="0">
                <a:effectLst/>
              </a:rPr>
              <a:t>i</a:t>
            </a:r>
            <a:endParaRPr lang="cs-CZ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Procentuální využití E+ smluv PrF</c:v>
                </c:pt>
              </c:strCache>
            </c:strRef>
          </c:tx>
          <c:spPr>
            <a:solidFill>
              <a:srgbClr val="7030A0"/>
            </a:solidFill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1A-4D9E-9EAA-699463C11B7C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1A-4D9E-9EAA-699463C11B7C}"/>
              </c:ext>
            </c:extLst>
          </c:dPt>
          <c:dPt>
            <c:idx val="2"/>
            <c:bubble3D val="0"/>
            <c:explosion val="1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1A-4D9E-9EAA-699463C11B7C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1A-4D9E-9EAA-699463C11B7C}"/>
              </c:ext>
            </c:extLst>
          </c:dPt>
          <c:dPt>
            <c:idx val="4"/>
            <c:bubble3D val="0"/>
            <c:spPr>
              <a:solidFill>
                <a:srgbClr val="FFFF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01A-4D9E-9EAA-699463C11B7C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01A-4D9E-9EAA-699463C11B7C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01A-4D9E-9EAA-699463C11B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List1!$A$2:$A$7</c:f>
              <c:strCache>
                <c:ptCount val="5"/>
                <c:pt idx="0">
                  <c:v>100%-80%</c:v>
                </c:pt>
                <c:pt idx="1">
                  <c:v>79%-50%</c:v>
                </c:pt>
                <c:pt idx="2">
                  <c:v>49%-20%</c:v>
                </c:pt>
                <c:pt idx="3">
                  <c:v>19%-0%</c:v>
                </c:pt>
                <c:pt idx="4">
                  <c:v>pouze STA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0</c:v>
                </c:pt>
                <c:pt idx="1">
                  <c:v>15</c:v>
                </c:pt>
                <c:pt idx="2">
                  <c:v>55</c:v>
                </c:pt>
                <c:pt idx="3">
                  <c:v>65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01A-4D9E-9EAA-699463C11B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1.2532412403864719E-2"/>
          <c:y val="0.22232073980376929"/>
          <c:w val="0.15996242907756511"/>
          <c:h val="0.516986826210918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b="0" i="0" baseline="0" dirty="0">
                <a:effectLst/>
              </a:rPr>
              <a:t>Počet aktivních E+ smluv </a:t>
            </a:r>
            <a:r>
              <a:rPr lang="cs-CZ" sz="1800" b="0" i="0" baseline="0" dirty="0" err="1">
                <a:effectLst/>
              </a:rPr>
              <a:t>PřF</a:t>
            </a:r>
            <a:r>
              <a:rPr lang="cs-CZ" sz="1800" b="0" i="0" baseline="0" dirty="0">
                <a:effectLst/>
              </a:rPr>
              <a:t> dle procentuální</a:t>
            </a:r>
            <a:r>
              <a:rPr lang="de-DE" sz="1800" b="0" i="0" baseline="0" dirty="0">
                <a:effectLst/>
              </a:rPr>
              <a:t> </a:t>
            </a:r>
            <a:r>
              <a:rPr lang="de-DE" sz="1800" b="0" i="0" baseline="0" dirty="0" err="1">
                <a:effectLst/>
              </a:rPr>
              <a:t>využitelnost</a:t>
            </a:r>
            <a:r>
              <a:rPr lang="cs-CZ" sz="1800" b="0" i="0" baseline="0" dirty="0">
                <a:effectLst/>
              </a:rPr>
              <a:t>i</a:t>
            </a:r>
            <a:endParaRPr lang="cs-CZ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Procentuální využití E+ smluv PřF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33-4431-B5F1-FDE866DC95FA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33-4431-B5F1-FDE866DC95FA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133-4431-B5F1-FDE866DC95FA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133-4431-B5F1-FDE866DC95FA}"/>
              </c:ext>
            </c:extLst>
          </c:dPt>
          <c:dPt>
            <c:idx val="4"/>
            <c:bubble3D val="0"/>
            <c:spPr>
              <a:solidFill>
                <a:srgbClr val="FFFF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133-4431-B5F1-FDE866DC95F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133-4431-B5F1-FDE866DC95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List1!$A$2:$A$7</c:f>
              <c:strCache>
                <c:ptCount val="5"/>
                <c:pt idx="0">
                  <c:v>100%-80%</c:v>
                </c:pt>
                <c:pt idx="1">
                  <c:v>79%-50%</c:v>
                </c:pt>
                <c:pt idx="2">
                  <c:v>49%-20%</c:v>
                </c:pt>
                <c:pt idx="3">
                  <c:v>19%-0%</c:v>
                </c:pt>
                <c:pt idx="4">
                  <c:v>pouze STA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0</c:v>
                </c:pt>
                <c:pt idx="1">
                  <c:v>11</c:v>
                </c:pt>
                <c:pt idx="2">
                  <c:v>40</c:v>
                </c:pt>
                <c:pt idx="3">
                  <c:v>99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133-4431-B5F1-FDE866DC95F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1.1480601324367215E-2"/>
          <c:y val="0.22814620421924975"/>
          <c:w val="0.14653722012456"/>
          <c:h val="0.574841595752399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b="0" i="0" baseline="0" dirty="0">
                <a:effectLst/>
              </a:rPr>
              <a:t>Počet aktivních E+ smluv </a:t>
            </a:r>
            <a:r>
              <a:rPr lang="cs-CZ" sz="1800" b="0" i="0" baseline="0" dirty="0" err="1">
                <a:effectLst/>
              </a:rPr>
              <a:t>FSpS</a:t>
            </a:r>
            <a:r>
              <a:rPr lang="cs-CZ" sz="1800" b="0" i="0" baseline="0" dirty="0">
                <a:effectLst/>
              </a:rPr>
              <a:t> dle procentuální</a:t>
            </a:r>
            <a:r>
              <a:rPr lang="de-DE" sz="1800" b="0" i="0" baseline="0" dirty="0">
                <a:effectLst/>
              </a:rPr>
              <a:t> </a:t>
            </a:r>
            <a:r>
              <a:rPr lang="de-DE" sz="1800" b="0" i="0" baseline="0" dirty="0" err="1">
                <a:effectLst/>
              </a:rPr>
              <a:t>využitelnost</a:t>
            </a:r>
            <a:r>
              <a:rPr lang="cs-CZ" sz="1800" b="0" i="0" baseline="0" dirty="0">
                <a:effectLst/>
              </a:rPr>
              <a:t>i</a:t>
            </a:r>
            <a:endParaRPr lang="cs-CZ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Procentuální využití E+ smluv FSpS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CD4-444B-8D12-FB1264E8521F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CD4-444B-8D12-FB1264E8521F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CD4-444B-8D12-FB1264E8521F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CD4-444B-8D12-FB1264E8521F}"/>
              </c:ext>
            </c:extLst>
          </c:dPt>
          <c:dPt>
            <c:idx val="4"/>
            <c:bubble3D val="0"/>
            <c:spPr>
              <a:solidFill>
                <a:srgbClr val="FFFF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CD4-444B-8D12-FB1264E8521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CD4-444B-8D12-FB1264E852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List1!$A$2:$A$7</c:f>
              <c:strCache>
                <c:ptCount val="5"/>
                <c:pt idx="0">
                  <c:v>100%-80%</c:v>
                </c:pt>
                <c:pt idx="1">
                  <c:v>79%-50%</c:v>
                </c:pt>
                <c:pt idx="2">
                  <c:v>49%-20%</c:v>
                </c:pt>
                <c:pt idx="3">
                  <c:v>19%-0%</c:v>
                </c:pt>
                <c:pt idx="4">
                  <c:v>pouze STA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1</c:v>
                </c:pt>
                <c:pt idx="1">
                  <c:v>10</c:v>
                </c:pt>
                <c:pt idx="2">
                  <c:v>11</c:v>
                </c:pt>
                <c:pt idx="3">
                  <c:v>14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CD4-444B-8D12-FB1264E852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egendEntry>
        <c:idx val="5"/>
        <c:delete val="1"/>
      </c:legendEntry>
      <c:layout>
        <c:manualLayout>
          <c:xMode val="edge"/>
          <c:yMode val="edge"/>
          <c:x val="1.2843223345676537E-2"/>
          <c:y val="0.27211927908605188"/>
          <c:w val="0.16534234269158229"/>
          <c:h val="0.620427066804708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0.14237</cdr:y>
    </cdr:from>
    <cdr:to>
      <cdr:x>1</cdr:x>
      <cdr:y>0.42958</cdr:y>
    </cdr:to>
    <cdr:sp macro="" textlink="">
      <cdr:nvSpPr>
        <cdr:cNvPr id="2" name="Nadpis 1">
          <a:extLst xmlns:a="http://schemas.openxmlformats.org/drawingml/2006/main">
            <a:ext uri="{FF2B5EF4-FFF2-40B4-BE49-F238E27FC236}">
              <a16:creationId xmlns:a16="http://schemas.microsoft.com/office/drawing/2014/main" id="{1FF52B1A-D137-452A-9A75-F9789C254153}"/>
            </a:ext>
          </a:extLst>
        </cdr:cNvPr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1422400" y="736600"/>
          <a:ext cx="9601200" cy="1485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t">
          <a:normAutofit/>
        </a:bodyPr>
        <a:lstStyle xmlns:a="http://schemas.openxmlformats.org/drawingml/2006/main">
          <a:lvl1pPr algn="l" defTabSz="914400" rtl="0" eaLnBrk="1" latinLnBrk="0" hangingPunct="1">
            <a:lnSpc>
              <a:spcPct val="89000"/>
            </a:lnSpc>
            <a:spcBef>
              <a:spcPct val="0"/>
            </a:spcBef>
            <a:buNone/>
            <a:defRPr sz="4400" kern="1200" baseline="0">
              <a:solidFill>
                <a:schemeClr val="tx2"/>
              </a:solidFill>
              <a:latin typeface="+mj-lt"/>
              <a:ea typeface="+mj-ea"/>
              <a:cs typeface="+mj-cs"/>
            </a:defRPr>
          </a:lvl1pPr>
        </a:lstStyle>
        <a:p xmlns:a="http://schemas.openxmlformats.org/drawingml/2006/main">
          <a:endParaRPr lang="cs-CZ" dirty="0"/>
        </a:p>
      </cdr:txBody>
    </cdr:sp>
  </cdr:relSizeAnchor>
  <cdr:relSizeAnchor xmlns:cdr="http://schemas.openxmlformats.org/drawingml/2006/chartDrawing">
    <cdr:from>
      <cdr:x>0</cdr:x>
      <cdr:y>0.14237</cdr:y>
    </cdr:from>
    <cdr:to>
      <cdr:x>1</cdr:x>
      <cdr:y>0.42958</cdr:y>
    </cdr:to>
    <cdr:sp macro="" textlink="">
      <cdr:nvSpPr>
        <cdr:cNvPr id="3" name="Nadpis 1">
          <a:extLst xmlns:a="http://schemas.openxmlformats.org/drawingml/2006/main">
            <a:ext uri="{FF2B5EF4-FFF2-40B4-BE49-F238E27FC236}">
              <a16:creationId xmlns:a16="http://schemas.microsoft.com/office/drawing/2014/main" id="{1FF52B1A-D137-452A-9A75-F9789C254153}"/>
            </a:ext>
          </a:extLst>
        </cdr:cNvPr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1422400" y="736600"/>
          <a:ext cx="9601200" cy="1485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t">
          <a:normAutofit/>
        </a:bodyPr>
        <a:lstStyle xmlns:a="http://schemas.openxmlformats.org/drawingml/2006/main">
          <a:lvl1pPr algn="l" defTabSz="914400" rtl="0" eaLnBrk="1" latinLnBrk="0" hangingPunct="1">
            <a:lnSpc>
              <a:spcPct val="89000"/>
            </a:lnSpc>
            <a:spcBef>
              <a:spcPct val="0"/>
            </a:spcBef>
            <a:buNone/>
            <a:defRPr sz="4400" kern="1200" baseline="0">
              <a:solidFill>
                <a:schemeClr val="tx2"/>
              </a:solidFill>
              <a:latin typeface="+mj-lt"/>
              <a:ea typeface="+mj-ea"/>
              <a:cs typeface="+mj-cs"/>
            </a:defRPr>
          </a:lvl1pPr>
        </a:lstStyle>
        <a:p xmlns:a="http://schemas.openxmlformats.org/drawingml/2006/main">
          <a:endParaRPr lang="cs-CZ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608C4-4497-B442-B68C-F499A6B784BB}" type="datetimeFigureOut">
              <a:rPr lang="cs-CZ" smtClean="0"/>
              <a:t>17. 6. 2020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69688-B1B4-BA49-A69F-67975E9B88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333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3141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60672D-210E-4F7E-88AD-D878D6DE83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5610AAB-102D-450A-B1EF-C9023F1BA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D7FF2E-5BD6-4618-98A6-85DFF8032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B660-FA59-429C-9A33-B73133F51FA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551CE2-732F-415A-8012-6D307CB20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9C41F4-BDA8-475F-830A-EDDFAAB3E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7EC1-3891-4BDE-A4AA-E84022A6E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74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7CCF60-E281-4B0C-B4C7-FE10351E6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38FE87F-1241-472A-877D-4696D8D04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58499D-28ED-4CB6-9619-F8D59F333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B660-FA59-429C-9A33-B73133F51FA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DEDFF4-5805-4CAF-9B9B-9F62CAB89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89F129-C569-4CF9-A189-3706ECC5A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7EC1-3891-4BDE-A4AA-E84022A6E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1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2B1FC2C-AC52-4E05-AC73-73BAF3072F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8CFAD20-72D6-4C4A-A748-5F464CE3D3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62B1AC-8259-4567-A9BE-0F3C30526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B660-FA59-429C-9A33-B73133F51FA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7E977F-BCED-475A-9EB4-B58E3A0E8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00EF8D-9296-4C19-A06A-709ABD9F6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7EC1-3891-4BDE-A4AA-E84022A6E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62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724" y="6056922"/>
            <a:ext cx="830560" cy="57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833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724" y="6056922"/>
            <a:ext cx="830560" cy="57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0243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40A9A3-4E54-432A-91D8-15C6E63F8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5F198D4-5707-4A3C-8BA6-327A40DF7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68B1E3-0327-4CEA-8673-9F1038125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B660-FA59-429C-9A33-B73133F51FA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32009D-88D3-4876-9F8B-2141E2A23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397C4F-4F64-4097-ACAF-D19CA5032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7EC1-3891-4BDE-A4AA-E84022A6E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55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9871C7-5D1C-4647-B03A-D1B10D349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C9AE452-03A2-4BD3-B13F-674D0EB57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409B35-D358-4937-8923-986904212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B660-FA59-429C-9A33-B73133F51FA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D8289F-92D7-4336-8743-1BF9BB141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E6CF98-D9CB-4953-9987-0FCE72481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7EC1-3891-4BDE-A4AA-E84022A6E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84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DC8C75-36BB-4EA8-9FDC-C2BACBB76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DACFAB-4572-429C-AFF9-236DC1256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3B7628B-46A3-47C0-A748-43D32C101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21303E1-3F01-4A16-A8A7-01BF9DE38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B660-FA59-429C-9A33-B73133F51FA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C0601AF-DCE2-4FA3-9C4A-5F0BBA1D7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F95754B-CA2F-4EEB-9B75-3195C47C3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7EC1-3891-4BDE-A4AA-E84022A6E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57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522D9-F271-4471-971F-65FB5CD65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F1A2A8A-0008-495C-8DFC-FC4C1ED73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714EC99-880D-4FAA-945A-B1B60AE0C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37EDB208-6F3D-4A3A-AA5F-150329E887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CC3652D-CD46-488C-AE4D-1E542169CE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04B4654-12F6-4A23-B4AB-EC8EBBFB6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B660-FA59-429C-9A33-B73133F51FA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D802954-FCAC-4586-BD95-2E7639F5C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1DA734E-2905-4C23-BFA3-826CA0F70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7EC1-3891-4BDE-A4AA-E84022A6E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78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871BEE-1FF8-4A33-B3F0-AEAA42F18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BF04A30-64F5-4F14-8B35-18663BFA6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B660-FA59-429C-9A33-B73133F51FA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1DCDB84-C2E5-4585-89B1-580464E56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B0644D3-0333-4FAB-B1FC-6E8757FB1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7EC1-3891-4BDE-A4AA-E84022A6E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94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10C011D-53C3-4B19-B423-EDDFCAC88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B660-FA59-429C-9A33-B73133F51FA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4FD469A-7B29-4760-9A5E-4C8CAF908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5F4C321-7D5B-41CD-A4EB-57720A01E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7EC1-3891-4BDE-A4AA-E84022A6E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F52936-9748-4B0A-9CDB-09FCF3F1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5E34816-E7BF-4CA6-BFFC-93994D1A9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84983F7-907E-4D49-8842-EE174B3B5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0E88A20-6291-49D4-9665-4447E23CE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B660-FA59-429C-9A33-B73133F51FA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3133CEB-3205-47EC-A2FA-314CE7377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E1AF048-1F29-4797-AB29-352F76147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7EC1-3891-4BDE-A4AA-E84022A6E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02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CBB393-53C8-4B35-B611-C5C80686E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17E1BEF-A3D6-4138-9C51-126AE8C3C6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B4EF5CC-7BF9-4060-AD0A-C33468381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B26C6D7-9368-458E-8D5B-D5FFA87F9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B660-FA59-429C-9A33-B73133F51FA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C78837B-0201-4EEC-A434-881B99165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BEB649D-6EEB-4054-AE74-B110D2529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7EC1-3891-4BDE-A4AA-E84022A6E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47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AB6057D-2C0A-4041-B9E5-A357B55C4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43B97DD-66B2-484B-85DB-615788DA2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7137FB-8D3B-43D5-960C-BBC33C8441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6B660-FA59-429C-9A33-B73133F51FA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02B758-1202-4135-B659-198C12B12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C7557FC-202E-42E9-BE8F-C124D08752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C7EC1-3891-4BDE-A4AA-E84022A6E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5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admission@ped.muni.cz" TargetMode="External"/><Relationship Id="rId2" Type="http://schemas.openxmlformats.org/officeDocument/2006/relationships/hyperlink" Target="mailto:admission@phil.muni.cz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D6624-380A-D446-B1A9-F9DC500022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IRO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812F1D-C4E3-884C-A0A1-5706FE2BB3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12. 06. 2020</a:t>
            </a:r>
          </a:p>
        </p:txBody>
      </p:sp>
    </p:spTree>
    <p:extLst>
      <p:ext uri="{BB962C8B-B14F-4D97-AF65-F5344CB8AC3E}">
        <p14:creationId xmlns:p14="http://schemas.microsoft.com/office/powerpoint/2010/main" val="26987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32F9810-EE84-4739-A323-D15419E7ED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57C8CFE-2D8A-4A02-8896-67642E6962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91CAE72-8E47-48B3-BFEA-4F74C57E14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67053"/>
            <a:ext cx="9985524" cy="6090947"/>
          </a:xfrm>
          <a:prstGeom prst="rect">
            <a:avLst/>
          </a:prstGeom>
        </p:spPr>
      </p:pic>
      <p:sp>
        <p:nvSpPr>
          <p:cNvPr id="6" name="Nadpis 3">
            <a:extLst>
              <a:ext uri="{FF2B5EF4-FFF2-40B4-BE49-F238E27FC236}">
                <a16:creationId xmlns:a16="http://schemas.microsoft.com/office/drawing/2014/main" id="{1137788D-07B1-418F-ADEC-BEA8DC752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152212"/>
            <a:ext cx="10753200" cy="451576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Vyjíždějící studenti, E+ Evropa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631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32F9810-EE84-4739-A323-D15419E7ED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57C8CFE-2D8A-4A02-8896-67642E6962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381C438-2573-44F7-97AB-5088841833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911526"/>
            <a:ext cx="9748675" cy="5946474"/>
          </a:xfrm>
          <a:prstGeom prst="rect">
            <a:avLst/>
          </a:prstGeom>
        </p:spPr>
      </p:pic>
      <p:sp>
        <p:nvSpPr>
          <p:cNvPr id="5" name="Nadpis 3">
            <a:extLst>
              <a:ext uri="{FF2B5EF4-FFF2-40B4-BE49-F238E27FC236}">
                <a16:creationId xmlns:a16="http://schemas.microsoft.com/office/drawing/2014/main" id="{D9954DD7-3857-487A-B34D-E62AB9146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212"/>
            <a:ext cx="12192000" cy="45157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dirty="0"/>
              <a:t>Nejvýznamnější partneři (suma vyjíždějících a přijíždějících)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0919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AA7A4E8-2897-4C8A-83BA-9B6C118F91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E7B5F61-B58F-4F51-BD46-4DB3A14DD0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46C91B-6C25-4301-A381-DB897CE9B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Erasmus+ EU</a:t>
            </a:r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A415A9CF-5EEA-49C9-8CB4-BFAFC9363D3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371600" y="1330960"/>
          <a:ext cx="8961120" cy="4536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7195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5AE0693-72BE-4FF8-9344-8BBB98FC1A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AD9CBC-5B68-46EF-A3EF-9A846F83AE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/>
          </a:p>
        </p:txBody>
      </p:sp>
      <p:graphicFrame>
        <p:nvGraphicFramePr>
          <p:cNvPr id="8" name="Zástupný symbol pro obsah 5">
            <a:extLst>
              <a:ext uri="{FF2B5EF4-FFF2-40B4-BE49-F238E27FC236}">
                <a16:creationId xmlns:a16="http://schemas.microsoft.com/office/drawing/2014/main" id="{0006D6BA-0CDA-4187-A887-0CFB47EB2AA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016000" y="721360"/>
          <a:ext cx="9956800" cy="5151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4570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89816CC-8E65-4BDD-8B22-70BD025AC1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A010B35-DECA-4789-B7A2-2AACE6E8D6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/>
          </a:p>
        </p:txBody>
      </p:sp>
      <p:graphicFrame>
        <p:nvGraphicFramePr>
          <p:cNvPr id="5" name="Zástupný symbol pro obsah 5">
            <a:extLst>
              <a:ext uri="{FF2B5EF4-FFF2-40B4-BE49-F238E27FC236}">
                <a16:creationId xmlns:a16="http://schemas.microsoft.com/office/drawing/2014/main" id="{5A8A5B92-262E-4DF8-B694-362C4B33D108}"/>
              </a:ext>
            </a:extLst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965200" y="620110"/>
          <a:ext cx="6390640" cy="5247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D50FD74B-0C32-4977-94BE-698708DC20FB}"/>
              </a:ext>
            </a:extLst>
          </p:cNvPr>
          <p:cNvSpPr txBox="1">
            <a:spLocks/>
          </p:cNvSpPr>
          <p:nvPr/>
        </p:nvSpPr>
        <p:spPr>
          <a:xfrm>
            <a:off x="7833360" y="2407920"/>
            <a:ext cx="3850640" cy="233224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000" b="1" kern="0" dirty="0"/>
              <a:t>Top 3 partner </a:t>
            </a:r>
            <a:r>
              <a:rPr lang="cs-CZ" sz="2000" b="1" kern="0" dirty="0" err="1"/>
              <a:t>universities</a:t>
            </a:r>
            <a:r>
              <a:rPr lang="cs-CZ" sz="2000" kern="0" dirty="0"/>
              <a:t>: </a:t>
            </a:r>
          </a:p>
          <a:p>
            <a:endParaRPr lang="cs-CZ" sz="2000" kern="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kern="0" dirty="0"/>
              <a:t>National and </a:t>
            </a:r>
            <a:r>
              <a:rPr lang="en-US" kern="0" dirty="0" err="1"/>
              <a:t>Kapodistrian</a:t>
            </a:r>
            <a:r>
              <a:rPr lang="en-US" kern="0" dirty="0"/>
              <a:t> University of Athens (NKUA)</a:t>
            </a:r>
            <a:endParaRPr lang="cs-CZ" kern="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kern="0" dirty="0"/>
              <a:t>University of Coimbra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kern="0" dirty="0"/>
              <a:t>University </a:t>
            </a:r>
            <a:r>
              <a:rPr lang="cs-CZ" kern="0" dirty="0" err="1"/>
              <a:t>Wien</a:t>
            </a:r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3905587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B4497FF-2E53-4CFC-9EE7-A17AC2BE8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DCC184A-0EDF-4BCF-8896-7558630146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/>
          </a:p>
        </p:txBody>
      </p:sp>
      <p:graphicFrame>
        <p:nvGraphicFramePr>
          <p:cNvPr id="5" name="Zástupný symbol pro obsah 5">
            <a:extLst>
              <a:ext uri="{FF2B5EF4-FFF2-40B4-BE49-F238E27FC236}">
                <a16:creationId xmlns:a16="http://schemas.microsoft.com/office/drawing/2014/main" id="{B3906EF9-F76A-4DCC-9E66-FF2B28E5F85F}"/>
              </a:ext>
            </a:extLst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371599" y="819807"/>
          <a:ext cx="6406055" cy="5047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Nadpis 1">
            <a:extLst>
              <a:ext uri="{FF2B5EF4-FFF2-40B4-BE49-F238E27FC236}">
                <a16:creationId xmlns:a16="http://schemas.microsoft.com/office/drawing/2014/main" id="{F4FE75F7-C385-421A-9E0A-8F414F103818}"/>
              </a:ext>
            </a:extLst>
          </p:cNvPr>
          <p:cNvSpPr txBox="1">
            <a:spLocks/>
          </p:cNvSpPr>
          <p:nvPr/>
        </p:nvSpPr>
        <p:spPr>
          <a:xfrm>
            <a:off x="7893268" y="2814320"/>
            <a:ext cx="3373821" cy="294929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1800" b="1" kern="0" dirty="0"/>
              <a:t>Top 3 partner </a:t>
            </a:r>
            <a:r>
              <a:rPr lang="cs-CZ" sz="1800" b="1" kern="0" dirty="0" err="1"/>
              <a:t>universities</a:t>
            </a:r>
            <a:r>
              <a:rPr lang="cs-CZ" sz="1800" b="1" kern="0" dirty="0"/>
              <a:t>:</a:t>
            </a:r>
          </a:p>
          <a:p>
            <a:r>
              <a:rPr lang="cs-CZ" sz="1800" b="1" kern="0" dirty="0"/>
              <a:t>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kern="0" dirty="0"/>
              <a:t>Lille </a:t>
            </a:r>
            <a:r>
              <a:rPr lang="cs-CZ" kern="0" dirty="0" err="1"/>
              <a:t>Catholic</a:t>
            </a:r>
            <a:r>
              <a:rPr lang="cs-CZ" kern="0" dirty="0"/>
              <a:t> University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kern="0" dirty="0" err="1"/>
              <a:t>Vrije</a:t>
            </a:r>
            <a:r>
              <a:rPr lang="cs-CZ" kern="0" dirty="0"/>
              <a:t> University </a:t>
            </a:r>
            <a:r>
              <a:rPr lang="cs-CZ" kern="0" dirty="0" err="1"/>
              <a:t>Brussel</a:t>
            </a:r>
            <a:endParaRPr lang="cs-CZ" kern="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kern="0" dirty="0" err="1"/>
              <a:t>Montpellier</a:t>
            </a:r>
            <a:r>
              <a:rPr lang="cs-CZ" kern="0" dirty="0"/>
              <a:t> Business </a:t>
            </a:r>
            <a:r>
              <a:rPr lang="cs-CZ" kern="0" dirty="0" err="1"/>
              <a:t>School</a:t>
            </a:r>
            <a:endParaRPr lang="cs-CZ" kern="0" dirty="0"/>
          </a:p>
          <a:p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2526015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7A35465-88FC-4B64-B60B-F326609F2E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9EC850D-1AE9-4AD7-BCE1-0DC01BD792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16</a:t>
            </a:fld>
            <a:endParaRPr lang="cs-CZ" altLang="cs-CZ"/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F95B0369-A904-4778-B3DA-E955E4484CED}"/>
              </a:ext>
            </a:extLst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371600" y="945931"/>
          <a:ext cx="6332483" cy="4921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BECD8C4A-673F-44D6-8F20-58DEBEBA6063}"/>
              </a:ext>
            </a:extLst>
          </p:cNvPr>
          <p:cNvSpPr txBox="1">
            <a:spLocks/>
          </p:cNvSpPr>
          <p:nvPr/>
        </p:nvSpPr>
        <p:spPr>
          <a:xfrm>
            <a:off x="8040413" y="2865120"/>
            <a:ext cx="3510456" cy="191708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1800" b="1" kern="0" dirty="0"/>
              <a:t>Top 3 partner </a:t>
            </a:r>
            <a:r>
              <a:rPr lang="cs-CZ" sz="1800" b="1" kern="0" dirty="0" err="1"/>
              <a:t>universities</a:t>
            </a:r>
            <a:r>
              <a:rPr lang="cs-CZ" sz="1800" b="1" kern="0" dirty="0"/>
              <a:t>:</a:t>
            </a:r>
          </a:p>
          <a:p>
            <a:r>
              <a:rPr lang="cs-CZ" sz="1800" b="1" kern="0" dirty="0"/>
              <a:t>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kern="0" dirty="0"/>
              <a:t>University of </a:t>
            </a:r>
            <a:r>
              <a:rPr lang="cs-CZ" kern="0" dirty="0" err="1"/>
              <a:t>Jyväskylä</a:t>
            </a:r>
            <a:endParaRPr lang="cs-CZ" kern="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kern="0" dirty="0" err="1"/>
              <a:t>Mid</a:t>
            </a:r>
            <a:r>
              <a:rPr lang="cs-CZ" kern="0" dirty="0"/>
              <a:t> </a:t>
            </a:r>
            <a:r>
              <a:rPr lang="cs-CZ" kern="0" dirty="0" err="1"/>
              <a:t>Sweden</a:t>
            </a:r>
            <a:r>
              <a:rPr lang="cs-CZ" kern="0" dirty="0"/>
              <a:t> University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kern="0" dirty="0"/>
              <a:t>University of </a:t>
            </a:r>
            <a:r>
              <a:rPr lang="cs-CZ" kern="0" dirty="0" err="1"/>
              <a:t>Ljubljana</a:t>
            </a:r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2882229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24D8DC9-B8F5-48E4-B65B-5270343C96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7D4B0F-F302-4AB2-B51B-34697E33B8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17</a:t>
            </a:fld>
            <a:endParaRPr lang="cs-CZ" altLang="cs-CZ"/>
          </a:p>
        </p:txBody>
      </p:sp>
      <p:graphicFrame>
        <p:nvGraphicFramePr>
          <p:cNvPr id="5" name="Zástupný symbol pro obsah 5">
            <a:extLst>
              <a:ext uri="{FF2B5EF4-FFF2-40B4-BE49-F238E27FC236}">
                <a16:creationId xmlns:a16="http://schemas.microsoft.com/office/drawing/2014/main" id="{6F9EDC0A-ECC6-4793-87E5-C3A56D9453D5}"/>
              </a:ext>
            </a:extLst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371600" y="693683"/>
          <a:ext cx="6174828" cy="5307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adpis 6">
            <a:extLst>
              <a:ext uri="{FF2B5EF4-FFF2-40B4-BE49-F238E27FC236}">
                <a16:creationId xmlns:a16="http://schemas.microsoft.com/office/drawing/2014/main" id="{4E7BE72B-CDCF-462D-9924-4630538B0C26}"/>
              </a:ext>
            </a:extLst>
          </p:cNvPr>
          <p:cNvSpPr txBox="1">
            <a:spLocks/>
          </p:cNvSpPr>
          <p:nvPr/>
        </p:nvSpPr>
        <p:spPr>
          <a:xfrm>
            <a:off x="7851775" y="2844800"/>
            <a:ext cx="3436938" cy="170688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1800" b="1" kern="0" dirty="0"/>
              <a:t>Top 3 partner </a:t>
            </a:r>
            <a:r>
              <a:rPr lang="cs-CZ" sz="1800" b="1" kern="0" dirty="0" err="1"/>
              <a:t>universities</a:t>
            </a:r>
            <a:r>
              <a:rPr lang="cs-CZ" sz="1800" b="1" kern="0" dirty="0"/>
              <a:t>:</a:t>
            </a:r>
          </a:p>
          <a:p>
            <a:r>
              <a:rPr lang="cs-CZ" sz="1800" b="1" kern="0" dirty="0"/>
              <a:t>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kern="0" dirty="0"/>
              <a:t>University of Coimbra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kern="0" dirty="0"/>
              <a:t>University of Porto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kern="0" dirty="0"/>
              <a:t>University of Malaga</a:t>
            </a:r>
          </a:p>
        </p:txBody>
      </p:sp>
    </p:spTree>
    <p:extLst>
      <p:ext uri="{BB962C8B-B14F-4D97-AF65-F5344CB8AC3E}">
        <p14:creationId xmlns:p14="http://schemas.microsoft.com/office/powerpoint/2010/main" val="3973701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EBD0B78-41E7-45B5-88CB-4D805FA306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61A751E-6DCB-417F-810E-33902F5DD7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18</a:t>
            </a:fld>
            <a:endParaRPr lang="cs-CZ" altLang="cs-CZ"/>
          </a:p>
        </p:txBody>
      </p:sp>
      <p:graphicFrame>
        <p:nvGraphicFramePr>
          <p:cNvPr id="5" name="Zástupný symbol pro obsah 5">
            <a:extLst>
              <a:ext uri="{FF2B5EF4-FFF2-40B4-BE49-F238E27FC236}">
                <a16:creationId xmlns:a16="http://schemas.microsoft.com/office/drawing/2014/main" id="{37522D04-7DEE-4257-A65F-909E199C187C}"/>
              </a:ext>
            </a:extLst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371600" y="704193"/>
          <a:ext cx="6080234" cy="5163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ástupný symbol pro obsah 7">
            <a:extLst>
              <a:ext uri="{FF2B5EF4-FFF2-40B4-BE49-F238E27FC236}">
                <a16:creationId xmlns:a16="http://schemas.microsoft.com/office/drawing/2014/main" id="{AB070440-6E07-4B1B-8D72-CCF3FEE6E207}"/>
              </a:ext>
            </a:extLst>
          </p:cNvPr>
          <p:cNvSpPr txBox="1">
            <a:spLocks/>
          </p:cNvSpPr>
          <p:nvPr/>
        </p:nvSpPr>
        <p:spPr>
          <a:xfrm>
            <a:off x="7840717" y="2905760"/>
            <a:ext cx="3447394" cy="152172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1800" b="1" kern="0" dirty="0"/>
              <a:t>Top 3 partner </a:t>
            </a:r>
            <a:r>
              <a:rPr lang="cs-CZ" sz="1800" b="1" kern="0" dirty="0" err="1"/>
              <a:t>universities</a:t>
            </a:r>
            <a:r>
              <a:rPr lang="cs-CZ" sz="1800" b="1" kern="0" dirty="0"/>
              <a:t>: </a:t>
            </a:r>
          </a:p>
          <a:p>
            <a:pPr lvl="1"/>
            <a:endParaRPr lang="cs-CZ" kern="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kern="0" dirty="0" err="1"/>
              <a:t>Mykolas</a:t>
            </a:r>
            <a:r>
              <a:rPr lang="cs-CZ" kern="0" dirty="0"/>
              <a:t> </a:t>
            </a:r>
            <a:r>
              <a:rPr lang="cs-CZ" kern="0" dirty="0" err="1"/>
              <a:t>Romeris</a:t>
            </a:r>
            <a:r>
              <a:rPr lang="cs-CZ" kern="0" dirty="0"/>
              <a:t> University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kern="0" dirty="0"/>
              <a:t>University of Bergen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kern="0" dirty="0" err="1"/>
              <a:t>Aix</a:t>
            </a:r>
            <a:r>
              <a:rPr lang="cs-CZ" kern="0" dirty="0"/>
              <a:t>-Marseille University</a:t>
            </a:r>
          </a:p>
        </p:txBody>
      </p:sp>
    </p:spTree>
    <p:extLst>
      <p:ext uri="{BB962C8B-B14F-4D97-AF65-F5344CB8AC3E}">
        <p14:creationId xmlns:p14="http://schemas.microsoft.com/office/powerpoint/2010/main" val="3029316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494B056-0ED0-43CC-BE32-175F52A041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0291C01-1525-4177-AAE8-EAB61ADF7A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19</a:t>
            </a:fld>
            <a:endParaRPr lang="cs-CZ" altLang="cs-CZ"/>
          </a:p>
        </p:txBody>
      </p:sp>
      <p:graphicFrame>
        <p:nvGraphicFramePr>
          <p:cNvPr id="5" name="Zástupný symbol pro obsah 5">
            <a:extLst>
              <a:ext uri="{FF2B5EF4-FFF2-40B4-BE49-F238E27FC236}">
                <a16:creationId xmlns:a16="http://schemas.microsoft.com/office/drawing/2014/main" id="{61FB4570-6FF8-4600-B1F8-F6BEF375234C}"/>
              </a:ext>
            </a:extLst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371600" y="809296"/>
          <a:ext cx="6637283" cy="5058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adpis 1">
            <a:extLst>
              <a:ext uri="{FF2B5EF4-FFF2-40B4-BE49-F238E27FC236}">
                <a16:creationId xmlns:a16="http://schemas.microsoft.com/office/drawing/2014/main" id="{6A4665F3-2A4C-4D92-B2F2-E70DE86EFBF7}"/>
              </a:ext>
            </a:extLst>
          </p:cNvPr>
          <p:cNvSpPr txBox="1">
            <a:spLocks/>
          </p:cNvSpPr>
          <p:nvPr/>
        </p:nvSpPr>
        <p:spPr>
          <a:xfrm>
            <a:off x="8177048" y="3037840"/>
            <a:ext cx="3405352" cy="171704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1800" b="1" kern="0" dirty="0"/>
              <a:t>Top 3 partner </a:t>
            </a:r>
            <a:r>
              <a:rPr lang="cs-CZ" sz="1800" b="1" kern="0" dirty="0" err="1"/>
              <a:t>universities</a:t>
            </a:r>
            <a:r>
              <a:rPr lang="cs-CZ" sz="1800" b="1" kern="0" dirty="0"/>
              <a:t>: </a:t>
            </a:r>
          </a:p>
          <a:p>
            <a:pPr lvl="1"/>
            <a:endParaRPr lang="cs-CZ" kern="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kern="0" dirty="0" err="1"/>
              <a:t>Vytautas</a:t>
            </a:r>
            <a:r>
              <a:rPr lang="cs-CZ" kern="0" dirty="0"/>
              <a:t> </a:t>
            </a:r>
            <a:r>
              <a:rPr lang="cs-CZ" kern="0" dirty="0" err="1"/>
              <a:t>Magnus</a:t>
            </a:r>
            <a:r>
              <a:rPr lang="cs-CZ" kern="0" dirty="0"/>
              <a:t> University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kern="0" dirty="0"/>
              <a:t>University of Porto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kern="0" dirty="0"/>
              <a:t>University of </a:t>
            </a:r>
            <a:r>
              <a:rPr lang="cs-CZ" kern="0" dirty="0" err="1"/>
              <a:t>Patras</a:t>
            </a:r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2292617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B03C1-C7F3-4C47-800F-2B685F3C6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C64B8-6192-4A4B-B92F-2AC5B7143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Live </a:t>
            </a:r>
            <a:r>
              <a:rPr lang="cs-CZ" dirty="0" err="1"/>
              <a:t>stream</a:t>
            </a:r>
            <a:r>
              <a:rPr lang="cs-CZ" dirty="0"/>
              <a:t> a </a:t>
            </a:r>
            <a:r>
              <a:rPr lang="cs-CZ" dirty="0" err="1"/>
              <a:t>webinář</a:t>
            </a:r>
            <a:r>
              <a:rPr lang="cs-CZ" dirty="0"/>
              <a:t> – feedback</a:t>
            </a:r>
          </a:p>
          <a:p>
            <a:r>
              <a:rPr lang="cs-CZ" dirty="0"/>
              <a:t>Erasmus </a:t>
            </a:r>
            <a:r>
              <a:rPr lang="cs-CZ" dirty="0" err="1"/>
              <a:t>days</a:t>
            </a:r>
            <a:r>
              <a:rPr lang="cs-CZ" dirty="0"/>
              <a:t> 2020 + propagace mobilit</a:t>
            </a:r>
          </a:p>
          <a:p>
            <a:r>
              <a:rPr lang="cs-CZ" dirty="0"/>
              <a:t>Erasmus+ smlouvy a EWP</a:t>
            </a:r>
          </a:p>
          <a:p>
            <a:r>
              <a:rPr lang="cs-CZ" dirty="0" smtClean="0"/>
              <a:t>Směrnice </a:t>
            </a:r>
            <a:r>
              <a:rPr lang="cs-CZ" dirty="0"/>
              <a:t>o práci s agenturami</a:t>
            </a:r>
          </a:p>
          <a:p>
            <a:r>
              <a:rPr lang="cs-CZ" dirty="0"/>
              <a:t>Ostatní</a:t>
            </a:r>
          </a:p>
        </p:txBody>
      </p:sp>
    </p:spTree>
    <p:extLst>
      <p:ext uri="{BB962C8B-B14F-4D97-AF65-F5344CB8AC3E}">
        <p14:creationId xmlns:p14="http://schemas.microsoft.com/office/powerpoint/2010/main" val="2436688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F6B516A-9188-4636-9500-4C25BFC6B7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3E44FE1-2323-4597-AE8A-618E864849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20</a:t>
            </a:fld>
            <a:endParaRPr lang="cs-CZ" altLang="cs-CZ"/>
          </a:p>
        </p:txBody>
      </p:sp>
      <p:graphicFrame>
        <p:nvGraphicFramePr>
          <p:cNvPr id="5" name="Zástupný symbol pro obsah 5">
            <a:extLst>
              <a:ext uri="{FF2B5EF4-FFF2-40B4-BE49-F238E27FC236}">
                <a16:creationId xmlns:a16="http://schemas.microsoft.com/office/drawing/2014/main" id="{B4724E8B-ECEA-4C16-87D8-B4C9C09623E0}"/>
              </a:ext>
            </a:extLst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998483" y="735724"/>
          <a:ext cx="6306207" cy="5131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BC7F24CB-703E-45DE-9D3E-27A0D0D7DA7B}"/>
              </a:ext>
            </a:extLst>
          </p:cNvPr>
          <p:cNvSpPr txBox="1">
            <a:spLocks/>
          </p:cNvSpPr>
          <p:nvPr/>
        </p:nvSpPr>
        <p:spPr>
          <a:xfrm>
            <a:off x="7974899" y="2905760"/>
            <a:ext cx="3069410" cy="296164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1800" b="1" kern="0" dirty="0"/>
              <a:t>Top 3 partner </a:t>
            </a:r>
            <a:r>
              <a:rPr lang="cs-CZ" sz="1800" b="1" kern="0" dirty="0" err="1"/>
              <a:t>universities</a:t>
            </a:r>
            <a:r>
              <a:rPr lang="cs-CZ" sz="1800" b="1" kern="0" dirty="0"/>
              <a:t>:</a:t>
            </a:r>
          </a:p>
          <a:p>
            <a:r>
              <a:rPr lang="cs-CZ" sz="1800" b="1" kern="0" dirty="0"/>
              <a:t>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dirty="0"/>
              <a:t>University of Zagreb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Polytechnic</a:t>
            </a:r>
            <a:r>
              <a:rPr lang="cs-CZ" dirty="0"/>
              <a:t> Institute of </a:t>
            </a:r>
            <a:r>
              <a:rPr lang="cs-CZ" dirty="0" err="1"/>
              <a:t>Santarém</a:t>
            </a:r>
            <a:endParaRPr lang="cs-CZ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dirty="0"/>
              <a:t>University of Coimbra</a:t>
            </a:r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3653232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C98A96B-475B-43B1-B8DF-F4CDE2BC69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D15A819-5B37-49E9-A111-0C0D9163F9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21</a:t>
            </a:fld>
            <a:endParaRPr lang="cs-CZ" altLang="cs-CZ"/>
          </a:p>
        </p:txBody>
      </p:sp>
      <p:graphicFrame>
        <p:nvGraphicFramePr>
          <p:cNvPr id="5" name="Zástupný symbol pro obsah 5">
            <a:extLst>
              <a:ext uri="{FF2B5EF4-FFF2-40B4-BE49-F238E27FC236}">
                <a16:creationId xmlns:a16="http://schemas.microsoft.com/office/drawing/2014/main" id="{54000B1E-E20C-40E2-97B4-56CEAFBA7626}"/>
              </a:ext>
            </a:extLst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434662" y="777767"/>
          <a:ext cx="6258910" cy="5089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E036F8F8-6A9C-4760-858C-FDD20AF7FF7B}"/>
              </a:ext>
            </a:extLst>
          </p:cNvPr>
          <p:cNvSpPr txBox="1">
            <a:spLocks/>
          </p:cNvSpPr>
          <p:nvPr/>
        </p:nvSpPr>
        <p:spPr>
          <a:xfrm>
            <a:off x="7693572" y="2987039"/>
            <a:ext cx="3279617" cy="233119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1800" b="1" kern="0" dirty="0"/>
              <a:t>Top 3 partner </a:t>
            </a:r>
            <a:r>
              <a:rPr lang="cs-CZ" sz="1800" b="1" kern="0" dirty="0" err="1"/>
              <a:t>universities</a:t>
            </a:r>
            <a:r>
              <a:rPr lang="cs-CZ" sz="1800" b="1" kern="0" dirty="0"/>
              <a:t>: </a:t>
            </a:r>
          </a:p>
          <a:p>
            <a:pPr lvl="1"/>
            <a:endParaRPr lang="cs-CZ" kern="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kern="0" dirty="0"/>
              <a:t>Inland Norway University of Applied Sciences</a:t>
            </a:r>
            <a:endParaRPr lang="cs-CZ" kern="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kern="0" dirty="0"/>
              <a:t>University </a:t>
            </a:r>
            <a:r>
              <a:rPr lang="cs-CZ" kern="0" dirty="0" err="1"/>
              <a:t>Rennes</a:t>
            </a:r>
            <a:r>
              <a:rPr lang="cs-CZ" kern="0" dirty="0"/>
              <a:t> 2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kern="0" dirty="0"/>
              <a:t>University of Bologna</a:t>
            </a:r>
          </a:p>
        </p:txBody>
      </p:sp>
    </p:spTree>
    <p:extLst>
      <p:ext uri="{BB962C8B-B14F-4D97-AF65-F5344CB8AC3E}">
        <p14:creationId xmlns:p14="http://schemas.microsoft.com/office/powerpoint/2010/main" val="2679671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4DFC1A5-DD97-40B8-8BBC-28062FF949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A284B44-6912-4DEE-AFA0-3F560D1269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22</a:t>
            </a:fld>
            <a:endParaRPr lang="cs-CZ" altLang="cs-CZ"/>
          </a:p>
        </p:txBody>
      </p:sp>
      <p:graphicFrame>
        <p:nvGraphicFramePr>
          <p:cNvPr id="5" name="Zástupný symbol pro obsah 5">
            <a:extLst>
              <a:ext uri="{FF2B5EF4-FFF2-40B4-BE49-F238E27FC236}">
                <a16:creationId xmlns:a16="http://schemas.microsoft.com/office/drawing/2014/main" id="{5EF38CD9-75FC-47EC-8C0F-4C774BED3AEA}"/>
              </a:ext>
            </a:extLst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371600" y="762000"/>
          <a:ext cx="603504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D467EA94-B721-4FD5-89E5-9A8CBE6765AC}"/>
              </a:ext>
            </a:extLst>
          </p:cNvPr>
          <p:cNvSpPr txBox="1">
            <a:spLocks/>
          </p:cNvSpPr>
          <p:nvPr/>
        </p:nvSpPr>
        <p:spPr>
          <a:xfrm>
            <a:off x="8019392" y="2773679"/>
            <a:ext cx="3166767" cy="309372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1800" b="1" kern="0" dirty="0"/>
              <a:t>Top 3 partner </a:t>
            </a:r>
            <a:r>
              <a:rPr lang="cs-CZ" sz="1800" b="1" kern="0" dirty="0" err="1"/>
              <a:t>universities</a:t>
            </a:r>
            <a:r>
              <a:rPr lang="cs-CZ" sz="1800" b="1" kern="0" dirty="0"/>
              <a:t>: </a:t>
            </a:r>
          </a:p>
          <a:p>
            <a:pPr lvl="1"/>
            <a:endParaRPr lang="cs-CZ" kern="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kern="0" dirty="0"/>
              <a:t>Polytechnic University of Catalonia (UPC)</a:t>
            </a:r>
            <a:endParaRPr lang="cs-CZ" kern="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kern="0" dirty="0"/>
              <a:t>University of Porto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kern="0" dirty="0"/>
              <a:t>University of </a:t>
            </a:r>
            <a:r>
              <a:rPr lang="cs-CZ" kern="0" dirty="0" err="1"/>
              <a:t>Ljubljana</a:t>
            </a:r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1128883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40487B8-956B-4FD1-8A49-99EAF71754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308F47-21AC-44CF-B9B1-A2537A0331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1DE322E-51F7-4E8A-AC26-AB13204266A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Partnerské Univerzity (PU)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F8A0DD0-04EF-4F3C-93A0-797CB322D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Programy mimo EU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B6C0810B-C72A-4110-9EAB-5E9C440FFF9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Erasmus+ ICM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6FA5A748-0B53-4B8B-A317-53E8A10B3273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sz="2000" dirty="0"/>
              <a:t>Na základě bilaterálních smluv</a:t>
            </a:r>
          </a:p>
          <a:p>
            <a:r>
              <a:rPr lang="cs-CZ" sz="2000" dirty="0"/>
              <a:t>Celouniverzitní platnost, tj. využitelné </a:t>
            </a:r>
            <a:r>
              <a:rPr lang="cs-CZ" sz="2000" dirty="0" smtClean="0"/>
              <a:t>pro studenty </a:t>
            </a:r>
            <a:r>
              <a:rPr lang="cs-CZ" sz="2000" dirty="0"/>
              <a:t>všech fakult</a:t>
            </a:r>
          </a:p>
          <a:p>
            <a:r>
              <a:rPr lang="cs-CZ" sz="2000" dirty="0"/>
              <a:t>Zpravidla sjednáno na 3 nebo na 5 let</a:t>
            </a:r>
          </a:p>
          <a:p>
            <a:r>
              <a:rPr lang="cs-CZ" sz="2000" dirty="0"/>
              <a:t>98 univerzit v </a:t>
            </a:r>
            <a:r>
              <a:rPr lang="cs-CZ" sz="2000" dirty="0" smtClean="0"/>
              <a:t>19. </a:t>
            </a:r>
            <a:r>
              <a:rPr lang="cs-CZ" sz="2000" dirty="0"/>
              <a:t>zemích</a:t>
            </a:r>
          </a:p>
          <a:p>
            <a:r>
              <a:rPr lang="cs-CZ" sz="2000" dirty="0"/>
              <a:t>Některé univerzity součástí konsorcií (MAUI, REARI, AEN)</a:t>
            </a:r>
          </a:p>
          <a:p>
            <a:endParaRPr lang="cs-CZ" sz="2000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1258FC34-01A7-4907-BABA-EBA318A6FE08}"/>
              </a:ext>
            </a:extLst>
          </p:cNvPr>
          <p:cNvSpPr>
            <a:spLocks noGrp="1"/>
          </p:cNvSpPr>
          <p:nvPr>
            <p:ph idx="28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1"/>
            <a:r>
              <a:rPr lang="cs-CZ" dirty="0"/>
              <a:t>Na základě interinstitucionálních smluv a schválených </a:t>
            </a:r>
            <a:r>
              <a:rPr lang="cs-CZ" dirty="0" smtClean="0"/>
              <a:t>financích </a:t>
            </a:r>
            <a:r>
              <a:rPr lang="cs-CZ" dirty="0"/>
              <a:t>v projektu</a:t>
            </a:r>
          </a:p>
          <a:p>
            <a:pPr lvl="1"/>
            <a:r>
              <a:rPr lang="cs-CZ" dirty="0"/>
              <a:t>Celouniverzitní / fakultní (od 2020) platnost</a:t>
            </a:r>
          </a:p>
          <a:p>
            <a:pPr lvl="1"/>
            <a:r>
              <a:rPr lang="cs-CZ" dirty="0"/>
              <a:t>Každý rok je podáván nový projekt, finance schvaluje DZS</a:t>
            </a:r>
          </a:p>
          <a:p>
            <a:pPr lvl="1"/>
            <a:r>
              <a:rPr lang="cs-CZ" dirty="0"/>
              <a:t>Zpravidla jednotky mobilit na partnerské univerzity</a:t>
            </a:r>
          </a:p>
          <a:p>
            <a:pPr lvl="1"/>
            <a:r>
              <a:rPr lang="cs-CZ" dirty="0"/>
              <a:t>132 univerzit z </a:t>
            </a:r>
            <a:r>
              <a:rPr lang="cs-CZ" dirty="0" smtClean="0"/>
              <a:t>50. </a:t>
            </a:r>
            <a:r>
              <a:rPr lang="cs-CZ" dirty="0"/>
              <a:t>zemí (včetně ukončených partnerství)</a:t>
            </a:r>
          </a:p>
        </p:txBody>
      </p:sp>
    </p:spTree>
    <p:extLst>
      <p:ext uri="{BB962C8B-B14F-4D97-AF65-F5344CB8AC3E}">
        <p14:creationId xmlns:p14="http://schemas.microsoft.com/office/powerpoint/2010/main" val="1722950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32F9810-EE84-4739-A323-D15419E7ED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57C8CFE-2D8A-4A02-8896-67642E6962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644E6AA-0DF3-4AD2-BD98-9880D18439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" y="1311952"/>
            <a:ext cx="12192000" cy="5393836"/>
          </a:xfrm>
          <a:prstGeom prst="rect">
            <a:avLst/>
          </a:prstGeom>
        </p:spPr>
      </p:pic>
      <p:sp>
        <p:nvSpPr>
          <p:cNvPr id="6" name="Nadpis 3">
            <a:extLst>
              <a:ext uri="{FF2B5EF4-FFF2-40B4-BE49-F238E27FC236}">
                <a16:creationId xmlns:a16="http://schemas.microsoft.com/office/drawing/2014/main" id="{AB4F8E9E-D8B8-44A7-B83B-94291C51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212"/>
            <a:ext cx="12192000" cy="45157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dirty="0"/>
              <a:t>Přijíždějící studenti, mimo EU</a:t>
            </a:r>
            <a:br>
              <a:rPr lang="cs-CZ" sz="3200" dirty="0"/>
            </a:br>
            <a:r>
              <a:rPr lang="cs-CZ" sz="2400" dirty="0"/>
              <a:t>(PU + ICM)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71074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32F9810-EE84-4739-A323-D15419E7ED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Prezentace / Centrum zahraniční spolupráce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57C8CFE-2D8A-4A02-8896-67642E6962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ACCA8F-76CD-4FD3-9E02-1DC1A836A1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0357"/>
            <a:ext cx="12192000" cy="5393836"/>
          </a:xfrm>
          <a:prstGeom prst="rect">
            <a:avLst/>
          </a:prstGeom>
        </p:spPr>
      </p:pic>
      <p:sp>
        <p:nvSpPr>
          <p:cNvPr id="6" name="Nadpis 3">
            <a:extLst>
              <a:ext uri="{FF2B5EF4-FFF2-40B4-BE49-F238E27FC236}">
                <a16:creationId xmlns:a16="http://schemas.microsoft.com/office/drawing/2014/main" id="{F304EEEC-F783-4364-A841-CBAB50156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152212"/>
            <a:ext cx="10753200" cy="451576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Vyjíždějící studenti, mimo EU</a:t>
            </a:r>
            <a:br>
              <a:rPr lang="cs-CZ" dirty="0"/>
            </a:br>
            <a:r>
              <a:rPr lang="cs-CZ" sz="2400" dirty="0"/>
              <a:t>(PU + ICM)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008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E44543-4755-4A02-985C-2D7C1AE25D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6C8D5C0-F9B4-468B-A9E4-B372FA0470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A9D9BD3-8183-4A85-8889-4742D227E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>
            <a:normAutofit fontScale="90000"/>
          </a:bodyPr>
          <a:lstStyle/>
          <a:p>
            <a:r>
              <a:rPr lang="cs-CZ" dirty="0"/>
              <a:t>Top 5 partnerů ve světě (PU)</a:t>
            </a:r>
            <a:endParaRPr lang="en-US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F8297CE-DA1C-4B40-82A7-66CC95FD5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Akita</a:t>
            </a:r>
            <a:r>
              <a:rPr lang="cs-CZ" dirty="0"/>
              <a:t> International University 				56 mobilit</a:t>
            </a:r>
          </a:p>
          <a:p>
            <a:r>
              <a:rPr lang="cs-CZ" dirty="0" err="1"/>
              <a:t>Ritsumeikan</a:t>
            </a:r>
            <a:r>
              <a:rPr lang="cs-CZ" dirty="0"/>
              <a:t> University 					51 mobilit</a:t>
            </a:r>
          </a:p>
          <a:p>
            <a:r>
              <a:rPr lang="es-ES" dirty="0"/>
              <a:t>Universidad Nacional Autónoma de </a:t>
            </a:r>
            <a:r>
              <a:rPr lang="es-ES" dirty="0" err="1"/>
              <a:t>Mexico</a:t>
            </a:r>
            <a:r>
              <a:rPr lang="cs-CZ" dirty="0"/>
              <a:t> 		51 mobilit</a:t>
            </a:r>
            <a:endParaRPr lang="es-ES" dirty="0"/>
          </a:p>
          <a:p>
            <a:r>
              <a:rPr lang="en-US" dirty="0"/>
              <a:t>Education University of Hong Kong</a:t>
            </a:r>
            <a:r>
              <a:rPr lang="cs-CZ" dirty="0"/>
              <a:t> 			47 mobilit</a:t>
            </a:r>
            <a:endParaRPr lang="en-US" dirty="0"/>
          </a:p>
          <a:p>
            <a:r>
              <a:rPr lang="cs-CZ" dirty="0" err="1"/>
              <a:t>Universidad</a:t>
            </a:r>
            <a:r>
              <a:rPr lang="cs-CZ" dirty="0"/>
              <a:t> de Guadalajara 				47 mobilit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624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E44543-4755-4A02-985C-2D7C1AE25D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6C8D5C0-F9B4-468B-A9E4-B372FA0470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A9D9BD3-8183-4A85-8889-4742D227E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Top 5 partnerů ve světě (ICM)</a:t>
            </a:r>
            <a:endParaRPr lang="en-US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F8297CE-DA1C-4B40-82A7-66CC95FD5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University </a:t>
            </a:r>
            <a:r>
              <a:rPr lang="cs-CZ" dirty="0" err="1"/>
              <a:t>of</a:t>
            </a:r>
            <a:r>
              <a:rPr lang="cs-CZ" dirty="0"/>
              <a:t> Tirana 						26 mobilit</a:t>
            </a:r>
          </a:p>
          <a:p>
            <a:r>
              <a:rPr lang="cs-CZ" dirty="0"/>
              <a:t>University </a:t>
            </a:r>
            <a:r>
              <a:rPr lang="cs-CZ" dirty="0" err="1"/>
              <a:t>of</a:t>
            </a:r>
            <a:r>
              <a:rPr lang="cs-CZ" dirty="0"/>
              <a:t> Sarajevo					25 mobilit</a:t>
            </a:r>
          </a:p>
          <a:p>
            <a:r>
              <a:rPr lang="en-US" dirty="0"/>
              <a:t>The Hebrew University of Jerusalem</a:t>
            </a:r>
            <a:r>
              <a:rPr lang="cs-CZ" dirty="0"/>
              <a:t>			25 mobilit</a:t>
            </a:r>
            <a:endParaRPr lang="en-US" dirty="0"/>
          </a:p>
          <a:p>
            <a:r>
              <a:rPr lang="cs-CZ" dirty="0" err="1"/>
              <a:t>Interdisciplinary</a:t>
            </a:r>
            <a:r>
              <a:rPr lang="cs-CZ" dirty="0"/>
              <a:t> Center </a:t>
            </a:r>
            <a:r>
              <a:rPr lang="cs-CZ" dirty="0" err="1"/>
              <a:t>Herzliya</a:t>
            </a:r>
            <a:r>
              <a:rPr lang="cs-CZ" dirty="0"/>
              <a:t>				19 mobilit</a:t>
            </a:r>
          </a:p>
          <a:p>
            <a:r>
              <a:rPr lang="en-US" dirty="0"/>
              <a:t>University of </a:t>
            </a:r>
            <a:r>
              <a:rPr lang="en-US" dirty="0" err="1"/>
              <a:t>Prishtina</a:t>
            </a:r>
            <a:r>
              <a:rPr lang="en-US" dirty="0"/>
              <a:t> "Hasan </a:t>
            </a:r>
            <a:r>
              <a:rPr lang="en-US" dirty="0" err="1"/>
              <a:t>Prishtina</a:t>
            </a:r>
            <a:r>
              <a:rPr lang="en-US" dirty="0"/>
              <a:t>„</a:t>
            </a:r>
            <a:r>
              <a:rPr lang="cs-CZ" dirty="0"/>
              <a:t>		19 mobilit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7696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E44543-4755-4A02-985C-2D7C1AE25D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6C8D5C0-F9B4-468B-A9E4-B372FA0470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A9D9BD3-8183-4A85-8889-4742D227E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Zajímavá partnerství (ICM)</a:t>
            </a:r>
            <a:endParaRPr lang="en-US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F8297CE-DA1C-4B40-82A7-66CC95FD5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err="1"/>
              <a:t>Marien</a:t>
            </a:r>
            <a:r>
              <a:rPr lang="cs-CZ" sz="2400" dirty="0"/>
              <a:t> </a:t>
            </a:r>
            <a:r>
              <a:rPr lang="cs-CZ" sz="2400" dirty="0" err="1"/>
              <a:t>Ngouabi</a:t>
            </a:r>
            <a:r>
              <a:rPr lang="cs-CZ" sz="2400" dirty="0"/>
              <a:t> University, </a:t>
            </a:r>
            <a:r>
              <a:rPr lang="cs-CZ" sz="2400" dirty="0" err="1"/>
              <a:t>Congo</a:t>
            </a:r>
            <a:endParaRPr lang="cs-CZ" sz="2400" dirty="0"/>
          </a:p>
          <a:p>
            <a:r>
              <a:rPr lang="cs-CZ" sz="2400" dirty="0"/>
              <a:t>University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Granma</a:t>
            </a:r>
            <a:r>
              <a:rPr lang="cs-CZ" sz="2400" dirty="0"/>
              <a:t>, </a:t>
            </a:r>
            <a:r>
              <a:rPr lang="cs-CZ" sz="2400" dirty="0" err="1"/>
              <a:t>Cuba</a:t>
            </a:r>
            <a:endParaRPr lang="cs-CZ" sz="2400" dirty="0"/>
          </a:p>
          <a:p>
            <a:r>
              <a:rPr lang="cs-CZ" sz="2400" dirty="0" err="1"/>
              <a:t>Jimma</a:t>
            </a:r>
            <a:r>
              <a:rPr lang="cs-CZ" sz="2400" dirty="0"/>
              <a:t> University, </a:t>
            </a:r>
            <a:r>
              <a:rPr lang="cs-CZ" sz="2400" dirty="0" err="1"/>
              <a:t>Ethiopia</a:t>
            </a:r>
            <a:endParaRPr lang="cs-CZ" sz="2400" dirty="0"/>
          </a:p>
          <a:p>
            <a:r>
              <a:rPr lang="cs-CZ" sz="2400" dirty="0" err="1"/>
              <a:t>Fiji</a:t>
            </a:r>
            <a:r>
              <a:rPr lang="cs-CZ" sz="2400" dirty="0"/>
              <a:t> </a:t>
            </a:r>
            <a:r>
              <a:rPr lang="cs-CZ" sz="2400" dirty="0" err="1"/>
              <a:t>National</a:t>
            </a:r>
            <a:r>
              <a:rPr lang="cs-CZ" sz="2400" dirty="0"/>
              <a:t> University, </a:t>
            </a:r>
            <a:r>
              <a:rPr lang="cs-CZ" sz="2400" dirty="0" err="1"/>
              <a:t>Fiji</a:t>
            </a:r>
            <a:endParaRPr lang="cs-CZ" sz="2400" dirty="0"/>
          </a:p>
          <a:p>
            <a:r>
              <a:rPr lang="cs-CZ" sz="2400" dirty="0" err="1"/>
              <a:t>Cihan</a:t>
            </a:r>
            <a:r>
              <a:rPr lang="cs-CZ" sz="2400" dirty="0"/>
              <a:t> University, </a:t>
            </a:r>
            <a:r>
              <a:rPr lang="cs-CZ" sz="2400" dirty="0" err="1"/>
              <a:t>Salahaddin</a:t>
            </a:r>
            <a:r>
              <a:rPr lang="cs-CZ" sz="2400" dirty="0"/>
              <a:t> University, </a:t>
            </a:r>
            <a:r>
              <a:rPr lang="cs-CZ" sz="2400" dirty="0" err="1"/>
              <a:t>Sulaimani</a:t>
            </a:r>
            <a:r>
              <a:rPr lang="cs-CZ" sz="2400" dirty="0"/>
              <a:t> </a:t>
            </a:r>
            <a:r>
              <a:rPr lang="cs-CZ" sz="2400" dirty="0" err="1"/>
              <a:t>Polytechnic</a:t>
            </a:r>
            <a:r>
              <a:rPr lang="cs-CZ" sz="2400" dirty="0"/>
              <a:t> University, </a:t>
            </a:r>
            <a:r>
              <a:rPr lang="cs-CZ" sz="2400" dirty="0" err="1"/>
              <a:t>Iraq</a:t>
            </a:r>
            <a:r>
              <a:rPr lang="cs-CZ" sz="2400" dirty="0"/>
              <a:t> (</a:t>
            </a:r>
            <a:r>
              <a:rPr lang="cs-CZ" sz="2400" dirty="0" err="1"/>
              <a:t>Kurdistan</a:t>
            </a:r>
            <a:r>
              <a:rPr lang="cs-CZ" sz="2400" dirty="0"/>
              <a:t>)</a:t>
            </a:r>
          </a:p>
          <a:p>
            <a:r>
              <a:rPr lang="cs-CZ" sz="2400" dirty="0"/>
              <a:t>University </a:t>
            </a:r>
            <a:r>
              <a:rPr lang="cs-CZ" sz="2400" dirty="0" err="1"/>
              <a:t>of</a:t>
            </a:r>
            <a:r>
              <a:rPr lang="cs-CZ" sz="2400" dirty="0"/>
              <a:t> Papua New Guinea, PNG</a:t>
            </a:r>
          </a:p>
          <a:p>
            <a:r>
              <a:rPr lang="cs-CZ" sz="2400" dirty="0" err="1"/>
              <a:t>Unviersity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West</a:t>
            </a:r>
            <a:r>
              <a:rPr lang="cs-CZ" sz="2400" dirty="0"/>
              <a:t> </a:t>
            </a:r>
            <a:r>
              <a:rPr lang="cs-CZ" sz="2400" dirty="0" err="1"/>
              <a:t>Indies</a:t>
            </a:r>
            <a:r>
              <a:rPr lang="cs-CZ" sz="2400" dirty="0"/>
              <a:t>, Trinidad and Tobago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8399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8243C-E71F-0B41-9ACF-1A1034C4F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cs-CZ" dirty="0" smtClean="0"/>
              <a:t>SMĚRNICE </a:t>
            </a:r>
            <a:r>
              <a:rPr lang="cs-CZ" dirty="0"/>
              <a:t>O </a:t>
            </a:r>
            <a:r>
              <a:rPr lang="cs-CZ" dirty="0" smtClean="0"/>
              <a:t>PRÁCI </a:t>
            </a:r>
            <a:r>
              <a:rPr lang="cs-CZ" dirty="0"/>
              <a:t>S AGENTURAMI</a:t>
            </a:r>
          </a:p>
        </p:txBody>
      </p:sp>
    </p:spTree>
    <p:extLst>
      <p:ext uri="{BB962C8B-B14F-4D97-AF65-F5344CB8AC3E}">
        <p14:creationId xmlns:p14="http://schemas.microsoft.com/office/powerpoint/2010/main" val="2500208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859A27-4980-48AE-BD0E-DD94FF441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Live </a:t>
            </a:r>
            <a:r>
              <a:rPr lang="cs-CZ" dirty="0" err="1"/>
              <a:t>stream</a:t>
            </a:r>
            <a:r>
              <a:rPr lang="cs-CZ" dirty="0"/>
              <a:t> – feedback	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EFC0AA8-E6CE-4197-92F6-F7B423FEF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582"/>
            <a:ext cx="10515600" cy="4826643"/>
          </a:xfrm>
        </p:spPr>
        <p:txBody>
          <a:bodyPr>
            <a:normAutofit fontScale="85000" lnSpcReduction="20000"/>
          </a:bodyPr>
          <a:lstStyle/>
          <a:p>
            <a:r>
              <a:rPr lang="cs-CZ" dirty="0" err="1"/>
              <a:t>Youtube</a:t>
            </a:r>
            <a:r>
              <a:rPr lang="cs-CZ" dirty="0"/>
              <a:t> – živě cca 45 diváků, do teď 554 shlédnutí (9.6.)</a:t>
            </a:r>
          </a:p>
          <a:p>
            <a:r>
              <a:rPr lang="cs-CZ" dirty="0"/>
              <a:t>Live Session se </a:t>
            </a:r>
            <a:r>
              <a:rPr lang="cs-CZ" dirty="0" err="1"/>
              <a:t>StudyinCZ</a:t>
            </a:r>
            <a:r>
              <a:rPr lang="cs-CZ" dirty="0"/>
              <a:t> – živě cca 35 diváků, doteď 3k shlédnutí (9.6.)</a:t>
            </a:r>
          </a:p>
          <a:p>
            <a:r>
              <a:rPr lang="cs-CZ" dirty="0"/>
              <a:t>Pro srovnání: </a:t>
            </a:r>
          </a:p>
          <a:p>
            <a:pPr lvl="1"/>
            <a:r>
              <a:rPr lang="cs-CZ" dirty="0"/>
              <a:t>ČZU – 4,6k</a:t>
            </a:r>
          </a:p>
          <a:p>
            <a:pPr lvl="1"/>
            <a:r>
              <a:rPr lang="cs-CZ" dirty="0"/>
              <a:t>Hradec Králové – 2,9k</a:t>
            </a:r>
          </a:p>
          <a:p>
            <a:pPr lvl="1"/>
            <a:r>
              <a:rPr lang="cs-CZ" dirty="0"/>
              <a:t>Liberec – 2,2k</a:t>
            </a:r>
          </a:p>
          <a:p>
            <a:pPr lvl="1"/>
            <a:r>
              <a:rPr lang="cs-CZ" dirty="0"/>
              <a:t>UK – 1,8k</a:t>
            </a:r>
          </a:p>
          <a:p>
            <a:pPr lvl="1"/>
            <a:r>
              <a:rPr lang="cs-CZ" dirty="0"/>
              <a:t>Mendelu – 1,4k</a:t>
            </a:r>
          </a:p>
          <a:p>
            <a:pPr lvl="1"/>
            <a:r>
              <a:rPr lang="cs-CZ" dirty="0"/>
              <a:t>UTB – 1,2k</a:t>
            </a:r>
          </a:p>
          <a:p>
            <a:pPr lvl="1"/>
            <a:r>
              <a:rPr lang="cs-CZ" dirty="0"/>
              <a:t>VŠB – 1,1k</a:t>
            </a:r>
          </a:p>
          <a:p>
            <a:pPr lvl="1"/>
            <a:r>
              <a:rPr lang="cs-CZ" dirty="0"/>
              <a:t>VŠE – 1,1k </a:t>
            </a:r>
          </a:p>
          <a:p>
            <a:pPr lvl="1"/>
            <a:r>
              <a:rPr lang="cs-CZ" dirty="0"/>
              <a:t>ČVUT – 0,8k</a:t>
            </a:r>
          </a:p>
          <a:p>
            <a:pPr lvl="1"/>
            <a:r>
              <a:rPr lang="cs-CZ" dirty="0"/>
              <a:t>Budějice – 0,3k</a:t>
            </a:r>
          </a:p>
          <a:p>
            <a:r>
              <a:rPr lang="cs-CZ" dirty="0"/>
              <a:t>Jiný formát, delší čas, každá fakulta zvlášť, důraz na zapojení studentů a interakci s publikem, kombinace </a:t>
            </a:r>
            <a:r>
              <a:rPr lang="cs-CZ" dirty="0" err="1"/>
              <a:t>streamu</a:t>
            </a:r>
            <a:r>
              <a:rPr lang="cs-CZ" dirty="0"/>
              <a:t> YT/FB, </a:t>
            </a:r>
            <a:r>
              <a:rPr lang="cs-CZ" dirty="0" err="1"/>
              <a:t>stream</a:t>
            </a:r>
            <a:r>
              <a:rPr lang="cs-CZ" dirty="0"/>
              <a:t> na zrcadlovku a externí mikrofon…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27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8243C-E71F-0B41-9ACF-1A1034C4F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cs-CZ" dirty="0"/>
              <a:t>OSTATNÍ</a:t>
            </a:r>
          </a:p>
        </p:txBody>
      </p:sp>
    </p:spTree>
    <p:extLst>
      <p:ext uri="{BB962C8B-B14F-4D97-AF65-F5344CB8AC3E}">
        <p14:creationId xmlns:p14="http://schemas.microsoft.com/office/powerpoint/2010/main" val="30313633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EE5CC-5F4E-0F41-BC5F-A42E3ADF7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Ostatní: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4D5C9-3D5E-6946-A2EA-C0EC188BC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FAFSA </a:t>
            </a:r>
          </a:p>
          <a:p>
            <a:pPr lvl="1"/>
            <a:r>
              <a:rPr lang="cs-CZ" dirty="0"/>
              <a:t>Směrnice </a:t>
            </a:r>
          </a:p>
          <a:p>
            <a:pPr lvl="1"/>
            <a:r>
              <a:rPr lang="cs-CZ" dirty="0"/>
              <a:t>Dotazník</a:t>
            </a:r>
          </a:p>
          <a:p>
            <a:pPr lvl="1"/>
            <a:r>
              <a:rPr lang="cs-CZ" dirty="0"/>
              <a:t>audit</a:t>
            </a:r>
          </a:p>
          <a:p>
            <a:r>
              <a:rPr lang="cs-CZ" dirty="0"/>
              <a:t>IRP – krácení projektů</a:t>
            </a:r>
          </a:p>
          <a:p>
            <a:r>
              <a:rPr lang="cs-CZ" dirty="0"/>
              <a:t>EDUC</a:t>
            </a:r>
          </a:p>
          <a:p>
            <a:pPr lvl="1"/>
            <a:r>
              <a:rPr lang="cs-CZ" dirty="0"/>
              <a:t>Výzva pro online kurzy</a:t>
            </a:r>
          </a:p>
          <a:p>
            <a:r>
              <a:rPr lang="en-GB" dirty="0"/>
              <a:t>Admission</a:t>
            </a:r>
            <a:r>
              <a:rPr lang="cs-CZ" dirty="0"/>
              <a:t> emaily:</a:t>
            </a:r>
          </a:p>
          <a:p>
            <a:pPr lvl="1"/>
            <a:r>
              <a:rPr lang="cs-CZ" dirty="0">
                <a:hlinkClick r:id="rId2"/>
              </a:rPr>
              <a:t>admission@phil.muni.cz</a:t>
            </a:r>
            <a:r>
              <a:rPr lang="cs-CZ" dirty="0"/>
              <a:t> nebo </a:t>
            </a:r>
            <a:r>
              <a:rPr lang="cs-CZ" dirty="0" err="1"/>
              <a:t>admission@art.muni.cz</a:t>
            </a:r>
            <a:endParaRPr lang="cs-CZ" dirty="0"/>
          </a:p>
          <a:p>
            <a:pPr lvl="1"/>
            <a:r>
              <a:rPr lang="cs-CZ" dirty="0">
                <a:hlinkClick r:id="rId3"/>
              </a:rPr>
              <a:t>admission@ped.muni.cz</a:t>
            </a:r>
            <a:r>
              <a:rPr lang="cs-CZ" dirty="0"/>
              <a:t> nebo </a:t>
            </a:r>
            <a:r>
              <a:rPr lang="cs-CZ" dirty="0" err="1"/>
              <a:t>admission@education.muni.cz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8080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99AABC-B77F-42DB-82CD-4C1E5335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Erasmus </a:t>
            </a:r>
            <a:r>
              <a:rPr lang="cs-CZ" dirty="0" err="1"/>
              <a:t>Days</a:t>
            </a:r>
            <a:r>
              <a:rPr lang="cs-CZ" dirty="0"/>
              <a:t> 2020 + propagace mobilit	</a:t>
            </a:r>
            <a:endParaRPr lang="en-US" dirty="0"/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FE8D4326-A49F-4342-8CFB-76E3D53A01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951484" cy="4150819"/>
          </a:xfr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67F6A667-6DC5-4D5F-B2C7-07A0A0EF7979}"/>
              </a:ext>
            </a:extLst>
          </p:cNvPr>
          <p:cNvSpPr txBox="1"/>
          <p:nvPr/>
        </p:nvSpPr>
        <p:spPr>
          <a:xfrm>
            <a:off x="6027938" y="2761007"/>
            <a:ext cx="571721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Zapojit se?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Každá fakulta zvlášť </a:t>
            </a:r>
            <a:r>
              <a:rPr lang="cs-CZ" sz="2400" dirty="0" err="1"/>
              <a:t>event</a:t>
            </a:r>
            <a:r>
              <a:rPr lang="cs-CZ" sz="2400" dirty="0"/>
              <a:t>, ale společná propagace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Fyzicky, live </a:t>
            </a:r>
            <a:r>
              <a:rPr lang="cs-CZ" sz="2400" dirty="0" err="1"/>
              <a:t>stream</a:t>
            </a:r>
            <a:r>
              <a:rPr lang="cs-CZ" sz="2400" dirty="0"/>
              <a:t>, nebo oboje?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68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E71494-8F8D-4B66-B0FD-83CE36A34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Podzimní </a:t>
            </a:r>
            <a:r>
              <a:rPr lang="cs-CZ" dirty="0" err="1"/>
              <a:t>promo</a:t>
            </a:r>
            <a:r>
              <a:rPr lang="cs-CZ" dirty="0"/>
              <a:t> mobilit	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036A215-6100-4361-9E26-8B8F2B51A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519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Erasmus </a:t>
            </a:r>
            <a:r>
              <a:rPr lang="cs-CZ" dirty="0" err="1"/>
              <a:t>days</a:t>
            </a:r>
            <a:r>
              <a:rPr lang="cs-CZ" dirty="0"/>
              <a:t>/jiná podobná akce	</a:t>
            </a:r>
          </a:p>
          <a:p>
            <a:r>
              <a:rPr lang="cs-CZ" dirty="0"/>
              <a:t>Imatrikulace – zatím nevíme, zda vůbec budou</a:t>
            </a:r>
          </a:p>
          <a:p>
            <a:r>
              <a:rPr lang="cs-CZ" dirty="0"/>
              <a:t>Open </a:t>
            </a:r>
            <a:r>
              <a:rPr lang="cs-CZ" dirty="0" err="1"/>
              <a:t>Days</a:t>
            </a:r>
            <a:r>
              <a:rPr lang="cs-CZ" dirty="0"/>
              <a:t> 2020 – sobota,  7.11. Stejný formát s hrou, jako vloni? Možnost trochu updatovat</a:t>
            </a:r>
          </a:p>
          <a:p>
            <a:r>
              <a:rPr lang="cs-CZ" dirty="0"/>
              <a:t>Tiskovina – komiks, update, potřeba mít i anglickou verzi</a:t>
            </a:r>
          </a:p>
          <a:p>
            <a:r>
              <a:rPr lang="cs-CZ" dirty="0"/>
              <a:t>Vývěska – zvýraznění zprávy červeně pro všechny studenty – obrovský dosah</a:t>
            </a:r>
          </a:p>
          <a:p>
            <a:r>
              <a:rPr lang="cs-CZ" dirty="0" err="1"/>
              <a:t>Offline</a:t>
            </a:r>
            <a:r>
              <a:rPr lang="cs-CZ" dirty="0"/>
              <a:t> možnosti – máte místo kam by šel postavit </a:t>
            </a:r>
            <a:r>
              <a:rPr lang="cs-CZ" dirty="0" err="1"/>
              <a:t>roll</a:t>
            </a:r>
            <a:r>
              <a:rPr lang="cs-CZ" dirty="0"/>
              <a:t>-up? Máte na fakultě TV? Jaké jsou podmínky?</a:t>
            </a:r>
          </a:p>
          <a:p>
            <a:r>
              <a:rPr lang="cs-CZ" dirty="0"/>
              <a:t>Další možnosti? Letáky do složek při zápisu?</a:t>
            </a:r>
          </a:p>
          <a:p>
            <a:r>
              <a:rPr lang="cs-CZ" dirty="0" err="1"/>
              <a:t>Instagram</a:t>
            </a:r>
            <a:r>
              <a:rPr lang="cs-CZ" dirty="0"/>
              <a:t> @</a:t>
            </a:r>
            <a:r>
              <a:rPr lang="cs-CZ" dirty="0" err="1"/>
              <a:t>dosvetasmuni</a:t>
            </a:r>
            <a:r>
              <a:rPr lang="cs-CZ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04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84DEC6-F44E-4DCF-9B61-715C80A7F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FIY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D19E4E-BCAA-47E9-AFAE-155ECD07C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986"/>
            <a:ext cx="10515600" cy="4351338"/>
          </a:xfrm>
        </p:spPr>
        <p:txBody>
          <a:bodyPr/>
          <a:lstStyle/>
          <a:p>
            <a:r>
              <a:rPr lang="cs-CZ" dirty="0"/>
              <a:t>Updaty tiskovin, aby byly k dispozici v elektronické podobě. Nahráno na </a:t>
            </a:r>
            <a:r>
              <a:rPr lang="cs-CZ" dirty="0" err="1"/>
              <a:t>Sharepoint</a:t>
            </a:r>
            <a:endParaRPr lang="cs-CZ" dirty="0"/>
          </a:p>
          <a:p>
            <a:r>
              <a:rPr lang="cs-CZ" dirty="0"/>
              <a:t>Pracujeme na novém konceptu tiskovin + </a:t>
            </a:r>
            <a:r>
              <a:rPr lang="cs-CZ" dirty="0" err="1"/>
              <a:t>microsite</a:t>
            </a:r>
            <a:r>
              <a:rPr lang="cs-CZ" dirty="0"/>
              <a:t> – propojení </a:t>
            </a:r>
            <a:r>
              <a:rPr lang="cs-CZ" dirty="0" err="1"/>
              <a:t>offline</a:t>
            </a:r>
            <a:r>
              <a:rPr lang="cs-CZ" dirty="0"/>
              <a:t> a online formátu</a:t>
            </a:r>
          </a:p>
          <a:p>
            <a:pPr lvl="1"/>
            <a:r>
              <a:rPr lang="cs-CZ" dirty="0"/>
              <a:t>Nové obory, které by mohly být zahrnuty už v podzimní propagaci? </a:t>
            </a:r>
          </a:p>
          <a:p>
            <a:r>
              <a:rPr lang="cs-CZ" dirty="0"/>
              <a:t>Videa – do konce roku pravděpodobně nestihneme, budeme točit video o Brně </a:t>
            </a:r>
          </a:p>
          <a:p>
            <a:r>
              <a:rPr lang="cs-CZ" dirty="0"/>
              <a:t>Kampaň na </a:t>
            </a:r>
            <a:r>
              <a:rPr lang="cs-CZ" dirty="0" err="1"/>
              <a:t>promo</a:t>
            </a:r>
            <a:r>
              <a:rPr lang="cs-CZ" dirty="0"/>
              <a:t> LŠ – ve spolupráci s reklamní agenturou </a:t>
            </a:r>
            <a:r>
              <a:rPr lang="cs-CZ" dirty="0" err="1"/>
              <a:t>Natives</a:t>
            </a:r>
            <a:r>
              <a:rPr lang="cs-CZ" dirty="0"/>
              <a:t> na FB, IG a Messengeru, zatím velmi dobré výsledky, zvažujeme možnost využití na podzim pro delší kampaň na propagaci </a:t>
            </a:r>
            <a:r>
              <a:rPr lang="cs-CZ" dirty="0" err="1"/>
              <a:t>degree</a:t>
            </a:r>
            <a:r>
              <a:rPr lang="cs-CZ" dirty="0"/>
              <a:t> studia</a:t>
            </a:r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76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8243C-E71F-0B41-9ACF-1A1034C4F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cs-CZ" dirty="0"/>
              <a:t>ERASMUS</a:t>
            </a:r>
          </a:p>
        </p:txBody>
      </p:sp>
    </p:spTree>
    <p:extLst>
      <p:ext uri="{BB962C8B-B14F-4D97-AF65-F5344CB8AC3E}">
        <p14:creationId xmlns:p14="http://schemas.microsoft.com/office/powerpoint/2010/main" val="3313516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26F82-A302-8742-89B9-BD58DBA02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Erasmus+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1AE93-0AD9-484C-8EBB-838E5123C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Mobility na podzim 2020</a:t>
            </a:r>
          </a:p>
          <a:p>
            <a:pPr lvl="1"/>
            <a:r>
              <a:rPr lang="cs-CZ" dirty="0"/>
              <a:t>Seznam univerzit, kde nebudou přijímat ani vysílat studenty</a:t>
            </a:r>
          </a:p>
          <a:p>
            <a:pPr lvl="1"/>
            <a:r>
              <a:rPr lang="cs-CZ" dirty="0"/>
              <a:t>Řeší se ubytování pro studenty v karanténě</a:t>
            </a:r>
          </a:p>
          <a:p>
            <a:pPr lvl="1"/>
            <a:r>
              <a:rPr lang="cs-CZ" dirty="0"/>
              <a:t>Online výuka </a:t>
            </a:r>
          </a:p>
          <a:p>
            <a:r>
              <a:rPr lang="cs-CZ" dirty="0"/>
              <a:t>Obnovení </a:t>
            </a:r>
            <a:r>
              <a:rPr lang="cs-CZ" dirty="0" smtClean="0"/>
              <a:t>smluv</a:t>
            </a:r>
            <a:endParaRPr lang="cs-CZ" dirty="0"/>
          </a:p>
          <a:p>
            <a:pPr lvl="1"/>
            <a:r>
              <a:rPr lang="cs-CZ" dirty="0"/>
              <a:t>EK prodloužila platnost všech smluv o jeden rok do konce 2021</a:t>
            </a:r>
          </a:p>
          <a:p>
            <a:pPr lvl="1"/>
            <a:r>
              <a:rPr lang="cs-CZ" dirty="0"/>
              <a:t>Ostrý režim IIA </a:t>
            </a:r>
            <a:r>
              <a:rPr lang="cs-CZ" dirty="0" err="1"/>
              <a:t>Managera</a:t>
            </a:r>
            <a:r>
              <a:rPr lang="cs-CZ" dirty="0"/>
              <a:t> začne v lednu 2021 (od výzvy 2022)</a:t>
            </a:r>
          </a:p>
          <a:p>
            <a:pPr lvl="1"/>
            <a:r>
              <a:rPr lang="cs-CZ" dirty="0"/>
              <a:t>Revize smluv na MU – podklady pro prorektora a děkany</a:t>
            </a:r>
          </a:p>
        </p:txBody>
      </p:sp>
    </p:spTree>
    <p:extLst>
      <p:ext uri="{BB962C8B-B14F-4D97-AF65-F5344CB8AC3E}">
        <p14:creationId xmlns:p14="http://schemas.microsoft.com/office/powerpoint/2010/main" val="42950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32F9810-EE84-4739-A323-D15419E7ED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57C8CFE-2D8A-4A02-8896-67642E6962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7B00A21-C495-411A-9E21-F51B75D752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659877"/>
            <a:ext cx="10161230" cy="6198123"/>
          </a:xfrm>
          <a:prstGeom prst="rect">
            <a:avLst/>
          </a:prstGeom>
        </p:spPr>
      </p:pic>
      <p:sp>
        <p:nvSpPr>
          <p:cNvPr id="5" name="Nadpis 3">
            <a:extLst>
              <a:ext uri="{FF2B5EF4-FFF2-40B4-BE49-F238E27FC236}">
                <a16:creationId xmlns:a16="http://schemas.microsoft.com/office/drawing/2014/main" id="{4DB33AC6-4F91-4955-A702-29136F3D9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152212"/>
            <a:ext cx="10753200" cy="451576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Přijíždějící studenti, E+ Evropa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14733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2137</TotalTime>
  <Words>1132</Words>
  <Application>Microsoft Office PowerPoint</Application>
  <PresentationFormat>Širokoúhlá obrazovka</PresentationFormat>
  <Paragraphs>202</Paragraphs>
  <Slides>31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Motiv Office</vt:lpstr>
      <vt:lpstr>IRO</vt:lpstr>
      <vt:lpstr>Agenda</vt:lpstr>
      <vt:lpstr>Live stream – feedback </vt:lpstr>
      <vt:lpstr>Erasmus Days 2020 + propagace mobilit </vt:lpstr>
      <vt:lpstr>Podzimní promo mobilit </vt:lpstr>
      <vt:lpstr>FIY</vt:lpstr>
      <vt:lpstr>ERASMUS</vt:lpstr>
      <vt:lpstr>Erasmus+</vt:lpstr>
      <vt:lpstr>Přijíždějící studenti, E+ Evropa</vt:lpstr>
      <vt:lpstr>Vyjíždějící studenti, E+ Evropa</vt:lpstr>
      <vt:lpstr>Nejvýznamnější partneři (suma vyjíždějících a přijíždějících)</vt:lpstr>
      <vt:lpstr>Erasmus+ EU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Programy mimo EU</vt:lpstr>
      <vt:lpstr>Přijíždějící studenti, mimo EU (PU + ICM)</vt:lpstr>
      <vt:lpstr>Vyjíždějící studenti, mimo EU (PU + ICM)</vt:lpstr>
      <vt:lpstr>Top 5 partnerů ve světě (PU)</vt:lpstr>
      <vt:lpstr>Top 5 partnerů ve světě (ICM)</vt:lpstr>
      <vt:lpstr>Zajímavá partnerství (ICM)</vt:lpstr>
      <vt:lpstr>SMĚRNICE O PRÁCI S AGENTURAMI</vt:lpstr>
      <vt:lpstr>OSTATNÍ</vt:lpstr>
      <vt:lpstr>Ostatní: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 stream – feedback</dc:title>
  <dc:creator>Jakub Motyčka</dc:creator>
  <cp:lastModifiedBy>Radka Brolíková</cp:lastModifiedBy>
  <cp:revision>15</cp:revision>
  <dcterms:created xsi:type="dcterms:W3CDTF">2020-06-09T13:03:33Z</dcterms:created>
  <dcterms:modified xsi:type="dcterms:W3CDTF">2020-06-17T06:41:07Z</dcterms:modified>
</cp:coreProperties>
</file>