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5"/>
  </p:notesMasterIdLst>
  <p:handoutMasterIdLst>
    <p:handoutMasterId r:id="rId56"/>
  </p:handoutMasterIdLst>
  <p:sldIdLst>
    <p:sldId id="387" r:id="rId5"/>
    <p:sldId id="388" r:id="rId6"/>
    <p:sldId id="6320" r:id="rId7"/>
    <p:sldId id="643" r:id="rId8"/>
    <p:sldId id="6328" r:id="rId9"/>
    <p:sldId id="647" r:id="rId10"/>
    <p:sldId id="644" r:id="rId11"/>
    <p:sldId id="646" r:id="rId12"/>
    <p:sldId id="6318" r:id="rId13"/>
    <p:sldId id="257" r:id="rId14"/>
    <p:sldId id="6319" r:id="rId15"/>
    <p:sldId id="6329" r:id="rId16"/>
    <p:sldId id="6327" r:id="rId17"/>
    <p:sldId id="6321" r:id="rId18"/>
    <p:sldId id="6322" r:id="rId19"/>
    <p:sldId id="6323" r:id="rId20"/>
    <p:sldId id="6324" r:id="rId21"/>
    <p:sldId id="6325" r:id="rId22"/>
    <p:sldId id="6330" r:id="rId23"/>
    <p:sldId id="276" r:id="rId24"/>
    <p:sldId id="390" r:id="rId25"/>
    <p:sldId id="343" r:id="rId26"/>
    <p:sldId id="378" r:id="rId27"/>
    <p:sldId id="6313" r:id="rId28"/>
    <p:sldId id="6317" r:id="rId29"/>
    <p:sldId id="382" r:id="rId30"/>
    <p:sldId id="6314" r:id="rId31"/>
    <p:sldId id="6316" r:id="rId32"/>
    <p:sldId id="6315" r:id="rId33"/>
    <p:sldId id="384" r:id="rId34"/>
    <p:sldId id="340" r:id="rId35"/>
    <p:sldId id="258" r:id="rId36"/>
    <p:sldId id="259" r:id="rId37"/>
    <p:sldId id="270" r:id="rId38"/>
    <p:sldId id="271" r:id="rId39"/>
    <p:sldId id="265" r:id="rId40"/>
    <p:sldId id="266" r:id="rId41"/>
    <p:sldId id="267" r:id="rId42"/>
    <p:sldId id="273" r:id="rId43"/>
    <p:sldId id="272" r:id="rId44"/>
    <p:sldId id="261" r:id="rId45"/>
    <p:sldId id="263" r:id="rId46"/>
    <p:sldId id="262" r:id="rId47"/>
    <p:sldId id="268" r:id="rId48"/>
    <p:sldId id="274" r:id="rId49"/>
    <p:sldId id="275" r:id="rId50"/>
    <p:sldId id="389" r:id="rId51"/>
    <p:sldId id="281" r:id="rId52"/>
    <p:sldId id="280" r:id="rId53"/>
    <p:sldId id="278" r:id="rId5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97" autoAdjust="0"/>
    <p:restoredTop sz="95788" autoAdjust="0"/>
  </p:normalViewPr>
  <p:slideViewPr>
    <p:cSldViewPr snapToGrid="0">
      <p:cViewPr varScale="1">
        <p:scale>
          <a:sx n="128" d="100"/>
          <a:sy n="128" d="100"/>
        </p:scale>
        <p:origin x="162" y="16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Velké navýšení financí – v budoucnu určitě nebude; vyšší počty znamenaly větší rozdíly mezi fakultami</a:t>
            </a:r>
          </a:p>
          <a:p>
            <a:r>
              <a:rPr lang="cs-CZ" dirty="0"/>
              <a:t>Statisticky samozřejmě nejvíc MA studentů, ale srovnatelné šance BA a PhD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5134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35" y="417563"/>
            <a:ext cx="1510072" cy="1060263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35" y="417563"/>
            <a:ext cx="1510072" cy="1060263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8" y="414868"/>
            <a:ext cx="1517746" cy="10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8" y="414868"/>
            <a:ext cx="1517746" cy="1065652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8424" y="6048047"/>
            <a:ext cx="851125" cy="597599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CZS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1619" y="2014647"/>
            <a:ext cx="4028760" cy="28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–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IRO 20210319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97" y="414868"/>
            <a:ext cx="1517748" cy="10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13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IRO 20210319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6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720000"/>
            <a:ext cx="107532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1" y="169200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7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7105" y="6050551"/>
            <a:ext cx="1126772" cy="5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2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95EF9-D760-4D81-AE8F-D887C1EFB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618D-A896-4400-A9AB-28DD01DA3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5FEEC-DE83-4E12-BE9C-AB0438BD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7F9E-4386-46FD-AD51-821E4897F1D0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127F9-A17C-443B-AA9E-9BC9468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870A5-7E29-478A-AAEA-1E813CC2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D79A3-6FC6-4809-A8A5-1889D26F3B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39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724" y="6056922"/>
            <a:ext cx="830560" cy="5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02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724" y="6056922"/>
            <a:ext cx="830560" cy="5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19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355D-F042-1D49-944D-4CCE710D3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7DA60-23CC-5E42-A359-B7C06D557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3BB696-23F3-B844-A3EA-0A45E2354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CC88F-7E89-8644-B98B-4020E6A1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1313E-ADBE-C743-A035-713ED19601E8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25B32-4C39-494D-945E-CBBB1C671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8AD9E-DE98-4D44-A3D0-3C819CFB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4684C-2B09-7A4B-9A2D-A3E0A6DF61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420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613" y="6050044"/>
            <a:ext cx="846669" cy="594469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5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@czs.muni.cz" TargetMode="External"/><Relationship Id="rId7" Type="http://schemas.openxmlformats.org/officeDocument/2006/relationships/hyperlink" Target="mailto:boucnik@czs.muni.cz" TargetMode="External"/><Relationship Id="rId2" Type="http://schemas.openxmlformats.org/officeDocument/2006/relationships/hyperlink" Target="https://czs.muni.cz/cs/student-mu/studijni-pobyty/isep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zs.muni.cz/cs/student-mu/studijni-pobyty/partnerske-univerzity" TargetMode="External"/><Relationship Id="rId5" Type="http://schemas.openxmlformats.org/officeDocument/2006/relationships/hyperlink" Target="mailto:hykl@czs.muni.cz" TargetMode="External"/><Relationship Id="rId4" Type="http://schemas.openxmlformats.org/officeDocument/2006/relationships/hyperlink" Target="https://czs.muni.cz/cs/student-mu/studijni-pobyty/erasmus-icm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zs.muni.cz/cs/student-mu/studijni-pobyty/isep" TargetMode="External"/><Relationship Id="rId2" Type="http://schemas.openxmlformats.org/officeDocument/2006/relationships/hyperlink" Target="https://www.isepstudyabroad.org/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ecd.org/dac/financing-sustainable-development/development-finance-standards/DAC-List-ODA-Recipients-for-reporting-2021-flows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ecd.org/dac/financing-sustainable-development/development-finance-standards/DAC-List-ODA-Recipients-for-reporting-2021-flows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trechtsummerschool.nl/" TargetMode="Externa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doodle.com/poll/6v3fgvp842bz37bc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logar@czs.muni.cz" TargetMode="External"/><Relationship Id="rId2" Type="http://schemas.openxmlformats.org/officeDocument/2006/relationships/hyperlink" Target="https://forms.office.com/r/Muj1hgrUnB" TargetMode="Externa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544465-279B-F04A-BCF2-D2E31891E3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02EC7-C89A-5447-844B-109A3617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IRO setkání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7482F3-E21F-7D48-AD83-F1A7E7EAB2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24. 09. 2021</a:t>
            </a:r>
          </a:p>
        </p:txBody>
      </p:sp>
    </p:spTree>
    <p:extLst>
      <p:ext uri="{BB962C8B-B14F-4D97-AF65-F5344CB8AC3E}">
        <p14:creationId xmlns:p14="http://schemas.microsoft.com/office/powerpoint/2010/main" val="223928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CB5893-D6EB-4CE0-8E28-0CFE35A2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CZS MOB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E3F42B-B43B-47FC-9A70-F24AE6BB2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Aktualizace webových stránek fakult ohledně </a:t>
            </a:r>
            <a:r>
              <a:rPr lang="cs-CZ" dirty="0" err="1"/>
              <a:t>mobilitních</a:t>
            </a:r>
            <a:r>
              <a:rPr lang="cs-CZ" dirty="0"/>
              <a:t> programů</a:t>
            </a:r>
            <a:r>
              <a:rPr lang="en-US" dirty="0"/>
              <a:t>, </a:t>
            </a:r>
            <a:r>
              <a:rPr lang="en-US" dirty="0" err="1"/>
              <a:t>jej</a:t>
            </a:r>
            <a:r>
              <a:rPr lang="cs-CZ" dirty="0"/>
              <a:t>i</a:t>
            </a:r>
            <a:r>
              <a:rPr lang="en-US" dirty="0" err="1"/>
              <a:t>ch</a:t>
            </a:r>
            <a:r>
              <a:rPr lang="en-US" dirty="0"/>
              <a:t> </a:t>
            </a:r>
            <a:r>
              <a:rPr lang="en-US" dirty="0" err="1"/>
              <a:t>pravidel</a:t>
            </a:r>
            <a:r>
              <a:rPr lang="cs-CZ" dirty="0"/>
              <a:t> a kontaktních osob na CZS</a:t>
            </a:r>
          </a:p>
          <a:p>
            <a:r>
              <a:rPr lang="cs-CZ" dirty="0"/>
              <a:t>Apel na SO/IRO fakult, aby důkladně kontrolovali dokumenty studentů – od LA a </a:t>
            </a:r>
            <a:r>
              <a:rPr lang="cs-CZ" dirty="0" err="1"/>
              <a:t>ChLA</a:t>
            </a:r>
            <a:r>
              <a:rPr lang="cs-CZ" dirty="0"/>
              <a:t> až po závěrečné dokumenty </a:t>
            </a:r>
            <a:r>
              <a:rPr lang="cs-CZ" dirty="0" err="1"/>
              <a:t>Confirmation</a:t>
            </a:r>
            <a:r>
              <a:rPr lang="cs-CZ" dirty="0"/>
              <a:t> a </a:t>
            </a:r>
            <a:r>
              <a:rPr lang="cs-CZ" dirty="0" err="1"/>
              <a:t>Transcript</a:t>
            </a:r>
            <a:r>
              <a:rPr lang="cs-CZ" dirty="0"/>
              <a:t> of </a:t>
            </a:r>
            <a:r>
              <a:rPr lang="cs-CZ" dirty="0" err="1"/>
              <a:t>Records</a:t>
            </a:r>
            <a:endParaRPr lang="cs-CZ" dirty="0"/>
          </a:p>
          <a:p>
            <a:pPr lvl="1"/>
            <a:r>
              <a:rPr lang="cs-CZ" dirty="0"/>
              <a:t>nejčastější problém: nesedí LA/</a:t>
            </a:r>
            <a:r>
              <a:rPr lang="cs-CZ" dirty="0" err="1"/>
              <a:t>ChLA</a:t>
            </a:r>
            <a:r>
              <a:rPr lang="cs-CZ" dirty="0"/>
              <a:t> s </a:t>
            </a:r>
            <a:r>
              <a:rPr lang="cs-CZ" dirty="0" err="1"/>
              <a:t>Transcriptem</a:t>
            </a:r>
            <a:r>
              <a:rPr lang="cs-CZ" dirty="0"/>
              <a:t> a seznam uznaných předmětů</a:t>
            </a:r>
          </a:p>
          <a:p>
            <a:pPr lvl="1"/>
            <a:r>
              <a:rPr lang="cs-CZ" dirty="0"/>
              <a:t>některé případy: uznává se úplně bez výpisu</a:t>
            </a:r>
          </a:p>
          <a:p>
            <a:pPr lvl="1"/>
            <a:r>
              <a:rPr lang="cs-CZ" dirty="0"/>
              <a:t>při postupné digitalizaci EWP už pak nebude cesta zpět</a:t>
            </a:r>
          </a:p>
          <a:p>
            <a:pPr lvl="1"/>
            <a:r>
              <a:rPr lang="cs-CZ" dirty="0"/>
              <a:t>podmínky ukončení pobytu a uznání před ukončením studia na MU</a:t>
            </a:r>
          </a:p>
          <a:p>
            <a:pPr lvl="1"/>
            <a:r>
              <a:rPr lang="cs-CZ" dirty="0"/>
              <a:t>nastavení pravidel na jednotlivých fakultách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102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endParaRPr lang="en-GB" sz="3000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F55FEAC5-3543-0E4F-84E4-8F1CB0EB87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Nadpis 5">
            <a:extLst>
              <a:ext uri="{FF2B5EF4-FFF2-40B4-BE49-F238E27FC236}">
                <a16:creationId xmlns:a16="http://schemas.microsoft.com/office/drawing/2014/main" id="{32CA557C-7E3B-5941-BE7A-E5F5D19798D9}"/>
              </a:ext>
            </a:extLst>
          </p:cNvPr>
          <p:cNvSpPr txBox="1">
            <a:spLocks/>
          </p:cNvSpPr>
          <p:nvPr/>
        </p:nvSpPr>
        <p:spPr>
          <a:xfrm>
            <a:off x="398502" y="2272937"/>
            <a:ext cx="11361600" cy="1799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br>
              <a:rPr lang="cs-CZ" kern="0" dirty="0"/>
            </a:br>
            <a:r>
              <a:rPr lang="cs-CZ" kern="0" dirty="0"/>
              <a:t>EDUC</a:t>
            </a:r>
            <a:endParaRPr lang="en-GB" sz="3000" kern="0" dirty="0"/>
          </a:p>
        </p:txBody>
      </p:sp>
    </p:spTree>
    <p:extLst>
      <p:ext uri="{BB962C8B-B14F-4D97-AF65-F5344CB8AC3E}">
        <p14:creationId xmlns:p14="http://schemas.microsoft.com/office/powerpoint/2010/main" val="2628665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8614F-B135-A348-8661-32F80487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Co je nového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1FA87-3543-3149-9575-7AD85C30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335936"/>
          </a:xfrm>
        </p:spPr>
        <p:txBody>
          <a:bodyPr/>
          <a:lstStyle/>
          <a:p>
            <a:r>
              <a:rPr lang="cs-CZ" dirty="0"/>
              <a:t>Intenzivní rok 2021/22</a:t>
            </a:r>
          </a:p>
          <a:p>
            <a:pPr lvl="1"/>
            <a:r>
              <a:rPr lang="cs-CZ" dirty="0"/>
              <a:t>Nové kurzy</a:t>
            </a:r>
          </a:p>
          <a:p>
            <a:pPr lvl="1"/>
            <a:r>
              <a:rPr lang="cs-CZ" dirty="0"/>
              <a:t>Žádost o prodloužení</a:t>
            </a:r>
          </a:p>
          <a:p>
            <a:pPr lvl="1"/>
            <a:r>
              <a:rPr lang="cs-CZ" dirty="0"/>
              <a:t>Závěrečná zpráva</a:t>
            </a:r>
          </a:p>
          <a:p>
            <a:r>
              <a:rPr lang="cs-CZ" dirty="0"/>
              <a:t>Online </a:t>
            </a:r>
            <a:r>
              <a:rPr lang="cs-CZ" dirty="0" err="1"/>
              <a:t>event</a:t>
            </a:r>
            <a:r>
              <a:rPr lang="cs-CZ" dirty="0"/>
              <a:t>!</a:t>
            </a:r>
          </a:p>
          <a:p>
            <a:pPr lvl="1"/>
            <a:r>
              <a:rPr lang="cs-CZ" dirty="0"/>
              <a:t>Prosím o účast</a:t>
            </a:r>
          </a:p>
          <a:p>
            <a:r>
              <a:rPr lang="cs-CZ" dirty="0"/>
              <a:t>Institucionální smlouvy</a:t>
            </a:r>
          </a:p>
          <a:p>
            <a:r>
              <a:rPr lang="cs-CZ" dirty="0"/>
              <a:t>Fast-track mobility</a:t>
            </a:r>
          </a:p>
          <a:p>
            <a:r>
              <a:rPr lang="cs-CZ" dirty="0"/>
              <a:t>Nový EDUC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3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8AB6BF-FA68-4DFA-AD9E-60177C04E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 </a:t>
            </a:r>
            <a:r>
              <a:rPr lang="en-US" dirty="0" err="1"/>
              <a:t>Podzimní</a:t>
            </a:r>
            <a:r>
              <a:rPr lang="en-US" dirty="0"/>
              <a:t> online </a:t>
            </a:r>
            <a:r>
              <a:rPr lang="en-US" dirty="0" err="1"/>
              <a:t>kurzy</a:t>
            </a:r>
            <a:endParaRPr lang="cs-CZ" dirty="0" err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2BBF05-0916-4A12-B30E-24F604AA7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457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en-US" dirty="0" err="1"/>
              <a:t>Kurzy</a:t>
            </a:r>
            <a:r>
              <a:rPr lang="en-US" dirty="0"/>
              <a:t> </a:t>
            </a:r>
            <a:r>
              <a:rPr lang="en-US" dirty="0" err="1"/>
              <a:t>navržené</a:t>
            </a:r>
            <a:r>
              <a:rPr lang="en-US" dirty="0"/>
              <a:t> pro </a:t>
            </a:r>
            <a:r>
              <a:rPr lang="en-US" dirty="0" err="1"/>
              <a:t>studenty</a:t>
            </a:r>
            <a:r>
              <a:rPr lang="en-US" dirty="0"/>
              <a:t> z </a:t>
            </a:r>
            <a:r>
              <a:rPr lang="en-US" dirty="0" err="1"/>
              <a:t>jiných</a:t>
            </a:r>
            <a:r>
              <a:rPr lang="en-US" dirty="0"/>
              <a:t> </a:t>
            </a:r>
            <a:r>
              <a:rPr lang="en-US" dirty="0" err="1"/>
              <a:t>než</a:t>
            </a:r>
            <a:r>
              <a:rPr lang="en-US" dirty="0"/>
              <a:t> </a:t>
            </a:r>
            <a:r>
              <a:rPr lang="en-US" dirty="0" err="1"/>
              <a:t>mateřských</a:t>
            </a:r>
            <a:r>
              <a:rPr lang="en-US" dirty="0"/>
              <a:t> </a:t>
            </a:r>
            <a:r>
              <a:rPr lang="en-US" dirty="0" err="1"/>
              <a:t>oborů</a:t>
            </a:r>
            <a:r>
              <a:rPr lang="en-US" dirty="0"/>
              <a:t>, 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studenti</a:t>
            </a:r>
            <a:r>
              <a:rPr lang="en-US" dirty="0"/>
              <a:t> </a:t>
            </a:r>
            <a:r>
              <a:rPr lang="en-US" dirty="0" err="1"/>
              <a:t>přírodovědných</a:t>
            </a:r>
            <a:r>
              <a:rPr lang="en-US" dirty="0"/>
              <a:t> </a:t>
            </a:r>
            <a:r>
              <a:rPr lang="en-US" dirty="0" err="1"/>
              <a:t>oborů</a:t>
            </a:r>
            <a:r>
              <a:rPr lang="en-US" dirty="0"/>
              <a:t> se </a:t>
            </a:r>
            <a:r>
              <a:rPr lang="en-US" dirty="0" err="1"/>
              <a:t>mohou</a:t>
            </a:r>
            <a:r>
              <a:rPr lang="en-US" dirty="0"/>
              <a:t> </a:t>
            </a:r>
            <a:r>
              <a:rPr lang="en-US" dirty="0" err="1"/>
              <a:t>dozvědět</a:t>
            </a:r>
            <a:r>
              <a:rPr lang="en-US" dirty="0"/>
              <a:t> o </a:t>
            </a:r>
            <a:r>
              <a:rPr lang="en-US" dirty="0" err="1"/>
              <a:t>Evropských</a:t>
            </a:r>
            <a:r>
              <a:rPr lang="en-US" dirty="0"/>
              <a:t> </a:t>
            </a:r>
            <a:r>
              <a:rPr lang="en-US" dirty="0" err="1"/>
              <a:t>sankcích</a:t>
            </a:r>
            <a:r>
              <a:rPr lang="en-US" dirty="0"/>
              <a:t>. 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en-US" dirty="0" err="1"/>
              <a:t>Většina</a:t>
            </a:r>
            <a:r>
              <a:rPr lang="en-US" dirty="0"/>
              <a:t> </a:t>
            </a:r>
            <a:r>
              <a:rPr lang="en-US" dirty="0" err="1"/>
              <a:t>kurzů</a:t>
            </a:r>
            <a:r>
              <a:rPr lang="en-US" dirty="0"/>
              <a:t> je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kredity</a:t>
            </a:r>
            <a:r>
              <a:rPr lang="en-US" dirty="0"/>
              <a:t> (o </a:t>
            </a:r>
            <a:r>
              <a:rPr lang="en-US" dirty="0" err="1"/>
              <a:t>kedity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žádá</a:t>
            </a:r>
            <a:r>
              <a:rPr lang="en-US" dirty="0"/>
              <a:t> student)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en-US" dirty="0"/>
              <a:t>MU by </a:t>
            </a:r>
            <a:r>
              <a:rPr lang="en-US" dirty="0" err="1"/>
              <a:t>měla</a:t>
            </a:r>
            <a:r>
              <a:rPr lang="en-US" dirty="0"/>
              <a:t> </a:t>
            </a:r>
            <a:r>
              <a:rPr lang="en-US" dirty="0" err="1"/>
              <a:t>mít</a:t>
            </a:r>
            <a:r>
              <a:rPr lang="en-US" dirty="0"/>
              <a:t> v </a:t>
            </a:r>
            <a:r>
              <a:rPr lang="en-US" dirty="0" err="1"/>
              <a:t>každém</a:t>
            </a:r>
            <a:r>
              <a:rPr lang="en-US" dirty="0"/>
              <a:t> </a:t>
            </a:r>
            <a:r>
              <a:rPr lang="en-US" dirty="0" err="1"/>
              <a:t>kurzu</a:t>
            </a:r>
            <a:r>
              <a:rPr lang="en-US" dirty="0"/>
              <a:t> </a:t>
            </a:r>
            <a:r>
              <a:rPr lang="en-US" dirty="0" err="1"/>
              <a:t>registrovaných</a:t>
            </a:r>
            <a:r>
              <a:rPr lang="en-US" dirty="0"/>
              <a:t> 5 </a:t>
            </a:r>
            <a:r>
              <a:rPr lang="en-US" dirty="0" err="1"/>
              <a:t>studentů</a:t>
            </a:r>
            <a:r>
              <a:rPr lang="en-US" dirty="0"/>
              <a:t>,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námi</a:t>
            </a:r>
            <a:r>
              <a:rPr lang="en-US" dirty="0"/>
              <a:t> </a:t>
            </a:r>
            <a:r>
              <a:rPr lang="en-US" dirty="0" err="1"/>
              <a:t>nabízených</a:t>
            </a:r>
            <a:r>
              <a:rPr lang="en-US" dirty="0"/>
              <a:t> </a:t>
            </a:r>
            <a:r>
              <a:rPr lang="en-US" dirty="0" err="1"/>
              <a:t>kurzů</a:t>
            </a:r>
            <a:r>
              <a:rPr lang="en-US" dirty="0"/>
              <a:t>. </a:t>
            </a:r>
            <a:r>
              <a:rPr lang="en-US" dirty="0" err="1"/>
              <a:t>Budeme</a:t>
            </a:r>
            <a:r>
              <a:rPr lang="en-US" dirty="0"/>
              <a:t> IRO </a:t>
            </a:r>
            <a:r>
              <a:rPr lang="en-US" dirty="0" err="1"/>
              <a:t>vděční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sdílení</a:t>
            </a:r>
            <a:r>
              <a:rPr lang="en-US" dirty="0"/>
              <a:t> </a:t>
            </a:r>
          </a:p>
          <a:p>
            <a:pPr marL="252000" lvl="1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en-US" sz="2800" dirty="0" err="1">
                <a:ea typeface="+mn-ea"/>
                <a:cs typeface="+mn-cs"/>
              </a:rPr>
              <a:t>Termín</a:t>
            </a:r>
            <a:r>
              <a:rPr lang="en-US" sz="2800" dirty="0">
                <a:ea typeface="+mn-ea"/>
                <a:cs typeface="+mn-cs"/>
              </a:rPr>
              <a:t> </a:t>
            </a:r>
            <a:r>
              <a:rPr lang="en-US" sz="2800" dirty="0" err="1">
                <a:ea typeface="+mn-ea"/>
                <a:cs typeface="+mn-cs"/>
              </a:rPr>
              <a:t>registrace</a:t>
            </a:r>
            <a:r>
              <a:rPr lang="en-US" sz="2800" dirty="0">
                <a:ea typeface="+mn-ea"/>
                <a:cs typeface="+mn-cs"/>
              </a:rPr>
              <a:t> pro MU </a:t>
            </a:r>
            <a:r>
              <a:rPr lang="en-US" sz="2800" dirty="0" err="1">
                <a:ea typeface="+mn-ea"/>
                <a:cs typeface="+mn-cs"/>
              </a:rPr>
              <a:t>kurzy</a:t>
            </a:r>
            <a:r>
              <a:rPr lang="en-US" sz="2800" dirty="0">
                <a:ea typeface="+mn-ea"/>
                <a:cs typeface="+mn-cs"/>
              </a:rPr>
              <a:t> </a:t>
            </a:r>
            <a:r>
              <a:rPr lang="en-US" sz="2800" dirty="0" err="1">
                <a:ea typeface="+mn-ea"/>
                <a:cs typeface="+mn-cs"/>
              </a:rPr>
              <a:t>končí</a:t>
            </a:r>
            <a:r>
              <a:rPr lang="en-US" sz="2800" dirty="0">
                <a:ea typeface="+mn-ea"/>
                <a:cs typeface="+mn-cs"/>
              </a:rPr>
              <a:t> 30. </a:t>
            </a:r>
            <a:r>
              <a:rPr lang="en-US" sz="2800" dirty="0" err="1">
                <a:ea typeface="+mn-ea"/>
                <a:cs typeface="+mn-cs"/>
              </a:rPr>
              <a:t>září</a:t>
            </a:r>
            <a:r>
              <a:rPr lang="en-US" sz="2800" dirty="0">
                <a:ea typeface="+mn-ea"/>
                <a:cs typeface="+mn-cs"/>
              </a:rPr>
              <a:t> 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ECA642-E590-497D-929E-A31AE9685C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922441"/>
              </p:ext>
            </p:extLst>
          </p:nvPr>
        </p:nvGraphicFramePr>
        <p:xfrm>
          <a:off x="838200" y="4612335"/>
          <a:ext cx="1066991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478">
                  <a:extLst>
                    <a:ext uri="{9D8B030D-6E8A-4147-A177-3AD203B41FA5}">
                      <a16:colId xmlns:a16="http://schemas.microsoft.com/office/drawing/2014/main" val="3553451410"/>
                    </a:ext>
                  </a:extLst>
                </a:gridCol>
                <a:gridCol w="2667478">
                  <a:extLst>
                    <a:ext uri="{9D8B030D-6E8A-4147-A177-3AD203B41FA5}">
                      <a16:colId xmlns:a16="http://schemas.microsoft.com/office/drawing/2014/main" val="2640400315"/>
                    </a:ext>
                  </a:extLst>
                </a:gridCol>
                <a:gridCol w="2667478">
                  <a:extLst>
                    <a:ext uri="{9D8B030D-6E8A-4147-A177-3AD203B41FA5}">
                      <a16:colId xmlns:a16="http://schemas.microsoft.com/office/drawing/2014/main" val="1864100709"/>
                    </a:ext>
                  </a:extLst>
                </a:gridCol>
                <a:gridCol w="2667478">
                  <a:extLst>
                    <a:ext uri="{9D8B030D-6E8A-4147-A177-3AD203B41FA5}">
                      <a16:colId xmlns:a16="http://schemas.microsoft.com/office/drawing/2014/main" val="40047593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Alexandr Veliký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Analytické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metody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pro 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studium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keramiky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Kurz rozvoje digitálních kompetencí </a:t>
                      </a:r>
                      <a:endParaRPr lang="en-US" sz="1800" b="0" i="0" kern="120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Česká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filozofie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20. 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Století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vybrané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kapitoly</a:t>
                      </a:r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83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Mezinárodní a evropské sankce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Marketing a firemní komunikace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Pád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impéria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nebo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vznik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Evropy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cs-CZ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Grimms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Märchen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europäischen</a:t>
                      </a:r>
                      <a:r>
                        <a:rPr lang="cs-CZ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Kontext” (Pohádky bratří Grimmů v evropském kontextu.)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51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836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59F203-74D7-444B-BF61-95A819D36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IRO 20210319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8AD60A-F679-40CE-BB8A-881987804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B028AD-55F2-4512-8D83-D0C77508D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Výběrová</a:t>
            </a:r>
            <a:r>
              <a:rPr lang="en-GB" dirty="0"/>
              <a:t> </a:t>
            </a:r>
            <a:r>
              <a:rPr lang="en-GB" dirty="0" err="1"/>
              <a:t>řízení</a:t>
            </a:r>
            <a:r>
              <a:rPr lang="en-GB" dirty="0"/>
              <a:t> CZS </a:t>
            </a:r>
            <a:r>
              <a:rPr lang="en-GB" dirty="0" err="1"/>
              <a:t>mimo</a:t>
            </a:r>
            <a:r>
              <a:rPr lang="en-GB" dirty="0"/>
              <a:t> EU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69F187F-4CB2-4988-A518-EDCD7790F8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7002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0EA7A4B-5396-FE45-A1D3-FA19E32A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592" y="1474948"/>
            <a:ext cx="8780813" cy="1171580"/>
          </a:xfrm>
        </p:spPr>
        <p:txBody>
          <a:bodyPr>
            <a:normAutofit/>
          </a:bodyPr>
          <a:lstStyle/>
          <a:p>
            <a:r>
              <a:rPr lang="sk-SK" dirty="0" err="1"/>
              <a:t>Mimoevropské</a:t>
            </a:r>
            <a:r>
              <a:rPr lang="sk-SK" dirty="0"/>
              <a:t> programy CZS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4A718B8-9A0E-8040-88EC-6F94BD05D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7107" y="3075875"/>
            <a:ext cx="7797785" cy="186550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sz="2500" dirty="0">
                <a:hlinkClick r:id="rId2"/>
              </a:rPr>
              <a:t>ISEP</a:t>
            </a:r>
            <a:r>
              <a:rPr lang="sk-SK" sz="2500" dirty="0"/>
              <a:t>			</a:t>
            </a:r>
            <a:r>
              <a:rPr lang="sk-SK" sz="25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smith@czs.muni.cz</a:t>
            </a:r>
            <a:r>
              <a:rPr lang="sk-SK" sz="25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sz="2500" dirty="0">
                <a:hlinkClick r:id="rId4"/>
              </a:rPr>
              <a:t>Erasmus+ ICM</a:t>
            </a:r>
            <a:r>
              <a:rPr lang="sk-SK" sz="2500" dirty="0"/>
              <a:t> 		</a:t>
            </a:r>
            <a:r>
              <a:rPr lang="sk-SK" sz="25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hykl@czs.muni.cz</a:t>
            </a:r>
            <a:r>
              <a:rPr lang="sk-SK" sz="2500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k-SK" sz="2500" dirty="0">
                <a:hlinkClick r:id="rId6"/>
              </a:rPr>
              <a:t>Partnerské Univerzity</a:t>
            </a:r>
            <a:r>
              <a:rPr lang="sk-SK" sz="2500" dirty="0"/>
              <a:t> 	</a:t>
            </a:r>
            <a:r>
              <a:rPr lang="sk-SK" sz="25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boucnik@czs.muni.cz</a:t>
            </a:r>
            <a:endParaRPr lang="sk-SK" sz="2500" u="sng" dirty="0"/>
          </a:p>
        </p:txBody>
      </p:sp>
    </p:spTree>
    <p:extLst>
      <p:ext uri="{BB962C8B-B14F-4D97-AF65-F5344CB8AC3E}">
        <p14:creationId xmlns:p14="http://schemas.microsoft.com/office/powerpoint/2010/main" val="4229582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D998A44-0A6A-4E74-BCCE-C4635026D9E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66898" y="1751723"/>
            <a:ext cx="2484075" cy="152586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dirty="0"/>
              <a:t>Erasmus+ ICM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994FA5-893F-43C8-815E-94980A9F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B7D479-CAF1-4DC5-B9EF-45EF143551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76412" y="4332522"/>
            <a:ext cx="8065045" cy="1841805"/>
          </a:xfrm>
        </p:spPr>
        <p:txBody>
          <a:bodyPr/>
          <a:lstStyle/>
          <a:p>
            <a:pPr algn="ctr"/>
            <a:endParaRPr lang="cs-CZ" sz="2800" b="1" dirty="0"/>
          </a:p>
          <a:p>
            <a:pPr algn="ctr"/>
            <a:r>
              <a:rPr lang="cs-CZ" sz="2800" b="1" dirty="0"/>
              <a:t>Pro akademický rok 2022/2023</a:t>
            </a:r>
          </a:p>
          <a:p>
            <a:pPr algn="ctr"/>
            <a:endParaRPr lang="cs-CZ" sz="2800" b="1" dirty="0"/>
          </a:p>
          <a:p>
            <a:pPr algn="ctr"/>
            <a:endParaRPr lang="cs-CZ" sz="2800" b="1" dirty="0"/>
          </a:p>
          <a:p>
            <a:pPr algn="ctr"/>
            <a:r>
              <a:rPr lang="cs-CZ" sz="2800" dirty="0"/>
              <a:t>Výběrová řízení CZS: </a:t>
            </a:r>
            <a:r>
              <a:rPr lang="cs-CZ" sz="2800" b="1" dirty="0">
                <a:solidFill>
                  <a:schemeClr val="tx2"/>
                </a:solidFill>
              </a:rPr>
              <a:t>Říjen – 15. prosinec</a:t>
            </a:r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id="{7FB74263-C9CD-4495-B0F3-1F5D396665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6000" y="3389376"/>
            <a:ext cx="2484075" cy="216000"/>
          </a:xfrm>
        </p:spPr>
        <p:txBody>
          <a:bodyPr>
            <a:noAutofit/>
          </a:bodyPr>
          <a:lstStyle/>
          <a:p>
            <a:r>
              <a:rPr lang="cs-CZ" sz="1600" dirty="0"/>
              <a:t>Přihlášky ISOIS</a:t>
            </a:r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8CBA6994-9BC6-4668-A00F-2B71C9A0C4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6898" y="3389375"/>
            <a:ext cx="2935050" cy="226397"/>
          </a:xfrm>
        </p:spPr>
        <p:txBody>
          <a:bodyPr>
            <a:noAutofit/>
          </a:bodyPr>
          <a:lstStyle/>
          <a:p>
            <a:r>
              <a:rPr lang="cs-CZ" sz="1600" dirty="0"/>
              <a:t>Přihlášky ISOIS / fakultní místa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330AA18E-1C53-47D6-8950-2437955263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67795" y="3389377"/>
            <a:ext cx="3753144" cy="226395"/>
          </a:xfrm>
        </p:spPr>
        <p:txBody>
          <a:bodyPr>
            <a:noAutofit/>
          </a:bodyPr>
          <a:lstStyle/>
          <a:p>
            <a:r>
              <a:rPr lang="cs-CZ" sz="1600" dirty="0"/>
              <a:t>Přihlášky ISOIS, přímé / nepřímé kvóty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0FB8D648-7CFF-4EC4-B4AC-DCCA5FF7B6F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1751724"/>
            <a:ext cx="2484075" cy="152586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dirty="0"/>
              <a:t>ISEP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F4D54BF-EA07-4938-A103-C57B26B474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67796" y="1689798"/>
            <a:ext cx="2484075" cy="158779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sz="1600" dirty="0"/>
          </a:p>
          <a:p>
            <a:pPr algn="ctr"/>
            <a:r>
              <a:rPr lang="cs-CZ" dirty="0"/>
              <a:t>Partnerské univerzity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6664B37F-2E93-4098-B16A-3542D0803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63299" y="1141964"/>
            <a:ext cx="8065504" cy="271576"/>
          </a:xfrm>
        </p:spPr>
        <p:txBody>
          <a:bodyPr/>
          <a:lstStyle/>
          <a:p>
            <a:r>
              <a:rPr lang="cs-CZ" dirty="0"/>
              <a:t>Interní výběrové řízení CZS MU, výjezdy mimo EU</a:t>
            </a:r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5417C8CB-0497-4397-8EB5-B9FAE1B3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00" y="479406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Mimoevropské</a:t>
            </a:r>
            <a:r>
              <a:rPr lang="sk-SK" dirty="0"/>
              <a:t> programy CZS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4100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D998A44-0A6A-4E74-BCCE-C4635026D9E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66898" y="1751723"/>
            <a:ext cx="2484075" cy="1525867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dirty="0"/>
              <a:t>Erasmus+ ICM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994FA5-893F-43C8-815E-94980A9F1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0FB8D648-7CFF-4EC4-B4AC-DCCA5FF7B6F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66000" y="1751724"/>
            <a:ext cx="2484075" cy="1525866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dirty="0"/>
          </a:p>
          <a:p>
            <a:pPr algn="ctr"/>
            <a:r>
              <a:rPr lang="cs-CZ" dirty="0"/>
              <a:t>ISEP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F4D54BF-EA07-4938-A103-C57B26B474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067796" y="1689798"/>
            <a:ext cx="2484075" cy="158779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endParaRPr lang="cs-CZ" sz="1600" dirty="0"/>
          </a:p>
          <a:p>
            <a:pPr algn="ctr"/>
            <a:r>
              <a:rPr lang="cs-CZ" dirty="0"/>
              <a:t>Partnerské univerzity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6664B37F-2E93-4098-B16A-3542D0803A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63299" y="1141964"/>
            <a:ext cx="8065504" cy="271576"/>
          </a:xfrm>
        </p:spPr>
        <p:txBody>
          <a:bodyPr/>
          <a:lstStyle/>
          <a:p>
            <a:r>
              <a:rPr lang="cs-CZ" dirty="0"/>
              <a:t>Paralelní fakultní výběrové řízení</a:t>
            </a:r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5417C8CB-0497-4397-8EB5-B9FAE1B38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00" y="479406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Mimoevropské</a:t>
            </a:r>
            <a:r>
              <a:rPr lang="sk-SK" dirty="0"/>
              <a:t> programy CZS</a:t>
            </a:r>
            <a:endParaRPr lang="cs-CZ" dirty="0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BEE40AEB-9CDA-4CA9-8F78-65650B136DAD}"/>
              </a:ext>
            </a:extLst>
          </p:cNvPr>
          <p:cNvSpPr txBox="1">
            <a:spLocks/>
          </p:cNvSpPr>
          <p:nvPr/>
        </p:nvSpPr>
        <p:spPr>
          <a:xfrm>
            <a:off x="4366897" y="3507773"/>
            <a:ext cx="2484075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lnSpc>
                <a:spcPts val="11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1600" kern="0" dirty="0"/>
              <a:t>ISOIS</a:t>
            </a:r>
            <a:endParaRPr lang="cs-CZ" sz="1100" kern="0" dirty="0"/>
          </a:p>
        </p:txBody>
      </p:sp>
      <p:sp>
        <p:nvSpPr>
          <p:cNvPr id="21" name="Zástupný text 9">
            <a:extLst>
              <a:ext uri="{FF2B5EF4-FFF2-40B4-BE49-F238E27FC236}">
                <a16:creationId xmlns:a16="http://schemas.microsoft.com/office/drawing/2014/main" id="{0BAD5BDA-F2E0-4147-89DE-12EE445DFFBA}"/>
              </a:ext>
            </a:extLst>
          </p:cNvPr>
          <p:cNvSpPr txBox="1">
            <a:spLocks/>
          </p:cNvSpPr>
          <p:nvPr/>
        </p:nvSpPr>
        <p:spPr>
          <a:xfrm>
            <a:off x="8067796" y="3399773"/>
            <a:ext cx="2484075" cy="216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rtl="0" eaLnBrk="1" fontAlgn="base" hangingPunct="1">
              <a:lnSpc>
                <a:spcPts val="11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1600" kern="0" dirty="0"/>
              <a:t>Emailem / sdílené tabulky</a:t>
            </a:r>
          </a:p>
        </p:txBody>
      </p:sp>
      <p:sp>
        <p:nvSpPr>
          <p:cNvPr id="22" name="Zástupný text 4">
            <a:extLst>
              <a:ext uri="{FF2B5EF4-FFF2-40B4-BE49-F238E27FC236}">
                <a16:creationId xmlns:a16="http://schemas.microsoft.com/office/drawing/2014/main" id="{15C224B2-3041-4587-8B2E-3EE5DCD8A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000" y="4000197"/>
            <a:ext cx="2484431" cy="184180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cs-CZ" sz="1800" b="1" dirty="0"/>
          </a:p>
          <a:p>
            <a:endParaRPr lang="cs-CZ" sz="1800" b="1" dirty="0">
              <a:ln>
                <a:solidFill>
                  <a:schemeClr val="tx1"/>
                </a:solidFill>
              </a:ln>
            </a:endParaRPr>
          </a:p>
          <a:p>
            <a:r>
              <a:rPr lang="cs-CZ" sz="1800" b="1" dirty="0"/>
              <a:t> Fakultní řízení nejsou</a:t>
            </a:r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5FB0F4FB-5A44-443E-B36F-7E1E8AAA83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6897" y="4010285"/>
            <a:ext cx="2484075" cy="184621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cs-CZ" sz="1800" b="1" dirty="0"/>
          </a:p>
          <a:p>
            <a:pPr algn="ctr"/>
            <a:r>
              <a:rPr lang="cs-CZ" sz="1800" b="1" dirty="0"/>
              <a:t>VŘ centrálně na CZS</a:t>
            </a:r>
          </a:p>
          <a:p>
            <a:pPr algn="ctr"/>
            <a:endParaRPr lang="cs-CZ" sz="1800" b="1" dirty="0"/>
          </a:p>
          <a:p>
            <a:pPr algn="ctr"/>
            <a:r>
              <a:rPr lang="cs-CZ" sz="1800" b="1" dirty="0"/>
              <a:t>Několik fakultních</a:t>
            </a:r>
          </a:p>
          <a:p>
            <a:pPr algn="ctr"/>
            <a:r>
              <a:rPr lang="cs-CZ" sz="1800" b="1" dirty="0"/>
              <a:t>smluv</a:t>
            </a:r>
          </a:p>
          <a:p>
            <a:pPr algn="ctr"/>
            <a:endParaRPr lang="cs-CZ" dirty="0"/>
          </a:p>
        </p:txBody>
      </p:sp>
      <p:sp>
        <p:nvSpPr>
          <p:cNvPr id="24" name="Zástupný text 6">
            <a:extLst>
              <a:ext uri="{FF2B5EF4-FFF2-40B4-BE49-F238E27FC236}">
                <a16:creationId xmlns:a16="http://schemas.microsoft.com/office/drawing/2014/main" id="{4EFB81EB-9CA7-4EEC-B622-E1B6F57A67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67794" y="4000197"/>
            <a:ext cx="2637724" cy="184621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cs-CZ" sz="1800" b="1" dirty="0"/>
              <a:t> </a:t>
            </a:r>
          </a:p>
          <a:p>
            <a:r>
              <a:rPr lang="cs-CZ" sz="1800" b="1" dirty="0"/>
              <a:t>VŘ centrálně na CZS</a:t>
            </a:r>
          </a:p>
          <a:p>
            <a:r>
              <a:rPr lang="cs-CZ" sz="1800" b="1" dirty="0"/>
              <a:t>Přímé kvóty (Ústavy, katedry)</a:t>
            </a:r>
          </a:p>
          <a:p>
            <a:r>
              <a:rPr lang="cs-CZ" sz="1800" b="1" dirty="0"/>
              <a:t>Nepřímé kvóty (IRO)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884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9DA672-A629-4274-BEA5-FD6582042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01" y="611467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Partnerské univerzity - </a:t>
            </a:r>
            <a:r>
              <a:rPr lang="cs-CZ" dirty="0" err="1"/>
              <a:t>timeline</a:t>
            </a:r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75F41-7738-4D9C-99AD-95E3EE12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525" y="1950480"/>
            <a:ext cx="10747169" cy="3881521"/>
          </a:xfrm>
        </p:spPr>
        <p:txBody>
          <a:bodyPr/>
          <a:lstStyle/>
          <a:p>
            <a:r>
              <a:rPr lang="cs-CZ" sz="2400" dirty="0"/>
              <a:t>Nabídka na IRO – </a:t>
            </a:r>
            <a:r>
              <a:rPr lang="cs-CZ" b="1" dirty="0">
                <a:solidFill>
                  <a:schemeClr val="tx2"/>
                </a:solidFill>
              </a:rPr>
              <a:t>začátek října</a:t>
            </a:r>
          </a:p>
          <a:p>
            <a:r>
              <a:rPr lang="cs-CZ" sz="2400" dirty="0"/>
              <a:t>Potvrzení zájmu ze strany fakult – </a:t>
            </a:r>
            <a:r>
              <a:rPr lang="cs-CZ" b="1" dirty="0">
                <a:solidFill>
                  <a:schemeClr val="tx2"/>
                </a:solidFill>
              </a:rPr>
              <a:t>do konce října</a:t>
            </a:r>
          </a:p>
          <a:p>
            <a:r>
              <a:rPr lang="cs-CZ" sz="2400" dirty="0"/>
              <a:t>CZS potvrdí místa pro fakulty – </a:t>
            </a:r>
            <a:r>
              <a:rPr lang="cs-CZ" b="1" dirty="0">
                <a:solidFill>
                  <a:schemeClr val="tx2"/>
                </a:solidFill>
              </a:rPr>
              <a:t>do 10. listopadu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Výsledky interních řízení, tj. seznam vybraných studentů</a:t>
            </a:r>
          </a:p>
          <a:p>
            <a:pPr lvl="1"/>
            <a:r>
              <a:rPr lang="cs-CZ" sz="2400" dirty="0"/>
              <a:t>Zaslat na CZS do </a:t>
            </a:r>
            <a:r>
              <a:rPr lang="cs-CZ" sz="2800" b="1" dirty="0">
                <a:solidFill>
                  <a:schemeClr val="tx2"/>
                </a:solidFill>
                <a:ea typeface="+mn-ea"/>
                <a:cs typeface="+mn-cs"/>
              </a:rPr>
              <a:t>10. ledna 2022</a:t>
            </a:r>
          </a:p>
          <a:p>
            <a:pPr lvl="1"/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7EEAF717-1567-479D-B718-8E74901F0E4F}"/>
              </a:ext>
            </a:extLst>
          </p:cNvPr>
          <p:cNvSpPr txBox="1">
            <a:spLocks/>
          </p:cNvSpPr>
          <p:nvPr/>
        </p:nvSpPr>
        <p:spPr>
          <a:xfrm>
            <a:off x="2063300" y="1323254"/>
            <a:ext cx="8064858" cy="367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Nepřímé kvóty na 2022/2023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BE1DB39-B9C5-4721-B586-078155E28C53}"/>
              </a:ext>
            </a:extLst>
          </p:cNvPr>
          <p:cNvSpPr txBox="1"/>
          <p:nvPr/>
        </p:nvSpPr>
        <p:spPr>
          <a:xfrm>
            <a:off x="3801899" y="6092390"/>
            <a:ext cx="6115777" cy="52322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b="1" dirty="0">
                <a:solidFill>
                  <a:schemeClr val="tx2"/>
                </a:solidFill>
              </a:rPr>
              <a:t>Paralelně běží výběrové řízení CZS</a:t>
            </a:r>
          </a:p>
        </p:txBody>
      </p:sp>
    </p:spTree>
    <p:extLst>
      <p:ext uri="{BB962C8B-B14F-4D97-AF65-F5344CB8AC3E}">
        <p14:creationId xmlns:p14="http://schemas.microsoft.com/office/powerpoint/2010/main" val="216672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9DA672-A629-4274-BEA5-FD6582042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8889" y="429063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ISEP program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6292AF0E-4A51-4432-91B7-06317FEDD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57" y="1294410"/>
            <a:ext cx="11566567" cy="50707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Navýšení počtu míst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Výhodné pro mobility do USA, Kanady či Latinské Ameriky, Afriky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Široký výběr univerzit</a:t>
            </a:r>
          </a:p>
          <a:p>
            <a:pPr marL="709200" lvl="1" indent="-457200">
              <a:buFont typeface="Arial" panose="020B0604020202020204" pitchFamily="34" charset="0"/>
              <a:buChar char="•"/>
            </a:pPr>
            <a:r>
              <a:rPr lang="pl-PL" sz="1800" dirty="0"/>
              <a:t>Nabídka pro studenty dostupná zde: </a:t>
            </a:r>
            <a:r>
              <a:rPr lang="en-US" sz="1800" dirty="0"/>
              <a:t>: </a:t>
            </a:r>
            <a:r>
              <a:rPr lang="en-US" sz="1800" dirty="0">
                <a:hlinkClick r:id="rId2"/>
              </a:rPr>
              <a:t>https://www.isepstudyabroad.org/</a:t>
            </a:r>
            <a:r>
              <a:rPr lang="en-US" sz="1800" dirty="0"/>
              <a:t> </a:t>
            </a:r>
            <a:endParaRPr lang="cs-CZ" sz="1800" dirty="0"/>
          </a:p>
          <a:p>
            <a:pPr marL="709200" lvl="1" indent="-457200">
              <a:buFont typeface="Arial" panose="020B0604020202020204" pitchFamily="34" charset="0"/>
              <a:buChar char="•"/>
            </a:pPr>
            <a:r>
              <a:rPr lang="cs-CZ" sz="1800" dirty="0"/>
              <a:t>CZS web: </a:t>
            </a:r>
            <a:r>
              <a:rPr lang="cs-CZ" sz="1800" dirty="0">
                <a:hlinkClick r:id="rId3"/>
              </a:rPr>
              <a:t>https://czs.muni.cz/cs/student-mu/studijni-pobyty/isep</a:t>
            </a:r>
            <a:r>
              <a:rPr lang="cs-CZ" sz="1800" dirty="0"/>
              <a:t> </a:t>
            </a:r>
          </a:p>
          <a:p>
            <a:pPr marL="252000" lvl="1" indent="0">
              <a:buNone/>
            </a:pPr>
            <a:endParaRPr lang="cs-CZ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Pro Austrálii a Nový Zéland je zde velmi nízká šance na přijetí </a:t>
            </a:r>
          </a:p>
          <a:p>
            <a:pPr marL="709200" lvl="1" indent="-457200">
              <a:buFont typeface="Arial" panose="020B0604020202020204" pitchFamily="34" charset="0"/>
              <a:buChar char="•"/>
            </a:pPr>
            <a:r>
              <a:rPr lang="cs-CZ" sz="1600" dirty="0"/>
              <a:t>(Přijato méně než 10 studentů z celého světa za semestr)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Možnost výběru více univerzit v rámci jedné přihlášky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Termín přihlášek: </a:t>
            </a:r>
            <a:r>
              <a:rPr lang="cs-CZ" sz="2400" b="1" dirty="0">
                <a:solidFill>
                  <a:schemeClr val="tx2"/>
                </a:solidFill>
                <a:sym typeface="Wingdings" panose="05000000000000000000" pitchFamily="2" charset="2"/>
              </a:rPr>
              <a:t>15. 12. 2021</a:t>
            </a:r>
            <a:endParaRPr lang="cs-CZ" sz="28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523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F45BD4-4E49-1A4C-A216-DB69423A06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3C4769-5353-E349-9A96-0CA2F46CA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C39447-609B-784D-A9DD-19E425420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Letní školy 2022</a:t>
            </a:r>
          </a:p>
          <a:p>
            <a:r>
              <a:rPr lang="cs-CZ" dirty="0"/>
              <a:t>Krátký mobilitní příspěvek</a:t>
            </a:r>
          </a:p>
          <a:p>
            <a:r>
              <a:rPr lang="cs-CZ" dirty="0"/>
              <a:t>EDUC</a:t>
            </a:r>
          </a:p>
          <a:p>
            <a:r>
              <a:rPr lang="cs-CZ" dirty="0"/>
              <a:t>Výběrová řízení CZS mimo EU</a:t>
            </a:r>
          </a:p>
          <a:p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Staff</a:t>
            </a:r>
            <a:r>
              <a:rPr lang="cs-CZ" dirty="0"/>
              <a:t> mobility</a:t>
            </a:r>
          </a:p>
          <a:p>
            <a:r>
              <a:rPr lang="cs-CZ" dirty="0" err="1"/>
              <a:t>Newcomers</a:t>
            </a:r>
            <a:r>
              <a:rPr lang="cs-CZ" dirty="0"/>
              <a:t>‘ </a:t>
            </a:r>
            <a:r>
              <a:rPr lang="cs-CZ" dirty="0" err="1"/>
              <a:t>Scholarships</a:t>
            </a:r>
            <a:endParaRPr lang="cs-CZ" dirty="0"/>
          </a:p>
          <a:p>
            <a:r>
              <a:rPr lang="cs-CZ" dirty="0"/>
              <a:t>Marketing</a:t>
            </a:r>
          </a:p>
          <a:p>
            <a:r>
              <a:rPr lang="cs-CZ" dirty="0"/>
              <a:t>Ostatní</a:t>
            </a:r>
          </a:p>
        </p:txBody>
      </p:sp>
    </p:spTree>
    <p:extLst>
      <p:ext uri="{BB962C8B-B14F-4D97-AF65-F5344CB8AC3E}">
        <p14:creationId xmlns:p14="http://schemas.microsoft.com/office/powerpoint/2010/main" val="2219910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19DA672-A629-4274-BEA5-FD6582042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E202489-0615-4790-9EE8-E3D74BFE2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01" y="611467"/>
            <a:ext cx="8066301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Erasmus+ ICM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2175F41-7738-4D9C-99AD-95E3EE12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525" y="1950480"/>
            <a:ext cx="10747169" cy="3881521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Nabídka univerzit na webu CZS + otevřen ISOIS - </a:t>
            </a:r>
            <a:r>
              <a:rPr lang="cs-CZ" sz="2600" b="1" dirty="0">
                <a:solidFill>
                  <a:schemeClr val="tx2"/>
                </a:solidFill>
              </a:rPr>
              <a:t>11. 10. 2021 – 15. 12. 2021</a:t>
            </a:r>
            <a:endParaRPr lang="cs-CZ" sz="3000" b="1" dirty="0">
              <a:solidFill>
                <a:schemeClr val="tx2"/>
              </a:solidFill>
            </a:endParaRPr>
          </a:p>
          <a:p>
            <a:pPr lvl="1"/>
            <a:r>
              <a:rPr lang="cs-CZ" sz="1600" dirty="0"/>
              <a:t>Nabídka dle kapacit interinstitucionálních smluv</a:t>
            </a:r>
          </a:p>
          <a:p>
            <a:pPr lvl="1"/>
            <a:r>
              <a:rPr lang="cs-CZ" sz="1600" dirty="0"/>
              <a:t>Možnost 2 priorit</a:t>
            </a:r>
          </a:p>
          <a:p>
            <a:r>
              <a:rPr lang="cs-CZ" sz="2400" dirty="0"/>
              <a:t>Časté dotazy uchazečů:</a:t>
            </a:r>
          </a:p>
          <a:p>
            <a:pPr lvl="1"/>
            <a:r>
              <a:rPr lang="cs-CZ" sz="1600" dirty="0"/>
              <a:t>Doklad o znalosti jazyka (možnost i jazykového kurzu)</a:t>
            </a:r>
          </a:p>
          <a:p>
            <a:pPr lvl="1"/>
            <a:r>
              <a:rPr lang="cs-CZ" sz="1600" dirty="0"/>
              <a:t>Akceptace zahraniční univerzitou (PhD, </a:t>
            </a:r>
            <a:r>
              <a:rPr lang="cs-CZ" sz="1600" dirty="0" err="1"/>
              <a:t>staff</a:t>
            </a:r>
            <a:r>
              <a:rPr lang="cs-CZ" sz="1600" dirty="0"/>
              <a:t>)</a:t>
            </a:r>
          </a:p>
          <a:p>
            <a:pPr lvl="1"/>
            <a:r>
              <a:rPr lang="cs-CZ" sz="1600" dirty="0"/>
              <a:t>Nabídka kurzů na partnerských univerzitách, kontakt na zahraniční oddělení, kontakt na akademické kolegy</a:t>
            </a:r>
          </a:p>
          <a:p>
            <a:r>
              <a:rPr lang="cs-CZ" sz="2400" dirty="0"/>
              <a:t>ISOIS nebo web (Partneři </a:t>
            </a:r>
            <a:r>
              <a:rPr lang="cs-CZ" sz="2400" dirty="0">
                <a:sym typeface="Wingdings" panose="05000000000000000000" pitchFamily="2" charset="2"/>
              </a:rPr>
              <a:t> Přehled smluv)</a:t>
            </a:r>
          </a:p>
          <a:p>
            <a:r>
              <a:rPr lang="cs-CZ" sz="2400" dirty="0">
                <a:sym typeface="Wingdings" panose="05000000000000000000" pitchFamily="2" charset="2"/>
              </a:rPr>
              <a:t>Fakultní smlouvy – také nominace do </a:t>
            </a:r>
            <a:r>
              <a:rPr lang="cs-CZ" sz="2600" b="1" dirty="0">
                <a:solidFill>
                  <a:schemeClr val="tx2"/>
                </a:solidFill>
                <a:sym typeface="Wingdings" panose="05000000000000000000" pitchFamily="2" charset="2"/>
              </a:rPr>
              <a:t>10. 1. 2022</a:t>
            </a:r>
            <a:endParaRPr lang="cs-CZ" sz="3000" b="1" dirty="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ym typeface="Wingdings" panose="05000000000000000000" pitchFamily="2" charset="2"/>
              </a:rPr>
              <a:t>Fáze hodnocení – leden 2022</a:t>
            </a: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  <a:p>
            <a:pPr marL="324000" lvl="1" indent="0">
              <a:buNone/>
            </a:pPr>
            <a:endParaRPr lang="cs-CZ" sz="2400" dirty="0"/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7EEAF717-1567-479D-B718-8E74901F0E4F}"/>
              </a:ext>
            </a:extLst>
          </p:cNvPr>
          <p:cNvSpPr txBox="1">
            <a:spLocks/>
          </p:cNvSpPr>
          <p:nvPr/>
        </p:nvSpPr>
        <p:spPr>
          <a:xfrm>
            <a:off x="2063300" y="1323254"/>
            <a:ext cx="8064858" cy="367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rtl="0" eaLnBrk="1" fontAlgn="base" hangingPunct="1">
              <a:lnSpc>
                <a:spcPts val="23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2022/2023</a:t>
            </a:r>
          </a:p>
        </p:txBody>
      </p:sp>
    </p:spTree>
    <p:extLst>
      <p:ext uri="{BB962C8B-B14F-4D97-AF65-F5344CB8AC3E}">
        <p14:creationId xmlns:p14="http://schemas.microsoft.com/office/powerpoint/2010/main" val="424954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r>
              <a:rPr lang="cs-CZ" u="sng" dirty="0" err="1"/>
              <a:t>Global</a:t>
            </a:r>
            <a:r>
              <a:rPr lang="cs-CZ" u="sng" dirty="0"/>
              <a:t> Staff Mobility</a:t>
            </a:r>
            <a:br>
              <a:rPr lang="cs-CZ" dirty="0"/>
            </a:br>
            <a:r>
              <a:rPr lang="cs-CZ" sz="2800" dirty="0"/>
              <a:t>zaměstnanecká mobilita do celého světa</a:t>
            </a:r>
            <a:endParaRPr lang="en-GB" sz="3000" dirty="0"/>
          </a:p>
        </p:txBody>
      </p:sp>
      <p:sp>
        <p:nvSpPr>
          <p:cNvPr id="4" name="Obdélník 3"/>
          <p:cNvSpPr/>
          <p:nvPr/>
        </p:nvSpPr>
        <p:spPr>
          <a:xfrm>
            <a:off x="5007429" y="56490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9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lobal Surgery - Department of Surgery">
            <a:extLst>
              <a:ext uri="{FF2B5EF4-FFF2-40B4-BE49-F238E27FC236}">
                <a16:creationId xmlns:a16="http://schemas.microsoft.com/office/drawing/2014/main" id="{15979DF0-E0CA-4BD6-9367-CB28CEAD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4356"/>
            <a:ext cx="12192000" cy="3810000"/>
          </a:xfrm>
          <a:prstGeom prst="rect">
            <a:avLst/>
          </a:prstGeom>
          <a:noFill/>
          <a:effectLst>
            <a:softEdge rad="711200"/>
          </a:effectLst>
          <a:scene3d>
            <a:camera prst="orthographicFront"/>
            <a:lightRig rig="threePt" dir="t"/>
          </a:scene3d>
          <a:sp3d>
            <a:bevelT w="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Global</a:t>
            </a:r>
            <a:r>
              <a:rPr lang="cs-CZ" dirty="0"/>
              <a:t> Staff Mobility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Mobilita </a:t>
            </a:r>
            <a:r>
              <a:rPr lang="cs-CZ" b="1" dirty="0"/>
              <a:t>akademických</a:t>
            </a:r>
            <a:r>
              <a:rPr lang="cs-CZ" dirty="0"/>
              <a:t> i </a:t>
            </a:r>
            <a:r>
              <a:rPr lang="cs-CZ" b="1" dirty="0"/>
              <a:t>neakademických</a:t>
            </a:r>
            <a:r>
              <a:rPr lang="cs-CZ" dirty="0"/>
              <a:t> zaměstnanců MU</a:t>
            </a:r>
          </a:p>
          <a:p>
            <a:pPr>
              <a:lnSpc>
                <a:spcPct val="100000"/>
              </a:lnSpc>
            </a:pPr>
            <a:r>
              <a:rPr lang="cs-CZ" b="1" dirty="0"/>
              <a:t>plný</a:t>
            </a:r>
            <a:r>
              <a:rPr lang="cs-CZ" dirty="0"/>
              <a:t> či </a:t>
            </a:r>
            <a:r>
              <a:rPr lang="cs-CZ" b="1" dirty="0"/>
              <a:t>zkrácený</a:t>
            </a:r>
            <a:r>
              <a:rPr lang="cs-CZ" dirty="0"/>
              <a:t> </a:t>
            </a:r>
            <a:r>
              <a:rPr lang="cs-CZ" b="1" dirty="0"/>
              <a:t>úvazek</a:t>
            </a:r>
            <a:r>
              <a:rPr lang="cs-CZ" dirty="0"/>
              <a:t> (ne DPP a DPČ)</a:t>
            </a:r>
          </a:p>
          <a:p>
            <a:pPr>
              <a:lnSpc>
                <a:spcPct val="100000"/>
              </a:lnSpc>
            </a:pPr>
            <a:r>
              <a:rPr lang="cs-CZ" dirty="0"/>
              <a:t>Délka max. </a:t>
            </a:r>
            <a:r>
              <a:rPr lang="cs-CZ" b="1" dirty="0"/>
              <a:t>14 dní; </a:t>
            </a:r>
            <a:r>
              <a:rPr lang="cs-CZ" dirty="0"/>
              <a:t>destinace</a:t>
            </a:r>
            <a:r>
              <a:rPr lang="cs-CZ" b="1" dirty="0"/>
              <a:t>: jakákoliv univerzita</a:t>
            </a:r>
          </a:p>
          <a:p>
            <a:pPr>
              <a:lnSpc>
                <a:spcPct val="100000"/>
              </a:lnSpc>
            </a:pPr>
            <a:endParaRPr lang="cs-CZ" b="1" dirty="0"/>
          </a:p>
          <a:p>
            <a:pPr>
              <a:lnSpc>
                <a:spcPct val="100000"/>
              </a:lnSpc>
            </a:pPr>
            <a:r>
              <a:rPr lang="cs-CZ" b="1" dirty="0"/>
              <a:t>VŘ doposud:</a:t>
            </a:r>
          </a:p>
          <a:p>
            <a:pPr lvl="1"/>
            <a:r>
              <a:rPr lang="cs-CZ" dirty="0"/>
              <a:t>Celkem podpořeno: 		</a:t>
            </a:r>
            <a:r>
              <a:rPr lang="cs-CZ" b="1" dirty="0"/>
              <a:t>16 mobilit</a:t>
            </a:r>
          </a:p>
          <a:p>
            <a:pPr lvl="1"/>
            <a:r>
              <a:rPr lang="cs-CZ" dirty="0"/>
              <a:t>Průměrná částka</a:t>
            </a:r>
            <a:r>
              <a:rPr lang="cs-CZ" b="1" dirty="0"/>
              <a:t>: 			37 000,- Kč</a:t>
            </a:r>
          </a:p>
          <a:p>
            <a:pPr lvl="1"/>
            <a:r>
              <a:rPr lang="cs-CZ" dirty="0"/>
              <a:t>Průměrná délka mobility:</a:t>
            </a:r>
            <a:r>
              <a:rPr lang="cs-CZ" b="1" dirty="0"/>
              <a:t>		9 dní </a:t>
            </a:r>
          </a:p>
          <a:p>
            <a:pPr marL="324000" lvl="1" indent="0">
              <a:buNone/>
            </a:pPr>
            <a:endParaRPr lang="cs-CZ" b="1" dirty="0"/>
          </a:p>
          <a:p>
            <a:r>
              <a:rPr lang="cs-CZ" b="1" dirty="0"/>
              <a:t>Aktuální </a:t>
            </a:r>
            <a:r>
              <a:rPr lang="cs-CZ" b="1" dirty="0" err="1"/>
              <a:t>deadline</a:t>
            </a:r>
            <a:r>
              <a:rPr lang="cs-CZ" b="1" dirty="0"/>
              <a:t>: </a:t>
            </a:r>
            <a:r>
              <a:rPr lang="cs-CZ" b="1" dirty="0">
                <a:solidFill>
                  <a:srgbClr val="FF0000"/>
                </a:solidFill>
              </a:rPr>
              <a:t>31. 10. 2021</a:t>
            </a:r>
          </a:p>
          <a:p>
            <a:pPr lvl="1"/>
            <a:r>
              <a:rPr lang="cs-CZ" i="1" dirty="0"/>
              <a:t>Lze i mobility v listopadu a prosinci</a:t>
            </a:r>
            <a:endParaRPr lang="cs-CZ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b="1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Základní informace</a:t>
            </a:r>
          </a:p>
        </p:txBody>
      </p:sp>
    </p:spTree>
    <p:extLst>
      <p:ext uri="{BB962C8B-B14F-4D97-AF65-F5344CB8AC3E}">
        <p14:creationId xmlns:p14="http://schemas.microsoft.com/office/powerpoint/2010/main" val="1306967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lobal Surgery - Department of Surgery">
            <a:extLst>
              <a:ext uri="{FF2B5EF4-FFF2-40B4-BE49-F238E27FC236}">
                <a16:creationId xmlns:a16="http://schemas.microsoft.com/office/drawing/2014/main" id="{15979DF0-E0CA-4BD6-9367-CB28CEAD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4356"/>
            <a:ext cx="12192000" cy="3810000"/>
          </a:xfrm>
          <a:prstGeom prst="rect">
            <a:avLst/>
          </a:prstGeom>
          <a:noFill/>
          <a:effectLst>
            <a:softEdge rad="711200"/>
          </a:effectLst>
          <a:scene3d>
            <a:camera prst="orthographicFront"/>
            <a:lightRig rig="threePt" dir="t"/>
          </a:scene3d>
          <a:sp3d>
            <a:bevelT w="0" h="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Global</a:t>
            </a:r>
            <a:r>
              <a:rPr lang="cs-CZ" dirty="0"/>
              <a:t> Staff Mobility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Nutné uvést očekávané náklady na cestu v CZK</a:t>
            </a:r>
          </a:p>
          <a:p>
            <a:pPr lvl="1"/>
            <a:r>
              <a:rPr lang="cs-CZ" dirty="0"/>
              <a:t>Stravné, ubytování, cesta, kapesné (max 40%) … zjistit např. dle CP</a:t>
            </a:r>
          </a:p>
          <a:p>
            <a:r>
              <a:rPr lang="cs-CZ" sz="2600" dirty="0"/>
              <a:t>Není omezeno minimální čí maximální částkou – schvalováno CZS</a:t>
            </a:r>
          </a:p>
          <a:p>
            <a:r>
              <a:rPr lang="cs-CZ" sz="2600" dirty="0"/>
              <a:t>Potvrzení přijetí ze strany přijímající univerzity</a:t>
            </a:r>
          </a:p>
          <a:p>
            <a:r>
              <a:rPr lang="cs-CZ" sz="2600" dirty="0"/>
              <a:t>Náplň mobility se píše přímo do přihlášky</a:t>
            </a:r>
          </a:p>
          <a:p>
            <a:r>
              <a:rPr lang="cs-CZ" sz="2600" dirty="0"/>
              <a:t>Rozhodování dle uvedených priorit (EDUC, QS, IP2021, …)</a:t>
            </a:r>
          </a:p>
          <a:p>
            <a:pPr lvl="1"/>
            <a:r>
              <a:rPr lang="cs-CZ" b="1" dirty="0"/>
              <a:t>Pouze, je-li to nutné</a:t>
            </a:r>
            <a:r>
              <a:rPr lang="cs-CZ" dirty="0"/>
              <a:t>! (Zatím nevyužito)</a:t>
            </a:r>
          </a:p>
          <a:p>
            <a:r>
              <a:rPr lang="cs-CZ" sz="2600" dirty="0"/>
              <a:t>Výsledky VŘ v řádu dní</a:t>
            </a:r>
          </a:p>
          <a:p>
            <a:pPr lvl="1"/>
            <a:endParaRPr lang="cs-CZ" sz="2400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Přihláška a hodnocení</a:t>
            </a:r>
          </a:p>
        </p:txBody>
      </p:sp>
    </p:spTree>
    <p:extLst>
      <p:ext uri="{BB962C8B-B14F-4D97-AF65-F5344CB8AC3E}">
        <p14:creationId xmlns:p14="http://schemas.microsoft.com/office/powerpoint/2010/main" val="365466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r>
              <a:rPr lang="cs-CZ" u="sng" dirty="0" err="1"/>
              <a:t>Newcomers</a:t>
            </a:r>
            <a:r>
              <a:rPr lang="cs-CZ" u="sng" dirty="0"/>
              <a:t>‘ </a:t>
            </a:r>
            <a:r>
              <a:rPr lang="cs-CZ" u="sng" dirty="0" err="1"/>
              <a:t>Scholarships</a:t>
            </a:r>
            <a:br>
              <a:rPr lang="cs-CZ" dirty="0"/>
            </a:br>
            <a:r>
              <a:rPr lang="cs-CZ" sz="2800" dirty="0"/>
              <a:t>podpora studentů ze třetích zemí v cizojazyčných programech</a:t>
            </a:r>
            <a:endParaRPr lang="en-GB" sz="3000" dirty="0"/>
          </a:p>
        </p:txBody>
      </p:sp>
      <p:sp>
        <p:nvSpPr>
          <p:cNvPr id="4" name="Obdélník 3"/>
          <p:cNvSpPr/>
          <p:nvPr/>
        </p:nvSpPr>
        <p:spPr>
          <a:xfrm>
            <a:off x="5007429" y="56490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dirty="0">
                <a:solidFill>
                  <a:schemeClr val="bg1"/>
                </a:solidFill>
              </a:rPr>
              <a:t>Adam Hykl</a:t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61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Newcomers</a:t>
            </a:r>
            <a:r>
              <a:rPr lang="cs-CZ" dirty="0"/>
              <a:t>‘ </a:t>
            </a:r>
            <a:r>
              <a:rPr lang="cs-CZ" dirty="0" err="1"/>
              <a:t>Scholarships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Přihlášky celkem:		</a:t>
            </a:r>
            <a:r>
              <a:rPr lang="cs-CZ" sz="2400" b="1" dirty="0"/>
              <a:t>77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Uděleno stipendií		</a:t>
            </a:r>
            <a:r>
              <a:rPr lang="cs-CZ" sz="2400" b="1" dirty="0"/>
              <a:t>48</a:t>
            </a:r>
            <a:endParaRPr lang="cs-CZ" sz="1600" b="1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sz="1600" dirty="0"/>
              <a:t>*pozn.: s tak velkým počtem se ale v budoucnu nepočítá, rozpočet plánuje 20 stipendií</a:t>
            </a:r>
          </a:p>
          <a:p>
            <a:pPr marL="72000" indent="0">
              <a:lnSpc>
                <a:spcPct val="100000"/>
              </a:lnSpc>
              <a:buNone/>
            </a:pP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2400" dirty="0"/>
              <a:t>Nejvyšší hodnocení:	</a:t>
            </a:r>
            <a:r>
              <a:rPr lang="cs-CZ" sz="2400" b="1" dirty="0"/>
              <a:t>90</a:t>
            </a:r>
            <a:r>
              <a:rPr lang="cs-CZ" sz="2400" dirty="0"/>
              <a:t> ze 100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Nejnižší hodnocení:	</a:t>
            </a:r>
            <a:r>
              <a:rPr lang="cs-CZ" sz="2400" b="1" dirty="0"/>
              <a:t>15</a:t>
            </a:r>
            <a:r>
              <a:rPr lang="cs-CZ" sz="2400" dirty="0"/>
              <a:t> ze 100 (v případě </a:t>
            </a:r>
            <a:r>
              <a:rPr lang="cs-CZ" sz="2400" dirty="0" err="1"/>
              <a:t>eligible</a:t>
            </a:r>
            <a:r>
              <a:rPr lang="cs-CZ" sz="2400" dirty="0"/>
              <a:t> studentů)</a:t>
            </a:r>
            <a:endParaRPr lang="cs-CZ" sz="1600" dirty="0"/>
          </a:p>
          <a:p>
            <a:pPr marL="72000" indent="0">
              <a:lnSpc>
                <a:spcPct val="100000"/>
              </a:lnSpc>
              <a:buNone/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Podpořené přihlášky dle úrovní: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BA:				</a:t>
            </a:r>
            <a:r>
              <a:rPr lang="cs-CZ" sz="2400" b="1" dirty="0"/>
              <a:t>4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MA:				</a:t>
            </a:r>
            <a:r>
              <a:rPr lang="cs-CZ" sz="2400" b="1" dirty="0"/>
              <a:t>39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PhD:			</a:t>
            </a:r>
            <a:r>
              <a:rPr lang="cs-CZ" sz="2400" b="1" dirty="0"/>
              <a:t>5</a:t>
            </a:r>
            <a:endParaRPr lang="cs-CZ" sz="1600" b="1" dirty="0"/>
          </a:p>
          <a:p>
            <a:pPr marL="72000" indent="0">
              <a:lnSpc>
                <a:spcPct val="100000"/>
              </a:lnSpc>
              <a:buNone/>
            </a:pPr>
            <a:endParaRPr lang="cs-CZ" sz="2400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Zkušenosti z 2021</a:t>
            </a:r>
          </a:p>
        </p:txBody>
      </p:sp>
    </p:spTree>
    <p:extLst>
      <p:ext uri="{BB962C8B-B14F-4D97-AF65-F5344CB8AC3E}">
        <p14:creationId xmlns:p14="http://schemas.microsoft.com/office/powerpoint/2010/main" val="39648235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Newcomers</a:t>
            </a:r>
            <a:r>
              <a:rPr lang="cs-CZ" dirty="0"/>
              <a:t>‘ </a:t>
            </a:r>
            <a:r>
              <a:rPr lang="cs-CZ" dirty="0" err="1"/>
              <a:t>Scholarships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V Institucionálním plánu zařazeno pod </a:t>
            </a:r>
            <a:r>
              <a:rPr lang="cs-CZ" sz="2400" b="1" dirty="0"/>
              <a:t>marketing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Řídí se schváleným rozpočtem pro daný kalendářní rok</a:t>
            </a:r>
          </a:p>
          <a:p>
            <a:pPr>
              <a:lnSpc>
                <a:spcPct val="100000"/>
              </a:lnSpc>
            </a:pPr>
            <a:endParaRPr lang="cs-CZ" sz="2400" b="1" dirty="0"/>
          </a:p>
          <a:p>
            <a:pPr>
              <a:lnSpc>
                <a:spcPct val="100000"/>
              </a:lnSpc>
            </a:pPr>
            <a:r>
              <a:rPr lang="cs-CZ" sz="2400" b="1" dirty="0"/>
              <a:t>Tj. Cílem stipendia je:</a:t>
            </a:r>
          </a:p>
          <a:p>
            <a:pPr lvl="1"/>
            <a:r>
              <a:rPr lang="cs-CZ" sz="1800" dirty="0"/>
              <a:t>Možnost nabídnout novým zahraničním zájemcům o studium na MU stipendium (pracovat s tím jako s promo-nástrojem)</a:t>
            </a:r>
          </a:p>
          <a:p>
            <a:pPr lvl="1"/>
            <a:r>
              <a:rPr lang="cs-CZ" sz="1800" dirty="0"/>
              <a:t>Umožnit alespoň částečnou finanční podporu v začátku studia</a:t>
            </a:r>
          </a:p>
          <a:p>
            <a:pPr lvl="1"/>
            <a:r>
              <a:rPr lang="cs-CZ" sz="1800" dirty="0"/>
              <a:t>Ulehčit studentům životní náklady v ČR</a:t>
            </a:r>
          </a:p>
          <a:p>
            <a:pPr marL="324000" lvl="1" indent="0">
              <a:buNone/>
            </a:pPr>
            <a:endParaRPr lang="cs-CZ" sz="1800" dirty="0"/>
          </a:p>
          <a:p>
            <a:pPr>
              <a:lnSpc>
                <a:spcPct val="100000"/>
              </a:lnSpc>
            </a:pPr>
            <a:r>
              <a:rPr lang="cs-CZ" sz="2400" b="1" dirty="0"/>
              <a:t>Stipendium není:</a:t>
            </a:r>
          </a:p>
          <a:p>
            <a:pPr lvl="1"/>
            <a:r>
              <a:rPr lang="cs-CZ" sz="1800" dirty="0"/>
              <a:t>Podpora pro fakulty, proto nejsou kvóty</a:t>
            </a:r>
          </a:p>
          <a:p>
            <a:pPr lvl="1"/>
            <a:r>
              <a:rPr lang="cs-CZ" sz="1800" dirty="0"/>
              <a:t>Podporou celé délky studia studenta</a:t>
            </a:r>
          </a:p>
          <a:p>
            <a:pPr lvl="1"/>
            <a:r>
              <a:rPr lang="cs-CZ" sz="1800" dirty="0"/>
              <a:t>Primárně určeno pro platbu </a:t>
            </a:r>
            <a:r>
              <a:rPr lang="cs-CZ" sz="1800" dirty="0" err="1"/>
              <a:t>tuition</a:t>
            </a:r>
            <a:r>
              <a:rPr lang="cs-CZ" sz="1800" dirty="0"/>
              <a:t> </a:t>
            </a:r>
            <a:r>
              <a:rPr lang="cs-CZ" sz="1800" dirty="0" err="1"/>
              <a:t>fees</a:t>
            </a:r>
            <a:r>
              <a:rPr lang="cs-CZ" sz="1800" dirty="0"/>
              <a:t> (i když jej pravděpodobně takto část studentů využije)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Základní informace a podmínky účasti</a:t>
            </a:r>
          </a:p>
        </p:txBody>
      </p:sp>
    </p:spTree>
    <p:extLst>
      <p:ext uri="{BB962C8B-B14F-4D97-AF65-F5344CB8AC3E}">
        <p14:creationId xmlns:p14="http://schemas.microsoft.com/office/powerpoint/2010/main" val="698582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Newcomers</a:t>
            </a:r>
            <a:r>
              <a:rPr lang="cs-CZ" dirty="0"/>
              <a:t>‘ </a:t>
            </a:r>
            <a:r>
              <a:rPr lang="cs-CZ" dirty="0" err="1"/>
              <a:t>Scholarships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b="1" dirty="0"/>
              <a:t>Prezenční studium </a:t>
            </a:r>
            <a:r>
              <a:rPr lang="cs-CZ" sz="2400" dirty="0"/>
              <a:t>= student musí být zapsán v době výplaty stipendia</a:t>
            </a:r>
          </a:p>
          <a:p>
            <a:pPr lvl="1"/>
            <a:r>
              <a:rPr lang="cs-CZ" sz="1600" dirty="0"/>
              <a:t>V případě, že není ještě potvrzeno je udělení stipendia podmínečné, v případě nepřijetí nabídnuto dalšímu studentovi v pořadí v kompletním seznamu</a:t>
            </a:r>
          </a:p>
          <a:p>
            <a:pPr>
              <a:lnSpc>
                <a:spcPct val="100000"/>
              </a:lnSpc>
            </a:pPr>
            <a:r>
              <a:rPr lang="cs-CZ" sz="2400" b="1" dirty="0"/>
              <a:t>Cizojazyčné programy</a:t>
            </a:r>
            <a:r>
              <a:rPr lang="cs-CZ" sz="2400" dirty="0"/>
              <a:t>, kde jsou placeny poplatky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Podpora pro </a:t>
            </a:r>
            <a:r>
              <a:rPr lang="cs-CZ" sz="2400" b="1" dirty="0"/>
              <a:t>Bc</a:t>
            </a:r>
            <a:r>
              <a:rPr lang="cs-CZ" sz="2400" dirty="0"/>
              <a:t>., </a:t>
            </a:r>
            <a:r>
              <a:rPr lang="cs-CZ" sz="2400" b="1" dirty="0"/>
              <a:t>Mgr</a:t>
            </a:r>
            <a:r>
              <a:rPr lang="cs-CZ" sz="2400" dirty="0"/>
              <a:t>. i </a:t>
            </a:r>
            <a:r>
              <a:rPr lang="cs-CZ" sz="2400" b="1" dirty="0"/>
              <a:t>PhD</a:t>
            </a:r>
            <a:r>
              <a:rPr lang="cs-CZ" sz="2400" dirty="0"/>
              <a:t> studia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Stipendium může podat student zapsaný v </a:t>
            </a:r>
            <a:r>
              <a:rPr lang="cs-CZ" sz="2400" b="1" dirty="0"/>
              <a:t>I. ročníku </a:t>
            </a:r>
            <a:r>
              <a:rPr lang="cs-CZ" sz="2400" dirty="0"/>
              <a:t>(tj. 1. i 2. semestr)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Student má občanství a trvalý pobyt v </a:t>
            </a:r>
            <a:r>
              <a:rPr lang="cs-CZ" sz="2400" b="1" dirty="0"/>
              <a:t>rozvojové</a:t>
            </a:r>
            <a:r>
              <a:rPr lang="cs-CZ" sz="2400" dirty="0"/>
              <a:t> </a:t>
            </a:r>
            <a:r>
              <a:rPr lang="cs-CZ" sz="2400" b="1" dirty="0"/>
              <a:t>zemi</a:t>
            </a:r>
            <a:r>
              <a:rPr lang="cs-CZ" sz="2400" dirty="0"/>
              <a:t> (tj. jako země spadající do kategorií zemí dle seznamu </a:t>
            </a:r>
            <a:r>
              <a:rPr lang="cs-CZ" sz="2400" dirty="0">
                <a:hlinkClick r:id="rId2"/>
              </a:rPr>
              <a:t>OECD</a:t>
            </a:r>
            <a:r>
              <a:rPr lang="cs-CZ" sz="2400" dirty="0"/>
              <a:t> pro daný rok)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Základní informace a podmínky účasti</a:t>
            </a:r>
          </a:p>
        </p:txBody>
      </p:sp>
    </p:spTree>
    <p:extLst>
      <p:ext uri="{BB962C8B-B14F-4D97-AF65-F5344CB8AC3E}">
        <p14:creationId xmlns:p14="http://schemas.microsoft.com/office/powerpoint/2010/main" val="3370667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Newcomers</a:t>
            </a:r>
            <a:r>
              <a:rPr lang="cs-CZ" dirty="0"/>
              <a:t>‘ </a:t>
            </a:r>
            <a:r>
              <a:rPr lang="cs-CZ" dirty="0" err="1"/>
              <a:t>Scholarships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600" dirty="0"/>
              <a:t>Kvalitativní kritéria (0 – 100 bodů)</a:t>
            </a:r>
          </a:p>
          <a:p>
            <a:pPr lvl="1"/>
            <a:r>
              <a:rPr lang="cs-CZ" b="1" dirty="0"/>
              <a:t>40 bodů </a:t>
            </a:r>
            <a:r>
              <a:rPr lang="cs-CZ" dirty="0"/>
              <a:t>– </a:t>
            </a:r>
            <a:r>
              <a:rPr lang="cs-CZ" b="1" dirty="0"/>
              <a:t>GPA</a:t>
            </a:r>
            <a:r>
              <a:rPr lang="cs-CZ" dirty="0"/>
              <a:t> na škále 1-4, výsledky předchozího studia</a:t>
            </a:r>
          </a:p>
          <a:p>
            <a:pPr lvl="1"/>
            <a:r>
              <a:rPr lang="cs-CZ" b="1" dirty="0"/>
              <a:t>10 bodů </a:t>
            </a:r>
            <a:r>
              <a:rPr lang="cs-CZ" dirty="0"/>
              <a:t>– jasná </a:t>
            </a:r>
            <a:r>
              <a:rPr lang="cs-CZ" b="1" dirty="0"/>
              <a:t>motivace</a:t>
            </a:r>
            <a:r>
              <a:rPr lang="cs-CZ" dirty="0"/>
              <a:t> pro studium na MU a důvody k udělení stipendia</a:t>
            </a:r>
          </a:p>
          <a:p>
            <a:pPr lvl="1"/>
            <a:r>
              <a:rPr lang="cs-CZ" b="1" dirty="0"/>
              <a:t>Až 15 bodů </a:t>
            </a:r>
            <a:r>
              <a:rPr lang="cs-CZ" dirty="0"/>
              <a:t>– </a:t>
            </a:r>
            <a:r>
              <a:rPr lang="cs-CZ" b="1" dirty="0"/>
              <a:t>úroveň studia </a:t>
            </a:r>
            <a:r>
              <a:rPr lang="cs-CZ" i="1" dirty="0"/>
              <a:t>(Bc. = 5 bodů; Mgr. = 15 bodů; PhD = 10 bodů)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15 bodů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(dříve 20)</a:t>
            </a:r>
            <a:r>
              <a:rPr lang="cs-CZ" b="1" dirty="0"/>
              <a:t> </a:t>
            </a:r>
            <a:r>
              <a:rPr lang="cs-CZ" dirty="0"/>
              <a:t>– doložení </a:t>
            </a:r>
            <a:r>
              <a:rPr lang="cs-CZ" b="1" dirty="0"/>
              <a:t>finanční potřeby</a:t>
            </a:r>
            <a:r>
              <a:rPr lang="cs-CZ" dirty="0"/>
              <a:t>, prokázání příslušnosti k znevýhodněným skupinám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Až 20 bodů (dříve 15)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b="1" dirty="0"/>
              <a:t>extra aktivity </a:t>
            </a:r>
            <a:r>
              <a:rPr lang="cs-CZ" i="1" dirty="0"/>
              <a:t>(leadership </a:t>
            </a:r>
            <a:r>
              <a:rPr lang="cs-CZ" i="1" dirty="0" err="1"/>
              <a:t>activities</a:t>
            </a:r>
            <a:r>
              <a:rPr lang="cs-CZ" i="1" dirty="0"/>
              <a:t>, </a:t>
            </a:r>
            <a:r>
              <a:rPr lang="cs-CZ" i="1" dirty="0" err="1"/>
              <a:t>community</a:t>
            </a:r>
            <a:r>
              <a:rPr lang="cs-CZ" i="1" dirty="0"/>
              <a:t> </a:t>
            </a:r>
            <a:r>
              <a:rPr lang="cs-CZ" i="1" dirty="0" err="1"/>
              <a:t>service</a:t>
            </a:r>
            <a:r>
              <a:rPr lang="cs-CZ" i="1" dirty="0"/>
              <a:t>, </a:t>
            </a:r>
            <a:r>
              <a:rPr lang="cs-CZ" i="1" dirty="0" err="1"/>
              <a:t>special</a:t>
            </a:r>
            <a:r>
              <a:rPr lang="cs-CZ" i="1" dirty="0"/>
              <a:t> </a:t>
            </a:r>
            <a:r>
              <a:rPr lang="cs-CZ" i="1" dirty="0" err="1"/>
              <a:t>performances</a:t>
            </a:r>
            <a:r>
              <a:rPr lang="cs-CZ" i="1" dirty="0"/>
              <a:t> – </a:t>
            </a:r>
            <a:r>
              <a:rPr lang="cs-CZ" i="1" dirty="0" err="1"/>
              <a:t>honors</a:t>
            </a:r>
            <a:r>
              <a:rPr lang="cs-CZ" i="1" dirty="0"/>
              <a:t> </a:t>
            </a:r>
            <a:r>
              <a:rPr lang="cs-CZ" i="1" dirty="0" err="1"/>
              <a:t>graduation</a:t>
            </a:r>
            <a:r>
              <a:rPr lang="cs-CZ" i="1" dirty="0"/>
              <a:t>, </a:t>
            </a:r>
            <a:r>
              <a:rPr lang="cs-CZ" i="1" dirty="0" err="1"/>
              <a:t>special</a:t>
            </a:r>
            <a:r>
              <a:rPr lang="cs-CZ" i="1" dirty="0"/>
              <a:t> </a:t>
            </a:r>
            <a:r>
              <a:rPr lang="cs-CZ" i="1" dirty="0" err="1"/>
              <a:t>class</a:t>
            </a:r>
            <a:r>
              <a:rPr lang="cs-CZ" i="1" dirty="0"/>
              <a:t> rank, </a:t>
            </a:r>
            <a:r>
              <a:rPr lang="cs-CZ" i="1" dirty="0" err="1"/>
              <a:t>special</a:t>
            </a:r>
            <a:r>
              <a:rPr lang="cs-CZ" i="1" dirty="0"/>
              <a:t> </a:t>
            </a:r>
            <a:r>
              <a:rPr lang="cs-CZ" i="1" dirty="0" err="1"/>
              <a:t>talents</a:t>
            </a:r>
            <a:r>
              <a:rPr lang="cs-CZ" i="1" dirty="0"/>
              <a:t> atd.)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Kritéria</a:t>
            </a:r>
          </a:p>
        </p:txBody>
      </p:sp>
    </p:spTree>
    <p:extLst>
      <p:ext uri="{BB962C8B-B14F-4D97-AF65-F5344CB8AC3E}">
        <p14:creationId xmlns:p14="http://schemas.microsoft.com/office/powerpoint/2010/main" val="17713664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Newcomers</a:t>
            </a:r>
            <a:r>
              <a:rPr lang="cs-CZ" dirty="0"/>
              <a:t>‘ </a:t>
            </a:r>
            <a:r>
              <a:rPr lang="cs-CZ" dirty="0" err="1"/>
              <a:t>Scholarships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Stipendium není děleno dle kvót – studenti hodnoceni v jednom „poolu“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Občanství vs. trvalý pobyt studentů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Úroveň studia – PhD. vs. BA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Souběh s jiným stipendiem (vládní granty, Běloruská stipendia, …)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Přesun pro jaro 2022 schválen</a:t>
            </a:r>
          </a:p>
          <a:p>
            <a:pPr lvl="1"/>
            <a:r>
              <a:rPr lang="cs-CZ" sz="1600" dirty="0"/>
              <a:t>Kvůli COVID-19, kvůli vízům</a:t>
            </a:r>
          </a:p>
          <a:p>
            <a:r>
              <a:rPr lang="cs-CZ" sz="2400" dirty="0"/>
              <a:t>Vystavovali jsme Potvrzení o stipendiu v ČJ</a:t>
            </a:r>
            <a:endParaRPr lang="cs-CZ" sz="1600" dirty="0"/>
          </a:p>
          <a:p>
            <a:pPr lvl="1"/>
            <a:r>
              <a:rPr lang="cs-CZ" sz="1600" dirty="0"/>
              <a:t>Zasílání originálů?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Přihlašování ISOIS – UČO nebo e-mail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Sekce FAQ na webu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Přihlašování vč. vyhodnocení 2021 bylo pozdě</a:t>
            </a:r>
            <a:endParaRPr lang="cs-CZ" sz="1600" dirty="0"/>
          </a:p>
          <a:p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Prezenční studium = student musí být zapsán v době výplaty stipendia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Cizojazyčné programy, kde jsou placeny poplatky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Student-žadatel musí být </a:t>
            </a:r>
            <a:r>
              <a:rPr lang="cs-CZ" sz="2400" b="1" dirty="0"/>
              <a:t>přijat</a:t>
            </a:r>
            <a:r>
              <a:rPr lang="cs-CZ" sz="2400" dirty="0"/>
              <a:t> k </a:t>
            </a:r>
            <a:r>
              <a:rPr lang="cs-CZ" sz="2400" b="1" dirty="0"/>
              <a:t>prezenčnímu</a:t>
            </a:r>
            <a:r>
              <a:rPr lang="cs-CZ" sz="2400" dirty="0"/>
              <a:t> </a:t>
            </a:r>
            <a:r>
              <a:rPr lang="cs-CZ" sz="2400" b="1" dirty="0"/>
              <a:t>studiu</a:t>
            </a:r>
            <a:r>
              <a:rPr lang="cs-CZ" sz="2400" dirty="0"/>
              <a:t> či se na ně hlásit - odpovědnost fakulty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Podpora pro studium v </a:t>
            </a:r>
            <a:r>
              <a:rPr lang="cs-CZ" sz="2400" b="1" dirty="0"/>
              <a:t>anglických</a:t>
            </a:r>
            <a:r>
              <a:rPr lang="cs-CZ" sz="2400" dirty="0"/>
              <a:t> </a:t>
            </a:r>
            <a:r>
              <a:rPr lang="cs-CZ" sz="2400" b="1" dirty="0"/>
              <a:t>programech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Podpora pro </a:t>
            </a:r>
            <a:r>
              <a:rPr lang="cs-CZ" sz="2400" b="1" dirty="0"/>
              <a:t>Bc</a:t>
            </a:r>
            <a:r>
              <a:rPr lang="cs-CZ" sz="2400" dirty="0"/>
              <a:t>., </a:t>
            </a:r>
            <a:r>
              <a:rPr lang="cs-CZ" sz="2400" b="1" dirty="0"/>
              <a:t>Mgr</a:t>
            </a:r>
            <a:r>
              <a:rPr lang="cs-CZ" sz="2400" dirty="0"/>
              <a:t>. i </a:t>
            </a:r>
            <a:r>
              <a:rPr lang="cs-CZ" sz="2400" b="1" dirty="0"/>
              <a:t>PhD</a:t>
            </a:r>
            <a:r>
              <a:rPr lang="cs-CZ" sz="2400" dirty="0"/>
              <a:t> studia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Lze podat pouze </a:t>
            </a:r>
            <a:r>
              <a:rPr lang="cs-CZ" sz="2400" b="1" dirty="0"/>
              <a:t>jednu</a:t>
            </a:r>
            <a:r>
              <a:rPr lang="cs-CZ" sz="2400" dirty="0"/>
              <a:t> žádost o stipendium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Student pochází z </a:t>
            </a:r>
            <a:r>
              <a:rPr lang="cs-CZ" sz="2400" b="1" dirty="0"/>
              <a:t>rozvojové</a:t>
            </a:r>
            <a:r>
              <a:rPr lang="cs-CZ" sz="2400" dirty="0"/>
              <a:t> </a:t>
            </a:r>
            <a:r>
              <a:rPr lang="cs-CZ" sz="2400" b="1" dirty="0"/>
              <a:t>země</a:t>
            </a:r>
            <a:r>
              <a:rPr lang="cs-CZ" sz="2400" dirty="0"/>
              <a:t> (tj. jako země spadající do kategorií zemí z nejnižšími příjmy, dle </a:t>
            </a:r>
            <a:r>
              <a:rPr lang="cs-CZ" sz="2400" dirty="0">
                <a:hlinkClick r:id="rId2"/>
              </a:rPr>
              <a:t>definice OECD</a:t>
            </a:r>
            <a:r>
              <a:rPr lang="cs-CZ" sz="2400" dirty="0"/>
              <a:t>)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Revize a otázky</a:t>
            </a:r>
          </a:p>
        </p:txBody>
      </p:sp>
    </p:spTree>
    <p:extLst>
      <p:ext uri="{BB962C8B-B14F-4D97-AF65-F5344CB8AC3E}">
        <p14:creationId xmlns:p14="http://schemas.microsoft.com/office/powerpoint/2010/main" val="863142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br>
              <a:rPr lang="cs-CZ" dirty="0"/>
            </a:br>
            <a:endParaRPr lang="en-GB" sz="3000" dirty="0"/>
          </a:p>
        </p:txBody>
      </p:sp>
      <p:sp>
        <p:nvSpPr>
          <p:cNvPr id="4" name="Nadpis 5">
            <a:extLst>
              <a:ext uri="{FF2B5EF4-FFF2-40B4-BE49-F238E27FC236}">
                <a16:creationId xmlns:a16="http://schemas.microsoft.com/office/drawing/2014/main" id="{DFBA46E7-49C4-604F-9AD2-32EE4BBC2795}"/>
              </a:ext>
            </a:extLst>
          </p:cNvPr>
          <p:cNvSpPr txBox="1">
            <a:spLocks/>
          </p:cNvSpPr>
          <p:nvPr/>
        </p:nvSpPr>
        <p:spPr>
          <a:xfrm>
            <a:off x="550902" y="2425337"/>
            <a:ext cx="11361600" cy="1799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br>
              <a:rPr lang="cs-CZ" kern="0" dirty="0"/>
            </a:br>
            <a:r>
              <a:rPr lang="cs-CZ" kern="0" dirty="0" err="1"/>
              <a:t>Intensive</a:t>
            </a:r>
            <a:r>
              <a:rPr lang="cs-CZ" kern="0" dirty="0"/>
              <a:t> </a:t>
            </a:r>
            <a:r>
              <a:rPr lang="cs-CZ" kern="0" dirty="0" err="1"/>
              <a:t>Summer</a:t>
            </a:r>
            <a:r>
              <a:rPr lang="cs-CZ" kern="0" dirty="0"/>
              <a:t> </a:t>
            </a:r>
            <a:r>
              <a:rPr lang="cs-CZ" kern="0" dirty="0" err="1"/>
              <a:t>School</a:t>
            </a:r>
            <a:endParaRPr lang="en-GB" sz="3000" kern="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EAFF7D-71E0-A343-A8E3-A55CD1A2B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902" y="3995960"/>
            <a:ext cx="11361600" cy="698497"/>
          </a:xfrm>
        </p:spPr>
        <p:txBody>
          <a:bodyPr/>
          <a:lstStyle/>
          <a:p>
            <a:r>
              <a:rPr lang="cs-CZ" dirty="0"/>
              <a:t>Letní škola MU: 11. – 22. července 2022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886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974757-E3A4-4649-B248-A2A0F5D779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F14AF2-288C-459B-8004-CB720152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Stipendia pro anglické programy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9BEAFC-E45A-4030-8638-EAD5A52C5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Možnost podávání přihlášek:	</a:t>
            </a:r>
            <a:r>
              <a:rPr lang="cs-CZ" b="1" dirty="0">
                <a:solidFill>
                  <a:srgbClr val="FF0000"/>
                </a:solidFill>
              </a:rPr>
              <a:t>1. 11. 2021 – 30. 4. 2022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Vyhodnocení:</a:t>
            </a:r>
            <a:r>
              <a:rPr lang="cs-CZ" sz="2400" b="1" dirty="0">
                <a:solidFill>
                  <a:srgbClr val="FF0000"/>
                </a:solidFill>
              </a:rPr>
              <a:t>			květen 2022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Přihláška na fakultu + přihláška do ISOIS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r>
              <a:rPr lang="cs-CZ" sz="2400" dirty="0"/>
              <a:t>Žádost o stipendium obsahuje:</a:t>
            </a:r>
          </a:p>
          <a:p>
            <a:pPr lvl="1"/>
            <a:r>
              <a:rPr lang="cs-CZ" dirty="0"/>
              <a:t>Základní údaje o studentovi a jeho studiu na MU</a:t>
            </a:r>
          </a:p>
          <a:p>
            <a:pPr lvl="1"/>
            <a:r>
              <a:rPr lang="cs-CZ" dirty="0"/>
              <a:t>Motivační dopis (800 slov, proč žádám, co očekávám a chci dokázat)</a:t>
            </a:r>
          </a:p>
          <a:p>
            <a:pPr lvl="1"/>
            <a:r>
              <a:rPr lang="cs-CZ" dirty="0"/>
              <a:t>Výsledky studia s viditelným GPA</a:t>
            </a:r>
          </a:p>
          <a:p>
            <a:pPr lvl="1"/>
            <a:r>
              <a:rPr lang="cs-CZ" dirty="0"/>
              <a:t>Další podpůrné materiály (</a:t>
            </a:r>
            <a:r>
              <a:rPr lang="cs-CZ" dirty="0" err="1"/>
              <a:t>proof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excellence, </a:t>
            </a:r>
            <a:r>
              <a:rPr lang="cs-CZ" dirty="0" err="1"/>
              <a:t>proof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vulnerable</a:t>
            </a:r>
            <a:r>
              <a:rPr lang="cs-CZ" dirty="0"/>
              <a:t> </a:t>
            </a:r>
            <a:r>
              <a:rPr lang="cs-CZ" dirty="0" err="1"/>
              <a:t>situation</a:t>
            </a:r>
            <a:r>
              <a:rPr lang="cs-CZ" dirty="0"/>
              <a:t>) - </a:t>
            </a:r>
            <a:r>
              <a:rPr lang="cs-CZ" b="1" dirty="0"/>
              <a:t>volitelné</a:t>
            </a:r>
          </a:p>
          <a:p>
            <a:pPr lvl="1"/>
            <a:endParaRPr lang="cs-CZ" sz="1800" dirty="0"/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797DD6E4-30E0-4718-899D-D820FDF48337}"/>
              </a:ext>
            </a:extLst>
          </p:cNvPr>
          <p:cNvSpPr txBox="1">
            <a:spLocks/>
          </p:cNvSpPr>
          <p:nvPr/>
        </p:nvSpPr>
        <p:spPr>
          <a:xfrm>
            <a:off x="719400" y="1206001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Aktuální VŘ</a:t>
            </a:r>
          </a:p>
        </p:txBody>
      </p:sp>
    </p:spTree>
    <p:extLst>
      <p:ext uri="{BB962C8B-B14F-4D97-AF65-F5344CB8AC3E}">
        <p14:creationId xmlns:p14="http://schemas.microsoft.com/office/powerpoint/2010/main" val="1616537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Marketing</a:t>
            </a:r>
            <a:endParaRPr lang="en-GB" sz="3000" dirty="0"/>
          </a:p>
        </p:txBody>
      </p:sp>
      <p:sp>
        <p:nvSpPr>
          <p:cNvPr id="4" name="Obdélník 3"/>
          <p:cNvSpPr/>
          <p:nvPr/>
        </p:nvSpPr>
        <p:spPr>
          <a:xfrm>
            <a:off x="5007429" y="56490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960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9EB72F-5A6A-7D40-B956-14F82BC3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Marketing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166F17-7145-DF4A-B928-59875D940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Kampaně – léto 2021 – report</a:t>
            </a:r>
          </a:p>
          <a:p>
            <a:r>
              <a:rPr lang="cs-CZ" dirty="0">
                <a:solidFill>
                  <a:srgbClr val="0000DC"/>
                </a:solidFill>
              </a:rPr>
              <a:t>Kampaně – podzim 2021 – plány, vizuály, </a:t>
            </a:r>
            <a:r>
              <a:rPr lang="cs-CZ" dirty="0" err="1">
                <a:solidFill>
                  <a:srgbClr val="0000DC"/>
                </a:solidFill>
              </a:rPr>
              <a:t>microsite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r>
              <a:rPr lang="cs-CZ" dirty="0">
                <a:solidFill>
                  <a:srgbClr val="0000DC"/>
                </a:solidFill>
              </a:rPr>
              <a:t>Erasmus </a:t>
            </a:r>
            <a:r>
              <a:rPr lang="cs-CZ" dirty="0" err="1">
                <a:solidFill>
                  <a:srgbClr val="0000DC"/>
                </a:solidFill>
              </a:rPr>
              <a:t>Days</a:t>
            </a:r>
            <a:r>
              <a:rPr lang="cs-CZ" dirty="0">
                <a:solidFill>
                  <a:srgbClr val="0000DC"/>
                </a:solidFill>
              </a:rPr>
              <a:t> 2021</a:t>
            </a:r>
          </a:p>
          <a:p>
            <a:r>
              <a:rPr lang="cs-CZ" dirty="0" err="1">
                <a:solidFill>
                  <a:srgbClr val="0000DC"/>
                </a:solidFill>
              </a:rPr>
              <a:t>Virtual</a:t>
            </a:r>
            <a:r>
              <a:rPr lang="cs-CZ" dirty="0">
                <a:solidFill>
                  <a:srgbClr val="0000DC"/>
                </a:solidFill>
              </a:rPr>
              <a:t> Open </a:t>
            </a:r>
            <a:r>
              <a:rPr lang="cs-CZ" dirty="0" err="1">
                <a:solidFill>
                  <a:srgbClr val="0000DC"/>
                </a:solidFill>
              </a:rPr>
              <a:t>Days</a:t>
            </a:r>
            <a:r>
              <a:rPr lang="cs-CZ" dirty="0">
                <a:solidFill>
                  <a:srgbClr val="0000DC"/>
                </a:solidFill>
              </a:rPr>
              <a:t> 2021  </a:t>
            </a:r>
          </a:p>
        </p:txBody>
      </p:sp>
    </p:spTree>
    <p:extLst>
      <p:ext uri="{BB962C8B-B14F-4D97-AF65-F5344CB8AC3E}">
        <p14:creationId xmlns:p14="http://schemas.microsoft.com/office/powerpoint/2010/main" val="16752885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873C0-7529-E74A-A7F9-69C2AE41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Kampaně – léto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0AEB91-9CE7-584B-AEB7-8ED54CD90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SEM (Google) + FB/IG </a:t>
            </a:r>
          </a:p>
          <a:p>
            <a:r>
              <a:rPr lang="cs-CZ" dirty="0" err="1">
                <a:solidFill>
                  <a:srgbClr val="0000DC"/>
                </a:solidFill>
              </a:rPr>
              <a:t>Broad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Cca 215.000 CZK </a:t>
            </a:r>
          </a:p>
          <a:p>
            <a:r>
              <a:rPr lang="cs-CZ" dirty="0">
                <a:solidFill>
                  <a:srgbClr val="0000DC"/>
                </a:solidFill>
              </a:rPr>
              <a:t>Zacíleno na JVA, LATAM, BALK, BALT, MED, JAP, UK, USA, CAN</a:t>
            </a:r>
          </a:p>
          <a:p>
            <a:r>
              <a:rPr lang="cs-CZ" dirty="0">
                <a:solidFill>
                  <a:srgbClr val="0000DC"/>
                </a:solidFill>
              </a:rPr>
              <a:t>Bez </a:t>
            </a:r>
            <a:r>
              <a:rPr lang="cs-CZ" dirty="0" err="1">
                <a:solidFill>
                  <a:srgbClr val="0000DC"/>
                </a:solidFill>
              </a:rPr>
              <a:t>remarketingu</a:t>
            </a:r>
            <a:r>
              <a:rPr lang="cs-CZ" dirty="0">
                <a:solidFill>
                  <a:srgbClr val="0000DC"/>
                </a:solidFill>
              </a:rPr>
              <a:t> (</a:t>
            </a:r>
            <a:r>
              <a:rPr lang="cs-CZ" dirty="0" err="1">
                <a:solidFill>
                  <a:srgbClr val="0000DC"/>
                </a:solidFill>
              </a:rPr>
              <a:t>muni</a:t>
            </a:r>
            <a:r>
              <a:rPr lang="cs-CZ" dirty="0">
                <a:solidFill>
                  <a:srgbClr val="0000DC"/>
                </a:solidFill>
              </a:rPr>
              <a:t> web)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0156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5806A52-4C7D-5C40-A313-B6ECE986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Facebook</a:t>
            </a:r>
            <a:r>
              <a:rPr lang="cs-CZ" dirty="0"/>
              <a:t>/</a:t>
            </a:r>
            <a:r>
              <a:rPr lang="cs-CZ" dirty="0" err="1"/>
              <a:t>Instagram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FFED17-1264-114A-B7B7-05BCE61C7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solidFill>
                  <a:srgbClr val="0000DC"/>
                </a:solidFill>
              </a:rPr>
              <a:t>9,3mil. impresí, 0,77% CTR, CPC 8,79CZK</a:t>
            </a:r>
          </a:p>
          <a:p>
            <a:r>
              <a:rPr lang="cs-CZ" sz="2400" dirty="0">
                <a:solidFill>
                  <a:srgbClr val="0000DC"/>
                </a:solidFill>
              </a:rPr>
              <a:t>Nejlepší v JVA, LATAM, BALK, MED </a:t>
            </a:r>
            <a:r>
              <a:rPr lang="cs-CZ" sz="2400" dirty="0" err="1">
                <a:solidFill>
                  <a:srgbClr val="0000DC"/>
                </a:solidFill>
              </a:rPr>
              <a:t>x</a:t>
            </a:r>
            <a:r>
              <a:rPr lang="cs-CZ" sz="2400" dirty="0">
                <a:solidFill>
                  <a:srgbClr val="0000DC"/>
                </a:solidFill>
              </a:rPr>
              <a:t> JAP, UK, USA, CAN </a:t>
            </a:r>
          </a:p>
          <a:p>
            <a:pPr lvl="1"/>
            <a:r>
              <a:rPr lang="cs-CZ" sz="1800" dirty="0" err="1">
                <a:solidFill>
                  <a:srgbClr val="0000DC"/>
                </a:solidFill>
              </a:rPr>
              <a:t>Lowest</a:t>
            </a:r>
            <a:r>
              <a:rPr lang="cs-CZ" sz="1800" dirty="0">
                <a:solidFill>
                  <a:srgbClr val="0000DC"/>
                </a:solidFill>
              </a:rPr>
              <a:t> CPC – 1,04 CZK (LATAM + JVA)</a:t>
            </a:r>
          </a:p>
          <a:p>
            <a:pPr lvl="1"/>
            <a:r>
              <a:rPr lang="cs-CZ" sz="1800" dirty="0" err="1">
                <a:solidFill>
                  <a:srgbClr val="0000DC"/>
                </a:solidFill>
              </a:rPr>
              <a:t>Highest</a:t>
            </a:r>
            <a:r>
              <a:rPr lang="cs-CZ" sz="1800" dirty="0">
                <a:solidFill>
                  <a:srgbClr val="0000DC"/>
                </a:solidFill>
              </a:rPr>
              <a:t> CPC – 21,29 CZK (CAN)</a:t>
            </a:r>
          </a:p>
          <a:p>
            <a:r>
              <a:rPr lang="cs-CZ" sz="2400" dirty="0">
                <a:solidFill>
                  <a:srgbClr val="0000DC"/>
                </a:solidFill>
              </a:rPr>
              <a:t>Nejlépe funguje: nejlepší studentské město, 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0000DC"/>
                </a:solidFill>
              </a:rPr>
              <a:t>mezinárodní prostředí, 80+ </a:t>
            </a:r>
            <a:r>
              <a:rPr lang="cs-CZ" sz="2400" dirty="0" err="1">
                <a:solidFill>
                  <a:srgbClr val="0000DC"/>
                </a:solidFill>
              </a:rPr>
              <a:t>programmes</a:t>
            </a:r>
            <a:endParaRPr lang="cs-CZ" sz="2400" dirty="0">
              <a:solidFill>
                <a:srgbClr val="0000DC"/>
              </a:solidFill>
            </a:endParaRPr>
          </a:p>
          <a:p>
            <a:r>
              <a:rPr lang="cs-CZ" sz="2400" dirty="0">
                <a:solidFill>
                  <a:srgbClr val="0000DC"/>
                </a:solidFill>
              </a:rPr>
              <a:t>Nejméně funguje: </a:t>
            </a:r>
            <a:r>
              <a:rPr lang="cs-CZ" sz="2400" dirty="0" err="1">
                <a:solidFill>
                  <a:srgbClr val="0000DC"/>
                </a:solidFill>
              </a:rPr>
              <a:t>carousel</a:t>
            </a:r>
            <a:r>
              <a:rPr lang="cs-CZ" sz="2400" dirty="0">
                <a:solidFill>
                  <a:srgbClr val="0000DC"/>
                </a:solidFill>
              </a:rPr>
              <a:t> ve </a:t>
            </a:r>
            <a:r>
              <a:rPr lang="cs-CZ" sz="2400" dirty="0" err="1">
                <a:solidFill>
                  <a:srgbClr val="0000DC"/>
                </a:solidFill>
              </a:rPr>
              <a:t>stories</a:t>
            </a:r>
            <a:r>
              <a:rPr lang="cs-CZ" sz="2400" dirty="0">
                <a:solidFill>
                  <a:srgbClr val="0000DC"/>
                </a:solidFill>
              </a:rPr>
              <a:t> a abstraktní </a:t>
            </a:r>
            <a:r>
              <a:rPr lang="cs-CZ" sz="2400" dirty="0" err="1">
                <a:solidFill>
                  <a:srgbClr val="0000DC"/>
                </a:solidFill>
              </a:rPr>
              <a:t>claimy</a:t>
            </a:r>
            <a:endParaRPr lang="cs-CZ" sz="2400" dirty="0">
              <a:solidFill>
                <a:srgbClr val="0000DC"/>
              </a:solidFill>
            </a:endParaRP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81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6.jpg" title="Image">
            <a:extLst>
              <a:ext uri="{FF2B5EF4-FFF2-40B4-BE49-F238E27FC236}">
                <a16:creationId xmlns:a16="http://schemas.microsoft.com/office/drawing/2014/main" id="{E17314BC-4F01-7D43-B313-4824F6E5D59B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9932" y="774668"/>
            <a:ext cx="3362753" cy="5011640"/>
          </a:xfrm>
          <a:prstGeom prst="rect">
            <a:avLst/>
          </a:prstGeom>
          <a:noFill/>
        </p:spPr>
      </p:pic>
      <p:pic>
        <p:nvPicPr>
          <p:cNvPr id="7" name="image10.jpg" title="Image">
            <a:extLst>
              <a:ext uri="{FF2B5EF4-FFF2-40B4-BE49-F238E27FC236}">
                <a16:creationId xmlns:a16="http://schemas.microsoft.com/office/drawing/2014/main" id="{F30C5E74-8FF7-B440-85FE-21720169902A}"/>
              </a:ext>
            </a:extLst>
          </p:cNvPr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4332426" y="854993"/>
            <a:ext cx="3257093" cy="4850990"/>
          </a:xfrm>
          <a:prstGeom prst="rect">
            <a:avLst/>
          </a:prstGeom>
          <a:noFill/>
        </p:spPr>
      </p:pic>
      <p:pic>
        <p:nvPicPr>
          <p:cNvPr id="8" name="image3.jpg" title="Image">
            <a:extLst>
              <a:ext uri="{FF2B5EF4-FFF2-40B4-BE49-F238E27FC236}">
                <a16:creationId xmlns:a16="http://schemas.microsoft.com/office/drawing/2014/main" id="{71108679-F56B-ED4C-9433-9601D484CB1F}"/>
              </a:ext>
            </a:extLst>
          </p:cNvPr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8159260" y="904179"/>
            <a:ext cx="3362753" cy="475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586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2AB66-D127-484D-B90B-8F2B951C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 (Google)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6FA60-A0CC-7140-A2F0-64C0972AE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55tis. Impresí </a:t>
            </a:r>
          </a:p>
          <a:p>
            <a:r>
              <a:rPr lang="cs-CZ" dirty="0">
                <a:solidFill>
                  <a:srgbClr val="0000DC"/>
                </a:solidFill>
              </a:rPr>
              <a:t>CTR 6%</a:t>
            </a:r>
          </a:p>
          <a:p>
            <a:r>
              <a:rPr lang="cs-CZ" dirty="0">
                <a:solidFill>
                  <a:srgbClr val="0000DC"/>
                </a:solidFill>
              </a:rPr>
              <a:t>CPC 16 CZK</a:t>
            </a:r>
          </a:p>
          <a:p>
            <a:r>
              <a:rPr lang="cs-CZ" dirty="0">
                <a:solidFill>
                  <a:srgbClr val="0000DC"/>
                </a:solidFill>
              </a:rPr>
              <a:t>Větší </a:t>
            </a:r>
            <a:r>
              <a:rPr lang="cs-CZ" dirty="0" err="1">
                <a:solidFill>
                  <a:srgbClr val="0000DC"/>
                </a:solidFill>
              </a:rPr>
              <a:t>proklikovost</a:t>
            </a:r>
            <a:r>
              <a:rPr lang="cs-CZ" dirty="0">
                <a:solidFill>
                  <a:srgbClr val="0000DC"/>
                </a:solidFill>
              </a:rPr>
              <a:t>, přesnější „cílení“ – klíčová slova (nejlepší „study </a:t>
            </a:r>
            <a:r>
              <a:rPr lang="cs-CZ" dirty="0" err="1">
                <a:solidFill>
                  <a:srgbClr val="0000DC"/>
                </a:solidFill>
              </a:rPr>
              <a:t>abroad</a:t>
            </a:r>
            <a:r>
              <a:rPr lang="cs-CZ" dirty="0">
                <a:solidFill>
                  <a:srgbClr val="0000DC"/>
                </a:solidFill>
              </a:rPr>
              <a:t>“ a „</a:t>
            </a:r>
            <a:r>
              <a:rPr lang="cs-CZ" dirty="0" err="1">
                <a:solidFill>
                  <a:srgbClr val="0000DC"/>
                </a:solidFill>
              </a:rPr>
              <a:t>masters</a:t>
            </a:r>
            <a:r>
              <a:rPr lang="cs-CZ" dirty="0">
                <a:solidFill>
                  <a:srgbClr val="0000DC"/>
                </a:solidFill>
              </a:rPr>
              <a:t>/</a:t>
            </a:r>
            <a:r>
              <a:rPr lang="cs-CZ" dirty="0" err="1">
                <a:solidFill>
                  <a:srgbClr val="0000DC"/>
                </a:solidFill>
              </a:rPr>
              <a:t>bachelor</a:t>
            </a:r>
            <a:r>
              <a:rPr lang="cs-CZ" dirty="0">
                <a:solidFill>
                  <a:srgbClr val="0000DC"/>
                </a:solidFill>
              </a:rPr>
              <a:t> in </a:t>
            </a:r>
            <a:r>
              <a:rPr lang="cs-CZ" dirty="0" err="1">
                <a:solidFill>
                  <a:srgbClr val="0000DC"/>
                </a:solidFill>
              </a:rPr>
              <a:t>English</a:t>
            </a:r>
            <a:r>
              <a:rPr lang="cs-CZ" dirty="0">
                <a:solidFill>
                  <a:srgbClr val="0000DC"/>
                </a:solidFill>
              </a:rPr>
              <a:t>“ </a:t>
            </a:r>
          </a:p>
          <a:p>
            <a:r>
              <a:rPr lang="cs-CZ" dirty="0">
                <a:solidFill>
                  <a:srgbClr val="0000DC"/>
                </a:solidFill>
              </a:rPr>
              <a:t>Nejlepší v JVA, BAL, MED</a:t>
            </a:r>
          </a:p>
          <a:p>
            <a:r>
              <a:rPr lang="cs-CZ" dirty="0">
                <a:solidFill>
                  <a:srgbClr val="0000DC"/>
                </a:solidFill>
              </a:rPr>
              <a:t>Nejhorší v USA, CAN, JAP</a:t>
            </a:r>
          </a:p>
          <a:p>
            <a:r>
              <a:rPr lang="cs-CZ" dirty="0">
                <a:solidFill>
                  <a:srgbClr val="0000DC"/>
                </a:solidFill>
              </a:rPr>
              <a:t>Obtížné vyhodnocování (</a:t>
            </a:r>
            <a:r>
              <a:rPr lang="cs-CZ" dirty="0" err="1">
                <a:solidFill>
                  <a:srgbClr val="0000DC"/>
                </a:solidFill>
              </a:rPr>
              <a:t>muni</a:t>
            </a:r>
            <a:r>
              <a:rPr lang="cs-CZ" dirty="0">
                <a:solidFill>
                  <a:srgbClr val="0000DC"/>
                </a:solidFill>
              </a:rPr>
              <a:t> web)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7965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F0381D-FE91-194F-93D4-41FA14AC1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Kampaně – podzim 2021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7111C4-A5D5-0647-8DD1-A196F116A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00DC"/>
                </a:solidFill>
              </a:rPr>
              <a:t>Broad</a:t>
            </a:r>
            <a:r>
              <a:rPr lang="cs-CZ" dirty="0">
                <a:solidFill>
                  <a:srgbClr val="0000DC"/>
                </a:solidFill>
              </a:rPr>
              <a:t> + </a:t>
            </a:r>
            <a:r>
              <a:rPr lang="cs-CZ" dirty="0" err="1">
                <a:solidFill>
                  <a:srgbClr val="0000DC"/>
                </a:solidFill>
              </a:rPr>
              <a:t>fields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r>
              <a:rPr lang="cs-CZ" dirty="0">
                <a:solidFill>
                  <a:srgbClr val="0000DC"/>
                </a:solidFill>
              </a:rPr>
              <a:t>EC: 600 tis. CZK</a:t>
            </a:r>
          </a:p>
          <a:p>
            <a:r>
              <a:rPr lang="cs-CZ" dirty="0">
                <a:solidFill>
                  <a:srgbClr val="0000DC"/>
                </a:solidFill>
              </a:rPr>
              <a:t>3 </a:t>
            </a:r>
            <a:r>
              <a:rPr lang="cs-CZ" dirty="0" err="1">
                <a:solidFill>
                  <a:srgbClr val="0000DC"/>
                </a:solidFill>
              </a:rPr>
              <a:t>broad</a:t>
            </a:r>
            <a:r>
              <a:rPr lang="cs-CZ" dirty="0">
                <a:solidFill>
                  <a:srgbClr val="0000DC"/>
                </a:solidFill>
              </a:rPr>
              <a:t> ad sety – na nejpopulárnější (na Google obecná klíčová slova)</a:t>
            </a:r>
          </a:p>
          <a:p>
            <a:r>
              <a:rPr lang="cs-CZ" dirty="0">
                <a:solidFill>
                  <a:srgbClr val="0000DC"/>
                </a:solidFill>
              </a:rPr>
              <a:t>16 ad setů na </a:t>
            </a:r>
            <a:r>
              <a:rPr lang="cs-CZ" dirty="0" err="1">
                <a:solidFill>
                  <a:srgbClr val="0000DC"/>
                </a:solidFill>
              </a:rPr>
              <a:t>fields</a:t>
            </a:r>
            <a:r>
              <a:rPr lang="cs-CZ" dirty="0">
                <a:solidFill>
                  <a:srgbClr val="0000DC"/>
                </a:solidFill>
              </a:rPr>
              <a:t> – vybíráno tak, aby byly zahrnuté všechny fakulty, atraktivní obory a aby to nestálo miliardu </a:t>
            </a:r>
          </a:p>
          <a:p>
            <a:r>
              <a:rPr lang="cs-CZ" dirty="0" err="1">
                <a:solidFill>
                  <a:srgbClr val="0000DC"/>
                </a:solidFill>
              </a:rPr>
              <a:t>Landing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page</a:t>
            </a:r>
            <a:r>
              <a:rPr lang="cs-CZ" dirty="0">
                <a:solidFill>
                  <a:srgbClr val="0000DC"/>
                </a:solidFill>
              </a:rPr>
              <a:t> na novou </a:t>
            </a:r>
            <a:r>
              <a:rPr lang="cs-CZ" dirty="0" err="1">
                <a:solidFill>
                  <a:srgbClr val="0000DC"/>
                </a:solidFill>
              </a:rPr>
              <a:t>microsite</a:t>
            </a:r>
            <a:r>
              <a:rPr lang="cs-CZ" dirty="0">
                <a:solidFill>
                  <a:srgbClr val="0000DC"/>
                </a:solidFill>
              </a:rPr>
              <a:t> – přesnější měření + </a:t>
            </a:r>
            <a:r>
              <a:rPr lang="cs-CZ" dirty="0" err="1">
                <a:solidFill>
                  <a:srgbClr val="0000DC"/>
                </a:solidFill>
              </a:rPr>
              <a:t>remarketing</a:t>
            </a:r>
            <a:endParaRPr lang="cs-CZ" dirty="0">
              <a:solidFill>
                <a:srgbClr val="0000DC"/>
              </a:solidFill>
            </a:endParaRPr>
          </a:p>
          <a:p>
            <a:r>
              <a:rPr lang="cs-CZ" dirty="0">
                <a:solidFill>
                  <a:srgbClr val="0000DC"/>
                </a:solidFill>
              </a:rPr>
              <a:t>Na IG – </a:t>
            </a:r>
            <a:r>
              <a:rPr lang="cs-CZ" dirty="0" err="1">
                <a:solidFill>
                  <a:srgbClr val="0000DC"/>
                </a:solidFill>
              </a:rPr>
              <a:t>videokampaň</a:t>
            </a:r>
            <a:r>
              <a:rPr lang="cs-CZ" dirty="0">
                <a:solidFill>
                  <a:srgbClr val="0000DC"/>
                </a:solidFill>
              </a:rPr>
              <a:t> ve </a:t>
            </a:r>
            <a:r>
              <a:rPr lang="cs-CZ" dirty="0" err="1">
                <a:solidFill>
                  <a:srgbClr val="0000DC"/>
                </a:solidFill>
              </a:rPr>
              <a:t>stories</a:t>
            </a:r>
            <a:r>
              <a:rPr lang="cs-CZ" dirty="0">
                <a:solidFill>
                  <a:srgbClr val="0000DC"/>
                </a:solidFill>
              </a:rPr>
              <a:t>, 15s reklamní spoty</a:t>
            </a:r>
          </a:p>
        </p:txBody>
      </p:sp>
    </p:spTree>
    <p:extLst>
      <p:ext uri="{BB962C8B-B14F-4D97-AF65-F5344CB8AC3E}">
        <p14:creationId xmlns:p14="http://schemas.microsoft.com/office/powerpoint/2010/main" val="1054890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A1047-FDA9-724F-801F-8B0B69AE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ad setů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661A41-5F20-0847-83F6-1AFEDC8C3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41985" cy="4351338"/>
          </a:xfrm>
        </p:spPr>
        <p:txBody>
          <a:bodyPr>
            <a:normAutofit/>
          </a:bodyPr>
          <a:lstStyle/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Study in </a:t>
            </a:r>
            <a:r>
              <a:rPr lang="cs-CZ" sz="1800" dirty="0" err="1">
                <a:solidFill>
                  <a:srgbClr val="0000DC"/>
                </a:solidFill>
              </a:rPr>
              <a:t>the</a:t>
            </a:r>
            <a:r>
              <a:rPr lang="cs-CZ" sz="1800" dirty="0">
                <a:solidFill>
                  <a:srgbClr val="0000DC"/>
                </a:solidFill>
              </a:rPr>
              <a:t> 6th most </a:t>
            </a:r>
            <a:r>
              <a:rPr lang="cs-CZ" sz="1800" dirty="0" err="1">
                <a:solidFill>
                  <a:srgbClr val="0000DC"/>
                </a:solidFill>
              </a:rPr>
              <a:t>popular</a:t>
            </a:r>
            <a:r>
              <a:rPr lang="cs-CZ" sz="1800" dirty="0">
                <a:solidFill>
                  <a:srgbClr val="0000DC"/>
                </a:solidFill>
              </a:rPr>
              <a:t> student city</a:t>
            </a:r>
          </a:p>
          <a:p>
            <a:pPr>
              <a:lnSpc>
                <a:spcPts val="2300"/>
              </a:lnSpc>
            </a:pPr>
            <a:r>
              <a:rPr lang="cs-CZ" sz="1800" dirty="0" err="1">
                <a:solidFill>
                  <a:srgbClr val="0000DC"/>
                </a:solidFill>
              </a:rPr>
              <a:t>Choose</a:t>
            </a:r>
            <a:r>
              <a:rPr lang="cs-CZ" sz="1800" dirty="0">
                <a:solidFill>
                  <a:srgbClr val="0000DC"/>
                </a:solidFill>
              </a:rPr>
              <a:t> </a:t>
            </a:r>
            <a:r>
              <a:rPr lang="cs-CZ" sz="1800" dirty="0" err="1">
                <a:solidFill>
                  <a:srgbClr val="0000DC"/>
                </a:solidFill>
              </a:rPr>
              <a:t>from</a:t>
            </a:r>
            <a:r>
              <a:rPr lang="cs-CZ" sz="1800" dirty="0">
                <a:solidFill>
                  <a:srgbClr val="0000DC"/>
                </a:solidFill>
              </a:rPr>
              <a:t> 80+ </a:t>
            </a:r>
            <a:r>
              <a:rPr lang="cs-CZ" sz="1800" dirty="0" err="1">
                <a:solidFill>
                  <a:srgbClr val="0000DC"/>
                </a:solidFill>
              </a:rPr>
              <a:t>programmes</a:t>
            </a:r>
            <a:r>
              <a:rPr lang="cs-CZ" sz="1800" dirty="0">
                <a:solidFill>
                  <a:srgbClr val="0000DC"/>
                </a:solidFill>
              </a:rPr>
              <a:t> in </a:t>
            </a:r>
            <a:r>
              <a:rPr lang="cs-CZ" sz="1800" dirty="0" err="1">
                <a:solidFill>
                  <a:srgbClr val="0000DC"/>
                </a:solidFill>
              </a:rPr>
              <a:t>English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Study in </a:t>
            </a:r>
            <a:r>
              <a:rPr lang="cs-CZ" sz="1800" dirty="0" err="1">
                <a:solidFill>
                  <a:srgbClr val="0000DC"/>
                </a:solidFill>
              </a:rPr>
              <a:t>international</a:t>
            </a:r>
            <a:r>
              <a:rPr lang="cs-CZ" sz="1800" dirty="0">
                <a:solidFill>
                  <a:srgbClr val="0000DC"/>
                </a:solidFill>
              </a:rPr>
              <a:t> </a:t>
            </a:r>
            <a:r>
              <a:rPr lang="cs-CZ" sz="1800" dirty="0" err="1">
                <a:solidFill>
                  <a:srgbClr val="0000DC"/>
                </a:solidFill>
              </a:rPr>
              <a:t>environment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B9006E"/>
                </a:solidFill>
              </a:rPr>
              <a:t>Study business management in </a:t>
            </a:r>
            <a:r>
              <a:rPr lang="cs-CZ" sz="1800" dirty="0" err="1">
                <a:solidFill>
                  <a:srgbClr val="B9006E"/>
                </a:solidFill>
              </a:rPr>
              <a:t>Central</a:t>
            </a:r>
            <a:r>
              <a:rPr lang="cs-CZ" sz="1800" dirty="0">
                <a:solidFill>
                  <a:srgbClr val="B9006E"/>
                </a:solidFill>
              </a:rPr>
              <a:t> </a:t>
            </a:r>
            <a:r>
              <a:rPr lang="cs-CZ" sz="1800" dirty="0" err="1">
                <a:solidFill>
                  <a:srgbClr val="B9006E"/>
                </a:solidFill>
              </a:rPr>
              <a:t>Europe</a:t>
            </a:r>
            <a:endParaRPr lang="cs-CZ" sz="1800" dirty="0">
              <a:solidFill>
                <a:srgbClr val="B9006E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B9006E"/>
                </a:solidFill>
              </a:rPr>
              <a:t>Study </a:t>
            </a:r>
            <a:r>
              <a:rPr lang="cs-CZ" sz="1800" dirty="0" err="1">
                <a:solidFill>
                  <a:srgbClr val="B9006E"/>
                </a:solidFill>
              </a:rPr>
              <a:t>economics</a:t>
            </a:r>
            <a:r>
              <a:rPr lang="cs-CZ" sz="1800" dirty="0">
                <a:solidFill>
                  <a:srgbClr val="B9006E"/>
                </a:solidFill>
              </a:rPr>
              <a:t> in </a:t>
            </a:r>
            <a:r>
              <a:rPr lang="cs-CZ" sz="1800" dirty="0" err="1">
                <a:solidFill>
                  <a:srgbClr val="B9006E"/>
                </a:solidFill>
              </a:rPr>
              <a:t>Central</a:t>
            </a:r>
            <a:r>
              <a:rPr lang="cs-CZ" sz="1800" dirty="0">
                <a:solidFill>
                  <a:srgbClr val="B9006E"/>
                </a:solidFill>
              </a:rPr>
              <a:t> </a:t>
            </a:r>
            <a:r>
              <a:rPr lang="cs-CZ" sz="1800" dirty="0" err="1">
                <a:solidFill>
                  <a:srgbClr val="B9006E"/>
                </a:solidFill>
              </a:rPr>
              <a:t>Europe</a:t>
            </a:r>
            <a:endParaRPr lang="cs-CZ" sz="1800" dirty="0">
              <a:solidFill>
                <a:srgbClr val="B9006E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B9006E"/>
                </a:solidFill>
              </a:rPr>
              <a:t>Study finance in </a:t>
            </a:r>
            <a:r>
              <a:rPr lang="cs-CZ" sz="1800" dirty="0" err="1">
                <a:solidFill>
                  <a:srgbClr val="B9006E"/>
                </a:solidFill>
              </a:rPr>
              <a:t>Central</a:t>
            </a:r>
            <a:r>
              <a:rPr lang="cs-CZ" sz="1800" dirty="0">
                <a:solidFill>
                  <a:srgbClr val="B9006E"/>
                </a:solidFill>
              </a:rPr>
              <a:t> </a:t>
            </a:r>
            <a:r>
              <a:rPr lang="cs-CZ" sz="1800" dirty="0" err="1">
                <a:solidFill>
                  <a:srgbClr val="B9006E"/>
                </a:solidFill>
              </a:rPr>
              <a:t>Europe</a:t>
            </a:r>
            <a:endParaRPr lang="cs-CZ" sz="1800" dirty="0">
              <a:solidFill>
                <a:srgbClr val="B9006E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4BC8FF"/>
                </a:solidFill>
              </a:rPr>
              <a:t>Study </a:t>
            </a:r>
            <a:r>
              <a:rPr lang="cs-CZ" sz="1800" dirty="0" err="1">
                <a:solidFill>
                  <a:srgbClr val="4BC8FF"/>
                </a:solidFill>
              </a:rPr>
              <a:t>arts</a:t>
            </a:r>
            <a:r>
              <a:rPr lang="cs-CZ" sz="1800" dirty="0">
                <a:solidFill>
                  <a:srgbClr val="4BC8FF"/>
                </a:solidFill>
              </a:rPr>
              <a:t> and </a:t>
            </a:r>
            <a:r>
              <a:rPr lang="cs-CZ" sz="1800" dirty="0" err="1">
                <a:solidFill>
                  <a:srgbClr val="4BC8FF"/>
                </a:solidFill>
              </a:rPr>
              <a:t>history</a:t>
            </a:r>
            <a:r>
              <a:rPr lang="cs-CZ" sz="1800" dirty="0">
                <a:solidFill>
                  <a:srgbClr val="4BC8FF"/>
                </a:solidFill>
              </a:rPr>
              <a:t> in </a:t>
            </a:r>
            <a:r>
              <a:rPr lang="cs-CZ" sz="1800" dirty="0" err="1">
                <a:solidFill>
                  <a:srgbClr val="4BC8FF"/>
                </a:solidFill>
              </a:rPr>
              <a:t>Central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Europe</a:t>
            </a:r>
            <a:endParaRPr lang="cs-CZ" sz="1800" dirty="0">
              <a:solidFill>
                <a:srgbClr val="4BC8FF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4BC8FF"/>
                </a:solidFill>
              </a:rPr>
              <a:t>Study </a:t>
            </a:r>
            <a:r>
              <a:rPr lang="cs-CZ" sz="1800" dirty="0" err="1">
                <a:solidFill>
                  <a:srgbClr val="4BC8FF"/>
                </a:solidFill>
              </a:rPr>
              <a:t>English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language</a:t>
            </a:r>
            <a:r>
              <a:rPr lang="cs-CZ" sz="1800" dirty="0">
                <a:solidFill>
                  <a:srgbClr val="4BC8FF"/>
                </a:solidFill>
              </a:rPr>
              <a:t> and </a:t>
            </a:r>
            <a:r>
              <a:rPr lang="cs-CZ" sz="1800" dirty="0" err="1">
                <a:solidFill>
                  <a:srgbClr val="4BC8FF"/>
                </a:solidFill>
              </a:rPr>
              <a:t>literature</a:t>
            </a:r>
            <a:r>
              <a:rPr lang="cs-CZ" sz="1800" dirty="0">
                <a:solidFill>
                  <a:srgbClr val="4BC8FF"/>
                </a:solidFill>
              </a:rPr>
              <a:t> in </a:t>
            </a:r>
            <a:r>
              <a:rPr lang="cs-CZ" sz="1800" dirty="0" err="1">
                <a:solidFill>
                  <a:srgbClr val="4BC8FF"/>
                </a:solidFill>
              </a:rPr>
              <a:t>Central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Europe</a:t>
            </a:r>
            <a:endParaRPr lang="cs-CZ" sz="1800" dirty="0">
              <a:solidFill>
                <a:srgbClr val="4BC8FF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4BC8FF"/>
                </a:solidFill>
              </a:rPr>
              <a:t>Study </a:t>
            </a:r>
            <a:r>
              <a:rPr lang="cs-CZ" sz="1800" dirty="0" err="1">
                <a:solidFill>
                  <a:srgbClr val="4BC8FF"/>
                </a:solidFill>
              </a:rPr>
              <a:t>languages</a:t>
            </a:r>
            <a:r>
              <a:rPr lang="cs-CZ" sz="1800" dirty="0">
                <a:solidFill>
                  <a:srgbClr val="4BC8FF"/>
                </a:solidFill>
              </a:rPr>
              <a:t> and </a:t>
            </a:r>
            <a:r>
              <a:rPr lang="cs-CZ" sz="1800" dirty="0" err="1">
                <a:solidFill>
                  <a:srgbClr val="4BC8FF"/>
                </a:solidFill>
              </a:rPr>
              <a:t>cultures</a:t>
            </a:r>
            <a:r>
              <a:rPr lang="cs-CZ" sz="1800" dirty="0">
                <a:solidFill>
                  <a:srgbClr val="4BC8FF"/>
                </a:solidFill>
              </a:rPr>
              <a:t> in </a:t>
            </a:r>
            <a:r>
              <a:rPr lang="cs-CZ" sz="1800" dirty="0" err="1">
                <a:solidFill>
                  <a:srgbClr val="4BC8FF"/>
                </a:solidFill>
              </a:rPr>
              <a:t>Central</a:t>
            </a:r>
            <a:r>
              <a:rPr lang="cs-CZ" sz="1800" dirty="0">
                <a:solidFill>
                  <a:srgbClr val="4BC8FF"/>
                </a:solidFill>
              </a:rPr>
              <a:t> </a:t>
            </a:r>
            <a:r>
              <a:rPr lang="cs-CZ" sz="1800" dirty="0" err="1">
                <a:solidFill>
                  <a:srgbClr val="4BC8FF"/>
                </a:solidFill>
              </a:rPr>
              <a:t>Europe</a:t>
            </a:r>
            <a:endParaRPr lang="cs-CZ" sz="1800" dirty="0">
              <a:solidFill>
                <a:srgbClr val="4BC8FF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F01928"/>
                </a:solidFill>
              </a:rPr>
              <a:t>Study </a:t>
            </a:r>
            <a:r>
              <a:rPr lang="cs-CZ" sz="1800" dirty="0" err="1">
                <a:solidFill>
                  <a:srgbClr val="F01928"/>
                </a:solidFill>
              </a:rPr>
              <a:t>dentistry</a:t>
            </a:r>
            <a:r>
              <a:rPr lang="cs-CZ" sz="1800" dirty="0">
                <a:solidFill>
                  <a:srgbClr val="F01928"/>
                </a:solidFill>
              </a:rPr>
              <a:t> in </a:t>
            </a:r>
            <a:r>
              <a:rPr lang="cs-CZ" sz="1800" dirty="0" err="1">
                <a:solidFill>
                  <a:srgbClr val="F01928"/>
                </a:solidFill>
              </a:rPr>
              <a:t>Central</a:t>
            </a:r>
            <a:r>
              <a:rPr lang="cs-CZ" sz="1800" dirty="0">
                <a:solidFill>
                  <a:srgbClr val="F01928"/>
                </a:solidFill>
              </a:rPr>
              <a:t> </a:t>
            </a:r>
            <a:r>
              <a:rPr lang="cs-CZ" sz="1800" dirty="0" err="1">
                <a:solidFill>
                  <a:srgbClr val="F01928"/>
                </a:solidFill>
              </a:rPr>
              <a:t>Europe</a:t>
            </a:r>
            <a:endParaRPr lang="cs-CZ" sz="1800" dirty="0">
              <a:solidFill>
                <a:srgbClr val="F01928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F01928"/>
                </a:solidFill>
              </a:rPr>
              <a:t>Study </a:t>
            </a:r>
            <a:r>
              <a:rPr lang="cs-CZ" sz="1800" dirty="0" err="1">
                <a:solidFill>
                  <a:srgbClr val="F01928"/>
                </a:solidFill>
              </a:rPr>
              <a:t>general</a:t>
            </a:r>
            <a:r>
              <a:rPr lang="cs-CZ" sz="1800" dirty="0">
                <a:solidFill>
                  <a:srgbClr val="F01928"/>
                </a:solidFill>
              </a:rPr>
              <a:t> </a:t>
            </a:r>
            <a:r>
              <a:rPr lang="cs-CZ" sz="1800" dirty="0" err="1">
                <a:solidFill>
                  <a:srgbClr val="F01928"/>
                </a:solidFill>
              </a:rPr>
              <a:t>medicine</a:t>
            </a:r>
            <a:r>
              <a:rPr lang="cs-CZ" sz="1800" dirty="0">
                <a:solidFill>
                  <a:srgbClr val="F01928"/>
                </a:solidFill>
              </a:rPr>
              <a:t> in </a:t>
            </a:r>
            <a:r>
              <a:rPr lang="cs-CZ" sz="1800" dirty="0" err="1">
                <a:solidFill>
                  <a:srgbClr val="F01928"/>
                </a:solidFill>
              </a:rPr>
              <a:t>Central</a:t>
            </a:r>
            <a:r>
              <a:rPr lang="cs-CZ" sz="1800" dirty="0">
                <a:solidFill>
                  <a:srgbClr val="F01928"/>
                </a:solidFill>
              </a:rPr>
              <a:t> </a:t>
            </a:r>
            <a:r>
              <a:rPr lang="cs-CZ" sz="1800" dirty="0" err="1">
                <a:solidFill>
                  <a:srgbClr val="F01928"/>
                </a:solidFill>
              </a:rPr>
              <a:t>Europe</a:t>
            </a:r>
            <a:endParaRPr lang="cs-CZ" sz="1800" dirty="0">
              <a:solidFill>
                <a:srgbClr val="F01928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03EE27-BF66-B047-A95A-B5C51F656C9A}"/>
              </a:ext>
            </a:extLst>
          </p:cNvPr>
          <p:cNvSpPr txBox="1"/>
          <p:nvPr/>
        </p:nvSpPr>
        <p:spPr>
          <a:xfrm>
            <a:off x="5955323" y="1733879"/>
            <a:ext cx="50409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AF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AF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in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2D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software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engeneering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2D4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2D4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relations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media and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7A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</a:t>
            </a:r>
            <a:r>
              <a:rPr lang="cs-CZ" sz="1800" dirty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cs-CZ" sz="1800" dirty="0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solidFill>
                <a:srgbClr val="007A5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5678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Velký problém s PHARM – zatím řešíme</a:t>
            </a: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62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7188B7C8-1215-1A44-91CE-9E9DAA802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45" y="207242"/>
            <a:ext cx="9976138" cy="665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8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36D5C-8A91-4FD8-95C9-E50A4930B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8543CC-4913-43D0-A115-BD03943E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Cíl: „zjednodušit“ cestu k letní škole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755924-003D-4BE6-9351-DB423AA1A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CZS plánuje od 11. do 22 července 2022  organizovat „cluster“ letní školu: Vytvořit platformu – formu letní školy – kterou mohou individuální akademici/akademická pracoviště vyplnit akademickým obsahem (předmětem)</a:t>
            </a:r>
          </a:p>
          <a:p>
            <a:r>
              <a:rPr lang="cs-CZ" sz="2000" dirty="0"/>
              <a:t>Tento model v podstatě redukuje povinnosti učitelů jen na akademický program a výuku; zbylou agendu spojenou s propagací, administrací pobytů nebo kulturním programem letní školy obstará CZS</a:t>
            </a:r>
          </a:p>
          <a:p>
            <a:r>
              <a:rPr lang="cs-CZ" sz="2000" dirty="0"/>
              <a:t>Tento program by mohl v dlouhodobém hledisku pomoci především s propagaci studijních programů MUNI v angličtině (viz např. </a:t>
            </a:r>
            <a:r>
              <a:rPr lang="cs-CZ" sz="2000" dirty="0">
                <a:hlinkClick r:id="rId2"/>
              </a:rPr>
              <a:t>https://utrechtsummerschool.nl/</a:t>
            </a:r>
            <a:r>
              <a:rPr lang="cs-CZ" sz="2000" dirty="0"/>
              <a:t>, kde spousta </a:t>
            </a:r>
            <a:r>
              <a:rPr lang="cs-CZ" sz="2000" dirty="0" err="1"/>
              <a:t>alumni</a:t>
            </a:r>
            <a:r>
              <a:rPr lang="cs-CZ" sz="2000" dirty="0"/>
              <a:t> letních škol se hlásí na navazující studia na jednu z utrechtských univerzit) </a:t>
            </a:r>
          </a:p>
        </p:txBody>
      </p:sp>
    </p:spTree>
    <p:extLst>
      <p:ext uri="{BB962C8B-B14F-4D97-AF65-F5344CB8AC3E}">
        <p14:creationId xmlns:p14="http://schemas.microsoft.com/office/powerpoint/2010/main" val="1302762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467C72B-D32A-BD47-848F-82281CD3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Microsite</a:t>
            </a:r>
            <a:r>
              <a:rPr lang="cs-CZ" dirty="0"/>
              <a:t> – </a:t>
            </a:r>
            <a:r>
              <a:rPr lang="cs-CZ" dirty="0" err="1"/>
              <a:t>studyatmasaryk.cz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923D31-5C05-1746-BDAD-3F0BA74F5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</a:rPr>
              <a:t>Kampaňová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</a:rPr>
              <a:t>Nenahrazuje a nekopíruje hlavní web </a:t>
            </a:r>
            <a:r>
              <a:rPr lang="cs-CZ" dirty="0" err="1">
                <a:solidFill>
                  <a:srgbClr val="0000DC"/>
                </a:solidFill>
              </a:rPr>
              <a:t>muni.cz</a:t>
            </a:r>
            <a:endParaRPr lang="cs-CZ" dirty="0">
              <a:solidFill>
                <a:srgbClr val="0000D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</a:rPr>
              <a:t>Upoutává pozornost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</a:rPr>
              <a:t>Umožňuje nám využití nástrojů pro měření a </a:t>
            </a:r>
            <a:r>
              <a:rPr lang="cs-CZ" dirty="0" err="1">
                <a:solidFill>
                  <a:srgbClr val="0000DC"/>
                </a:solidFill>
              </a:rPr>
              <a:t>remarketing</a:t>
            </a:r>
            <a:endParaRPr lang="cs-CZ" dirty="0">
              <a:solidFill>
                <a:srgbClr val="0000D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</a:rPr>
              <a:t>Zatím BA a MA obory, počítá se i s PHD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DC"/>
                </a:solidFill>
              </a:rPr>
              <a:t>Vizuálně propojená s tiskovinami a </a:t>
            </a:r>
            <a:r>
              <a:rPr lang="cs-CZ" dirty="0" err="1">
                <a:solidFill>
                  <a:srgbClr val="0000DC"/>
                </a:solidFill>
              </a:rPr>
              <a:t>Ads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assety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454634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85C987-FEF9-B24A-822F-3F5E9E6CB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C46DABB-B977-7640-9907-7BB91167C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0677" y="-41031"/>
            <a:ext cx="12449908" cy="7761033"/>
          </a:xfrm>
        </p:spPr>
      </p:pic>
    </p:spTree>
    <p:extLst>
      <p:ext uri="{BB962C8B-B14F-4D97-AF65-F5344CB8AC3E}">
        <p14:creationId xmlns:p14="http://schemas.microsoft.com/office/powerpoint/2010/main" val="1705618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9CBEE-ED5D-2043-B18A-B7F3C402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Open </a:t>
            </a:r>
            <a:r>
              <a:rPr lang="cs-CZ" dirty="0" err="1"/>
              <a:t>Days</a:t>
            </a:r>
            <a:r>
              <a:rPr lang="cs-CZ" dirty="0"/>
              <a:t>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9A85E2-C8E7-5243-8738-5326A244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4 regiony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Placená propagace (EC: 100-120 tis. CZK)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Platforma </a:t>
            </a:r>
            <a:r>
              <a:rPr lang="cs-CZ" sz="1800" dirty="0" err="1">
                <a:solidFill>
                  <a:srgbClr val="0000DC"/>
                </a:solidFill>
              </a:rPr>
              <a:t>Eventee</a:t>
            </a:r>
            <a:endParaRPr lang="cs-CZ" sz="1800" dirty="0">
              <a:solidFill>
                <a:srgbClr val="0000DC"/>
              </a:solidFill>
            </a:endParaRP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Představení MU, Brna, ČR + prezentace fakult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Q&amp;A, živý chat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Studenti z regionů?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Vysílání ze studia na KOM2, čas přizpůsobený regionu</a:t>
            </a:r>
          </a:p>
          <a:p>
            <a:pPr marL="0" indent="0">
              <a:lnSpc>
                <a:spcPts val="2300"/>
              </a:lnSpc>
              <a:buNone/>
            </a:pPr>
            <a:endParaRPr lang="cs-CZ" sz="1800" dirty="0">
              <a:solidFill>
                <a:srgbClr val="0000DC"/>
              </a:solidFill>
            </a:endParaRPr>
          </a:p>
          <a:p>
            <a:pPr marL="0" indent="0">
              <a:lnSpc>
                <a:spcPts val="2300"/>
              </a:lnSpc>
              <a:buNone/>
            </a:pPr>
            <a:r>
              <a:rPr lang="cs-CZ" sz="1800" dirty="0">
                <a:solidFill>
                  <a:srgbClr val="0000DC"/>
                </a:solidFill>
              </a:rPr>
              <a:t>Návrh termínů: 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11. 11. LATAM (00:00-02:00)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18.11. JVA (11:00-13:00)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25.11. EU (18:00-20:00)</a:t>
            </a:r>
          </a:p>
          <a:p>
            <a:pPr>
              <a:lnSpc>
                <a:spcPts val="2300"/>
              </a:lnSpc>
            </a:pPr>
            <a:r>
              <a:rPr lang="cs-CZ" sz="1800" dirty="0">
                <a:solidFill>
                  <a:srgbClr val="0000DC"/>
                </a:solidFill>
              </a:rPr>
              <a:t>2.12. USA/CAN (02:00-04:00)</a:t>
            </a:r>
          </a:p>
        </p:txBody>
      </p:sp>
    </p:spTree>
    <p:extLst>
      <p:ext uri="{BB962C8B-B14F-4D97-AF65-F5344CB8AC3E}">
        <p14:creationId xmlns:p14="http://schemas.microsoft.com/office/powerpoint/2010/main" val="430161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6C7DA0F-AF90-1A42-9DFA-6AED844FC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7539" y="-93785"/>
            <a:ext cx="13034595" cy="6951785"/>
          </a:xfrm>
        </p:spPr>
      </p:pic>
    </p:spTree>
    <p:extLst>
      <p:ext uri="{BB962C8B-B14F-4D97-AF65-F5344CB8AC3E}">
        <p14:creationId xmlns:p14="http://schemas.microsoft.com/office/powerpoint/2010/main" val="954018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8614F-B135-A348-8661-32F80487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 </a:t>
            </a:r>
            <a:r>
              <a:rPr lang="cs-CZ" dirty="0" err="1"/>
              <a:t>Days</a:t>
            </a:r>
            <a:r>
              <a:rPr lang="cs-CZ" dirty="0"/>
              <a:t>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1FA87-3543-3149-9575-7AD85C30D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11.–15.10.2021</a:t>
            </a:r>
          </a:p>
          <a:p>
            <a:r>
              <a:rPr lang="cs-CZ" dirty="0"/>
              <a:t>Online (studio, </a:t>
            </a:r>
            <a:r>
              <a:rPr lang="cs-CZ" dirty="0" err="1"/>
              <a:t>kancl</a:t>
            </a:r>
            <a:r>
              <a:rPr lang="cs-CZ" dirty="0"/>
              <a:t>) </a:t>
            </a:r>
            <a:r>
              <a:rPr lang="cs-CZ" dirty="0" err="1"/>
              <a:t>x</a:t>
            </a:r>
            <a:r>
              <a:rPr lang="cs-CZ" dirty="0"/>
              <a:t> </a:t>
            </a:r>
            <a:r>
              <a:rPr lang="cs-CZ" dirty="0" err="1"/>
              <a:t>Offline</a:t>
            </a:r>
            <a:r>
              <a:rPr lang="cs-CZ" dirty="0"/>
              <a:t> (</a:t>
            </a:r>
            <a:r>
              <a:rPr lang="cs-CZ" dirty="0" err="1"/>
              <a:t>stream</a:t>
            </a:r>
            <a:r>
              <a:rPr lang="cs-CZ" dirty="0"/>
              <a:t>, záznam, nic)</a:t>
            </a:r>
          </a:p>
          <a:p>
            <a:r>
              <a:rPr lang="cs-CZ" dirty="0"/>
              <a:t>Platforma </a:t>
            </a:r>
            <a:r>
              <a:rPr lang="cs-CZ" dirty="0" err="1"/>
              <a:t>Eventee</a:t>
            </a:r>
            <a:endParaRPr lang="cs-CZ" dirty="0"/>
          </a:p>
          <a:p>
            <a:r>
              <a:rPr lang="cs-CZ" dirty="0"/>
              <a:t>Kdo kdy? </a:t>
            </a:r>
          </a:p>
          <a:p>
            <a:r>
              <a:rPr lang="cs-CZ" dirty="0">
                <a:hlinkClick r:id="rId2"/>
              </a:rPr>
              <a:t>https://doodle.com/poll/6v3fgvp842bz37bc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8664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8614F-B135-A348-8661-32F80487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Ambasadoři – podzim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1FA87-3543-3149-9575-7AD85C30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335936"/>
          </a:xfrm>
        </p:spPr>
        <p:txBody>
          <a:bodyPr/>
          <a:lstStyle/>
          <a:p>
            <a:r>
              <a:rPr lang="cs-CZ" dirty="0"/>
              <a:t>Pravidelná úzká spolupráce s fakultou a IRO, spolupráce s CZS (video, foto atd.) dle potřeb CZS</a:t>
            </a:r>
          </a:p>
          <a:p>
            <a:r>
              <a:rPr lang="cs-CZ" dirty="0"/>
              <a:t>Report aktivit</a:t>
            </a:r>
          </a:p>
          <a:p>
            <a:pPr lvl="1"/>
            <a:r>
              <a:rPr lang="cs-CZ" dirty="0"/>
              <a:t>Fakulta si nastaví schůzky a report aktivit dle potřeby</a:t>
            </a:r>
          </a:p>
          <a:p>
            <a:pPr lvl="1"/>
            <a:r>
              <a:rPr lang="cs-CZ" dirty="0"/>
              <a:t>O spolupráci s CZS informuje ambasador</a:t>
            </a:r>
          </a:p>
          <a:p>
            <a:pPr lvl="1"/>
            <a:r>
              <a:rPr lang="cs-CZ" dirty="0"/>
              <a:t>Na konci semestru krátký report (shrnutí aktivit, jak se s ní/m pracuje)</a:t>
            </a:r>
          </a:p>
          <a:p>
            <a:r>
              <a:rPr lang="cs-CZ" dirty="0"/>
              <a:t>Odměna za činnost</a:t>
            </a:r>
          </a:p>
          <a:p>
            <a:pPr lvl="1"/>
            <a:r>
              <a:rPr lang="cs-CZ" dirty="0"/>
              <a:t>Stipendium</a:t>
            </a:r>
          </a:p>
          <a:p>
            <a:pPr lvl="1"/>
            <a:r>
              <a:rPr lang="cs-CZ" dirty="0"/>
              <a:t>Workshop/trénink</a:t>
            </a:r>
          </a:p>
          <a:p>
            <a:pPr lvl="1"/>
            <a:r>
              <a:rPr lang="cs-CZ" dirty="0"/>
              <a:t>Certifikát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7586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8614F-B135-A348-8661-32F80487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Ambasadoři – podzim 2021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D1FA87-3543-3149-9575-7AD85C30D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335936"/>
          </a:xfrm>
        </p:spPr>
        <p:txBody>
          <a:bodyPr/>
          <a:lstStyle/>
          <a:p>
            <a:r>
              <a:rPr lang="cs-CZ" dirty="0"/>
              <a:t>19. 10. 2021 – orientační setkání</a:t>
            </a:r>
          </a:p>
          <a:p>
            <a:pPr lvl="1"/>
            <a:r>
              <a:rPr lang="cs-CZ" dirty="0"/>
              <a:t>Přivítání nových ambasadorů</a:t>
            </a:r>
          </a:p>
          <a:p>
            <a:pPr lvl="1"/>
            <a:r>
              <a:rPr lang="cs-CZ" dirty="0"/>
              <a:t>Ukázka aktivit (video, sociální sítě atd.)</a:t>
            </a:r>
          </a:p>
          <a:p>
            <a:pPr lvl="1"/>
            <a:r>
              <a:rPr lang="cs-CZ" dirty="0"/>
              <a:t>Prezentace</a:t>
            </a:r>
          </a:p>
          <a:p>
            <a:pPr lvl="1"/>
            <a:r>
              <a:rPr lang="cs-CZ" dirty="0"/>
              <a:t>Neformální program</a:t>
            </a:r>
          </a:p>
          <a:p>
            <a:r>
              <a:rPr lang="cs-CZ" dirty="0"/>
              <a:t>Prosinec 2021 – workshop</a:t>
            </a:r>
          </a:p>
          <a:p>
            <a:pPr lvl="1"/>
            <a:r>
              <a:rPr lang="cs-CZ" dirty="0"/>
              <a:t>Workshop na předem vybrané téma (např. foto/kamera)</a:t>
            </a:r>
          </a:p>
          <a:p>
            <a:pPr lvl="1"/>
            <a:r>
              <a:rPr lang="cs-CZ" dirty="0"/>
              <a:t>Procházka po vánočních trzích</a:t>
            </a:r>
          </a:p>
          <a:p>
            <a:r>
              <a:rPr lang="cs-CZ" dirty="0"/>
              <a:t>Leden 2022 – setkání s prorektorem</a:t>
            </a:r>
          </a:p>
          <a:p>
            <a:pPr lvl="1"/>
            <a:r>
              <a:rPr lang="cs-CZ" dirty="0"/>
              <a:t>Poděkování + certifikát</a:t>
            </a:r>
          </a:p>
        </p:txBody>
      </p:sp>
    </p:spTree>
    <p:extLst>
      <p:ext uri="{BB962C8B-B14F-4D97-AF65-F5344CB8AC3E}">
        <p14:creationId xmlns:p14="http://schemas.microsoft.com/office/powerpoint/2010/main" val="2755353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br>
              <a:rPr lang="cs-CZ" dirty="0"/>
            </a:br>
            <a:endParaRPr lang="en-GB" sz="3000" dirty="0"/>
          </a:p>
        </p:txBody>
      </p:sp>
      <p:sp>
        <p:nvSpPr>
          <p:cNvPr id="5" name="Nadpis 5">
            <a:extLst>
              <a:ext uri="{FF2B5EF4-FFF2-40B4-BE49-F238E27FC236}">
                <a16:creationId xmlns:a16="http://schemas.microsoft.com/office/drawing/2014/main" id="{78B048ED-E13E-1B42-B8B1-F9701064518A}"/>
              </a:ext>
            </a:extLst>
          </p:cNvPr>
          <p:cNvSpPr txBox="1">
            <a:spLocks/>
          </p:cNvSpPr>
          <p:nvPr/>
        </p:nvSpPr>
        <p:spPr>
          <a:xfrm>
            <a:off x="550902" y="2425337"/>
            <a:ext cx="11361600" cy="17990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br>
              <a:rPr lang="cs-CZ" kern="0" dirty="0"/>
            </a:br>
            <a:r>
              <a:rPr lang="cs-CZ" kern="0" dirty="0"/>
              <a:t>Ostatní</a:t>
            </a:r>
            <a:endParaRPr lang="en-GB" sz="3000" kern="0" dirty="0"/>
          </a:p>
        </p:txBody>
      </p:sp>
    </p:spTree>
    <p:extLst>
      <p:ext uri="{BB962C8B-B14F-4D97-AF65-F5344CB8AC3E}">
        <p14:creationId xmlns:p14="http://schemas.microsoft.com/office/powerpoint/2010/main" val="2913481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3CE4-106F-9C4A-A9F7-66AF5B2F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Všeobecné </a:t>
            </a:r>
            <a:r>
              <a:rPr lang="cs-CZ" dirty="0" err="1"/>
              <a:t>info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9D425-D9A6-2142-8999-008123247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Nová kolegyně - Mgr. Zuzana Janoušková, nástup 16. 09.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Stěhování – jsme všichni na Komenského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9. 11. ozvěny mezinárodního vzdělání – </a:t>
            </a:r>
            <a:r>
              <a:rPr lang="cs-CZ" dirty="0" err="1"/>
              <a:t>networking</a:t>
            </a:r>
            <a:r>
              <a:rPr lang="cs-CZ" dirty="0"/>
              <a:t> </a:t>
            </a:r>
            <a:r>
              <a:rPr lang="cs-CZ" dirty="0" err="1"/>
              <a:t>event</a:t>
            </a:r>
            <a:r>
              <a:rPr lang="cs-CZ" dirty="0"/>
              <a:t> DZS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Nový projekt DZS na podporu studentů z Běloruska – </a:t>
            </a:r>
            <a:r>
              <a:rPr lang="cs-CZ" dirty="0" err="1"/>
              <a:t>deadline</a:t>
            </a:r>
            <a:r>
              <a:rPr lang="cs-CZ" dirty="0"/>
              <a:t> byl 6. 09.</a:t>
            </a:r>
          </a:p>
        </p:txBody>
      </p:sp>
    </p:spTree>
    <p:extLst>
      <p:ext uri="{BB962C8B-B14F-4D97-AF65-F5344CB8AC3E}">
        <p14:creationId xmlns:p14="http://schemas.microsoft.com/office/powerpoint/2010/main" val="88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C3CE4-106F-9C4A-A9F7-66AF5B2F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Erasmus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9D425-D9A6-2142-8999-008123247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800" y="1872000"/>
            <a:ext cx="10753200" cy="4220328"/>
          </a:xfrm>
        </p:spPr>
        <p:txBody>
          <a:bodyPr/>
          <a:lstStyle/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ISOIS napojen na EWP, </a:t>
            </a:r>
            <a:r>
              <a:rPr lang="cs-CZ" dirty="0" err="1"/>
              <a:t>Daschboard</a:t>
            </a:r>
            <a:r>
              <a:rPr lang="cs-CZ" dirty="0"/>
              <a:t> nefunguje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LA už podepisujeme online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IIA zatím ne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Nové podmínky od akademického roku 2022-23</a:t>
            </a:r>
          </a:p>
          <a:p>
            <a:pPr marL="252000" indent="-180000">
              <a:lnSpc>
                <a:spcPts val="3600"/>
              </a:lnSpc>
              <a:buFont typeface="Arial" panose="020B0604020202020204" pitchFamily="34" charset="0"/>
              <a:buChar char="̶"/>
            </a:pPr>
            <a:r>
              <a:rPr lang="cs-CZ" dirty="0"/>
              <a:t>BIP kurzy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Možnost uspořádat od září 2021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Nutnost mít Erasmus IIA - mobility se budou vykazovat, jako Erasmus mobility, včetně výběrových řízení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Virtuální výuka před nebo po fyzické mobilitě, ale MUSÍ byt</a:t>
            </a:r>
          </a:p>
          <a:p>
            <a:pPr marL="504000" lvl="1" indent="-180000">
              <a:lnSpc>
                <a:spcPct val="100000"/>
              </a:lnSpc>
              <a:buFont typeface="Arial" panose="020B0604020202020204" pitchFamily="34" charset="0"/>
              <a:buChar char="̶"/>
            </a:pPr>
            <a:r>
              <a:rPr lang="cs-CZ" sz="2000" dirty="0"/>
              <a:t>Paušál pro koordinátora – unit </a:t>
            </a:r>
            <a:r>
              <a:rPr lang="en-US" sz="2000" dirty="0"/>
              <a:t>cost</a:t>
            </a:r>
            <a:r>
              <a:rPr lang="cs-CZ" sz="2000" dirty="0"/>
              <a:t> – prokazovat prezenčními listy a jinými podpůrnými dokumenty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69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72683-99BF-3C41-96D2-B83D92E0CC5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602000"/>
            <a:ext cx="5220000" cy="271576"/>
          </a:xfrm>
        </p:spPr>
        <p:txBody>
          <a:bodyPr/>
          <a:lstStyle/>
          <a:p>
            <a:r>
              <a:rPr lang="cs-CZ" dirty="0"/>
              <a:t>CZS</a:t>
            </a:r>
            <a:r>
              <a:rPr lang="en-US" dirty="0"/>
              <a:t>	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6B4A10-CE78-A641-8796-C49E3029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kompetencí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5AF1A4-0651-D743-AF5D-2723AA8D590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596514"/>
            <a:ext cx="5220000" cy="271576"/>
          </a:xfrm>
        </p:spPr>
        <p:txBody>
          <a:bodyPr/>
          <a:lstStyle/>
          <a:p>
            <a:r>
              <a:rPr lang="cs-CZ" dirty="0"/>
              <a:t>Učitelé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A07B90D-16E9-844D-AB9B-C89983752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998000"/>
            <a:ext cx="4990335" cy="4140000"/>
          </a:xfrm>
        </p:spPr>
        <p:txBody>
          <a:bodyPr/>
          <a:lstStyle/>
          <a:p>
            <a:pPr lvl="0"/>
            <a:r>
              <a:rPr lang="cs-CZ" sz="1600" dirty="0"/>
              <a:t>Propagace</a:t>
            </a:r>
          </a:p>
          <a:p>
            <a:pPr lvl="0"/>
            <a:r>
              <a:rPr lang="cs-CZ" sz="1600" dirty="0"/>
              <a:t>Sběr přihlášek</a:t>
            </a:r>
          </a:p>
          <a:p>
            <a:pPr lvl="0"/>
            <a:r>
              <a:rPr lang="cs-CZ" sz="1600" dirty="0"/>
              <a:t>IS administrativa</a:t>
            </a:r>
          </a:p>
          <a:p>
            <a:pPr lvl="0"/>
            <a:r>
              <a:rPr lang="cs-CZ" sz="1600" dirty="0"/>
              <a:t>Vízová a příjezdová administrativa</a:t>
            </a:r>
            <a:endParaRPr lang="en-US" sz="1600" dirty="0"/>
          </a:p>
          <a:p>
            <a:pPr lvl="0"/>
            <a:r>
              <a:rPr lang="cs-CZ" sz="1600" dirty="0"/>
              <a:t>Ubytování</a:t>
            </a:r>
          </a:p>
          <a:p>
            <a:pPr lvl="0"/>
            <a:r>
              <a:rPr lang="cs-CZ" sz="1600" dirty="0"/>
              <a:t>Finance</a:t>
            </a:r>
          </a:p>
          <a:p>
            <a:pPr lvl="0"/>
            <a:r>
              <a:rPr lang="cs-CZ" sz="1600" dirty="0"/>
              <a:t>Kulturní program</a:t>
            </a:r>
            <a:endParaRPr lang="en-US" sz="1600" dirty="0"/>
          </a:p>
          <a:p>
            <a:pPr lvl="0"/>
            <a:r>
              <a:rPr lang="cs-CZ" sz="1600" dirty="0"/>
              <a:t>Vystavení výpisu známek</a:t>
            </a:r>
          </a:p>
          <a:p>
            <a:pPr lvl="0"/>
            <a:r>
              <a:rPr lang="cs-CZ" sz="1600" dirty="0"/>
              <a:t>Asistence studentům s pobytem v Brně</a:t>
            </a:r>
            <a:endParaRPr lang="en-US" sz="1600" dirty="0"/>
          </a:p>
          <a:p>
            <a:pPr marL="7200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CE1452-2A0A-2C45-9E0B-0723CAE8797E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998000"/>
            <a:ext cx="4908132" cy="4140000"/>
          </a:xfrm>
        </p:spPr>
        <p:txBody>
          <a:bodyPr/>
          <a:lstStyle/>
          <a:p>
            <a:r>
              <a:rPr lang="cs-CZ" sz="1600" dirty="0"/>
              <a:t>Připravit  informace o kurzu</a:t>
            </a:r>
          </a:p>
          <a:p>
            <a:r>
              <a:rPr lang="cs-CZ" sz="1600" dirty="0"/>
              <a:t>Zkontrolovat, zda studenti splňuji požadavky (</a:t>
            </a:r>
            <a:r>
              <a:rPr lang="cs-CZ" sz="1600" dirty="0" err="1"/>
              <a:t>prerequisits</a:t>
            </a:r>
            <a:r>
              <a:rPr lang="cs-CZ" sz="1600" dirty="0"/>
              <a:t>)</a:t>
            </a:r>
          </a:p>
          <a:p>
            <a:r>
              <a:rPr lang="cs-CZ" sz="1600" dirty="0"/>
              <a:t>Učit</a:t>
            </a:r>
            <a:r>
              <a:rPr lang="cs-CZ" sz="1600" dirty="0">
                <a:sym typeface="Wingdings" panose="05000000000000000000" pitchFamily="2" charset="2"/>
              </a:rPr>
              <a:t></a:t>
            </a:r>
            <a:endParaRPr lang="cs-CZ" sz="1600" dirty="0"/>
          </a:p>
          <a:p>
            <a:r>
              <a:rPr lang="cs-CZ" sz="1600" dirty="0"/>
              <a:t>Komunikovat se studenty v akademických záležitostech</a:t>
            </a:r>
          </a:p>
          <a:p>
            <a:r>
              <a:rPr lang="cs-CZ" sz="1600" dirty="0"/>
              <a:t>Vyhodnotit – oznámkovat každého studenta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F8ED19-BD7E-3746-AFBA-DCBBE374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Plán</a:t>
            </a:r>
            <a:r>
              <a:rPr lang="en-GB" dirty="0"/>
              <a:t> </a:t>
            </a:r>
            <a:r>
              <a:rPr lang="en-GB" dirty="0" err="1"/>
              <a:t>akce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DC8E1-CAC7-7D44-8D88-FC9D6350A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Říjen</a:t>
            </a:r>
            <a:r>
              <a:rPr lang="cs-CZ" dirty="0"/>
              <a:t>	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1-2		EHEF Manila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7-10		BALM veletrh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14		LATAM veletrh (22-02)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14-16		Erasmus </a:t>
            </a:r>
            <a:r>
              <a:rPr lang="cs-CZ" sz="2200" dirty="0" err="1"/>
              <a:t>Days</a:t>
            </a:r>
            <a:endParaRPr lang="cs-CZ" sz="2200" dirty="0"/>
          </a:p>
          <a:p>
            <a:pPr lvl="1">
              <a:spcAft>
                <a:spcPts val="600"/>
              </a:spcAft>
            </a:pPr>
            <a:r>
              <a:rPr lang="cs-CZ" sz="2200" dirty="0"/>
              <a:t>19-22		CAEI Chile </a:t>
            </a:r>
            <a:r>
              <a:rPr lang="cs-CZ" sz="2200" dirty="0">
                <a:sym typeface="Wingdings" pitchFamily="2" charset="2"/>
              </a:rPr>
              <a:t></a:t>
            </a:r>
            <a:endParaRPr lang="cs-CZ" sz="2200" dirty="0"/>
          </a:p>
          <a:p>
            <a:pPr lvl="1">
              <a:spcAft>
                <a:spcPts val="600"/>
              </a:spcAft>
            </a:pPr>
            <a:r>
              <a:rPr lang="cs-CZ" sz="2200" dirty="0"/>
              <a:t>29-30		Veletrh Japonsko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B1867A-16F6-4142-A3A6-16A42FEC72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Listopad</a:t>
            </a:r>
            <a:endParaRPr lang="cs-CZ" dirty="0"/>
          </a:p>
          <a:p>
            <a:pPr lvl="1">
              <a:spcAft>
                <a:spcPts val="600"/>
              </a:spcAft>
            </a:pPr>
            <a:r>
              <a:rPr lang="cs-CZ" sz="2200" dirty="0"/>
              <a:t>5??		IRO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09		Ozvěny mez. vzdělávání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226-27		Veletrh Holandsko</a:t>
            </a:r>
          </a:p>
          <a:p>
            <a:endParaRPr lang="cs-CZ" dirty="0"/>
          </a:p>
          <a:p>
            <a:pPr>
              <a:spcAft>
                <a:spcPts val="1200"/>
              </a:spcAft>
            </a:pPr>
            <a:r>
              <a:rPr lang="cs-CZ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Prosinec</a:t>
            </a:r>
            <a:endParaRPr lang="cs-CZ" dirty="0"/>
          </a:p>
          <a:p>
            <a:pPr lvl="1">
              <a:spcAft>
                <a:spcPts val="600"/>
              </a:spcAft>
            </a:pPr>
            <a:r>
              <a:rPr lang="cs-CZ" sz="2200" dirty="0"/>
              <a:t>10		IRO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13-14		EDUC SC meeting v Brně</a:t>
            </a:r>
          </a:p>
        </p:txBody>
      </p:sp>
    </p:spTree>
    <p:extLst>
      <p:ext uri="{BB962C8B-B14F-4D97-AF65-F5344CB8AC3E}">
        <p14:creationId xmlns:p14="http://schemas.microsoft.com/office/powerpoint/2010/main" val="54290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015091B-7CB3-4918-88DC-10F6F69DB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5B2A08-6CF6-447B-8325-A4BA2C6303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2E47B71-556E-490A-8682-BBEB8A5F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Očekávání od akademické části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BCFF174-26FA-49F6-815E-509075F23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Výuka by měla probíhat každý pracovní den (pondělí 11. – pátek 15.7. a pondělí 18. – pátek 22.7.) – minimálně v dotaci 2x 90 minut denně</a:t>
            </a:r>
          </a:p>
          <a:p>
            <a:r>
              <a:rPr lang="cs-CZ" sz="1800" dirty="0"/>
              <a:t>Forma výuky může být variabilní – seminář, přednáška, exkurze, práce v terénu, v laboratořích, …</a:t>
            </a:r>
          </a:p>
          <a:p>
            <a:r>
              <a:rPr lang="cs-CZ" sz="1800" dirty="0"/>
              <a:t>Předmět může být nabídnut na všech možných úrovních (BA, MA, PhD), nicméně pokud by měl sloužit k propagaci magisterského programu v angličtině, tak dává smysl letní školu cílit na bakalářské studenty </a:t>
            </a:r>
          </a:p>
          <a:p>
            <a:r>
              <a:rPr lang="cs-CZ" sz="1800" dirty="0"/>
              <a:t>ECTS hodnota předmětu by měla být v rozmezí 2–4 kreditů </a:t>
            </a:r>
          </a:p>
          <a:p>
            <a:r>
              <a:rPr lang="cs-CZ" sz="1800" dirty="0"/>
              <a:t>Počet studentů bude mít dopad na finanční odměnu učitelům (viz další </a:t>
            </a:r>
            <a:r>
              <a:rPr lang="cs-CZ" sz="1800" dirty="0" err="1"/>
              <a:t>slide</a:t>
            </a:r>
            <a:r>
              <a:rPr lang="cs-CZ" sz="1800" dirty="0"/>
              <a:t>), nicméně – pokud nebude dohoda jiná – kurz by měl být otevřen už při pěti přihlášených studentech</a:t>
            </a:r>
          </a:p>
          <a:p>
            <a:r>
              <a:rPr lang="cs-CZ" sz="1800" dirty="0"/>
              <a:t>Počet vyučujících a další organizační věci spojené s akademickým programem jsou plně v kompetenci daného akademického pracoviště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263194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989BC1D-BBC8-49C5-AE7D-2207544520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E8CB067-C190-4B2D-A9CC-649FBA50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EC459F4-E1E3-4841-AA43-F9ED38F81A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C2EC7CF-A55B-4E25-BB81-0D9A7164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Finance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8026FEF0-AE74-4CEA-83E3-5985B5C10C7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99DE5FE8-7C0C-4B4B-ADF7-67B4F3CF1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Cena letní školy</a:t>
            </a:r>
          </a:p>
          <a:p>
            <a:pPr lvl="1"/>
            <a:r>
              <a:rPr lang="cs-CZ" dirty="0"/>
              <a:t>€1000</a:t>
            </a:r>
          </a:p>
          <a:p>
            <a:pPr lvl="1"/>
            <a:r>
              <a:rPr lang="cs-CZ" dirty="0"/>
              <a:t>€100 sleva pro studenty z partnerských univerzit</a:t>
            </a:r>
          </a:p>
          <a:p>
            <a:pPr lvl="1"/>
            <a:endParaRPr lang="cs-CZ" dirty="0"/>
          </a:p>
          <a:p>
            <a:r>
              <a:rPr lang="cs-CZ" dirty="0"/>
              <a:t>Cena obsahuje</a:t>
            </a:r>
          </a:p>
          <a:p>
            <a:pPr lvl="1"/>
            <a:r>
              <a:rPr lang="cs-CZ" dirty="0"/>
              <a:t>Kurzovné</a:t>
            </a:r>
          </a:p>
          <a:p>
            <a:pPr lvl="1"/>
            <a:r>
              <a:rPr lang="cs-CZ" dirty="0"/>
              <a:t>Ubytování</a:t>
            </a:r>
          </a:p>
          <a:p>
            <a:pPr lvl="1"/>
            <a:r>
              <a:rPr lang="cs-CZ" dirty="0"/>
              <a:t>Kulturní program</a:t>
            </a:r>
          </a:p>
          <a:p>
            <a:pPr lvl="1"/>
            <a:r>
              <a:rPr lang="cs-CZ" dirty="0"/>
              <a:t>Asistenci před, v průběhu i po skončení </a:t>
            </a:r>
          </a:p>
          <a:p>
            <a:pPr lvl="1"/>
            <a:r>
              <a:rPr lang="cs-CZ" dirty="0"/>
              <a:t>Dvě recepce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63C14D86-3FC4-430D-B994-51F7981F61E3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dirty="0"/>
              <a:t>Rozdělení „příjmů“ na MU</a:t>
            </a:r>
          </a:p>
          <a:p>
            <a:pPr lvl="1"/>
            <a:r>
              <a:rPr lang="cs-CZ" dirty="0"/>
              <a:t>€</a:t>
            </a:r>
            <a:r>
              <a:rPr lang="en-US" dirty="0"/>
              <a:t>400</a:t>
            </a:r>
            <a:r>
              <a:rPr lang="cs-CZ" dirty="0"/>
              <a:t> na každého </a:t>
            </a:r>
            <a:r>
              <a:rPr lang="en-US" dirty="0"/>
              <a:t>student</a:t>
            </a:r>
            <a:r>
              <a:rPr lang="cs-CZ" dirty="0"/>
              <a:t>a (€350 v případě studenta, který obdrží slevu pro partnerskou univerzitu) obdrží hostující pracoviště (katedra, ústav, fakulta) </a:t>
            </a:r>
          </a:p>
          <a:p>
            <a:pPr lvl="2"/>
            <a:r>
              <a:rPr lang="cs-CZ" dirty="0"/>
              <a:t>(tato částka nemusí sazbě 21</a:t>
            </a:r>
            <a:r>
              <a:rPr lang="en-US" dirty="0"/>
              <a:t>% DPH)</a:t>
            </a:r>
            <a:endParaRPr lang="cs-CZ" dirty="0"/>
          </a:p>
          <a:p>
            <a:pPr lvl="1"/>
            <a:r>
              <a:rPr lang="cs-CZ" dirty="0"/>
              <a:t>€600 (resp. €550 u studenta se slevou) obdrží CZS na uhrazení ubytování, administrativy a kulturního programu (tato částka podléhá zároveň sazbě 21</a:t>
            </a:r>
            <a:r>
              <a:rPr lang="en-US" dirty="0"/>
              <a:t>% DPH)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098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693FD1-89C4-4AA5-ACE8-400D2A4AFA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BC45B9-B78A-40B5-AA6C-3AFD87AFE9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B50A4B-0ACA-44E9-895D-0793335EE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postup	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7BF6535-E25E-4AA5-BE29-766D41230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Zájemci z řad pedagogů/akademických pracovišť – prosíme o vyplnění formuláře </a:t>
            </a:r>
            <a:r>
              <a:rPr lang="en-US" u="sng" dirty="0">
                <a:hlinkClick r:id="rId2"/>
              </a:rPr>
              <a:t>https://forms.office.com/r/Muj1hgrUnB</a:t>
            </a:r>
            <a:endParaRPr lang="cs-CZ" u="sng" dirty="0"/>
          </a:p>
          <a:p>
            <a:r>
              <a:rPr lang="cs-CZ" u="sng" dirty="0"/>
              <a:t>Termín do 30.9.2021</a:t>
            </a:r>
          </a:p>
          <a:p>
            <a:r>
              <a:rPr lang="cs-CZ" u="sng" dirty="0"/>
              <a:t>Kontakt a další informace</a:t>
            </a:r>
            <a:r>
              <a:rPr lang="cs-CZ" dirty="0"/>
              <a:t>: Martin Glogar, </a:t>
            </a:r>
            <a:r>
              <a:rPr lang="cs-CZ" dirty="0">
                <a:hlinkClick r:id="rId3"/>
              </a:rPr>
              <a:t>glogar@czs.muni.cz</a:t>
            </a:r>
            <a:r>
              <a:rPr lang="cs-CZ" dirty="0"/>
              <a:t>, +420 777 128 309</a:t>
            </a:r>
          </a:p>
        </p:txBody>
      </p:sp>
    </p:spTree>
    <p:extLst>
      <p:ext uri="{BB962C8B-B14F-4D97-AF65-F5344CB8AC3E}">
        <p14:creationId xmlns:p14="http://schemas.microsoft.com/office/powerpoint/2010/main" val="136147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8502" y="2272937"/>
            <a:ext cx="11361600" cy="1799008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Mobility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28541868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ácia20" id="{B1469D97-A635-E641-A00D-AA97AD6CCBA4}" vid="{9C1071BB-0E8D-0F42-94E0-FA948C4450B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2099E736BC5F4B8A698EED5840C663" ma:contentTypeVersion="14" ma:contentTypeDescription="Vytvoří nový dokument" ma:contentTypeScope="" ma:versionID="53a44167952f218de2ad6fbdece82cf9">
  <xsd:schema xmlns:xsd="http://www.w3.org/2001/XMLSchema" xmlns:xs="http://www.w3.org/2001/XMLSchema" xmlns:p="http://schemas.microsoft.com/office/2006/metadata/properties" xmlns:ns3="d4d677de-98ae-44ed-8118-e1d19e9259fb" xmlns:ns4="e1de5f4c-c98f-48a4-9d62-f4c3cb44caa1" targetNamespace="http://schemas.microsoft.com/office/2006/metadata/properties" ma:root="true" ma:fieldsID="1153812cd330aacef5f36c5966c3c07e" ns3:_="" ns4:_="">
    <xsd:import namespace="d4d677de-98ae-44ed-8118-e1d19e9259fb"/>
    <xsd:import namespace="e1de5f4c-c98f-48a4-9d62-f4c3cb44caa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77de-98ae-44ed-8118-e1d19e9259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5f4c-c98f-48a4-9d62-f4c3cb44caa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8C9F731-1055-493B-BA90-C7AD00773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d677de-98ae-44ed-8118-e1d19e9259fb"/>
    <ds:schemaRef ds:uri="e1de5f4c-c98f-48a4-9d62-f4c3cb44ca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73634C-9F4B-44F2-AA40-50BD42E7F0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5D6346-89A5-44CE-A578-21ED7D2024DE}">
  <ds:schemaRefs>
    <ds:schemaRef ds:uri="http://www.w3.org/XML/1998/namespace"/>
    <ds:schemaRef ds:uri="http://schemas.openxmlformats.org/package/2006/metadata/core-properties"/>
    <ds:schemaRef ds:uri="e1de5f4c-c98f-48a4-9d62-f4c3cb44caa1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d4d677de-98ae-44ed-8118-e1d19e9259fb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0</TotalTime>
  <Words>2869</Words>
  <Application>Microsoft Office PowerPoint</Application>
  <PresentationFormat>Širokoúhlá obrazovka</PresentationFormat>
  <Paragraphs>455</Paragraphs>
  <Slides>50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Tahoma</vt:lpstr>
      <vt:lpstr>Wingdings</vt:lpstr>
      <vt:lpstr>Prezentace_MU_CZ</vt:lpstr>
      <vt:lpstr>IRO setkání</vt:lpstr>
      <vt:lpstr>Agenda</vt:lpstr>
      <vt:lpstr> </vt:lpstr>
      <vt:lpstr>Cíl: „zjednodušit“ cestu k letní škole</vt:lpstr>
      <vt:lpstr>Rozdělení kompetencí</vt:lpstr>
      <vt:lpstr>Očekávání od akademické části</vt:lpstr>
      <vt:lpstr>Finance</vt:lpstr>
      <vt:lpstr>Další postup </vt:lpstr>
      <vt:lpstr> Mobility</vt:lpstr>
      <vt:lpstr>CZS MOB</vt:lpstr>
      <vt:lpstr> </vt:lpstr>
      <vt:lpstr>Co je nového</vt:lpstr>
      <vt:lpstr>EDUC Podzimní online kurzy</vt:lpstr>
      <vt:lpstr>Výběrová řízení CZS mimo EU</vt:lpstr>
      <vt:lpstr>Mimoevropské programy CZS</vt:lpstr>
      <vt:lpstr>Mimoevropské programy CZS</vt:lpstr>
      <vt:lpstr>Mimoevropské programy CZS</vt:lpstr>
      <vt:lpstr>Partnerské univerzity - timeline</vt:lpstr>
      <vt:lpstr>ISEP program</vt:lpstr>
      <vt:lpstr>Erasmus+ ICM</vt:lpstr>
      <vt:lpstr>Global Staff Mobility zaměstnanecká mobilita do celého světa</vt:lpstr>
      <vt:lpstr>Global Staff Mobility</vt:lpstr>
      <vt:lpstr>Global Staff Mobility</vt:lpstr>
      <vt:lpstr>Newcomers‘ Scholarships podpora studentů ze třetích zemí v cizojazyčných programech</vt:lpstr>
      <vt:lpstr>Newcomers‘ Scholarships</vt:lpstr>
      <vt:lpstr>Newcomers‘ Scholarships</vt:lpstr>
      <vt:lpstr>Newcomers‘ Scholarships</vt:lpstr>
      <vt:lpstr>Newcomers‘ Scholarships</vt:lpstr>
      <vt:lpstr>Newcomers‘ Scholarships</vt:lpstr>
      <vt:lpstr>Stipendia pro anglické programy</vt:lpstr>
      <vt:lpstr> Marketing</vt:lpstr>
      <vt:lpstr>Marketing</vt:lpstr>
      <vt:lpstr>Kampaně – léto 2021</vt:lpstr>
      <vt:lpstr>Facebook/Instagram </vt:lpstr>
      <vt:lpstr>Prezentace aplikace PowerPoint</vt:lpstr>
      <vt:lpstr>SEM (Google) </vt:lpstr>
      <vt:lpstr>Kampaně – podzim 2021 </vt:lpstr>
      <vt:lpstr>Seznam ad setů</vt:lpstr>
      <vt:lpstr>Prezentace aplikace PowerPoint</vt:lpstr>
      <vt:lpstr>Microsite – studyatmasaryk.cz</vt:lpstr>
      <vt:lpstr>Prezentace aplikace PowerPoint</vt:lpstr>
      <vt:lpstr>Virtual Open Days 2021</vt:lpstr>
      <vt:lpstr>Prezentace aplikace PowerPoint</vt:lpstr>
      <vt:lpstr>Erasmus Days 2021</vt:lpstr>
      <vt:lpstr>Ambasadoři – podzim 2021</vt:lpstr>
      <vt:lpstr>Ambasadoři – podzim 2021</vt:lpstr>
      <vt:lpstr> </vt:lpstr>
      <vt:lpstr>Všeobecné info</vt:lpstr>
      <vt:lpstr>Erasmus</vt:lpstr>
      <vt:lpstr>Plán akce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Setkání IRO – 24.09.2021</dc:title>
  <dc:creator>Jakub Motyčka</dc:creator>
  <cp:lastModifiedBy>Michaela Hrazdílková</cp:lastModifiedBy>
  <cp:revision>14</cp:revision>
  <cp:lastPrinted>1601-01-01T00:00:00Z</cp:lastPrinted>
  <dcterms:created xsi:type="dcterms:W3CDTF">2021-09-22T07:32:28Z</dcterms:created>
  <dcterms:modified xsi:type="dcterms:W3CDTF">2021-09-30T06:39:56Z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0x010100EF2099E736BC5F4B8A698EED5840C663</vt:lpwstr>
  </property>
</Properties>
</file>