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1"/>
  </p:notesMasterIdLst>
  <p:handoutMasterIdLst>
    <p:handoutMasterId r:id="rId32"/>
  </p:handoutMasterIdLst>
  <p:sldIdLst>
    <p:sldId id="434" r:id="rId5"/>
    <p:sldId id="264" r:id="rId6"/>
    <p:sldId id="256" r:id="rId7"/>
    <p:sldId id="443" r:id="rId8"/>
    <p:sldId id="444" r:id="rId9"/>
    <p:sldId id="448" r:id="rId10"/>
    <p:sldId id="446" r:id="rId11"/>
    <p:sldId id="441" r:id="rId12"/>
    <p:sldId id="436" r:id="rId13"/>
    <p:sldId id="437" r:id="rId14"/>
    <p:sldId id="451" r:id="rId15"/>
    <p:sldId id="449" r:id="rId16"/>
    <p:sldId id="450" r:id="rId17"/>
    <p:sldId id="435" r:id="rId18"/>
    <p:sldId id="258" r:id="rId19"/>
    <p:sldId id="259" r:id="rId20"/>
    <p:sldId id="260" r:id="rId21"/>
    <p:sldId id="261" r:id="rId22"/>
    <p:sldId id="262" r:id="rId23"/>
    <p:sldId id="266" r:id="rId24"/>
    <p:sldId id="257" r:id="rId25"/>
    <p:sldId id="268" r:id="rId26"/>
    <p:sldId id="438" r:id="rId27"/>
    <p:sldId id="439" r:id="rId28"/>
    <p:sldId id="440" r:id="rId29"/>
    <p:sldId id="263" r:id="rId3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E9AD09-58C3-423F-92C5-A12695D71CC8}" v="7" dt="2022-11-28T16:31:05.700"/>
    <p1510:client id="{45F7DEE8-5DFC-1FBC-C978-96FB5BAB0B57}" v="31" dt="2022-11-28T18:34:31.0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14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582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617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2435" y="417563"/>
            <a:ext cx="1510072" cy="1060263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2435" y="417563"/>
            <a:ext cx="1510072" cy="1060263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8" y="414868"/>
            <a:ext cx="1517746" cy="106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8" y="414868"/>
            <a:ext cx="1517746" cy="1065652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8424" y="6048047"/>
            <a:ext cx="851125" cy="597599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ZS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81619" y="2014647"/>
            <a:ext cx="4028760" cy="28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9043A-74C4-4E50-812E-538B111C6B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1D9521-6286-4761-89F4-884AECD382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B6FF6-935D-4B41-95A7-E46F7AA80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28A37-5927-4686-8B0B-388ECDA59610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BC26A-C63E-4D76-9C9C-490F23956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8E454-670D-4DB5-91D9-F3AB3B610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FD50-CB99-41A3-8D92-1A9A62725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414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01278-C13D-4510-9B6A-C5B49FA4E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2AC93-CF53-4F0F-8E53-7A9772F9D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065D6-BDA1-40A2-830D-3452D05E2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28A37-5927-4686-8B0B-388ECDA59610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BEE34-BD99-486E-B680-8928811C8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5465D-1455-4D03-B6AC-A7C2C02A9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FD50-CB99-41A3-8D92-1A9A62725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97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r>
              <a:rPr lang="en-GB" noProof="0"/>
              <a:t>.</a:t>
            </a:r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E61CD-55CA-4694-B591-166DF1548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056B95-189A-469D-9FBD-1A274F354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F5999B-52CD-42F8-8E14-B754BBEF88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1A6FE8-04B1-4414-88C0-6B3F028630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33179E-7779-484B-98AA-79D1797C4B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2528E9-94AB-4A96-894D-A9DA657E5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28A37-5927-4686-8B0B-388ECDA59610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A74A0D-C29D-4E62-ADBA-31963E1C4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E9E25E-6C91-4F95-BDC6-F3E301235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FD50-CB99-41A3-8D92-1A9A62725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40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r>
              <a:rPr lang="en-GB" noProof="0"/>
              <a:t>.</a:t>
            </a:r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r>
              <a:rPr lang="en-GB" noProof="0"/>
              <a:t>.</a:t>
            </a:r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r>
              <a:rPr lang="en-GB" noProof="0"/>
              <a:t>.</a:t>
            </a:r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r>
              <a:rPr lang="en-GB" noProof="0"/>
              <a:t>.</a:t>
            </a:r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r>
              <a:rPr lang="en-GB" noProof="0"/>
              <a:t>.</a:t>
            </a:r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r>
              <a:rPr lang="en-GB" noProof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.com/summer_masaryk/" TargetMode="External"/><Relationship Id="rId2" Type="http://schemas.openxmlformats.org/officeDocument/2006/relationships/hyperlink" Target="https://summeratmasaryk.cz/" TargetMode="External"/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1737864-E6BC-4187-B0C6-7284A4186C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IRO porada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EBB37A-1BFF-4B05-9979-2457CCE3E9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D970F990-D413-421C-8495-863C780B2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IRO porada</a:t>
            </a:r>
            <a:endParaRPr lang="en-GB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E4D13482-76F6-4091-A5A7-2F8A0FDBE0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29. 1</a:t>
            </a:r>
            <a:r>
              <a:rPr lang="en-GB" dirty="0"/>
              <a:t>1</a:t>
            </a:r>
            <a:r>
              <a:rPr lang="cs-CZ" dirty="0"/>
              <a:t>.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287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6E18A2BF-2723-4D12-89D5-12610B30EC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0799" y="1481589"/>
            <a:ext cx="8450401" cy="5079231"/>
          </a:xfrm>
          <a:prstGeom prst="rect">
            <a:avLst/>
          </a:prstGeom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E7F8C2E-80D9-46C6-9449-2F1D32F49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E539F7-E2FC-4683-B6B8-F540DEB0D0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5CCC0F9-F5F7-44A7-A501-67E0AE04D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Erasmus IIA </a:t>
            </a:r>
            <a:r>
              <a:rPr lang="cs-CZ" dirty="0"/>
              <a:t>na nové období do 2028</a:t>
            </a:r>
          </a:p>
        </p:txBody>
      </p:sp>
    </p:spTree>
    <p:extLst>
      <p:ext uri="{BB962C8B-B14F-4D97-AF65-F5344CB8AC3E}">
        <p14:creationId xmlns:p14="http://schemas.microsoft.com/office/powerpoint/2010/main" val="2798609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F8122C3-79BC-4267-BBFF-7DB8FAB9E1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00294E-5455-4789-A2F3-ADFD410553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711B66-7DF9-4B38-8AAB-09B0EC951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Erasmus+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C8CF19-EEBE-446A-BE26-6A0A1A46C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Nové pravidla pro nový cyklus studentských mobilit</a:t>
            </a:r>
          </a:p>
          <a:p>
            <a:r>
              <a:rPr lang="cs-CZ" dirty="0"/>
              <a:t>BIP</a:t>
            </a:r>
          </a:p>
          <a:p>
            <a:pPr lvl="1"/>
            <a:r>
              <a:rPr lang="cs-CZ" dirty="0"/>
              <a:t>Skolení pro organizátory</a:t>
            </a:r>
          </a:p>
          <a:p>
            <a:pPr lvl="1"/>
            <a:r>
              <a:rPr lang="cs-CZ" dirty="0"/>
              <a:t>Studentské mobility jen v </a:t>
            </a:r>
            <a:r>
              <a:rPr lang="cs-CZ" dirty="0" err="1"/>
              <a:t>BIPy</a:t>
            </a:r>
            <a:r>
              <a:rPr lang="cs-CZ" dirty="0"/>
              <a:t> dopředu schválené v projektu</a:t>
            </a:r>
          </a:p>
          <a:p>
            <a:pPr lvl="1"/>
            <a:r>
              <a:rPr lang="cs-CZ" dirty="0"/>
              <a:t>Kontrola plánování </a:t>
            </a:r>
            <a:r>
              <a:rPr lang="cs-CZ" dirty="0" err="1"/>
              <a:t>BIPu</a:t>
            </a:r>
            <a:r>
              <a:rPr lang="cs-CZ" dirty="0"/>
              <a:t> v již probíhajících projektů</a:t>
            </a:r>
          </a:p>
          <a:p>
            <a:pPr lvl="1"/>
            <a:r>
              <a:rPr lang="cs-CZ" dirty="0"/>
              <a:t>Plánování BIP do nového projektu – organizátor nebo partner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2972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76F2A2-1D6C-9740-82C1-5FCF91583C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sk-SK" dirty="0"/>
              <a:t>IRO 29.11.2022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AC94386-BE34-D24D-B8DB-950F2ACA10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12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F83D02-9CC1-9F4B-8468-92A671E74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418" y="2843210"/>
            <a:ext cx="11361600" cy="1171580"/>
          </a:xfrm>
        </p:spPr>
        <p:txBody>
          <a:bodyPr/>
          <a:lstStyle/>
          <a:p>
            <a:r>
              <a:rPr lang="sk-SK" dirty="0"/>
              <a:t>Marketingové </a:t>
            </a:r>
            <a:r>
              <a:rPr lang="cs-CZ" dirty="0"/>
              <a:t>okénko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A6CA557-2DEC-C749-887A-C7C4104880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/>
              <a:t>IRO 29.11.2022</a:t>
            </a:r>
          </a:p>
        </p:txBody>
      </p:sp>
    </p:spTree>
    <p:extLst>
      <p:ext uri="{BB962C8B-B14F-4D97-AF65-F5344CB8AC3E}">
        <p14:creationId xmlns:p14="http://schemas.microsoft.com/office/powerpoint/2010/main" val="299315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A30FEDB-ACA3-4A8C-91EE-327D2E30A0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59560B-23D7-480D-9779-DA6AB63326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45536F-A298-4613-B505-A490D3661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Krátký update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E4A8636-F2D1-47F2-AF20-C479E5E7E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Dva fyzické veletrhy – oba velmi úspěšné</a:t>
            </a:r>
          </a:p>
          <a:p>
            <a:pPr lvl="1"/>
            <a:r>
              <a:rPr lang="cs-CZ" dirty="0"/>
              <a:t>Bangkok – velká návštěvnost, připravené studenty, chyběla aplikace</a:t>
            </a:r>
          </a:p>
          <a:p>
            <a:pPr lvl="1"/>
            <a:r>
              <a:rPr lang="cs-CZ" dirty="0"/>
              <a:t>Utrecht – velká návštěvnost</a:t>
            </a:r>
          </a:p>
          <a:p>
            <a:r>
              <a:rPr lang="cs-CZ" dirty="0"/>
              <a:t>Jeden národní veletrh SEA – FPP online, organizátor DZS</a:t>
            </a:r>
          </a:p>
          <a:p>
            <a:pPr lvl="1"/>
            <a:r>
              <a:rPr lang="cs-CZ" dirty="0"/>
              <a:t>Malá návštěvnost</a:t>
            </a:r>
          </a:p>
          <a:p>
            <a:pPr lvl="1"/>
            <a:r>
              <a:rPr lang="cs-CZ" dirty="0"/>
              <a:t>Potvrdil se zájem z Thajska a Filipín</a:t>
            </a:r>
          </a:p>
          <a:p>
            <a:r>
              <a:rPr lang="cs-CZ" dirty="0"/>
              <a:t>Nominace </a:t>
            </a:r>
            <a:r>
              <a:rPr lang="cs-CZ" dirty="0" err="1"/>
              <a:t>Alumni</a:t>
            </a:r>
            <a:r>
              <a:rPr lang="cs-CZ" dirty="0"/>
              <a:t> program a </a:t>
            </a:r>
            <a:r>
              <a:rPr lang="cs-CZ" dirty="0" err="1"/>
              <a:t>Homecoming</a:t>
            </a:r>
            <a:r>
              <a:rPr lang="cs-CZ" dirty="0"/>
              <a:t> na cenu DZS – výsledky 23. 03. 2023 </a:t>
            </a:r>
          </a:p>
        </p:txBody>
      </p:sp>
    </p:spTree>
    <p:extLst>
      <p:ext uri="{BB962C8B-B14F-4D97-AF65-F5344CB8AC3E}">
        <p14:creationId xmlns:p14="http://schemas.microsoft.com/office/powerpoint/2010/main" val="2937592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76F2A2-1D6C-9740-82C1-5FCF91583C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sk-SK" dirty="0"/>
              <a:t>IRO 29.11.2022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AC94386-BE34-D24D-B8DB-950F2ACA10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14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F83D02-9CC1-9F4B-8468-92A671E74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Newcomers</a:t>
            </a:r>
            <a:r>
              <a:rPr lang="sk-SK" dirty="0"/>
              <a:t> Scholarships‘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A6CA557-2DEC-C749-887A-C7C4104880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/>
              <a:t>IRO 29.11.2022</a:t>
            </a:r>
          </a:p>
        </p:txBody>
      </p:sp>
    </p:spTree>
    <p:extLst>
      <p:ext uri="{BB962C8B-B14F-4D97-AF65-F5344CB8AC3E}">
        <p14:creationId xmlns:p14="http://schemas.microsoft.com/office/powerpoint/2010/main" val="3796767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AEA689-E741-3BD7-B444-A158552C45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/>
              <a:t>IRO 29.11.2022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FFCBBB-F319-4D56-D9CD-D25EF00FB8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F327E3E-DEAF-ACBC-4CCD-CAE77F897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Základní informace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5648AA8-068B-94DA-F6F7-4CAC46CF4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95451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/>
              <a:t>Studenti programů </a:t>
            </a:r>
            <a:r>
              <a:rPr lang="cs-CZ" b="1" dirty="0"/>
              <a:t>nevyučovaných </a:t>
            </a:r>
            <a:r>
              <a:rPr lang="cs-CZ" dirty="0"/>
              <a:t>v ČJ</a:t>
            </a:r>
          </a:p>
          <a:p>
            <a:pPr marL="251460" indent="-179705"/>
            <a:r>
              <a:rPr lang="cs-CZ" dirty="0"/>
              <a:t>Pro </a:t>
            </a:r>
            <a:r>
              <a:rPr lang="cs-CZ" b="1" dirty="0"/>
              <a:t>všechny stupně </a:t>
            </a:r>
            <a:r>
              <a:rPr lang="cs-CZ" dirty="0"/>
              <a:t>(BA, MA, PhD)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/>
              <a:t>Podpora po</a:t>
            </a:r>
            <a:r>
              <a:rPr lang="cs-CZ" b="1" dirty="0"/>
              <a:t>uze v 1. roce studia</a:t>
            </a:r>
            <a:r>
              <a:rPr lang="cs-CZ" dirty="0"/>
              <a:t> 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b="1" dirty="0"/>
              <a:t>20 </a:t>
            </a:r>
            <a:r>
              <a:rPr lang="cs-CZ" dirty="0"/>
              <a:t>stipendií na akademický rok 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b="1" dirty="0"/>
              <a:t>100,000</a:t>
            </a:r>
            <a:r>
              <a:rPr lang="cs-CZ" dirty="0"/>
              <a:t> </a:t>
            </a:r>
            <a:r>
              <a:rPr lang="cs-CZ" b="1" dirty="0"/>
              <a:t>CZK </a:t>
            </a:r>
            <a:r>
              <a:rPr lang="cs-CZ" dirty="0"/>
              <a:t>na studenta </a:t>
            </a:r>
            <a:endParaRPr lang="cs-CZ">
              <a:cs typeface="Arial"/>
            </a:endParaRPr>
          </a:p>
          <a:p>
            <a:pPr marL="251460" indent="-179705"/>
            <a:r>
              <a:rPr lang="cs-CZ" dirty="0">
                <a:cs typeface="Arial"/>
              </a:rPr>
              <a:t>Termín: </a:t>
            </a:r>
            <a:r>
              <a:rPr lang="cs-CZ" b="1" dirty="0">
                <a:cs typeface="Arial"/>
              </a:rPr>
              <a:t>30</a:t>
            </a:r>
            <a:r>
              <a:rPr lang="cs-CZ" dirty="0">
                <a:cs typeface="Arial"/>
              </a:rPr>
              <a:t>. </a:t>
            </a:r>
            <a:r>
              <a:rPr lang="cs-CZ" b="1" dirty="0">
                <a:cs typeface="Arial"/>
              </a:rPr>
              <a:t>11</a:t>
            </a:r>
            <a:r>
              <a:rPr lang="cs-CZ" dirty="0">
                <a:cs typeface="Arial"/>
              </a:rPr>
              <a:t>. </a:t>
            </a:r>
            <a:r>
              <a:rPr lang="cs-CZ" b="1" dirty="0">
                <a:cs typeface="Arial"/>
              </a:rPr>
              <a:t>2022 </a:t>
            </a:r>
            <a:r>
              <a:rPr lang="cs-CZ" dirty="0">
                <a:cs typeface="Arial"/>
              </a:rPr>
              <a:t>- </a:t>
            </a:r>
            <a:r>
              <a:rPr lang="cs-CZ" b="1" dirty="0">
                <a:cs typeface="Arial"/>
              </a:rPr>
              <a:t>30</a:t>
            </a:r>
            <a:r>
              <a:rPr lang="cs-CZ" dirty="0">
                <a:cs typeface="Arial"/>
              </a:rPr>
              <a:t>. </a:t>
            </a:r>
            <a:r>
              <a:rPr lang="cs-CZ" b="1" dirty="0">
                <a:cs typeface="Arial"/>
              </a:rPr>
              <a:t>4</a:t>
            </a:r>
            <a:r>
              <a:rPr lang="cs-CZ" dirty="0">
                <a:cs typeface="Arial"/>
              </a:rPr>
              <a:t>. </a:t>
            </a:r>
            <a:r>
              <a:rPr lang="cs-CZ" b="1" dirty="0">
                <a:cs typeface="Arial"/>
              </a:rPr>
              <a:t>2023</a:t>
            </a:r>
          </a:p>
          <a:p>
            <a:pPr marL="251460" indent="-179705"/>
            <a:endParaRPr lang="cs-CZ">
              <a:cs typeface="Arial"/>
            </a:endParaRPr>
          </a:p>
          <a:p>
            <a:pPr marL="251460" indent="-179705"/>
            <a:endParaRPr lang="cs-CZ">
              <a:cs typeface="Arial"/>
            </a:endParaRPr>
          </a:p>
          <a:p>
            <a:pPr marL="251460" indent="-179705"/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61883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0D26FF-905A-8DED-C246-7D3A4AB6DF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/>
              <a:t>IRO 29.11.2022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73D523-4C18-68F9-A7FF-E38D6D1AE4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D0716B-4FB5-D3E1-1E60-61E042F85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Změna: Zvýhodnění BA studentů 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3A8E73A-3B81-4CA1-85F9-63EAF1E53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/>
              <a:t>Původní ohodnocení: </a:t>
            </a:r>
          </a:p>
          <a:p>
            <a:pPr marL="72000" indent="0">
              <a:buNone/>
            </a:pPr>
            <a:r>
              <a:rPr lang="cs-CZ" sz="2400"/>
              <a:t>	</a:t>
            </a:r>
            <a:r>
              <a:rPr lang="cs-CZ" sz="2400" b="1"/>
              <a:t>BA studenti: 5 bodů</a:t>
            </a:r>
          </a:p>
          <a:p>
            <a:pPr marL="72000" indent="0">
              <a:buNone/>
            </a:pPr>
            <a:r>
              <a:rPr lang="cs-CZ" sz="2400"/>
              <a:t>	MA studenti: 15 bodů</a:t>
            </a:r>
          </a:p>
          <a:p>
            <a:pPr marL="72000" indent="0">
              <a:buNone/>
            </a:pPr>
            <a:r>
              <a:rPr lang="cs-CZ" sz="2400"/>
              <a:t>	</a:t>
            </a:r>
            <a:r>
              <a:rPr lang="cs-CZ" sz="2400" b="1"/>
              <a:t>PhD studenti: 10 bodů </a:t>
            </a:r>
          </a:p>
          <a:p>
            <a:r>
              <a:rPr lang="cs-CZ" sz="2400"/>
              <a:t>Změna:</a:t>
            </a:r>
          </a:p>
          <a:p>
            <a:pPr marL="72000" indent="0">
              <a:buNone/>
            </a:pPr>
            <a:r>
              <a:rPr lang="cs-CZ" sz="2400"/>
              <a:t>	</a:t>
            </a:r>
            <a:r>
              <a:rPr lang="cs-CZ" sz="2400" b="1"/>
              <a:t>BA studenti: 10 bodů</a:t>
            </a:r>
          </a:p>
          <a:p>
            <a:pPr marL="72000" indent="0">
              <a:buNone/>
            </a:pPr>
            <a:r>
              <a:rPr lang="cs-CZ" sz="2400"/>
              <a:t>	MA studenti: 15 bodů</a:t>
            </a:r>
          </a:p>
          <a:p>
            <a:pPr marL="72000" indent="0">
              <a:buNone/>
            </a:pPr>
            <a:r>
              <a:rPr lang="cs-CZ" sz="2400"/>
              <a:t>	</a:t>
            </a:r>
            <a:r>
              <a:rPr lang="cs-CZ" sz="2400" b="1"/>
              <a:t>PhD studenti: 5 bodů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045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6A7DC45-3C91-A2DA-C4DF-D73F82A3D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43750"/>
            <a:ext cx="10753200" cy="451576"/>
          </a:xfrm>
        </p:spPr>
        <p:txBody>
          <a:bodyPr anchor="t">
            <a:normAutofit fontScale="90000"/>
          </a:bodyPr>
          <a:lstStyle/>
          <a:p>
            <a:r>
              <a:rPr lang="cs-CZ"/>
              <a:t>Změna: Vyřazení</a:t>
            </a:r>
            <a:r>
              <a:rPr lang="cs-CZ" sz="2200"/>
              <a:t> </a:t>
            </a:r>
            <a:r>
              <a:rPr lang="cs-CZ" err="1"/>
              <a:t>upper-midle</a:t>
            </a:r>
            <a:r>
              <a:rPr lang="cs-CZ"/>
              <a:t> </a:t>
            </a:r>
            <a:r>
              <a:rPr lang="cs-CZ" err="1"/>
              <a:t>income</a:t>
            </a:r>
            <a:r>
              <a:rPr lang="cs-CZ"/>
              <a:t> </a:t>
            </a:r>
            <a:r>
              <a:rPr lang="cs-CZ" err="1"/>
              <a:t>countries</a:t>
            </a:r>
            <a:r>
              <a:rPr lang="cs-CZ"/>
              <a:t>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3DF1FDA-5990-5AEB-C128-A6273CCCBD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r>
              <a:rPr lang="sk-SK"/>
              <a:t>IRO 29.11.2022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84A771-B60B-7F1A-E436-A8E7A4E45F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17</a:t>
            </a:fld>
            <a:endParaRPr lang="cs-CZ" altLang="cs-CZ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926302BD-43F3-3A9A-D1F7-D712D3073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29" y="821727"/>
            <a:ext cx="8774118" cy="1532021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spcAft>
                <a:spcPts val="600"/>
              </a:spcAft>
            </a:pPr>
            <a:r>
              <a:rPr lang="cs-CZ" sz="2400" dirty="0"/>
              <a:t>Vyřazení 56 zemí</a:t>
            </a:r>
            <a:endParaRPr lang="cs-CZ" dirty="0"/>
          </a:p>
          <a:p>
            <a:pPr marL="251460" indent="-179705">
              <a:spcAft>
                <a:spcPts val="600"/>
              </a:spcAft>
            </a:pPr>
            <a:r>
              <a:rPr lang="cs-CZ" sz="2400" dirty="0" err="1"/>
              <a:t>Upper</a:t>
            </a:r>
            <a:r>
              <a:rPr lang="cs-CZ" sz="2400" dirty="0"/>
              <a:t> </a:t>
            </a:r>
            <a:r>
              <a:rPr lang="cs-CZ" sz="2400" dirty="0" err="1"/>
              <a:t>middle</a:t>
            </a:r>
            <a:r>
              <a:rPr lang="cs-CZ" sz="2400" dirty="0"/>
              <a:t> </a:t>
            </a:r>
            <a:r>
              <a:rPr lang="cs-CZ" sz="2400" dirty="0" err="1"/>
              <a:t>income</a:t>
            </a:r>
            <a:r>
              <a:rPr lang="cs-CZ" sz="2400" dirty="0"/>
              <a:t> </a:t>
            </a:r>
            <a:r>
              <a:rPr lang="cs-CZ" sz="2400" dirty="0" err="1"/>
              <a:t>countries</a:t>
            </a:r>
            <a:r>
              <a:rPr lang="cs-CZ" sz="2400" dirty="0"/>
              <a:t> tvoří 18 % přihlášek</a:t>
            </a:r>
            <a:endParaRPr lang="cs-CZ" sz="2400" dirty="0">
              <a:cs typeface="Arial"/>
            </a:endParaRPr>
          </a:p>
          <a:p>
            <a:pPr marL="251460" indent="-179705">
              <a:spcAft>
                <a:spcPts val="600"/>
              </a:spcAft>
            </a:pPr>
            <a:r>
              <a:rPr lang="cs-CZ" sz="2400" dirty="0"/>
              <a:t>Zaměření na nejchudší země </a:t>
            </a:r>
            <a:endParaRPr lang="cs-CZ" sz="2400" dirty="0">
              <a:cs typeface="Arial"/>
            </a:endParaRPr>
          </a:p>
          <a:p>
            <a:pPr marL="251460" indent="-179705">
              <a:spcAft>
                <a:spcPts val="600"/>
              </a:spcAft>
            </a:pPr>
            <a:endParaRPr lang="cs-CZ" sz="2400">
              <a:cs typeface="Arial"/>
            </a:endParaRPr>
          </a:p>
        </p:txBody>
      </p:sp>
      <p:pic>
        <p:nvPicPr>
          <p:cNvPr id="7" name="Obrázek 7">
            <a:extLst>
              <a:ext uri="{FF2B5EF4-FFF2-40B4-BE49-F238E27FC236}">
                <a16:creationId xmlns:a16="http://schemas.microsoft.com/office/drawing/2014/main" id="{CB117AB9-5356-D82B-D889-286D2D2787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187" y="2492830"/>
            <a:ext cx="9642019" cy="368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3653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B9C9EBA-CE21-DDC3-D71D-1B0A0D0A35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/>
              <a:t>IRO 29.11.2022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5B4BF3-CFAA-06E4-EA02-55ABD43319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028C30-00E4-9ED3-394D-EF1E75A0A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Přiřazování stipendií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B9E87D2-E08F-9AEC-5199-EDCFCEE9D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/>
              <a:t>Počet stipendií poměrným systémem </a:t>
            </a:r>
            <a:endParaRPr lang="cs-CZ"/>
          </a:p>
          <a:p>
            <a:pPr marL="251460" indent="-179705"/>
            <a:endParaRPr lang="cs-CZ">
              <a:cs typeface="Arial"/>
            </a:endParaRPr>
          </a:p>
          <a:p>
            <a:pPr marL="251460" indent="-179705"/>
            <a:r>
              <a:rPr lang="cs-CZ" dirty="0"/>
              <a:t>Větší počet přihlášek bude reflektován větším počtem přiřazených stipendií</a:t>
            </a:r>
            <a:endParaRPr lang="cs-CZ" dirty="0">
              <a:cs typeface="Arial"/>
            </a:endParaRPr>
          </a:p>
          <a:p>
            <a:pPr marL="251460" indent="-179705"/>
            <a:endParaRPr lang="cs-CZ">
              <a:cs typeface="Arial"/>
            </a:endParaRPr>
          </a:p>
          <a:p>
            <a:pPr marL="251460" indent="-179705"/>
            <a:r>
              <a:rPr lang="cs-CZ" dirty="0">
                <a:cs typeface="Arial"/>
              </a:rPr>
              <a:t>Na min. jedno stipendium má nárok ta fakulta, kde je alespoň jedna kvalitní přihláška (dosáhne min. 60 bodů ze 100)</a:t>
            </a:r>
          </a:p>
          <a:p>
            <a:pPr marL="251460" indent="-179705"/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79564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ABF0570-5AF8-A718-E9F0-DEFECAAA6D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/>
              <a:t>IRO 29.11.2022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78AD79-EFA4-5B9E-9549-E50C928811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2A19B3-3448-FC11-07D9-765369157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Komunikace a proces výběrového 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C50BEDE-5238-32C0-F8A4-73BF7EA66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452" y="1357420"/>
            <a:ext cx="11307095" cy="4684735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000" b="1" dirty="0"/>
              <a:t>1</a:t>
            </a:r>
            <a:r>
              <a:rPr lang="cs-CZ" sz="2000" dirty="0"/>
              <a:t>. Jakmile se uzavře výběrové řízení, přijde Vám tabulka s kandidáty z Vaší fakulty. V tomto bodě dojde ke kontrole z Vaší strany a vyřadíte přihlášky studentů, které jsou irelevantní (např. byli již zamítnuti v přijímacím řízení). </a:t>
            </a:r>
            <a:r>
              <a:rPr lang="cs-CZ" sz="2000" i="1" dirty="0"/>
              <a:t>- 3. 5. 2023</a:t>
            </a:r>
            <a:endParaRPr lang="cs-CZ" i="1" dirty="0"/>
          </a:p>
          <a:p>
            <a:pPr marL="251460" indent="-179705"/>
            <a:r>
              <a:rPr lang="cs-CZ" sz="2000" b="1" dirty="0"/>
              <a:t>2</a:t>
            </a:r>
            <a:r>
              <a:rPr lang="cs-CZ" sz="2000" dirty="0"/>
              <a:t>. Upravenou tabulku nám pošlete nazpátek a my přihlášky ohodnotíme. </a:t>
            </a:r>
            <a:r>
              <a:rPr lang="cs-CZ" sz="2000" i="1" dirty="0"/>
              <a:t>- 19. 5. 2023</a:t>
            </a:r>
            <a:endParaRPr lang="cs-CZ" sz="2000" i="1" dirty="0">
              <a:cs typeface="Arial"/>
            </a:endParaRPr>
          </a:p>
          <a:p>
            <a:pPr marL="251460" indent="-179705"/>
            <a:r>
              <a:rPr lang="cs-CZ" sz="2000" b="1" dirty="0"/>
              <a:t>3</a:t>
            </a:r>
            <a:r>
              <a:rPr lang="cs-CZ" sz="2000" dirty="0"/>
              <a:t>. Po ohodnocení Vám pošleme seznam nejlepších kandidátů a k nim se vyjádříte. Můžete dodat poznámky, jak se Vám s daným člověkem komunikovalo, jaké hodnocení měl v přijímacím řízení apod. </a:t>
            </a:r>
            <a:r>
              <a:rPr lang="cs-CZ" sz="2000" i="1" dirty="0"/>
              <a:t>- 26. 5. 2023</a:t>
            </a:r>
            <a:endParaRPr lang="cs-CZ" sz="2000" i="1" dirty="0">
              <a:cs typeface="Arial"/>
            </a:endParaRPr>
          </a:p>
          <a:p>
            <a:pPr marL="251460" indent="-179705"/>
            <a:r>
              <a:rPr lang="cs-CZ" sz="2000" b="1" dirty="0"/>
              <a:t>4</a:t>
            </a:r>
            <a:r>
              <a:rPr lang="cs-CZ" sz="2000" dirty="0"/>
              <a:t>. Na základě této Vaší zpětné vazby vybereme finální kandidáty na stipendium. </a:t>
            </a:r>
            <a:r>
              <a:rPr lang="cs-CZ" sz="2000" i="1" dirty="0"/>
              <a:t>- 31. 5. 2023</a:t>
            </a:r>
            <a:endParaRPr lang="cs-CZ" sz="3200" i="1" dirty="0"/>
          </a:p>
          <a:p>
            <a:pPr marL="251460" indent="-179705"/>
            <a:endParaRPr lang="cs-CZ" sz="2000" dirty="0">
              <a:ea typeface="+mn-lt"/>
              <a:cs typeface="+mn-lt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Finální rozhodnutí ze strany CZS nejpozději k </a:t>
            </a:r>
            <a:r>
              <a:rPr lang="cs-CZ" b="1" dirty="0">
                <a:ea typeface="+mn-lt"/>
                <a:cs typeface="+mn-lt"/>
              </a:rPr>
              <a:t>31.5.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9229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5AB26E-E14C-E917-D99C-FE42403AC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5648F0-C7FD-2FEA-1362-9FCBE6461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Agenda</a:t>
            </a:r>
            <a:endParaRPr lang="en-A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B1C0678-8391-2313-00A6-AE3F928E6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Projekt "krajané"</a:t>
            </a:r>
          </a:p>
          <a:p>
            <a:pPr marL="251460" indent="-179705"/>
            <a:r>
              <a:rPr lang="cs-CZ" dirty="0">
                <a:cs typeface="Arial"/>
              </a:rPr>
              <a:t>Erasmus+ IIA a jiné</a:t>
            </a:r>
          </a:p>
          <a:p>
            <a:pPr marL="251460" indent="-179705"/>
            <a:r>
              <a:rPr lang="cs-CZ" dirty="0">
                <a:cs typeface="Arial"/>
              </a:rPr>
              <a:t>Krátké marketingové okénko</a:t>
            </a:r>
          </a:p>
          <a:p>
            <a:pPr marL="251460" indent="-179705"/>
            <a:r>
              <a:rPr lang="cs-CZ" dirty="0" err="1"/>
              <a:t>Newcomers</a:t>
            </a:r>
            <a:r>
              <a:rPr lang="cs-CZ" dirty="0"/>
              <a:t> </a:t>
            </a:r>
            <a:r>
              <a:rPr lang="cs-CZ" dirty="0" err="1"/>
              <a:t>Scholarships</a:t>
            </a:r>
            <a:r>
              <a:rPr lang="sk-SK" dirty="0"/>
              <a:t>‘</a:t>
            </a:r>
            <a:endParaRPr lang="cs-CZ" dirty="0">
              <a:cs typeface="Arial"/>
            </a:endParaRPr>
          </a:p>
          <a:p>
            <a:pPr marL="251460" indent="-179705"/>
            <a:r>
              <a:rPr lang="en-US" dirty="0"/>
              <a:t>Cluster summer schools</a:t>
            </a:r>
            <a:endParaRPr lang="en-US" dirty="0">
              <a:cs typeface="Arial"/>
            </a:endParaRPr>
          </a:p>
          <a:p>
            <a:pPr marL="251460" indent="-179705"/>
            <a:r>
              <a:rPr lang="cs-CZ" dirty="0">
                <a:cs typeface="Arial"/>
              </a:rPr>
              <a:t>Ostatní</a:t>
            </a:r>
          </a:p>
        </p:txBody>
      </p:sp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277401B0-37EE-D786-97CE-561571215F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sk-SK" dirty="0"/>
              <a:t>IRO 29.11.2022</a:t>
            </a:r>
          </a:p>
        </p:txBody>
      </p:sp>
    </p:spTree>
    <p:extLst>
      <p:ext uri="{BB962C8B-B14F-4D97-AF65-F5344CB8AC3E}">
        <p14:creationId xmlns:p14="http://schemas.microsoft.com/office/powerpoint/2010/main" val="216305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CCCCD-9A7C-4CF3-B6A5-1FEA784A90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Cluster summer schools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675BB9-6090-4511-8379-68D747E409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94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D20E2-2116-4E7C-BC42-34AFD01A7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courses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1A20BC2-43D2-44EB-A9C3-16DC293FD50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18309" y="1436914"/>
          <a:ext cx="11068593" cy="50521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4948">
                  <a:extLst>
                    <a:ext uri="{9D8B030D-6E8A-4147-A177-3AD203B41FA5}">
                      <a16:colId xmlns:a16="http://schemas.microsoft.com/office/drawing/2014/main" val="566925954"/>
                    </a:ext>
                  </a:extLst>
                </a:gridCol>
                <a:gridCol w="3811011">
                  <a:extLst>
                    <a:ext uri="{9D8B030D-6E8A-4147-A177-3AD203B41FA5}">
                      <a16:colId xmlns:a16="http://schemas.microsoft.com/office/drawing/2014/main" val="268168627"/>
                    </a:ext>
                  </a:extLst>
                </a:gridCol>
                <a:gridCol w="5222634">
                  <a:extLst>
                    <a:ext uri="{9D8B030D-6E8A-4147-A177-3AD203B41FA5}">
                      <a16:colId xmlns:a16="http://schemas.microsoft.com/office/drawing/2014/main" val="3470669709"/>
                    </a:ext>
                  </a:extLst>
                </a:gridCol>
              </a:tblGrid>
              <a:tr h="190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Faculty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Department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Course title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extLst>
                  <a:ext uri="{0D108BD9-81ED-4DB2-BD59-A6C34878D82A}">
                    <a16:rowId xmlns:a16="http://schemas.microsoft.com/office/drawing/2014/main" val="3923303918"/>
                  </a:ext>
                </a:extLst>
              </a:tr>
              <a:tr h="4362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CEITEC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CEITEC MU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State-of-the-art research infrastructure in Life Sciences: Complex System of Core Facilities for Biological and Human Medicine Research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extLst>
                  <a:ext uri="{0D108BD9-81ED-4DB2-BD59-A6C34878D82A}">
                    <a16:rowId xmlns:a16="http://schemas.microsoft.com/office/drawing/2014/main" val="425831872"/>
                  </a:ext>
                </a:extLst>
              </a:tr>
              <a:tr h="239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Faculty of Arts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Archaeology and Museology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Methods of Microscopy in Archaeology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extLst>
                  <a:ext uri="{0D108BD9-81ED-4DB2-BD59-A6C34878D82A}">
                    <a16:rowId xmlns:a16="http://schemas.microsoft.com/office/drawing/2014/main" val="2107060965"/>
                  </a:ext>
                </a:extLst>
              </a:tr>
              <a:tr h="374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Faculty of Arts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Department of German, Scandinavian and Netherlands Studies (ÚGNN)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Brno Summer School of Norwegian Literature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extLst>
                  <a:ext uri="{0D108BD9-81ED-4DB2-BD59-A6C34878D82A}">
                    <a16:rowId xmlns:a16="http://schemas.microsoft.com/office/drawing/2014/main" val="3965600925"/>
                  </a:ext>
                </a:extLst>
              </a:tr>
              <a:tr h="374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Faculty of Economics and Administration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Dpt. of Public Economics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Designing sucessful strategies for NGOs.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extLst>
                  <a:ext uri="{0D108BD9-81ED-4DB2-BD59-A6C34878D82A}">
                    <a16:rowId xmlns:a16="http://schemas.microsoft.com/office/drawing/2014/main" val="3403514615"/>
                  </a:ext>
                </a:extLst>
              </a:tr>
              <a:tr h="374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Faculty of Economics and Administration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Department of Corporate Economy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Digital marketing and novel marketing techniques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extLst>
                  <a:ext uri="{0D108BD9-81ED-4DB2-BD59-A6C34878D82A}">
                    <a16:rowId xmlns:a16="http://schemas.microsoft.com/office/drawing/2014/main" val="2270883810"/>
                  </a:ext>
                </a:extLst>
              </a:tr>
              <a:tr h="374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Faculty of Economics and Administration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Department of Corporate Economics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Management in the digital age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extLst>
                  <a:ext uri="{0D108BD9-81ED-4DB2-BD59-A6C34878D82A}">
                    <a16:rowId xmlns:a16="http://schemas.microsoft.com/office/drawing/2014/main" val="1000453721"/>
                  </a:ext>
                </a:extLst>
              </a:tr>
              <a:tr h="239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Faculty of Medicine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Department of Biophysics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Medical physics and health informatics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extLst>
                  <a:ext uri="{0D108BD9-81ED-4DB2-BD59-A6C34878D82A}">
                    <a16:rowId xmlns:a16="http://schemas.microsoft.com/office/drawing/2014/main" val="2786982607"/>
                  </a:ext>
                </a:extLst>
              </a:tr>
              <a:tr h="239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Faculty of Pharmacy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Department of pharmaceutical technology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3D Printing in Pharmaceutics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extLst>
                  <a:ext uri="{0D108BD9-81ED-4DB2-BD59-A6C34878D82A}">
                    <a16:rowId xmlns:a16="http://schemas.microsoft.com/office/drawing/2014/main" val="3401896546"/>
                  </a:ext>
                </a:extLst>
              </a:tr>
              <a:tr h="239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Faculty of Science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Department of Anthropology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Baptism of fire: a holistic approach to the anthropology of cremation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extLst>
                  <a:ext uri="{0D108BD9-81ED-4DB2-BD59-A6C34878D82A}">
                    <a16:rowId xmlns:a16="http://schemas.microsoft.com/office/drawing/2014/main" val="2587904782"/>
                  </a:ext>
                </a:extLst>
              </a:tr>
              <a:tr h="3563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Faculty of Science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Department of experimental biology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From gametes to organisms - basics of embryology and developmental biology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extLst>
                  <a:ext uri="{0D108BD9-81ED-4DB2-BD59-A6C34878D82A}">
                    <a16:rowId xmlns:a16="http://schemas.microsoft.com/office/drawing/2014/main" val="2183082674"/>
                  </a:ext>
                </a:extLst>
              </a:tr>
              <a:tr h="3563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Faculty of Science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National Centre for Biomolecular Research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From Supramolecular Chemistry to Structural Biology by Multiscale Modelling Methods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extLst>
                  <a:ext uri="{0D108BD9-81ED-4DB2-BD59-A6C34878D82A}">
                    <a16:rowId xmlns:a16="http://schemas.microsoft.com/office/drawing/2014/main" val="3393178262"/>
                  </a:ext>
                </a:extLst>
              </a:tr>
              <a:tr h="239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Faculty of Science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Department of Biochemistry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Next-generation sequencing in human health and environment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extLst>
                  <a:ext uri="{0D108BD9-81ED-4DB2-BD59-A6C34878D82A}">
                    <a16:rowId xmlns:a16="http://schemas.microsoft.com/office/drawing/2014/main" val="3422046974"/>
                  </a:ext>
                </a:extLst>
              </a:tr>
              <a:tr h="3563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Faculty of Social Studies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Department of International Relations and European Studies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Energy Policy of the EU and its Position in the Global Energy Environment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extLst>
                  <a:ext uri="{0D108BD9-81ED-4DB2-BD59-A6C34878D82A}">
                    <a16:rowId xmlns:a16="http://schemas.microsoft.com/office/drawing/2014/main" val="1221597065"/>
                  </a:ext>
                </a:extLst>
              </a:tr>
              <a:tr h="239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Faculty of Sports Studies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Division of Health Promotion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Sports Sciences and Outdoor Education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extLst>
                  <a:ext uri="{0D108BD9-81ED-4DB2-BD59-A6C34878D82A}">
                    <a16:rowId xmlns:a16="http://schemas.microsoft.com/office/drawing/2014/main" val="9763361"/>
                  </a:ext>
                </a:extLst>
              </a:tr>
              <a:tr h="3563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Language Centre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Language centre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Taste Brno, Taste Europe and develop your Language and Communication Skills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2" marR="6032" marT="6032" marB="0" anchor="b"/>
                </a:tc>
                <a:extLst>
                  <a:ext uri="{0D108BD9-81ED-4DB2-BD59-A6C34878D82A}">
                    <a16:rowId xmlns:a16="http://schemas.microsoft.com/office/drawing/2014/main" val="263923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14749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C974E86-3408-416C-97E7-39C040CF4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Responsibilities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00C384B-9857-4040-A7FB-BD8CF8ABA4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87271"/>
          </a:xfrm>
        </p:spPr>
        <p:txBody>
          <a:bodyPr/>
          <a:lstStyle/>
          <a:p>
            <a:r>
              <a:rPr lang="en-US" dirty="0"/>
              <a:t>CZS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7AC7FE9-2C2E-4C29-8213-456948575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2278651"/>
            <a:ext cx="5157787" cy="4214223"/>
          </a:xfrm>
        </p:spPr>
        <p:txBody>
          <a:bodyPr>
            <a:normAutofit lnSpcReduction="1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Promotion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Summer schools in Europe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website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I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nstagram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Collection of applications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administration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Visa and arrival administration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Accommodations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Cultural program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Issuance of transcript of record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Assistance to students staying in Brno</a:t>
            </a:r>
          </a:p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EF21885-30E7-4460-BAC4-DDBB6EC17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87271"/>
          </a:xfrm>
        </p:spPr>
        <p:txBody>
          <a:bodyPr/>
          <a:lstStyle/>
          <a:p>
            <a:r>
              <a:rPr lang="en-US" dirty="0"/>
              <a:t>Academics/Departments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72A6189-E617-4BFF-973E-7DF38E5FC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78652"/>
            <a:ext cx="5183188" cy="4214222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Prepare course information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Check if students meet the requirements (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prerequisites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Communicate with students on academic matters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shopping order for tuition (350-400 EUR)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course in 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4676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76F2A2-1D6C-9740-82C1-5FCF91583C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sk-SK" dirty="0"/>
              <a:t>IRO 29.11.2022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AC94386-BE34-D24D-B8DB-950F2ACA10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23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F83D02-9CC1-9F4B-8468-92A671E74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418" y="2843210"/>
            <a:ext cx="11361600" cy="1171580"/>
          </a:xfrm>
        </p:spPr>
        <p:txBody>
          <a:bodyPr/>
          <a:lstStyle/>
          <a:p>
            <a:r>
              <a:rPr lang="sk-SK" dirty="0"/>
              <a:t>Ostatní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A6CA557-2DEC-C749-887A-C7C4104880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/>
              <a:t>IRO 29.11.2022</a:t>
            </a:r>
          </a:p>
        </p:txBody>
      </p:sp>
    </p:spTree>
    <p:extLst>
      <p:ext uri="{BB962C8B-B14F-4D97-AF65-F5344CB8AC3E}">
        <p14:creationId xmlns:p14="http://schemas.microsoft.com/office/powerpoint/2010/main" val="34287225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F8ABE0D-8953-4825-93B3-7D66758348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941C7D-B4A5-49A6-9C24-C35E3994A0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A1056C-07A7-4AE2-99AD-C003306DF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Academic English Foundation Course</a:t>
            </a:r>
            <a:r>
              <a:rPr lang="cs-CZ" dirty="0"/>
              <a:t> </a:t>
            </a:r>
            <a:r>
              <a:rPr lang="en-GB" dirty="0"/>
              <a:t>CJV 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78D5D5C-C0DC-4974-846C-12A6D1D1B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 zde: https://www.cjv.muni.cz/en/courses/english-foundation-2023</a:t>
            </a:r>
          </a:p>
          <a:p>
            <a:r>
              <a:rPr lang="cs-CZ" dirty="0"/>
              <a:t>Termín: 13. února -19. května 2023</a:t>
            </a:r>
          </a:p>
          <a:p>
            <a:r>
              <a:rPr lang="cs-CZ" dirty="0" err="1"/>
              <a:t>Deadline</a:t>
            </a:r>
            <a:r>
              <a:rPr lang="cs-CZ" dirty="0"/>
              <a:t> pro přihlášení: vízoví studenti 12. prosince 2022, ostatní 15. ledna 2023</a:t>
            </a:r>
          </a:p>
          <a:p>
            <a:r>
              <a:rPr lang="cs-CZ" dirty="0"/>
              <a:t>13 týdnů, 20 hodin výuky týdně</a:t>
            </a:r>
          </a:p>
          <a:p>
            <a:r>
              <a:rPr lang="cs-CZ" dirty="0"/>
              <a:t>Cena: 1 600,- EUR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793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F8ABE0D-8953-4825-93B3-7D66758348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941C7D-B4A5-49A6-9C24-C35E3994A0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A1056C-07A7-4AE2-99AD-C003306DF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Academic English Foundation Course</a:t>
            </a:r>
            <a:r>
              <a:rPr lang="cs-CZ" dirty="0"/>
              <a:t> </a:t>
            </a:r>
            <a:r>
              <a:rPr lang="en-GB" dirty="0"/>
              <a:t>CJV 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78D5D5C-C0DC-4974-846C-12A6D1D1B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Fakulty, které mají programy v angličtině a vyžadují nějaké doložení jazykové úrovně: </a:t>
            </a:r>
          </a:p>
          <a:p>
            <a:pPr lvl="1"/>
            <a:r>
              <a:rPr lang="cs-CZ" dirty="0"/>
              <a:t> ESF – v Language </a:t>
            </a:r>
            <a:r>
              <a:rPr lang="cs-CZ" dirty="0" err="1"/>
              <a:t>requirements</a:t>
            </a:r>
            <a:r>
              <a:rPr lang="cs-CZ" dirty="0"/>
              <a:t> je mezi certifikáty i certifikát AEFC kurzu CJV </a:t>
            </a:r>
          </a:p>
          <a:p>
            <a:pPr lvl="1"/>
            <a:r>
              <a:rPr lang="cs-CZ" dirty="0"/>
              <a:t> FF </a:t>
            </a:r>
          </a:p>
          <a:p>
            <a:pPr lvl="1"/>
            <a:r>
              <a:rPr lang="cs-CZ" dirty="0"/>
              <a:t> </a:t>
            </a:r>
            <a:r>
              <a:rPr lang="cs-CZ" dirty="0" err="1"/>
              <a:t>PdF</a:t>
            </a:r>
            <a:endParaRPr lang="cs-CZ" dirty="0"/>
          </a:p>
          <a:p>
            <a:pPr lvl="1"/>
            <a:r>
              <a:rPr lang="cs-CZ" dirty="0"/>
              <a:t>FSS (na webu info, že pokud student nemá certifikát, může ho přezkoušet jazykové odd. FSS - certifikát CJV by zde mohl být také zmíněný)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3888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EB4820F-1E1B-D071-9140-F26F83638B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E7EAF7-750B-ED69-C051-7BE7B7B55B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278E38-EEA5-396F-CB75-51BB98FD2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</a:t>
            </a:r>
            <a:endParaRPr lang="en-A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3FA57B4-49B3-5174-C2BD-37FA6A81C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Ubytovací komise</a:t>
            </a:r>
          </a:p>
          <a:p>
            <a:r>
              <a:rPr lang="cs-CZ" dirty="0"/>
              <a:t>??? </a:t>
            </a:r>
          </a:p>
          <a:p>
            <a:r>
              <a:rPr lang="cs-CZ" dirty="0"/>
              <a:t>A pak</a:t>
            </a:r>
            <a:endParaRPr lang="en-AU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45ADE51-13F6-40CA-AC9B-CCED921C6C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2861" y="2913323"/>
            <a:ext cx="4506278" cy="2998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41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76F2A2-1D6C-9740-82C1-5FCF91583C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sk-SK" dirty="0"/>
              <a:t>IRO 29.11.2022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AC94386-BE34-D24D-B8DB-950F2ACA10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F83D02-9CC1-9F4B-8468-92A671E74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418" y="2843210"/>
            <a:ext cx="11361600" cy="1171580"/>
          </a:xfrm>
        </p:spPr>
        <p:txBody>
          <a:bodyPr/>
          <a:lstStyle/>
          <a:p>
            <a:r>
              <a:rPr lang="sk-SK" dirty="0"/>
              <a:t>Krájané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A6CA557-2DEC-C749-887A-C7C4104880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/>
              <a:t>IRO 29.11.2022</a:t>
            </a:r>
          </a:p>
        </p:txBody>
      </p:sp>
    </p:spTree>
    <p:extLst>
      <p:ext uri="{BB962C8B-B14F-4D97-AF65-F5344CB8AC3E}">
        <p14:creationId xmlns:p14="http://schemas.microsoft.com/office/powerpoint/2010/main" val="1438518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504992-9141-9840-BBE9-2812010C44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107600-D794-7F4E-BE9D-586392261A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63F4E3C-C413-2545-92E3-2EBE48DC6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Krajanské spolky ve světě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046C7C-E4C4-F044-BE5D-76E4DB002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90 zemí světa</a:t>
            </a:r>
          </a:p>
          <a:p>
            <a:r>
              <a:rPr lang="cs-CZ" dirty="0"/>
              <a:t>Největší komunity mimo EU:</a:t>
            </a:r>
          </a:p>
          <a:p>
            <a:pPr lvl="1"/>
            <a:r>
              <a:rPr lang="cs-CZ" b="1" dirty="0"/>
              <a:t>USA</a:t>
            </a:r>
          </a:p>
          <a:p>
            <a:pPr lvl="1"/>
            <a:r>
              <a:rPr lang="cs-CZ" b="1" dirty="0"/>
              <a:t>Kanada</a:t>
            </a:r>
          </a:p>
          <a:p>
            <a:pPr lvl="1"/>
            <a:r>
              <a:rPr lang="cs-CZ" dirty="0"/>
              <a:t>Velká Británie</a:t>
            </a:r>
          </a:p>
          <a:p>
            <a:pPr lvl="1"/>
            <a:r>
              <a:rPr lang="cs-CZ" dirty="0"/>
              <a:t>Nový Zéland</a:t>
            </a:r>
          </a:p>
          <a:p>
            <a:pPr lvl="1"/>
            <a:r>
              <a:rPr lang="cs-CZ" b="1" dirty="0"/>
              <a:t>Brazílie</a:t>
            </a:r>
          </a:p>
          <a:p>
            <a:pPr lvl="1"/>
            <a:r>
              <a:rPr lang="cs-CZ" dirty="0"/>
              <a:t>Argentina</a:t>
            </a:r>
          </a:p>
          <a:p>
            <a:pPr lvl="1"/>
            <a:r>
              <a:rPr lang="cs-CZ" dirty="0"/>
              <a:t>Chile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802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51B5037-4A05-5B44-BF71-DEC2686959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90FB6E7-B728-234D-8CE5-8F6E5ED96A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278DCA-1C71-FD48-8800-E07D877D2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0048A5E-0713-8040-A6AB-3E250AED6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Vytvořit centrum pro krajany s cílem:</a:t>
            </a:r>
          </a:p>
          <a:p>
            <a:pPr lvl="1"/>
            <a:r>
              <a:rPr lang="cs-CZ" dirty="0"/>
              <a:t>oslovit </a:t>
            </a:r>
            <a:r>
              <a:rPr lang="cs-CZ" b="1" dirty="0"/>
              <a:t>potenciální studenty </a:t>
            </a:r>
            <a:r>
              <a:rPr lang="cs-CZ" dirty="0"/>
              <a:t>z řad krajanů,</a:t>
            </a:r>
          </a:p>
          <a:p>
            <a:pPr lvl="1"/>
            <a:r>
              <a:rPr lang="cs-CZ" dirty="0"/>
              <a:t>posílit </a:t>
            </a:r>
            <a:r>
              <a:rPr lang="cs-CZ" b="1" dirty="0"/>
              <a:t>povědomí</a:t>
            </a:r>
            <a:r>
              <a:rPr lang="cs-CZ" dirty="0"/>
              <a:t> o MU v zahraničí,</a:t>
            </a:r>
          </a:p>
          <a:p>
            <a:pPr lvl="1"/>
            <a:r>
              <a:rPr lang="cs-CZ" dirty="0"/>
              <a:t>upevnit vazby s absolventy z řad krajanů,</a:t>
            </a:r>
          </a:p>
          <a:p>
            <a:pPr lvl="1"/>
            <a:r>
              <a:rPr lang="cs-CZ" dirty="0"/>
              <a:t>podpořit šíření české kultury v zahraničí – </a:t>
            </a:r>
            <a:r>
              <a:rPr lang="cs-CZ" b="1" dirty="0"/>
              <a:t>třetí role </a:t>
            </a:r>
            <a:r>
              <a:rPr lang="cs-CZ" dirty="0"/>
              <a:t>univerzity.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/>
              <a:t>Efektivně využít potenciál již připravených materiálů, nad rámec původních cílů, jako marketingový nástroj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03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5CEA17-CD46-474B-A505-A1C168B13A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34A58E-BC7B-46D3-B0D7-A03D6CDE28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00CD6B-A587-4D17-80BE-A52B4910F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B3C9CF-6534-4CC9-B800-6448AED0C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Vytipovat aktivní a perspektivní spolky ve světě</a:t>
            </a:r>
          </a:p>
          <a:p>
            <a:r>
              <a:rPr lang="cs-CZ" dirty="0"/>
              <a:t>Využít současné studenty a absolventy k navázání kontaktů</a:t>
            </a:r>
          </a:p>
          <a:p>
            <a:r>
              <a:rPr lang="cs-CZ" dirty="0"/>
              <a:t>Připravit webovou stránku/microsite </a:t>
            </a:r>
          </a:p>
          <a:p>
            <a:r>
              <a:rPr lang="cs-CZ" dirty="0"/>
              <a:t>Připravit vhodnou nabídku/strukturovaný obsah:</a:t>
            </a:r>
          </a:p>
          <a:p>
            <a:pPr lvl="1"/>
            <a:r>
              <a:rPr lang="cs-CZ" dirty="0"/>
              <a:t>Online kurzy českého jazyka + cvičení, nahrávky, videa (teď pro UA)</a:t>
            </a:r>
          </a:p>
          <a:p>
            <a:pPr lvl="1"/>
            <a:r>
              <a:rPr lang="cs-CZ" dirty="0"/>
              <a:t>Kulturní a vzdělávací obsah (literatura, divadlo, filmy, hudba) </a:t>
            </a:r>
          </a:p>
          <a:p>
            <a:pPr lvl="1"/>
            <a:r>
              <a:rPr lang="cs-CZ" dirty="0"/>
              <a:t>Semestrální kurzy, letní školy atd.</a:t>
            </a:r>
          </a:p>
          <a:p>
            <a:r>
              <a:rPr lang="cs-CZ" dirty="0"/>
              <a:t>Aktivně propagovat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702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8A3AE25-3F27-274C-8931-C5DA6F5675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A9EF7B-C4D6-5241-B1B2-EDCE130D6F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0452048-6D11-314D-8E05-9010EBD58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stav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30BCB58-F829-3743-A638-DE00AA32A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Vytipované spolky</a:t>
            </a:r>
          </a:p>
          <a:p>
            <a:pPr lvl="1"/>
            <a:r>
              <a:rPr lang="cs-CZ" dirty="0"/>
              <a:t>Již navázána spolupráce v LA, USA, </a:t>
            </a:r>
            <a:r>
              <a:rPr lang="cs-CZ" dirty="0" err="1"/>
              <a:t>Canada</a:t>
            </a:r>
            <a:endParaRPr lang="cs-CZ" dirty="0"/>
          </a:p>
          <a:p>
            <a:pPr lvl="1"/>
            <a:r>
              <a:rPr lang="cs-CZ" dirty="0"/>
              <a:t>Další oslovíme brzo</a:t>
            </a:r>
          </a:p>
          <a:p>
            <a:r>
              <a:rPr lang="cs-CZ" dirty="0"/>
              <a:t>Probíhá komunikace a plánování s dr. Alchazidu </a:t>
            </a:r>
          </a:p>
          <a:p>
            <a:r>
              <a:rPr lang="cs-CZ" dirty="0"/>
              <a:t>První nápady o vytvoření a použití webu =</a:t>
            </a:r>
            <a:r>
              <a:rPr lang="en-GB" dirty="0"/>
              <a:t>&gt; v</a:t>
            </a:r>
            <a:r>
              <a:rPr lang="cs-CZ" dirty="0" err="1"/>
              <a:t>íce</a:t>
            </a:r>
            <a:r>
              <a:rPr lang="cs-CZ" dirty="0"/>
              <a:t> na první schůzce v </a:t>
            </a:r>
            <a:r>
              <a:rPr lang="cs-CZ" dirty="0" err="1"/>
              <a:t>prosínci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9223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76F2A2-1D6C-9740-82C1-5FCF91583C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sk-SK" dirty="0"/>
              <a:t>IRO 29.11.2022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AC94386-BE34-D24D-B8DB-950F2ACA10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8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F83D02-9CC1-9F4B-8468-92A671E74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418" y="2843210"/>
            <a:ext cx="11361600" cy="1171580"/>
          </a:xfrm>
        </p:spPr>
        <p:txBody>
          <a:bodyPr/>
          <a:lstStyle/>
          <a:p>
            <a:r>
              <a:rPr lang="sk-SK" dirty="0"/>
              <a:t>Erasmus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A6CA557-2DEC-C749-887A-C7C4104880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/>
              <a:t>IRO 29.11.2022</a:t>
            </a:r>
          </a:p>
        </p:txBody>
      </p:sp>
    </p:spTree>
    <p:extLst>
      <p:ext uri="{BB962C8B-B14F-4D97-AF65-F5344CB8AC3E}">
        <p14:creationId xmlns:p14="http://schemas.microsoft.com/office/powerpoint/2010/main" val="2979377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EA655016-B3F9-4257-AB63-DD26600780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3990" y="1320455"/>
            <a:ext cx="8584020" cy="5159545"/>
          </a:xfrm>
          <a:prstGeom prst="rect">
            <a:avLst/>
          </a:prstGeom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744162A-07D0-44CC-92F3-D5DCC7FA76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74DF3CB-6086-46B8-BB04-FF05F25F13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6007F9-9C11-482F-B01E-CC517C41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Erasmus+ IIA</a:t>
            </a:r>
          </a:p>
        </p:txBody>
      </p:sp>
    </p:spTree>
    <p:extLst>
      <p:ext uri="{BB962C8B-B14F-4D97-AF65-F5344CB8AC3E}">
        <p14:creationId xmlns:p14="http://schemas.microsoft.com/office/powerpoint/2010/main" val="257058376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20" id="{B1469D97-A635-E641-A00D-AA97AD6CCBA4}" vid="{9C1071BB-0E8D-0F42-94E0-FA948C4450B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F5561F39BE34843BC0588A6F98E6DA0" ma:contentTypeVersion="7" ma:contentTypeDescription="Vytvoří nový dokument" ma:contentTypeScope="" ma:versionID="abcdb915de0504cb16e58b4eff940b52">
  <xsd:schema xmlns:xsd="http://www.w3.org/2001/XMLSchema" xmlns:xs="http://www.w3.org/2001/XMLSchema" xmlns:p="http://schemas.microsoft.com/office/2006/metadata/properties" xmlns:ns3="6c9e3ad0-618a-4dcc-96eb-795fe81a1907" xmlns:ns4="7c45a249-622f-4ed5-9e46-fcbc906f6148" targetNamespace="http://schemas.microsoft.com/office/2006/metadata/properties" ma:root="true" ma:fieldsID="23493de0dbb76bb1744f1b0e38f63d1c" ns3:_="" ns4:_="">
    <xsd:import namespace="6c9e3ad0-618a-4dcc-96eb-795fe81a1907"/>
    <xsd:import namespace="7c45a249-622f-4ed5-9e46-fcbc906f614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9e3ad0-618a-4dcc-96eb-795fe81a19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5a249-622f-4ed5-9e46-fcbc906f614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6736AD-09E2-4321-8BC5-637CD621A9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FE1B9F3-36B4-4761-839C-A1B9E2440BF8}">
  <ds:schemaRefs>
    <ds:schemaRef ds:uri="http://purl.org/dc/elements/1.1/"/>
    <ds:schemaRef ds:uri="http://schemas.microsoft.com/office/2006/metadata/properties"/>
    <ds:schemaRef ds:uri="6c9e3ad0-618a-4dcc-96eb-795fe81a1907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7c45a249-622f-4ed5-9e46-fcbc906f614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94ABDB8-F438-44A8-82ED-187CFA2810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9e3ad0-618a-4dcc-96eb-795fe81a1907"/>
    <ds:schemaRef ds:uri="7c45a249-622f-4ed5-9e46-fcbc906f61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prezentace-czs-cz-16-9 (1)</Template>
  <TotalTime>147</TotalTime>
  <Words>1159</Words>
  <Application>Microsoft Office PowerPoint</Application>
  <PresentationFormat>Širokoúhlá obrazovka</PresentationFormat>
  <Paragraphs>237</Paragraphs>
  <Slides>26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Tahoma</vt:lpstr>
      <vt:lpstr>Times New Roman</vt:lpstr>
      <vt:lpstr>Wingdings</vt:lpstr>
      <vt:lpstr>Prezentace_MU_CZ</vt:lpstr>
      <vt:lpstr>IRO porada</vt:lpstr>
      <vt:lpstr>Agenda</vt:lpstr>
      <vt:lpstr>Krájané</vt:lpstr>
      <vt:lpstr>Krajanské spolky ve světě</vt:lpstr>
      <vt:lpstr>Cíle</vt:lpstr>
      <vt:lpstr>Aktivity</vt:lpstr>
      <vt:lpstr>Aktuální stav</vt:lpstr>
      <vt:lpstr>Erasmus</vt:lpstr>
      <vt:lpstr>Erasmus+ IIA</vt:lpstr>
      <vt:lpstr>Erasmus IIA na nové období do 2028</vt:lpstr>
      <vt:lpstr>Erasmus+</vt:lpstr>
      <vt:lpstr>Marketingové okénko</vt:lpstr>
      <vt:lpstr>Krátký update</vt:lpstr>
      <vt:lpstr>Newcomers Scholarships‘</vt:lpstr>
      <vt:lpstr>Základní informace </vt:lpstr>
      <vt:lpstr>Změna: Zvýhodnění BA studentů  </vt:lpstr>
      <vt:lpstr>Změna: Vyřazení upper-midle income countries </vt:lpstr>
      <vt:lpstr>Přiřazování stipendií</vt:lpstr>
      <vt:lpstr>Komunikace a proces výběrového řízení</vt:lpstr>
      <vt:lpstr>Cluster summer schools</vt:lpstr>
      <vt:lpstr>2023 courses</vt:lpstr>
      <vt:lpstr>Responsibilities</vt:lpstr>
      <vt:lpstr>Ostatní</vt:lpstr>
      <vt:lpstr>Academic English Foundation Course CJV </vt:lpstr>
      <vt:lpstr>Academic English Foundation Course CJV </vt:lpstr>
      <vt:lpstr>Ostatní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Newcomers Scholarship</dc:title>
  <dc:creator>Adam Chromčák</dc:creator>
  <cp:lastModifiedBy>brolikov</cp:lastModifiedBy>
  <cp:revision>119</cp:revision>
  <cp:lastPrinted>1601-01-01T00:00:00Z</cp:lastPrinted>
  <dcterms:created xsi:type="dcterms:W3CDTF">2022-11-24T13:28:11Z</dcterms:created>
  <dcterms:modified xsi:type="dcterms:W3CDTF">2022-12-06T14:01:56Z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0x010100DF5561F39BE34843BC0588A6F98E6DA0</vt:lpwstr>
  </property>
  <property fmtid="{D5CDD505-2E9C-101B-9397-08002B2CF9AE}" pid="3" name="MediaServiceImageTags">
    <vt:lpwstr/>
  </property>
</Properties>
</file>