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9"/>
  </p:notesMasterIdLst>
  <p:handoutMasterIdLst>
    <p:handoutMasterId r:id="rId20"/>
  </p:handoutMasterIdLst>
  <p:sldIdLst>
    <p:sldId id="425" r:id="rId5"/>
    <p:sldId id="426" r:id="rId6"/>
    <p:sldId id="433" r:id="rId7"/>
    <p:sldId id="437" r:id="rId8"/>
    <p:sldId id="419" r:id="rId9"/>
    <p:sldId id="438" r:id="rId10"/>
    <p:sldId id="261" r:id="rId11"/>
    <p:sldId id="259" r:id="rId12"/>
    <p:sldId id="260" r:id="rId13"/>
    <p:sldId id="452" r:id="rId14"/>
    <p:sldId id="421" r:id="rId15"/>
    <p:sldId id="430" r:id="rId16"/>
    <p:sldId id="431" r:id="rId17"/>
    <p:sldId id="407" r:id="rId18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969696"/>
    <a:srgbClr val="F01928"/>
    <a:srgbClr val="9100DC"/>
    <a:srgbClr val="5AC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52" autoAdjust="0"/>
    <p:restoredTop sz="95788" autoAdjust="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   </c:v>
                </c:pt>
              </c:strCache>
            </c:strRef>
          </c:tx>
          <c:dPt>
            <c:idx val="0"/>
            <c:bubble3D val="0"/>
            <c:spPr>
              <a:solidFill>
                <a:srgbClr val="B9006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E95-433F-BA6A-D25688DE64EF}"/>
              </c:ext>
            </c:extLst>
          </c:dPt>
          <c:dPt>
            <c:idx val="1"/>
            <c:bubble3D val="0"/>
            <c:spPr>
              <a:solidFill>
                <a:srgbClr val="99A7B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E95-433F-BA6A-D25688DE64EF}"/>
              </c:ext>
            </c:extLst>
          </c:dPt>
          <c:dPt>
            <c:idx val="2"/>
            <c:bubble3D val="0"/>
            <c:spPr>
              <a:solidFill>
                <a:srgbClr val="4BC8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E95-433F-BA6A-D25688DE64EF}"/>
              </c:ext>
            </c:extLst>
          </c:dPt>
          <c:dPt>
            <c:idx val="3"/>
            <c:bubble3D val="0"/>
            <c:spPr>
              <a:solidFill>
                <a:srgbClr val="FED14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E95-433F-BA6A-D25688DE64EF}"/>
              </c:ext>
            </c:extLst>
          </c:dPt>
          <c:dPt>
            <c:idx val="4"/>
            <c:bubble3D val="0"/>
            <c:spPr>
              <a:solidFill>
                <a:srgbClr val="007A5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E95-433F-BA6A-D25688DE64EF}"/>
              </c:ext>
            </c:extLst>
          </c:dPt>
          <c:dPt>
            <c:idx val="5"/>
            <c:bubble3D val="0"/>
            <c:spPr>
              <a:solidFill>
                <a:srgbClr val="F0192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E95-433F-BA6A-D25688DE64EF}"/>
              </c:ext>
            </c:extLst>
          </c:dPt>
          <c:dPt>
            <c:idx val="6"/>
            <c:bubble3D val="0"/>
            <c:spPr>
              <a:solidFill>
                <a:srgbClr val="00AF3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E95-433F-BA6A-D25688DE64EF}"/>
              </c:ext>
            </c:extLst>
          </c:dPt>
          <c:dPt>
            <c:idx val="7"/>
            <c:bubble3D val="0"/>
            <c:spPr>
              <a:solidFill>
                <a:srgbClr val="FF731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E95-433F-BA6A-D25688DE64E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E95-433F-BA6A-D25688DE64EF}"/>
              </c:ext>
            </c:extLst>
          </c:dPt>
          <c:cat>
            <c:strRef>
              <c:f>List1!$A$2:$A$9</c:f>
              <c:strCache>
                <c:ptCount val="8"/>
                <c:pt idx="0">
                  <c:v>ESF</c:v>
                </c:pt>
                <c:pt idx="1">
                  <c:v>FaF</c:v>
                </c:pt>
                <c:pt idx="2">
                  <c:v>FF</c:v>
                </c:pt>
                <c:pt idx="3">
                  <c:v>FI</c:v>
                </c:pt>
                <c:pt idx="4">
                  <c:v>FSS</c:v>
                </c:pt>
                <c:pt idx="5">
                  <c:v>LF</c:v>
                </c:pt>
                <c:pt idx="6">
                  <c:v>PřF</c:v>
                </c:pt>
                <c:pt idx="7">
                  <c:v>PdF</c:v>
                </c:pt>
              </c:strCache>
            </c:strRef>
          </c:cat>
          <c:val>
            <c:numRef>
              <c:f>List1!$B$2:$B$9</c:f>
              <c:numCache>
                <c:formatCode>General</c:formatCode>
                <c:ptCount val="8"/>
                <c:pt idx="0">
                  <c:v>32</c:v>
                </c:pt>
                <c:pt idx="1">
                  <c:v>6</c:v>
                </c:pt>
                <c:pt idx="2">
                  <c:v>3</c:v>
                </c:pt>
                <c:pt idx="3">
                  <c:v>12</c:v>
                </c:pt>
                <c:pt idx="4">
                  <c:v>39</c:v>
                </c:pt>
                <c:pt idx="5">
                  <c:v>1</c:v>
                </c:pt>
                <c:pt idx="6">
                  <c:v>19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E95-433F-BA6A-D25688DE64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FF34081-4E58-4786-9E28-3182B1F58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0C20392-0801-4ED4-9C30-A9FCA4AD56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60471E-0CA6-4D67-B828-9ED4CB37BEB5}"/>
              </a:ext>
            </a:extLst>
          </p:cNvPr>
          <p:cNvSpPr txBox="1"/>
          <p:nvPr/>
        </p:nvSpPr>
        <p:spPr>
          <a:xfrm>
            <a:off x="3850438" y="9428578"/>
            <a:ext cx="2945659" cy="496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17FCAB-C84A-48C2-B0E1-60F1F5099421}" type="slidenum">
              <a:t>5</a:t>
            </a:fld>
            <a:endParaRPr lang="cs-CZ" sz="12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88266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FF34081-4E58-4786-9E28-3182B1F58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0C20392-0801-4ED4-9C30-A9FCA4AD56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60471E-0CA6-4D67-B828-9ED4CB37BEB5}"/>
              </a:ext>
            </a:extLst>
          </p:cNvPr>
          <p:cNvSpPr txBox="1"/>
          <p:nvPr/>
        </p:nvSpPr>
        <p:spPr>
          <a:xfrm>
            <a:off x="3850438" y="9428578"/>
            <a:ext cx="2945659" cy="496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17FCAB-C84A-48C2-B0E1-60F1F5099421}" type="slidenum">
              <a:t>11</a:t>
            </a:fld>
            <a:endParaRPr lang="cs-CZ" sz="12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7067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9FF34081-4E58-4786-9E28-3182B1F58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0C20392-0801-4ED4-9C30-A9FCA4AD56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F60471E-0CA6-4D67-B828-9ED4CB37BEB5}"/>
              </a:ext>
            </a:extLst>
          </p:cNvPr>
          <p:cNvSpPr txBox="1"/>
          <p:nvPr/>
        </p:nvSpPr>
        <p:spPr>
          <a:xfrm>
            <a:off x="3850438" y="9428578"/>
            <a:ext cx="2945659" cy="496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rm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17FCAB-C84A-48C2-B0E1-60F1F5099421}" type="slidenum">
              <a:t>12</a:t>
            </a:fld>
            <a:endParaRPr lang="cs-CZ" sz="1200" b="0" i="0" u="none" strike="noStrike" kern="1200" cap="none" spc="0" baseline="0" dirty="0">
              <a:solidFill>
                <a:srgbClr val="000000"/>
              </a:solidFill>
              <a:uFillTx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589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2435" y="417563"/>
            <a:ext cx="1510072" cy="1060263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2435" y="417563"/>
            <a:ext cx="1510072" cy="1060263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8" y="414868"/>
            <a:ext cx="1517746" cy="1065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8" y="414868"/>
            <a:ext cx="1517746" cy="1065652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4" y="6048047"/>
            <a:ext cx="851125" cy="597599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ZS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0" cy="28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91613" y="6050044"/>
            <a:ext cx="846669" cy="594469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EBB37A-1BFF-4B05-9979-2457CCE3E9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970F990-D413-421C-8495-863C780B2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Porada</a:t>
            </a:r>
            <a:r>
              <a:rPr lang="en-GB" dirty="0"/>
              <a:t> IRO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E4D13482-76F6-4091-A5A7-2F8A0FDBE0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/>
              <a:t>19</a:t>
            </a:r>
            <a:r>
              <a:rPr lang="cs-CZ" dirty="0"/>
              <a:t>. </a:t>
            </a:r>
            <a:r>
              <a:rPr lang="en-GB" dirty="0"/>
              <a:t>05</a:t>
            </a:r>
            <a:r>
              <a:rPr lang="cs-CZ" dirty="0"/>
              <a:t>. 202</a:t>
            </a:r>
            <a:r>
              <a:rPr lang="en-GB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236352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78AD79-EFA4-5B9E-9549-E50C928811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2A19B3-3448-FC11-07D9-765369157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Komunikace a proces výběrového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C50BEDE-5238-32C0-F8A4-73BF7EA66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52" y="1357420"/>
            <a:ext cx="11307095" cy="468473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sz="2000" b="1" dirty="0"/>
              <a:t>4. 5. 2023 – </a:t>
            </a:r>
            <a:r>
              <a:rPr lang="cs-CZ" sz="2000" dirty="0"/>
              <a:t>tabulka s kandidáty – kontrola a vyřazení irelevantních přihlášek</a:t>
            </a:r>
          </a:p>
          <a:p>
            <a:pPr marL="251460" indent="-179705"/>
            <a:r>
              <a:rPr lang="cs-CZ" sz="2000" b="1" dirty="0"/>
              <a:t>19. 5. 2023 – </a:t>
            </a:r>
            <a:r>
              <a:rPr lang="cs-CZ" sz="2000" dirty="0"/>
              <a:t>hodnocení přihlášek na CZS</a:t>
            </a:r>
          </a:p>
          <a:p>
            <a:pPr marL="251460" indent="-179705"/>
            <a:r>
              <a:rPr lang="cs-CZ" sz="2000" b="1" dirty="0"/>
              <a:t>22. 5. 2023 – </a:t>
            </a:r>
            <a:r>
              <a:rPr lang="cs-CZ" sz="2000" dirty="0"/>
              <a:t>zaslán seznam nejlepších kandidátů (seřazeno dle hodnocení)</a:t>
            </a:r>
          </a:p>
          <a:p>
            <a:pPr marL="251460" indent="-179705"/>
            <a:r>
              <a:rPr lang="cs-CZ" sz="2000" b="1" dirty="0"/>
              <a:t>26. 5. 2023 – </a:t>
            </a:r>
            <a:r>
              <a:rPr lang="cs-CZ" sz="2000" dirty="0"/>
              <a:t>vyjádření fakultních IRO k seznamu, dodání poznámek, hodnocení přijímacího řízení, cokoliv; některé informace už máme</a:t>
            </a:r>
          </a:p>
          <a:p>
            <a:pPr marL="251460" indent="-179705"/>
            <a:r>
              <a:rPr lang="cs-CZ" sz="2000" b="1" dirty="0"/>
              <a:t>31. 5. 2023 – finální rozhodnutí o přidělení stipendií</a:t>
            </a:r>
          </a:p>
          <a:p>
            <a:pPr marL="251460" indent="-179705"/>
            <a:endParaRPr lang="cs-CZ" sz="2000" b="1" dirty="0"/>
          </a:p>
          <a:p>
            <a:pPr marL="71755" indent="0">
              <a:buNone/>
            </a:pPr>
            <a:r>
              <a:rPr lang="cs-CZ" sz="2000" b="1" dirty="0"/>
              <a:t>(?) – </a:t>
            </a:r>
            <a:r>
              <a:rPr lang="cs-CZ" sz="2000" dirty="0"/>
              <a:t>podklad pro vízum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3512269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2">
            <a:extLst>
              <a:ext uri="{FF2B5EF4-FFF2-40B4-BE49-F238E27FC236}">
                <a16:creationId xmlns:a16="http://schemas.microsoft.com/office/drawing/2014/main" id="{2113E737-6BE9-4B53-AC8B-EDE0F9E1C3E9}"/>
              </a:ext>
            </a:extLst>
          </p:cNvPr>
          <p:cNvSpPr txBox="1"/>
          <p:nvPr/>
        </p:nvSpPr>
        <p:spPr>
          <a:xfrm>
            <a:off x="414003" y="6227996"/>
            <a:ext cx="251999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87D52F-D663-4027-A43B-5AFAEBA028A2}" type="slidenum">
              <a:rPr sz="1200">
                <a:solidFill>
                  <a:schemeClr val="bg1"/>
                </a:solidFill>
                <a:latin typeface="+mj-lt"/>
              </a:rPr>
              <a:t>11</a:t>
            </a:fld>
            <a:endParaRPr lang="cs-CZ" sz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Nadpis 3">
            <a:extLst>
              <a:ext uri="{FF2B5EF4-FFF2-40B4-BE49-F238E27FC236}">
                <a16:creationId xmlns:a16="http://schemas.microsoft.com/office/drawing/2014/main" id="{888580F6-735D-4890-A359-C2043191918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 dirty="0"/>
              <a:t>MUST Weeks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fakult</a:t>
            </a:r>
            <a:r>
              <a:rPr lang="cs-CZ" dirty="0"/>
              <a:t>á</a:t>
            </a:r>
            <a:r>
              <a:rPr lang="en-GB" dirty="0" err="1"/>
              <a:t>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704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2">
            <a:extLst>
              <a:ext uri="{FF2B5EF4-FFF2-40B4-BE49-F238E27FC236}">
                <a16:creationId xmlns:a16="http://schemas.microsoft.com/office/drawing/2014/main" id="{2113E737-6BE9-4B53-AC8B-EDE0F9E1C3E9}"/>
              </a:ext>
            </a:extLst>
          </p:cNvPr>
          <p:cNvSpPr txBox="1"/>
          <p:nvPr/>
        </p:nvSpPr>
        <p:spPr>
          <a:xfrm>
            <a:off x="414004" y="6227996"/>
            <a:ext cx="240338" cy="251999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0" tIns="0" rIns="0" bIns="0" anchor="ctr" anchorCtr="0" compatLnSpc="1">
            <a:norm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E87D52F-D663-4027-A43B-5AFAEBA028A2}" type="slidenum">
              <a:rPr sz="1200" kern="0">
                <a:solidFill>
                  <a:schemeClr val="bg1"/>
                </a:solidFill>
                <a:latin typeface="+mj-lt"/>
              </a:rPr>
              <a:t>12</a:t>
            </a:fld>
            <a:endParaRPr lang="cs-CZ" sz="1200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Nadpis 3">
            <a:extLst>
              <a:ext uri="{FF2B5EF4-FFF2-40B4-BE49-F238E27FC236}">
                <a16:creationId xmlns:a16="http://schemas.microsoft.com/office/drawing/2014/main" id="{888580F6-735D-4890-A359-C2043191918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cs-CZ" dirty="0"/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3368521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1D3D69D-B3D0-4FB5-9C23-98E3B217B4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C04B05-F79F-4247-A9B2-681F16F45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 za (CZS)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83BAE60-B41C-4773-90A2-B65A13E925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</p:spPr>
        <p:txBody>
          <a:bodyPr/>
          <a:lstStyle/>
          <a:p>
            <a:r>
              <a:rPr lang="pl-PL" dirty="0"/>
              <a:t>zrušení Erasmu pobytu po nominaci</a:t>
            </a:r>
            <a:endParaRPr lang="en-GB" dirty="0"/>
          </a:p>
          <a:p>
            <a:r>
              <a:rPr lang="en-GB" dirty="0" err="1"/>
              <a:t>Vratky</a:t>
            </a:r>
            <a:r>
              <a:rPr lang="en-GB" dirty="0"/>
              <a:t> SUPO po </a:t>
            </a:r>
            <a:r>
              <a:rPr lang="cs-CZ" dirty="0"/>
              <a:t>ukončení pobytu</a:t>
            </a:r>
            <a:endParaRPr lang="en-GB" dirty="0"/>
          </a:p>
          <a:p>
            <a:r>
              <a:rPr lang="cs-CZ" dirty="0"/>
              <a:t>Grilovaní 29. 05.</a:t>
            </a:r>
          </a:p>
          <a:p>
            <a:r>
              <a:rPr lang="cs-CZ" dirty="0"/>
              <a:t>Další IRO v  září? 7? 14? 15?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267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80E81C-37B6-CF4D-9F04-DAE51D75EA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02D0AA5-F0BF-E542-8214-C406F9505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134792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D77FC9-8ABC-4A6A-A02E-5448FE26D7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74E2AF-2B60-4E54-9B04-1050B0E3B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88A8AF1-E5B5-41ED-AB49-8BD08C185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Duplicita</a:t>
            </a:r>
            <a:r>
              <a:rPr lang="en-GB" dirty="0"/>
              <a:t> v </a:t>
            </a:r>
            <a:r>
              <a:rPr lang="en-GB" dirty="0" err="1"/>
              <a:t>projektech</a:t>
            </a:r>
            <a:endParaRPr lang="cs-CZ" dirty="0"/>
          </a:p>
          <a:p>
            <a:r>
              <a:rPr lang="cs-CZ" dirty="0" err="1"/>
              <a:t>Newcomers</a:t>
            </a:r>
            <a:r>
              <a:rPr lang="cs-CZ" dirty="0"/>
              <a:t>' </a:t>
            </a:r>
            <a:r>
              <a:rPr lang="cs-CZ" dirty="0" err="1"/>
              <a:t>Scholarships</a:t>
            </a:r>
            <a:endParaRPr lang="en-GB" dirty="0"/>
          </a:p>
          <a:p>
            <a:r>
              <a:rPr lang="cs-CZ" dirty="0"/>
              <a:t>MUST </a:t>
            </a:r>
            <a:r>
              <a:rPr lang="cs-CZ" dirty="0" err="1"/>
              <a:t>Week</a:t>
            </a:r>
            <a:r>
              <a:rPr lang="cs-CZ" dirty="0"/>
              <a:t> na fakultách</a:t>
            </a:r>
          </a:p>
          <a:p>
            <a:r>
              <a:rPr lang="cs-CZ" dirty="0"/>
              <a:t>Ostatní</a:t>
            </a:r>
          </a:p>
          <a:p>
            <a:pPr lvl="1"/>
            <a:r>
              <a:rPr lang="pl-PL" dirty="0"/>
              <a:t>zrušení Erasmu pobytu po nominaci</a:t>
            </a:r>
            <a:endParaRPr lang="en-GB" dirty="0"/>
          </a:p>
          <a:p>
            <a:pPr lvl="1"/>
            <a:r>
              <a:rPr lang="cs-CZ" dirty="0"/>
              <a:t>grilovaní 29. 06.</a:t>
            </a:r>
          </a:p>
        </p:txBody>
      </p:sp>
    </p:spTree>
    <p:extLst>
      <p:ext uri="{BB962C8B-B14F-4D97-AF65-F5344CB8AC3E}">
        <p14:creationId xmlns:p14="http://schemas.microsoft.com/office/powerpoint/2010/main" val="22936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D87DE4-A723-429A-8665-1EACD21FF43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D1C79F-D584-4ECD-8107-7D5D2820F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Duplicity v projektech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456DA8A-56D3-40FA-B468-FA4CA3098D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287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C98A1D2-EA40-AE55-7658-04BEB21D7C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C52C69-BBF8-16F8-B89E-0C07E3F413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122DFC-48D4-E7A5-FE23-3B7677168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Audit z DZS a systémová 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EE39814-D34C-D1FF-F50F-9FAFA6556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920000" cy="4139998"/>
          </a:xfrm>
        </p:spPr>
        <p:txBody>
          <a:bodyPr/>
          <a:lstStyle/>
          <a:p>
            <a:r>
              <a:rPr lang="cs-CZ" dirty="0"/>
              <a:t>V případě, že je duplicita zachycena v portálu EU, bude nově systém „</a:t>
            </a:r>
            <a:r>
              <a:rPr lang="cs-CZ" dirty="0" err="1"/>
              <a:t>red</a:t>
            </a:r>
            <a:r>
              <a:rPr lang="cs-CZ" dirty="0"/>
              <a:t> flag </a:t>
            </a:r>
            <a:r>
              <a:rPr lang="en-GB" b="0" i="0" dirty="0">
                <a:solidFill>
                  <a:srgbClr val="202124"/>
                </a:solidFill>
                <a:effectLst/>
                <a:latin typeface="Google Sans"/>
              </a:rPr>
              <a:t>🚩</a:t>
            </a:r>
            <a:r>
              <a:rPr lang="cs-CZ" b="0" i="0" dirty="0" err="1">
                <a:solidFill>
                  <a:srgbClr val="202124"/>
                </a:solidFill>
                <a:effectLst/>
                <a:latin typeface="Google Sans"/>
              </a:rPr>
              <a:t>institutions</a:t>
            </a:r>
            <a:r>
              <a:rPr lang="cs-CZ" b="0" i="0" dirty="0">
                <a:solidFill>
                  <a:srgbClr val="202124"/>
                </a:solidFill>
                <a:effectLst/>
                <a:latin typeface="Google Sans"/>
              </a:rPr>
              <a:t>“</a:t>
            </a:r>
            <a:endParaRPr lang="cs-CZ" dirty="0"/>
          </a:p>
          <a:p>
            <a:r>
              <a:rPr lang="cs-CZ" dirty="0"/>
              <a:t>Je nutné o tomto mluvit a vzdělávat</a:t>
            </a:r>
          </a:p>
          <a:p>
            <a:r>
              <a:rPr lang="cs-CZ" dirty="0"/>
              <a:t>Ve fázi podání projektů není potřeba nic řešit</a:t>
            </a:r>
          </a:p>
          <a:p>
            <a:r>
              <a:rPr lang="cs-CZ" dirty="0"/>
              <a:t>Změní se pověření řešitele</a:t>
            </a:r>
          </a:p>
          <a:p>
            <a:r>
              <a:rPr lang="cs-CZ" dirty="0"/>
              <a:t>Do ISEP vkládat texty ve formátu s čitelnými      a kontrolovatelnými výstupy</a:t>
            </a:r>
          </a:p>
          <a:p>
            <a:r>
              <a:rPr lang="cs-CZ" dirty="0"/>
              <a:t>V kontrolním plánu povinnost kontrolovat duplicitu v projektech</a:t>
            </a:r>
          </a:p>
        </p:txBody>
      </p:sp>
    </p:spTree>
    <p:extLst>
      <p:ext uri="{BB962C8B-B14F-4D97-AF65-F5344CB8AC3E}">
        <p14:creationId xmlns:p14="http://schemas.microsoft.com/office/powerpoint/2010/main" val="92465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3">
            <a:extLst>
              <a:ext uri="{FF2B5EF4-FFF2-40B4-BE49-F238E27FC236}">
                <a16:creationId xmlns:a16="http://schemas.microsoft.com/office/drawing/2014/main" id="{888580F6-735D-4890-A359-C2043191918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en-GB" dirty="0"/>
              <a:t>Newcomers’ scholarships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61114A6-7374-438A-9C58-397239CFB533}"/>
              </a:ext>
            </a:extLst>
          </p:cNvPr>
          <p:cNvSpPr txBox="1"/>
          <p:nvPr/>
        </p:nvSpPr>
        <p:spPr>
          <a:xfrm>
            <a:off x="471881" y="6077689"/>
            <a:ext cx="609460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chemeClr val="bg1"/>
                </a:solidFill>
                <a:latin typeface="+mj-lt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576653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119CA1-7B57-39A7-912C-4934B8863ED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785215-A688-F7AD-23D1-0236D5683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Newcomers</a:t>
            </a:r>
            <a:r>
              <a:rPr lang="cs-CZ" dirty="0"/>
              <a:t>‘ </a:t>
            </a:r>
            <a:r>
              <a:rPr lang="cs-CZ" dirty="0" err="1"/>
              <a:t>Scholarship</a:t>
            </a:r>
            <a:r>
              <a:rPr lang="cs-CZ" dirty="0"/>
              <a:t> - přihlášky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3C3888D-3104-1FC4-0801-7B32F6BD2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lphaUcPeriod"/>
            </a:pPr>
            <a:r>
              <a:rPr lang="cs-CZ" dirty="0"/>
              <a:t>Celkový počet založených přihlášek: 	231</a:t>
            </a:r>
          </a:p>
          <a:p>
            <a:pPr marL="586350" indent="-514350">
              <a:buFont typeface="+mj-lt"/>
              <a:buAutoNum type="alphaUcPeriod"/>
            </a:pPr>
            <a:r>
              <a:rPr lang="cs-CZ" dirty="0"/>
              <a:t>Celkový počet uzavřených přihlášek: 	161</a:t>
            </a:r>
          </a:p>
          <a:p>
            <a:pPr marL="586350" indent="-514350">
              <a:buFont typeface="+mj-lt"/>
              <a:buAutoNum type="alphaUcPeriod"/>
            </a:pPr>
            <a:r>
              <a:rPr lang="cs-CZ" dirty="0"/>
              <a:t>Celkový počet přihlášek k hodnocení: 	154</a:t>
            </a:r>
          </a:p>
        </p:txBody>
      </p:sp>
    </p:spTree>
    <p:extLst>
      <p:ext uri="{BB962C8B-B14F-4D97-AF65-F5344CB8AC3E}">
        <p14:creationId xmlns:p14="http://schemas.microsoft.com/office/powerpoint/2010/main" val="3579163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E70F08-813A-2931-2E28-6E927AA519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679693-F4BB-69C5-3E00-555E1FCAB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Call 2023 – pro zopakování</a:t>
            </a:r>
            <a:endParaRPr lang="en-GB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980A09EC-5EDA-8320-D247-FE9B71854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013" y="1544768"/>
            <a:ext cx="10753200" cy="4139998"/>
          </a:xfrm>
        </p:spPr>
        <p:txBody>
          <a:bodyPr/>
          <a:lstStyle/>
          <a:p>
            <a:r>
              <a:rPr lang="cs-CZ" dirty="0"/>
              <a:t>Vyřazena úroveň PhD</a:t>
            </a:r>
          </a:p>
          <a:p>
            <a:r>
              <a:rPr lang="cs-CZ" dirty="0"/>
              <a:t>Vyřazena kategorie „</a:t>
            </a:r>
            <a:r>
              <a:rPr lang="cs-CZ" dirty="0" err="1"/>
              <a:t>Upper-middle</a:t>
            </a:r>
            <a:r>
              <a:rPr lang="cs-CZ" dirty="0"/>
              <a:t> </a:t>
            </a:r>
            <a:r>
              <a:rPr lang="cs-CZ" dirty="0" err="1"/>
              <a:t>income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“ (56 zemí)</a:t>
            </a:r>
          </a:p>
          <a:p>
            <a:r>
              <a:rPr lang="cs-CZ" dirty="0"/>
              <a:t>Přiřazování stipendií poměrným systémem</a:t>
            </a:r>
          </a:p>
          <a:p>
            <a:pPr lvl="1"/>
            <a:r>
              <a:rPr lang="cs-CZ" dirty="0"/>
              <a:t>Větší počet přihlášek reflektován větším počtem přiřazených stipendií</a:t>
            </a:r>
          </a:p>
          <a:p>
            <a:pPr lvl="1"/>
            <a:r>
              <a:rPr lang="cs-CZ" dirty="0"/>
              <a:t>Na min. jedno stipendium má nárok ta fakulta, kde je alespoň jedna kvalitní přihláška (min. 60 bodů ze 100)</a:t>
            </a:r>
          </a:p>
          <a:p>
            <a:pPr lvl="1"/>
            <a:endParaRPr lang="cs-CZ" dirty="0"/>
          </a:p>
          <a:p>
            <a:pPr marL="324000" lvl="1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519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F54719-FCE7-23C0-AE9D-79FD9CB18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</a:t>
            </a:r>
            <a:endParaRPr lang="en-GB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C67997-8E44-F950-0D10-3C2066D432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CA858D4-F785-708E-B18A-8346261AB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7735" y="1813303"/>
            <a:ext cx="4125465" cy="3991984"/>
          </a:xfrm>
        </p:spPr>
        <p:txBody>
          <a:bodyPr/>
          <a:lstStyle/>
          <a:p>
            <a:r>
              <a:rPr lang="cs-CZ" dirty="0"/>
              <a:t>FSS 33 %</a:t>
            </a:r>
          </a:p>
          <a:p>
            <a:r>
              <a:rPr lang="cs-CZ" dirty="0"/>
              <a:t>ESF 27 %</a:t>
            </a:r>
          </a:p>
          <a:p>
            <a:r>
              <a:rPr lang="cs-CZ" dirty="0" err="1"/>
              <a:t>PřF</a:t>
            </a:r>
            <a:r>
              <a:rPr lang="cs-CZ" dirty="0"/>
              <a:t> 16 %</a:t>
            </a:r>
          </a:p>
          <a:p>
            <a:r>
              <a:rPr lang="cs-CZ" dirty="0"/>
              <a:t>FI 10 %</a:t>
            </a:r>
          </a:p>
          <a:p>
            <a:r>
              <a:rPr lang="cs-CZ" dirty="0" err="1"/>
              <a:t>FaF</a:t>
            </a:r>
            <a:r>
              <a:rPr lang="cs-CZ" dirty="0"/>
              <a:t> 5 %</a:t>
            </a:r>
          </a:p>
          <a:p>
            <a:r>
              <a:rPr lang="cs-CZ" dirty="0" err="1"/>
              <a:t>PdF</a:t>
            </a:r>
            <a:r>
              <a:rPr lang="cs-CZ" dirty="0"/>
              <a:t> 4 %</a:t>
            </a:r>
          </a:p>
          <a:p>
            <a:r>
              <a:rPr lang="cs-CZ" dirty="0"/>
              <a:t>FF 3 %</a:t>
            </a:r>
          </a:p>
          <a:p>
            <a:r>
              <a:rPr lang="cs-CZ" dirty="0"/>
              <a:t>LF 1 %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E968A84E-C68D-C2D9-4752-1003C09AC9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55145F7E-2879-B59A-C247-521700F9B51E}"/>
              </a:ext>
            </a:extLst>
          </p:cNvPr>
          <p:cNvGraphicFramePr>
            <a:graphicFrameLocks noGrp="1"/>
          </p:cNvGraphicFramePr>
          <p:nvPr>
            <p:ph type="pic" sz="quarter" idx="12"/>
          </p:nvPr>
        </p:nvGraphicFramePr>
        <p:xfrm>
          <a:off x="718800" y="1665087"/>
          <a:ext cx="6207125" cy="414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7910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2E70F08-813A-2931-2E28-6E927AA519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679693-F4BB-69C5-3E00-555E1FCAB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Země</a:t>
            </a:r>
            <a:endParaRPr lang="en-GB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980A09EC-5EDA-8320-D247-FE9B71854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013" y="1544768"/>
            <a:ext cx="10753200" cy="4139998"/>
          </a:xfrm>
        </p:spPr>
        <p:txBody>
          <a:bodyPr/>
          <a:lstStyle/>
          <a:p>
            <a:r>
              <a:rPr lang="cs-CZ" dirty="0"/>
              <a:t>21 přihlášek - Pákistán</a:t>
            </a:r>
          </a:p>
          <a:p>
            <a:r>
              <a:rPr lang="cs-CZ" dirty="0"/>
              <a:t>19 přihlášek - Ghana</a:t>
            </a:r>
          </a:p>
          <a:p>
            <a:r>
              <a:rPr lang="cs-CZ" dirty="0"/>
              <a:t>14 přihlášek - Bangladéš</a:t>
            </a:r>
          </a:p>
          <a:p>
            <a:r>
              <a:rPr lang="cs-CZ" dirty="0"/>
              <a:t>12 přihlášek - Nigérie, Indie</a:t>
            </a:r>
          </a:p>
          <a:p>
            <a:r>
              <a:rPr lang="cs-CZ" dirty="0"/>
              <a:t>7 přihlášek - Irán</a:t>
            </a:r>
          </a:p>
          <a:p>
            <a:r>
              <a:rPr lang="cs-CZ" dirty="0"/>
              <a:t>4 přihlášky – Keňa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7333904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20" id="{B1469D97-A635-E641-A00D-AA97AD6CCBA4}" vid="{9C1071BB-0E8D-0F42-94E0-FA948C4450B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A75C702F48E734BA044EEC80A90E10F" ma:contentTypeVersion="13" ma:contentTypeDescription="Vytvoří nový dokument" ma:contentTypeScope="" ma:versionID="17b900feb246ce1be67598675018600b">
  <xsd:schema xmlns:xsd="http://www.w3.org/2001/XMLSchema" xmlns:xs="http://www.w3.org/2001/XMLSchema" xmlns:p="http://schemas.microsoft.com/office/2006/metadata/properties" xmlns:ns2="731538e3-d2f2-43c5-af02-b282287c6ca7" xmlns:ns3="ff8b0f55-c1a0-4d20-86bc-0cbf1427d6a5" targetNamespace="http://schemas.microsoft.com/office/2006/metadata/properties" ma:root="true" ma:fieldsID="814d70c9b2586ad839be007ab0010a88" ns2:_="" ns3:_="">
    <xsd:import namespace="731538e3-d2f2-43c5-af02-b282287c6ca7"/>
    <xsd:import namespace="ff8b0f55-c1a0-4d20-86bc-0cbf1427d6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1538e3-d2f2-43c5-af02-b282287c6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8b0f55-c1a0-4d20-86bc-0cbf1427d6a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2610ECA-851F-4D0D-930B-E653CC591BD3}">
  <ds:schemaRefs>
    <ds:schemaRef ds:uri="http://purl.org/dc/dcmitype/"/>
    <ds:schemaRef ds:uri="http://purl.org/dc/elements/1.1/"/>
    <ds:schemaRef ds:uri="http://schemas.microsoft.com/office/2006/metadata/properties"/>
    <ds:schemaRef ds:uri="731538e3-d2f2-43c5-af02-b282287c6ca7"/>
    <ds:schemaRef ds:uri="http://www.w3.org/XML/1998/namespace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ff8b0f55-c1a0-4d20-86bc-0cbf1427d6a5"/>
  </ds:schemaRefs>
</ds:datastoreItem>
</file>

<file path=customXml/itemProps2.xml><?xml version="1.0" encoding="utf-8"?>
<ds:datastoreItem xmlns:ds="http://schemas.openxmlformats.org/officeDocument/2006/customXml" ds:itemID="{9B23CAC3-935F-4E07-B09C-9AD0CE1E52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7E1091-1BD2-40D6-8D41-0E3208A8B0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1538e3-d2f2-43c5-af02-b282287c6ca7"/>
    <ds:schemaRef ds:uri="ff8b0f55-c1a0-4d20-86bc-0cbf1427d6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1958</TotalTime>
  <Words>380</Words>
  <Application>Microsoft Office PowerPoint</Application>
  <PresentationFormat>Širokoúhlá obrazovka</PresentationFormat>
  <Paragraphs>80</Paragraphs>
  <Slides>14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Google Sans</vt:lpstr>
      <vt:lpstr>Tahoma</vt:lpstr>
      <vt:lpstr>Wingdings</vt:lpstr>
      <vt:lpstr>Prezentace_MU_CZ</vt:lpstr>
      <vt:lpstr>Porada IRO</vt:lpstr>
      <vt:lpstr>Agenda</vt:lpstr>
      <vt:lpstr>Duplicity v projektech</vt:lpstr>
      <vt:lpstr>Audit z DZS a systémová opatření</vt:lpstr>
      <vt:lpstr>Newcomers’ scholarships</vt:lpstr>
      <vt:lpstr>Newcomers‘ Scholarship - přihlášky</vt:lpstr>
      <vt:lpstr>Call 2023 – pro zopakování</vt:lpstr>
      <vt:lpstr>Dělení</vt:lpstr>
      <vt:lpstr>Země</vt:lpstr>
      <vt:lpstr>Komunikace a proces výběrového řízení</vt:lpstr>
      <vt:lpstr>MUST Weeks na fakultách</vt:lpstr>
      <vt:lpstr>Ostatní</vt:lpstr>
      <vt:lpstr>Ostatní za (CZS)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pro oborové koordinátory Erasmus+ EU</dc:title>
  <dc:creator>Nikola Maráková</dc:creator>
  <cp:lastModifiedBy>Kateřina Svobodová</cp:lastModifiedBy>
  <cp:revision>139</cp:revision>
  <cp:lastPrinted>2022-10-19T12:41:02Z</cp:lastPrinted>
  <dcterms:created xsi:type="dcterms:W3CDTF">2021-02-02T13:59:16Z</dcterms:created>
  <dcterms:modified xsi:type="dcterms:W3CDTF">2023-05-19T06:16:05Z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0x010100FA75C702F48E734BA044EEC80A90E10F</vt:lpwstr>
  </property>
</Properties>
</file>