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4a" ContentType="audi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2.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3.bin" ContentType="application/vnd.openxmlformats-officedocument.oleObject"/>
  <Override PartName="/ppt/notesSlides/notesSlide56.xml" ContentType="application/vnd.openxmlformats-officedocument.presentationml.notesSlide+xml"/>
  <Override PartName="/ppt/media/audio1.bin" ContentType="audio/unknown"/>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embeddings/oleObject4.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embeddings/oleObject5.bin" ContentType="application/vnd.openxmlformats-officedocument.oleObject"/>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6.bin" ContentType="application/vnd.openxmlformats-officedocument.oleObject"/>
  <Override PartName="/ppt/notesSlides/notesSlide79.xml" ContentType="application/vnd.openxmlformats-officedocument.presentationml.notesSlide+xml"/>
  <Override PartName="/ppt/embeddings/oleObject7.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embeddings/oleObject8.bin" ContentType="application/vnd.openxmlformats-officedocument.oleObject"/>
  <Override PartName="/ppt/notesSlides/notesSlide96.xml" ContentType="application/vnd.openxmlformats-officedocument.presentationml.notesSlide+xml"/>
  <Override PartName="/ppt/media/audio2.bin" ContentType="audio/unknown"/>
  <Override PartName="/ppt/media/audio3.bin" ContentType="audio/unknown"/>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97.xml" ContentType="application/vnd.openxmlformats-officedocument.presentationml.notesSlide+xml"/>
  <Override PartName="/ppt/notesSlides/notesSlide98.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8"/>
  </p:notesMasterIdLst>
  <p:handoutMasterIdLst>
    <p:handoutMasterId r:id="rId209"/>
  </p:handoutMasterIdLst>
  <p:sldIdLst>
    <p:sldId id="258" r:id="rId2"/>
    <p:sldId id="354" r:id="rId3"/>
    <p:sldId id="356" r:id="rId4"/>
    <p:sldId id="355" r:id="rId5"/>
    <p:sldId id="357" r:id="rId6"/>
    <p:sldId id="358" r:id="rId7"/>
    <p:sldId id="359" r:id="rId8"/>
    <p:sldId id="362" r:id="rId9"/>
    <p:sldId id="364" r:id="rId10"/>
    <p:sldId id="365" r:id="rId11"/>
    <p:sldId id="367" r:id="rId12"/>
    <p:sldId id="346" r:id="rId13"/>
    <p:sldId id="540" r:id="rId14"/>
    <p:sldId id="541" r:id="rId15"/>
    <p:sldId id="542" r:id="rId16"/>
    <p:sldId id="543" r:id="rId17"/>
    <p:sldId id="544" r:id="rId18"/>
    <p:sldId id="545" r:id="rId19"/>
    <p:sldId id="546" r:id="rId20"/>
    <p:sldId id="547" r:id="rId21"/>
    <p:sldId id="548" r:id="rId22"/>
    <p:sldId id="549" r:id="rId23"/>
    <p:sldId id="550" r:id="rId24"/>
    <p:sldId id="551" r:id="rId25"/>
    <p:sldId id="552" r:id="rId26"/>
    <p:sldId id="553" r:id="rId27"/>
    <p:sldId id="554" r:id="rId28"/>
    <p:sldId id="555" r:id="rId29"/>
    <p:sldId id="556" r:id="rId30"/>
    <p:sldId id="557" r:id="rId31"/>
    <p:sldId id="558" r:id="rId32"/>
    <p:sldId id="559" r:id="rId33"/>
    <p:sldId id="560" r:id="rId34"/>
    <p:sldId id="304" r:id="rId35"/>
    <p:sldId id="374" r:id="rId36"/>
    <p:sldId id="375" r:id="rId37"/>
    <p:sldId id="377" r:id="rId38"/>
    <p:sldId id="378" r:id="rId39"/>
    <p:sldId id="340" r:id="rId40"/>
    <p:sldId id="339"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8" r:id="rId70"/>
    <p:sldId id="409" r:id="rId71"/>
    <p:sldId id="410" r:id="rId72"/>
    <p:sldId id="412" r:id="rId73"/>
    <p:sldId id="413" r:id="rId74"/>
    <p:sldId id="414" r:id="rId75"/>
    <p:sldId id="415" r:id="rId76"/>
    <p:sldId id="417" r:id="rId77"/>
    <p:sldId id="420" r:id="rId78"/>
    <p:sldId id="421" r:id="rId79"/>
    <p:sldId id="561" r:id="rId80"/>
    <p:sldId id="423" r:id="rId81"/>
    <p:sldId id="424"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43" r:id="rId95"/>
    <p:sldId id="444" r:id="rId96"/>
    <p:sldId id="460" r:id="rId97"/>
    <p:sldId id="453" r:id="rId98"/>
    <p:sldId id="454" r:id="rId99"/>
    <p:sldId id="455" r:id="rId100"/>
    <p:sldId id="456" r:id="rId101"/>
    <p:sldId id="459" r:id="rId102"/>
    <p:sldId id="466" r:id="rId103"/>
    <p:sldId id="467" r:id="rId104"/>
    <p:sldId id="468" r:id="rId105"/>
    <p:sldId id="469" r:id="rId106"/>
    <p:sldId id="471" r:id="rId107"/>
    <p:sldId id="472" r:id="rId108"/>
    <p:sldId id="473" r:id="rId109"/>
    <p:sldId id="474" r:id="rId110"/>
    <p:sldId id="484" r:id="rId111"/>
    <p:sldId id="485" r:id="rId112"/>
    <p:sldId id="490" r:id="rId113"/>
    <p:sldId id="491" r:id="rId114"/>
    <p:sldId id="492" r:id="rId115"/>
    <p:sldId id="493" r:id="rId116"/>
    <p:sldId id="494" r:id="rId117"/>
    <p:sldId id="495" r:id="rId118"/>
    <p:sldId id="496" r:id="rId119"/>
    <p:sldId id="497" r:id="rId120"/>
    <p:sldId id="499" r:id="rId121"/>
    <p:sldId id="500" r:id="rId122"/>
    <p:sldId id="501" r:id="rId123"/>
    <p:sldId id="502" r:id="rId124"/>
    <p:sldId id="503" r:id="rId125"/>
    <p:sldId id="504" r:id="rId126"/>
    <p:sldId id="505" r:id="rId127"/>
    <p:sldId id="506" r:id="rId128"/>
    <p:sldId id="507" r:id="rId129"/>
    <p:sldId id="509" r:id="rId130"/>
    <p:sldId id="510" r:id="rId131"/>
    <p:sldId id="511" r:id="rId132"/>
    <p:sldId id="512" r:id="rId133"/>
    <p:sldId id="513" r:id="rId134"/>
    <p:sldId id="514" r:id="rId135"/>
    <p:sldId id="515" r:id="rId136"/>
    <p:sldId id="516" r:id="rId137"/>
    <p:sldId id="517" r:id="rId138"/>
    <p:sldId id="518" r:id="rId139"/>
    <p:sldId id="519" r:id="rId140"/>
    <p:sldId id="520" r:id="rId141"/>
    <p:sldId id="521" r:id="rId142"/>
    <p:sldId id="522" r:id="rId143"/>
    <p:sldId id="523" r:id="rId144"/>
    <p:sldId id="524" r:id="rId145"/>
    <p:sldId id="525" r:id="rId146"/>
    <p:sldId id="526" r:id="rId147"/>
    <p:sldId id="527" r:id="rId148"/>
    <p:sldId id="528" r:id="rId149"/>
    <p:sldId id="529" r:id="rId150"/>
    <p:sldId id="530" r:id="rId151"/>
    <p:sldId id="531" r:id="rId152"/>
    <p:sldId id="532" r:id="rId153"/>
    <p:sldId id="534" r:id="rId154"/>
    <p:sldId id="535" r:id="rId155"/>
    <p:sldId id="536" r:id="rId156"/>
    <p:sldId id="537" r:id="rId157"/>
    <p:sldId id="538" r:id="rId158"/>
    <p:sldId id="539" r:id="rId159"/>
    <p:sldId id="457" r:id="rId160"/>
    <p:sldId id="461" r:id="rId161"/>
    <p:sldId id="462" r:id="rId162"/>
    <p:sldId id="463" r:id="rId163"/>
    <p:sldId id="464" r:id="rId164"/>
    <p:sldId id="458" r:id="rId165"/>
    <p:sldId id="300" r:id="rId166"/>
    <p:sldId id="260" r:id="rId167"/>
    <p:sldId id="261" r:id="rId168"/>
    <p:sldId id="262" r:id="rId169"/>
    <p:sldId id="263" r:id="rId170"/>
    <p:sldId id="264" r:id="rId171"/>
    <p:sldId id="265" r:id="rId172"/>
    <p:sldId id="298" r:id="rId173"/>
    <p:sldId id="266" r:id="rId174"/>
    <p:sldId id="267" r:id="rId175"/>
    <p:sldId id="268" r:id="rId176"/>
    <p:sldId id="269" r:id="rId177"/>
    <p:sldId id="278" r:id="rId178"/>
    <p:sldId id="302" r:id="rId179"/>
    <p:sldId id="270" r:id="rId180"/>
    <p:sldId id="303" r:id="rId181"/>
    <p:sldId id="271" r:id="rId182"/>
    <p:sldId id="272" r:id="rId183"/>
    <p:sldId id="273" r:id="rId184"/>
    <p:sldId id="274" r:id="rId185"/>
    <p:sldId id="275" r:id="rId186"/>
    <p:sldId id="276" r:id="rId187"/>
    <p:sldId id="279" r:id="rId188"/>
    <p:sldId id="280" r:id="rId189"/>
    <p:sldId id="295" r:id="rId190"/>
    <p:sldId id="299" r:id="rId191"/>
    <p:sldId id="376" r:id="rId192"/>
    <p:sldId id="293" r:id="rId193"/>
    <p:sldId id="296" r:id="rId194"/>
    <p:sldId id="282" r:id="rId195"/>
    <p:sldId id="283" r:id="rId196"/>
    <p:sldId id="284" r:id="rId197"/>
    <p:sldId id="285" r:id="rId198"/>
    <p:sldId id="286" r:id="rId199"/>
    <p:sldId id="287" r:id="rId200"/>
    <p:sldId id="294" r:id="rId201"/>
    <p:sldId id="288" r:id="rId202"/>
    <p:sldId id="289" r:id="rId203"/>
    <p:sldId id="290" r:id="rId204"/>
    <p:sldId id="291" r:id="rId205"/>
    <p:sldId id="292" r:id="rId206"/>
    <p:sldId id="353" r:id="rId207"/>
  </p:sldIdLst>
  <p:sldSz cx="9144000" cy="6858000" type="screen4x3"/>
  <p:notesSz cx="6858000" cy="9144000"/>
  <p:defaultTextStyle>
    <a:defPPr>
      <a:defRPr lang="en-US"/>
    </a:defPPr>
    <a:lvl1pPr algn="l" rtl="0" eaLnBrk="0" fontAlgn="base" hangingPunct="0">
      <a:spcBef>
        <a:spcPct val="0"/>
      </a:spcBef>
      <a:spcAft>
        <a:spcPct val="0"/>
      </a:spcAft>
      <a:defRPr sz="40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40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40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40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4000" kern="1200">
        <a:solidFill>
          <a:schemeClr val="tx1"/>
        </a:solidFill>
        <a:latin typeface="Arial" charset="0"/>
        <a:ea typeface="ＭＳ Ｐゴシック" charset="0"/>
        <a:cs typeface="+mn-cs"/>
      </a:defRPr>
    </a:lvl5pPr>
    <a:lvl6pPr marL="2286000" algn="l" defTabSz="457200" rtl="0" eaLnBrk="1" latinLnBrk="0" hangingPunct="1">
      <a:defRPr sz="4000" kern="1200">
        <a:solidFill>
          <a:schemeClr val="tx1"/>
        </a:solidFill>
        <a:latin typeface="Arial" charset="0"/>
        <a:ea typeface="ＭＳ Ｐゴシック" charset="0"/>
        <a:cs typeface="+mn-cs"/>
      </a:defRPr>
    </a:lvl6pPr>
    <a:lvl7pPr marL="2743200" algn="l" defTabSz="457200" rtl="0" eaLnBrk="1" latinLnBrk="0" hangingPunct="1">
      <a:defRPr sz="4000" kern="1200">
        <a:solidFill>
          <a:schemeClr val="tx1"/>
        </a:solidFill>
        <a:latin typeface="Arial" charset="0"/>
        <a:ea typeface="ＭＳ Ｐゴシック" charset="0"/>
        <a:cs typeface="+mn-cs"/>
      </a:defRPr>
    </a:lvl7pPr>
    <a:lvl8pPr marL="3200400" algn="l" defTabSz="457200" rtl="0" eaLnBrk="1" latinLnBrk="0" hangingPunct="1">
      <a:defRPr sz="4000" kern="1200">
        <a:solidFill>
          <a:schemeClr val="tx1"/>
        </a:solidFill>
        <a:latin typeface="Arial" charset="0"/>
        <a:ea typeface="ＭＳ Ｐゴシック" charset="0"/>
        <a:cs typeface="+mn-cs"/>
      </a:defRPr>
    </a:lvl8pPr>
    <a:lvl9pPr marL="3657600" algn="l" defTabSz="457200" rtl="0" eaLnBrk="1" latinLnBrk="0" hangingPunct="1">
      <a:defRPr sz="40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56F"/>
    <a:srgbClr val="F4F4F4"/>
    <a:srgbClr val="E0EB21"/>
    <a:srgbClr val="8A8A8A"/>
    <a:srgbClr val="FF3300"/>
    <a:srgbClr val="6699FF"/>
    <a:srgbClr val="3366FF"/>
    <a:srgbClr val="4F7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60" autoAdjust="0"/>
    <p:restoredTop sz="90929"/>
  </p:normalViewPr>
  <p:slideViewPr>
    <p:cSldViewPr snapToGrid="0">
      <p:cViewPr varScale="1">
        <p:scale>
          <a:sx n="85" d="100"/>
          <a:sy n="85" d="100"/>
        </p:scale>
        <p:origin x="-44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notesMaster" Target="notesMasters/notesMaster1.xml"/><Relationship Id="rId209" Type="http://schemas.openxmlformats.org/officeDocument/2006/relationships/handoutMaster" Target="handoutMasters/handoutMaster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printerSettings" Target="printerSettings/printerSettings1.bin"/><Relationship Id="rId211" Type="http://schemas.openxmlformats.org/officeDocument/2006/relationships/presProps" Target="presProps.xml"/><Relationship Id="rId212" Type="http://schemas.openxmlformats.org/officeDocument/2006/relationships/viewProps" Target="viewProps.xml"/><Relationship Id="rId213" Type="http://schemas.openxmlformats.org/officeDocument/2006/relationships/theme" Target="theme/theme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54.emf"/><Relationship Id="rId4" Type="http://schemas.openxmlformats.org/officeDocument/2006/relationships/image" Target="../media/image155.emf"/><Relationship Id="rId1" Type="http://schemas.openxmlformats.org/officeDocument/2006/relationships/image" Target="../media/image152.emf"/><Relationship Id="rId2" Type="http://schemas.openxmlformats.org/officeDocument/2006/relationships/image" Target="../media/image15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60.emf"/><Relationship Id="rId4" Type="http://schemas.openxmlformats.org/officeDocument/2006/relationships/image" Target="../media/image161.emf"/><Relationship Id="rId5" Type="http://schemas.openxmlformats.org/officeDocument/2006/relationships/image" Target="../media/image162.emf"/><Relationship Id="rId6" Type="http://schemas.openxmlformats.org/officeDocument/2006/relationships/image" Target="../media/image163.emf"/><Relationship Id="rId7" Type="http://schemas.openxmlformats.org/officeDocument/2006/relationships/image" Target="../media/image164.emf"/><Relationship Id="rId1" Type="http://schemas.openxmlformats.org/officeDocument/2006/relationships/image" Target="../media/image158.emf"/><Relationship Id="rId2" Type="http://schemas.openxmlformats.org/officeDocument/2006/relationships/image" Target="../media/image15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E38D84-B140-D148-B5AE-59F5FEC832B5}" type="datetimeFigureOut">
              <a:rPr lang="en-US" smtClean="0"/>
              <a:t>28/03/2013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A88CC7-EA04-5945-8955-EF2FAC19247E}" type="slidenum">
              <a:rPr lang="en-US" smtClean="0"/>
              <a:t>‹#›</a:t>
            </a:fld>
            <a:endParaRPr lang="en-US"/>
          </a:p>
        </p:txBody>
      </p:sp>
    </p:spTree>
    <p:extLst>
      <p:ext uri="{BB962C8B-B14F-4D97-AF65-F5344CB8AC3E}">
        <p14:creationId xmlns:p14="http://schemas.microsoft.com/office/powerpoint/2010/main" val="330268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1121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uplaya.co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1" Type="http://schemas.openxmlformats.org/officeDocument/2006/relationships/hyperlink" Target="http://www.digitallyobsessed.com/powersearch.php3?search_string=Jorja%20Cutright&amp;schoice=3" TargetMode="External"/><Relationship Id="rId12" Type="http://schemas.openxmlformats.org/officeDocument/2006/relationships/hyperlink" Target="http://www.digitallyobsessed.com/powersearch.php3?search_string=Donna%20Martell&amp;schoice=3" TargetMode="External"/><Relationship Id="rId13" Type="http://schemas.openxmlformats.org/officeDocument/2006/relationships/hyperlink" Target="http://www.digitallyobsessed.com/powersearch.php3?search_string=Richard%20Loo&amp;schoice=3" TargetMode="External"/><Relationship Id="rId14" Type="http://schemas.openxmlformats.org/officeDocument/2006/relationships/hyperlink" Target="http://www.digitallyobsessed.com/powersearch.php3?search_string=Soo%20Young&amp;schoice=3" TargetMode="External"/><Relationship Id="rId15" Type="http://schemas.openxmlformats.org/officeDocument/2006/relationships/hyperlink" Target="http://www.digitallyobsessed.com/powersearch.php3?search_string=Leonard%20Strong&amp;schoice=3" TargetMode="External"/><Relationship Id="rId16" Type="http://schemas.openxmlformats.org/officeDocument/2006/relationships/hyperlink" Target="http://www.digitallyobsessed.com/powersearch.php3?search_string=Candace%20Lee&amp;schoice=3" TargetMode="External"/><Relationship Id="rId17" Type="http://schemas.openxmlformats.org/officeDocument/2006/relationships/hyperlink" Target="http://www.digitallyobsessed.com/powersearch.php3?search_string=Herbert%20Heyes&amp;schoice=3" TargetMode="External"/><Relationship Id="rId18" Type="http://schemas.openxmlformats.org/officeDocument/2006/relationships/hyperlink" Target="http://www.digitallyobsessed.com/powersearch.php3?search_string=Henry%20King&amp;schoice=4" TargetMode="External"/><Relationship Id="rId19" Type="http://schemas.openxmlformats.org/officeDocument/2006/relationships/hyperlink" Target="http://www.digitallyobsessed.com/showgenre.php3?genre=romance&amp;type=Movie" TargetMode="External"/><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www.digitallyobsessed.com/showreviewer.php3?ID=49&amp;rev_id=4654" TargetMode="External"/><Relationship Id="rId4" Type="http://schemas.openxmlformats.org/officeDocument/2006/relationships/hyperlink" Target="http://www.digitallyobsessed.com/powersearch.php3?search_string=William%20Holden&amp;schoice=3" TargetMode="External"/><Relationship Id="rId5" Type="http://schemas.openxmlformats.org/officeDocument/2006/relationships/hyperlink" Target="http://www.digitallyobsessed.com/powersearch.php3?search_string=Jennifer%20Jones&amp;schoice=3" TargetMode="External"/><Relationship Id="rId6" Type="http://schemas.openxmlformats.org/officeDocument/2006/relationships/hyperlink" Target="http://www.digitallyobsessed.com/powersearch.php3?search_string=Torin%20Thatcher&amp;schoice=3" TargetMode="External"/><Relationship Id="rId7" Type="http://schemas.openxmlformats.org/officeDocument/2006/relationships/hyperlink" Target="http://www.digitallyobsessed.com/powersearch.php3?search_string=Isobel%20Elsom&amp;schoice=3" TargetMode="External"/><Relationship Id="rId8" Type="http://schemas.openxmlformats.org/officeDocument/2006/relationships/hyperlink" Target="http://www.digitallyobsessed.com/powersearch.php3?search_string=Virginia%20Gregg&amp;schoice=3" TargetMode="External"/><Relationship Id="rId9" Type="http://schemas.openxmlformats.org/officeDocument/2006/relationships/hyperlink" Target="http://www.digitallyobsessed.com/powersearch.php3?search_string=Phillip%20Ahn&amp;schoice=3" TargetMode="External"/><Relationship Id="rId10" Type="http://schemas.openxmlformats.org/officeDocument/2006/relationships/hyperlink" Target="http://www.digitallyobsessed.com/powersearch.php3?search_string=Murray%20Matheson&amp;schoice=3"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www.biblegateway.com/passage/?search=1+Corinthians+13&amp;version=KJV"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rott.physics.wisc.edu/lectures/love&amp;hap/" TargetMode="External"/><Relationship Id="rId4" Type="http://schemas.openxmlformats.org/officeDocument/2006/relationships/hyperlink" Target="mailto:sprott@juno.physics.wisc.edu"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w3.org/TR/2003/WD-WCAG2-tech-req-20030207/" TargetMode="External"/><Relationship Id="rId4" Type="http://schemas.openxmlformats.org/officeDocument/2006/relationships/hyperlink" Target="http://www.w3.org/TR/2003/WD-WCAG2-tech-req-20030207/%23defs"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thefreeresource.com/planet-earth-10-interesting-facts-and-resources-about-our-planet" TargetMode="External"/><Relationship Id="rId4" Type="http://schemas.openxmlformats.org/officeDocument/2006/relationships/hyperlink" Target="http://www.thefreeresource.com/resources-about-slavery-and-religion" TargetMode="External"/><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nb-NO" sz="1200" kern="1200" dirty="0" err="1" smtClean="0">
                <a:solidFill>
                  <a:schemeClr val="tx1"/>
                </a:solidFill>
                <a:latin typeface="+mn-lt"/>
                <a:ea typeface="+mn-ea"/>
                <a:cs typeface="+mn-cs"/>
              </a:rPr>
              <a:t>It'</a:t>
            </a:r>
            <a:r>
              <a:rPr lang="nb-NO" dirty="0" err="1" smtClean="0"/>
              <a:t>http</a:t>
            </a:r>
            <a:r>
              <a:rPr lang="nb-NO" dirty="0" smtClean="0"/>
              <a:t>://</a:t>
            </a:r>
            <a:r>
              <a:rPr lang="nb-NO" dirty="0" err="1" smtClean="0"/>
              <a:t>en.wikipedia.org</a:t>
            </a:r>
            <a:r>
              <a:rPr lang="nb-NO" dirty="0" smtClean="0"/>
              <a:t>/wiki/I</a:t>
            </a:r>
          </a:p>
          <a:p>
            <a:endParaRPr lang="nb-NO" sz="1200" kern="1200" dirty="0" smtClean="0">
              <a:solidFill>
                <a:schemeClr val="tx1"/>
              </a:solidFill>
              <a:latin typeface="+mn-lt"/>
              <a:ea typeface="+mn-ea"/>
              <a:cs typeface="+mn-cs"/>
            </a:endParaRPr>
          </a:p>
          <a:p>
            <a:r>
              <a:rPr lang="nb-NO" sz="1200" kern="1200" dirty="0" err="1" smtClean="0">
                <a:solidFill>
                  <a:schemeClr val="tx1"/>
                </a:solidFill>
                <a:latin typeface="+mn-lt"/>
                <a:ea typeface="+mn-ea"/>
                <a:cs typeface="+mn-cs"/>
              </a:rPr>
              <a:t>October</a:t>
            </a:r>
            <a:r>
              <a:rPr lang="nb-NO" sz="1200" kern="1200" dirty="0" smtClean="0">
                <a:solidFill>
                  <a:schemeClr val="tx1"/>
                </a:solidFill>
                <a:latin typeface="+mn-lt"/>
                <a:ea typeface="+mn-ea"/>
                <a:cs typeface="+mn-cs"/>
              </a:rPr>
              <a:t> 12, 2009 - </a:t>
            </a:r>
            <a:r>
              <a:rPr lang="nb-NO" sz="1200" kern="1200" dirty="0" err="1" smtClean="0">
                <a:solidFill>
                  <a:schemeClr val="tx1"/>
                </a:solidFill>
                <a:latin typeface="+mn-lt"/>
                <a:ea typeface="+mn-ea"/>
                <a:cs typeface="+mn-cs"/>
              </a:rPr>
              <a:t>Many</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of</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us</a:t>
            </a:r>
            <a:r>
              <a:rPr lang="nb-NO" sz="1200" kern="1200" dirty="0" smtClean="0">
                <a:solidFill>
                  <a:schemeClr val="tx1"/>
                </a:solidFill>
                <a:latin typeface="+mn-lt"/>
                <a:ea typeface="+mn-ea"/>
                <a:cs typeface="+mn-cs"/>
              </a:rPr>
              <a:t> like to </a:t>
            </a:r>
            <a:r>
              <a:rPr lang="nb-NO" sz="1200" kern="1200" dirty="0" err="1" smtClean="0">
                <a:solidFill>
                  <a:schemeClr val="tx1"/>
                </a:solidFill>
                <a:latin typeface="+mn-lt"/>
                <a:ea typeface="+mn-ea"/>
                <a:cs typeface="+mn-cs"/>
              </a:rPr>
              <a:t>believe</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that</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there's</a:t>
            </a:r>
            <a:r>
              <a:rPr lang="nb-NO" sz="1200" kern="1200" dirty="0" smtClean="0">
                <a:solidFill>
                  <a:schemeClr val="tx1"/>
                </a:solidFill>
                <a:latin typeface="+mn-lt"/>
                <a:ea typeface="+mn-ea"/>
                <a:cs typeface="+mn-cs"/>
              </a:rPr>
              <a:t> a </a:t>
            </a:r>
            <a:r>
              <a:rPr lang="nb-NO" sz="1200" kern="1200" dirty="0" err="1" smtClean="0">
                <a:solidFill>
                  <a:schemeClr val="tx1"/>
                </a:solidFill>
                <a:latin typeface="+mn-lt"/>
                <a:ea typeface="+mn-ea"/>
                <a:cs typeface="+mn-cs"/>
              </a:rPr>
              <a:t>little</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magic</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behind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the</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making</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of</a:t>
            </a:r>
            <a:r>
              <a:rPr lang="nb-NO" sz="1200" kern="1200" dirty="0" smtClean="0">
                <a:solidFill>
                  <a:schemeClr val="tx1"/>
                </a:solidFill>
                <a:latin typeface="+mn-lt"/>
                <a:ea typeface="+mn-ea"/>
                <a:cs typeface="+mn-cs"/>
              </a:rPr>
              <a:t> a hit single. </a:t>
            </a:r>
            <a:r>
              <a:rPr lang="nb-NO" sz="1200" kern="1200" dirty="0" err="1" smtClean="0">
                <a:solidFill>
                  <a:schemeClr val="tx1"/>
                </a:solidFill>
                <a:latin typeface="+mn-lt"/>
                <a:ea typeface="+mn-ea"/>
                <a:cs typeface="+mn-cs"/>
              </a:rPr>
              <a:t>Take</a:t>
            </a:r>
            <a:r>
              <a:rPr lang="nb-NO" sz="1200" kern="1200" dirty="0" smtClean="0">
                <a:solidFill>
                  <a:schemeClr val="tx1"/>
                </a:solidFill>
                <a:latin typeface="+mn-lt"/>
                <a:ea typeface="+mn-ea"/>
                <a:cs typeface="+mn-cs"/>
              </a:rPr>
              <a:t> a </a:t>
            </a:r>
            <a:r>
              <a:rPr lang="nb-NO" sz="1200" kern="1200" dirty="0" err="1" smtClean="0">
                <a:solidFill>
                  <a:schemeClr val="tx1"/>
                </a:solidFill>
                <a:latin typeface="+mn-lt"/>
                <a:ea typeface="+mn-ea"/>
                <a:cs typeface="+mn-cs"/>
              </a:rPr>
              <a:t>song</a:t>
            </a:r>
            <a:r>
              <a:rPr lang="nb-NO" sz="1200" kern="1200" dirty="0" smtClean="0">
                <a:solidFill>
                  <a:schemeClr val="tx1"/>
                </a:solidFill>
                <a:latin typeface="+mn-lt"/>
                <a:ea typeface="+mn-ea"/>
                <a:cs typeface="+mn-cs"/>
              </a:rPr>
              <a:t> like "I </a:t>
            </a:r>
            <a:r>
              <a:rPr lang="nb-NO" sz="1200" kern="1200" dirty="0" err="1" smtClean="0">
                <a:solidFill>
                  <a:schemeClr val="tx1"/>
                </a:solidFill>
                <a:latin typeface="+mn-lt"/>
                <a:ea typeface="+mn-ea"/>
                <a:cs typeface="+mn-cs"/>
              </a:rPr>
              <a:t>Gotta</a:t>
            </a:r>
            <a:r>
              <a:rPr lang="nb-NO" sz="1200" kern="1200" dirty="0" smtClean="0">
                <a:solidFill>
                  <a:schemeClr val="tx1"/>
                </a:solidFill>
                <a:latin typeface="+mn-lt"/>
                <a:ea typeface="+mn-ea"/>
                <a:cs typeface="+mn-cs"/>
              </a:rPr>
              <a:t> Feeling" by The Black </a:t>
            </a:r>
            <a:r>
              <a:rPr lang="nb-NO" sz="1200" kern="1200" dirty="0" err="1" smtClean="0">
                <a:solidFill>
                  <a:schemeClr val="tx1"/>
                </a:solidFill>
                <a:latin typeface="+mn-lt"/>
                <a:ea typeface="+mn-ea"/>
                <a:cs typeface="+mn-cs"/>
              </a:rPr>
              <a:t>Eyed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Peas</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That's</a:t>
            </a:r>
            <a:r>
              <a:rPr lang="nb-NO" sz="1200" kern="1200" dirty="0" smtClean="0">
                <a:solidFill>
                  <a:schemeClr val="tx1"/>
                </a:solidFill>
                <a:latin typeface="+mn-lt"/>
                <a:ea typeface="+mn-ea"/>
                <a:cs typeface="+mn-cs"/>
              </a:rPr>
              <a:t> a </a:t>
            </a:r>
            <a:r>
              <a:rPr lang="nb-NO" sz="1200" kern="1200" dirty="0" err="1" smtClean="0">
                <a:solidFill>
                  <a:schemeClr val="tx1"/>
                </a:solidFill>
                <a:latin typeface="+mn-lt"/>
                <a:ea typeface="+mn-ea"/>
                <a:cs typeface="+mn-cs"/>
              </a:rPr>
              <a:t>good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song</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judging</a:t>
            </a:r>
            <a:r>
              <a:rPr lang="nb-NO" sz="1200" kern="1200" dirty="0" smtClean="0">
                <a:solidFill>
                  <a:schemeClr val="tx1"/>
                </a:solidFill>
                <a:latin typeface="+mn-lt"/>
                <a:ea typeface="+mn-ea"/>
                <a:cs typeface="+mn-cs"/>
              </a:rPr>
              <a:t> by sales: </a:t>
            </a:r>
            <a:r>
              <a:rPr lang="nb-NO" dirty="0" smtClean="0"/>
              <a:t>_</a:t>
            </a:r>
            <a:r>
              <a:rPr lang="nb-NO" dirty="0" err="1" smtClean="0"/>
              <a:t>Gotta_Feeling</a:t>
            </a:r>
            <a:r>
              <a:rPr lang="nb-NO" sz="1200" kern="1200" dirty="0" err="1" smtClean="0">
                <a:solidFill>
                  <a:schemeClr val="tx1"/>
                </a:solidFill>
                <a:latin typeface="+mn-lt"/>
                <a:ea typeface="+mn-ea"/>
                <a:cs typeface="+mn-cs"/>
              </a:rPr>
              <a:t>s</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top</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of</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the</a:t>
            </a:r>
            <a:r>
              <a:rPr lang="nb-NO" sz="1200" kern="1200" dirty="0" smtClean="0">
                <a:solidFill>
                  <a:schemeClr val="tx1"/>
                </a:solidFill>
                <a:latin typeface="+mn-lt"/>
                <a:ea typeface="+mn-ea"/>
                <a:cs typeface="+mn-cs"/>
              </a:rPr>
              <a:t> </a:t>
            </a:r>
            <a:r>
              <a:rPr lang="nb-NO" sz="1200" i="1" kern="1200" dirty="0" smtClean="0">
                <a:solidFill>
                  <a:schemeClr val="tx1"/>
                </a:solidFill>
                <a:latin typeface="+mn-lt"/>
                <a:ea typeface="+mn-ea"/>
                <a:cs typeface="+mn-cs"/>
              </a:rPr>
              <a:t>Billboard</a:t>
            </a:r>
            <a:r>
              <a:rPr lang="nb-NO" sz="1200" i="0" kern="1200" dirty="0" smtClean="0">
                <a:solidFill>
                  <a:schemeClr val="tx1"/>
                </a:solidFill>
                <a:latin typeface="+mn-lt"/>
                <a:ea typeface="+mn-ea"/>
                <a:cs typeface="+mn-cs"/>
              </a:rPr>
              <a:t> pop </a:t>
            </a:r>
            <a:r>
              <a:rPr lang="nb-NO" sz="1200" i="0" kern="1200" dirty="0" err="1" smtClean="0">
                <a:solidFill>
                  <a:schemeClr val="tx1"/>
                </a:solidFill>
                <a:latin typeface="+mn-lt"/>
                <a:ea typeface="+mn-ea"/>
                <a:cs typeface="+mn-cs"/>
              </a:rPr>
              <a:t>chart</a:t>
            </a:r>
            <a:r>
              <a:rPr lang="nb-NO" sz="1200" i="0" kern="1200" dirty="0" smtClean="0">
                <a:solidFill>
                  <a:schemeClr val="tx1"/>
                </a:solidFill>
                <a:latin typeface="+mn-lt"/>
                <a:ea typeface="+mn-ea"/>
                <a:cs typeface="+mn-cs"/>
              </a:rPr>
              <a:t>. David Meredith, CEO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Music </a:t>
            </a:r>
            <a:r>
              <a:rPr lang="nb-NO" sz="1200" i="0" kern="1200" dirty="0" err="1" smtClean="0">
                <a:solidFill>
                  <a:schemeClr val="tx1"/>
                </a:solidFill>
                <a:latin typeface="+mn-lt"/>
                <a:ea typeface="+mn-ea"/>
                <a:cs typeface="+mn-cs"/>
              </a:rPr>
              <a:t>Intelligence</a:t>
            </a:r>
            <a:r>
              <a:rPr lang="nb-NO" sz="1200" i="0" kern="1200" dirty="0" smtClean="0">
                <a:solidFill>
                  <a:schemeClr val="tx1"/>
                </a:solidFill>
                <a:latin typeface="+mn-lt"/>
                <a:ea typeface="+mn-ea"/>
                <a:cs typeface="+mn-cs"/>
              </a:rPr>
              <a:t> Solutions, </a:t>
            </a:r>
            <a:r>
              <a:rPr lang="nb-NO" sz="1200" i="0" kern="1200" dirty="0" err="1" smtClean="0">
                <a:solidFill>
                  <a:schemeClr val="tx1"/>
                </a:solidFill>
                <a:latin typeface="+mn-lt"/>
                <a:ea typeface="+mn-ea"/>
                <a:cs typeface="+mn-cs"/>
              </a:rPr>
              <a:t>says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there's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no</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magic</a:t>
            </a:r>
            <a:r>
              <a:rPr lang="nb-NO" sz="1200" i="0" kern="1200" dirty="0" smtClean="0">
                <a:solidFill>
                  <a:schemeClr val="tx1"/>
                </a:solidFill>
                <a:latin typeface="+mn-lt"/>
                <a:ea typeface="+mn-ea"/>
                <a:cs typeface="+mn-cs"/>
              </a:rPr>
              <a:t> in </a:t>
            </a:r>
            <a:r>
              <a:rPr lang="nb-NO" sz="1200" i="0" kern="1200" dirty="0" err="1" smtClean="0">
                <a:solidFill>
                  <a:schemeClr val="tx1"/>
                </a:solidFill>
                <a:latin typeface="+mn-lt"/>
                <a:ea typeface="+mn-ea"/>
                <a:cs typeface="+mn-cs"/>
              </a:rPr>
              <a:t>that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it's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math</a:t>
            </a:r>
            <a:r>
              <a:rPr lang="nb-NO" sz="1200" i="0" kern="1200" dirty="0" smtClean="0">
                <a:solidFill>
                  <a:schemeClr val="tx1"/>
                </a:solidFill>
                <a:latin typeface="+mn-lt"/>
                <a:ea typeface="+mn-ea"/>
                <a:cs typeface="+mn-cs"/>
              </a:rPr>
              <a:t>. His </a:t>
            </a:r>
            <a:r>
              <a:rPr lang="nb-NO" sz="1200" i="0" kern="1200" dirty="0" err="1" smtClean="0">
                <a:solidFill>
                  <a:schemeClr val="tx1"/>
                </a:solidFill>
                <a:latin typeface="+mn-lt"/>
                <a:ea typeface="+mn-ea"/>
                <a:cs typeface="+mn-cs"/>
              </a:rPr>
              <a:t>software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called</a:t>
            </a:r>
            <a:r>
              <a:rPr lang="nb-NO" sz="1200" i="0" kern="1200" dirty="0" smtClean="0">
                <a:solidFill>
                  <a:schemeClr val="tx1"/>
                </a:solidFill>
                <a:latin typeface="+mn-lt"/>
                <a:ea typeface="+mn-ea"/>
                <a:cs typeface="+mn-cs"/>
              </a:rPr>
              <a:t> Hit Song </a:t>
            </a:r>
            <a:r>
              <a:rPr lang="nb-NO" sz="1200" i="0" kern="1200" dirty="0" err="1" smtClean="0">
                <a:solidFill>
                  <a:schemeClr val="tx1"/>
                </a:solidFill>
                <a:latin typeface="+mn-lt"/>
                <a:ea typeface="+mn-ea"/>
                <a:cs typeface="+mn-cs"/>
              </a:rPr>
              <a:t>Science</a:t>
            </a:r>
            <a:r>
              <a:rPr lang="nb-NO" sz="1200" i="0" kern="1200" dirty="0" smtClean="0">
                <a:solidFill>
                  <a:schemeClr val="tx1"/>
                </a:solidFill>
                <a:latin typeface="+mn-lt"/>
                <a:ea typeface="+mn-ea"/>
                <a:cs typeface="+mn-cs"/>
              </a:rPr>
              <a:t>, gave </a:t>
            </a:r>
            <a:r>
              <a:rPr lang="nb-NO" sz="1200" i="0" kern="1200" dirty="0" err="1" smtClean="0">
                <a:solidFill>
                  <a:schemeClr val="tx1"/>
                </a:solidFill>
                <a:latin typeface="+mn-lt"/>
                <a:ea typeface="+mn-ea"/>
                <a:cs typeface="+mn-cs"/>
              </a:rPr>
              <a:t>the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song</a:t>
            </a:r>
            <a:r>
              <a:rPr lang="nb-NO" sz="1200" i="0" kern="1200" dirty="0" smtClean="0">
                <a:solidFill>
                  <a:schemeClr val="tx1"/>
                </a:solidFill>
                <a:latin typeface="+mn-lt"/>
                <a:ea typeface="+mn-ea"/>
                <a:cs typeface="+mn-cs"/>
              </a:rPr>
              <a:t> a hit score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8.9 </a:t>
            </a:r>
            <a:r>
              <a:rPr lang="nb-NO" sz="1200" i="0" kern="1200" dirty="0" err="1" smtClean="0">
                <a:solidFill>
                  <a:schemeClr val="tx1"/>
                </a:solidFill>
                <a:latin typeface="+mn-lt"/>
                <a:ea typeface="+mn-ea"/>
                <a:cs typeface="+mn-cs"/>
              </a:rPr>
              <a:t>out</a:t>
            </a:r>
            <a:r>
              <a:rPr lang="nb-NO" sz="1200" i="0" kern="1200" dirty="0" smtClean="0">
                <a:solidFill>
                  <a:schemeClr val="tx1"/>
                </a:solidFill>
                <a:latin typeface="+mn-lt"/>
                <a:ea typeface="+mn-ea"/>
                <a:cs typeface="+mn-cs"/>
              </a:rPr>
              <a:t> 10.</a:t>
            </a:r>
          </a:p>
          <a:p>
            <a:r>
              <a:rPr lang="nb-NO" sz="1200" i="0" kern="1200" dirty="0" smtClean="0">
                <a:solidFill>
                  <a:schemeClr val="tx1"/>
                </a:solidFill>
                <a:latin typeface="+mn-lt"/>
                <a:ea typeface="+mn-ea"/>
                <a:cs typeface="+mn-cs"/>
              </a:rPr>
              <a:t>"[It's] a series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algorithms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that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use</a:t>
            </a:r>
            <a:r>
              <a:rPr lang="nb-NO" sz="1200" i="0" kern="1200" dirty="0" smtClean="0">
                <a:solidFill>
                  <a:schemeClr val="tx1"/>
                </a:solidFill>
                <a:latin typeface="+mn-lt"/>
                <a:ea typeface="+mn-ea"/>
                <a:cs typeface="+mn-cs"/>
              </a:rPr>
              <a:t> to </a:t>
            </a:r>
            <a:r>
              <a:rPr lang="nb-NO" sz="1200" i="0" kern="1200" dirty="0" err="1" smtClean="0">
                <a:solidFill>
                  <a:schemeClr val="tx1"/>
                </a:solidFill>
                <a:latin typeface="+mn-lt"/>
                <a:ea typeface="+mn-ea"/>
                <a:cs typeface="+mn-cs"/>
              </a:rPr>
              <a:t>look</a:t>
            </a:r>
            <a:r>
              <a:rPr lang="nb-NO" sz="1200" i="0" kern="1200" dirty="0" smtClean="0">
                <a:solidFill>
                  <a:schemeClr val="tx1"/>
                </a:solidFill>
                <a:latin typeface="+mn-lt"/>
                <a:ea typeface="+mn-ea"/>
                <a:cs typeface="+mn-cs"/>
              </a:rPr>
              <a:t> at </a:t>
            </a:r>
            <a:r>
              <a:rPr lang="nb-NO" sz="1200" i="0" kern="1200" dirty="0" err="1" smtClean="0">
                <a:solidFill>
                  <a:schemeClr val="tx1"/>
                </a:solidFill>
                <a:latin typeface="+mn-lt"/>
                <a:ea typeface="+mn-ea"/>
                <a:cs typeface="+mn-cs"/>
              </a:rPr>
              <a:t>what's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potential</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a </a:t>
            </a:r>
            <a:r>
              <a:rPr lang="nb-NO" sz="1200" i="0" kern="1200" dirty="0" err="1" smtClean="0">
                <a:solidFill>
                  <a:schemeClr val="tx1"/>
                </a:solidFill>
                <a:latin typeface="+mn-lt"/>
                <a:ea typeface="+mn-ea"/>
                <a:cs typeface="+mn-cs"/>
              </a:rPr>
              <a:t>song</a:t>
            </a:r>
            <a:r>
              <a:rPr lang="nb-NO" sz="1200" i="0" kern="1200" dirty="0" smtClean="0">
                <a:solidFill>
                  <a:schemeClr val="tx1"/>
                </a:solidFill>
                <a:latin typeface="+mn-lt"/>
                <a:ea typeface="+mn-ea"/>
                <a:cs typeface="+mn-cs"/>
              </a:rPr>
              <a:t> to be </a:t>
            </a:r>
            <a:r>
              <a:rPr lang="nb-NO" sz="1200" i="0" kern="1200" dirty="0" err="1" smtClean="0">
                <a:solidFill>
                  <a:schemeClr val="tx1"/>
                </a:solidFill>
                <a:latin typeface="+mn-lt"/>
                <a:ea typeface="+mn-ea"/>
                <a:cs typeface="+mn-cs"/>
              </a:rPr>
              <a:t>sticky</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with</a:t>
            </a:r>
            <a:r>
              <a:rPr lang="nb-NO" sz="1200" i="0" kern="1200" dirty="0" smtClean="0">
                <a:solidFill>
                  <a:schemeClr val="tx1"/>
                </a:solidFill>
                <a:latin typeface="+mn-lt"/>
                <a:ea typeface="+mn-ea"/>
                <a:cs typeface="+mn-cs"/>
              </a:rPr>
              <a:t> a </a:t>
            </a:r>
            <a:r>
              <a:rPr lang="nb-NO" sz="1200" i="0" kern="1200" dirty="0" err="1" smtClean="0">
                <a:solidFill>
                  <a:schemeClr val="tx1"/>
                </a:solidFill>
                <a:latin typeface="+mn-lt"/>
                <a:ea typeface="+mn-ea"/>
                <a:cs typeface="+mn-cs"/>
              </a:rPr>
              <a:t>listener</a:t>
            </a:r>
            <a:r>
              <a:rPr lang="nb-NO" sz="1200" i="0" kern="1200" dirty="0" smtClean="0">
                <a:solidFill>
                  <a:schemeClr val="tx1"/>
                </a:solidFill>
                <a:latin typeface="+mn-lt"/>
                <a:ea typeface="+mn-ea"/>
                <a:cs typeface="+mn-cs"/>
              </a:rPr>
              <a:t>," Meredith </a:t>
            </a:r>
            <a:r>
              <a:rPr lang="nb-NO" sz="1200" i="0" kern="1200" dirty="0" err="1" smtClean="0">
                <a:solidFill>
                  <a:schemeClr val="tx1"/>
                </a:solidFill>
                <a:latin typeface="+mn-lt"/>
                <a:ea typeface="+mn-ea"/>
                <a:cs typeface="+mn-cs"/>
              </a:rPr>
              <a:t>says</a:t>
            </a:r>
            <a:r>
              <a:rPr lang="nb-NO" sz="1200" i="0" kern="1200" dirty="0" smtClean="0">
                <a:solidFill>
                  <a:schemeClr val="tx1"/>
                </a:solidFill>
                <a:latin typeface="+mn-lt"/>
                <a:ea typeface="+mn-ea"/>
                <a:cs typeface="+mn-cs"/>
              </a:rPr>
              <a:t>. "To have </a:t>
            </a:r>
            <a:r>
              <a:rPr lang="nb-NO" sz="1200" i="0" kern="1200" dirty="0" err="1" smtClean="0">
                <a:solidFill>
                  <a:schemeClr val="tx1"/>
                </a:solidFill>
                <a:latin typeface="+mn-lt"/>
                <a:ea typeface="+mn-ea"/>
                <a:cs typeface="+mn-cs"/>
              </a:rPr>
              <a:t>those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patterns</a:t>
            </a:r>
            <a:r>
              <a:rPr lang="nb-NO" sz="1200" i="0" kern="1200" dirty="0" smtClean="0">
                <a:solidFill>
                  <a:schemeClr val="tx1"/>
                </a:solidFill>
                <a:latin typeface="+mn-lt"/>
                <a:ea typeface="+mn-ea"/>
                <a:cs typeface="+mn-cs"/>
              </a:rPr>
              <a:t> in </a:t>
            </a:r>
            <a:r>
              <a:rPr lang="nb-NO" sz="1200" i="0" kern="1200" dirty="0" err="1" smtClean="0">
                <a:solidFill>
                  <a:schemeClr val="tx1"/>
                </a:solidFill>
                <a:latin typeface="+mn-lt"/>
                <a:ea typeface="+mn-ea"/>
                <a:cs typeface="+mn-cs"/>
              </a:rPr>
              <a:t>the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music</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that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would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correspond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with</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what</a:t>
            </a:r>
            <a:r>
              <a:rPr lang="nb-NO" sz="1200" i="0" kern="1200" dirty="0" smtClean="0">
                <a:solidFill>
                  <a:schemeClr val="tx1"/>
                </a:solidFill>
                <a:latin typeface="+mn-lt"/>
                <a:ea typeface="+mn-ea"/>
                <a:cs typeface="+mn-cs"/>
              </a:rPr>
              <a:t> human </a:t>
            </a:r>
            <a:r>
              <a:rPr lang="nb-NO" sz="1200" i="0" kern="1200" dirty="0" err="1" smtClean="0">
                <a:solidFill>
                  <a:schemeClr val="tx1"/>
                </a:solidFill>
                <a:latin typeface="+mn-lt"/>
                <a:ea typeface="+mn-ea"/>
                <a:cs typeface="+mn-cs"/>
              </a:rPr>
              <a:t>brain</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waves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would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find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pleasing</a:t>
            </a:r>
            <a:r>
              <a:rPr lang="nb-NO" sz="1200" i="0" kern="1200" dirty="0" smtClean="0">
                <a:solidFill>
                  <a:schemeClr val="tx1"/>
                </a:solidFill>
                <a:latin typeface="+mn-lt"/>
                <a:ea typeface="+mn-ea"/>
                <a:cs typeface="+mn-cs"/>
              </a:rPr>
              <a:t>."</a:t>
            </a:r>
          </a:p>
          <a:p>
            <a:r>
              <a:rPr lang="nb-NO" sz="1200" i="0" kern="1200" dirty="0" smtClean="0">
                <a:solidFill>
                  <a:schemeClr val="tx1"/>
                </a:solidFill>
                <a:latin typeface="+mn-lt"/>
                <a:ea typeface="+mn-ea"/>
                <a:cs typeface="+mn-cs"/>
              </a:rPr>
              <a:t>Meredith </a:t>
            </a:r>
            <a:r>
              <a:rPr lang="nb-NO" sz="1200" i="0" kern="1200" dirty="0" err="1" smtClean="0">
                <a:solidFill>
                  <a:schemeClr val="tx1"/>
                </a:solidFill>
                <a:latin typeface="+mn-lt"/>
                <a:ea typeface="+mn-ea"/>
                <a:cs typeface="+mn-cs"/>
              </a:rPr>
              <a:t>says</a:t>
            </a:r>
            <a:r>
              <a:rPr lang="nb-NO" sz="1200" i="0" kern="1200" dirty="0" smtClean="0">
                <a:solidFill>
                  <a:schemeClr val="tx1"/>
                </a:solidFill>
                <a:latin typeface="+mn-lt"/>
                <a:ea typeface="+mn-ea"/>
                <a:cs typeface="+mn-cs"/>
              </a:rPr>
              <a:t> his </a:t>
            </a:r>
            <a:r>
              <a:rPr lang="nb-NO" sz="1200" i="0" kern="1200" dirty="0" err="1" smtClean="0">
                <a:solidFill>
                  <a:schemeClr val="tx1"/>
                </a:solidFill>
                <a:latin typeface="+mn-lt"/>
                <a:ea typeface="+mn-ea"/>
                <a:cs typeface="+mn-cs"/>
              </a:rPr>
              <a:t>software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found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that</a:t>
            </a:r>
            <a:r>
              <a:rPr lang="nb-NO" sz="1200" i="0" kern="1200" dirty="0" smtClean="0">
                <a:solidFill>
                  <a:schemeClr val="tx1"/>
                </a:solidFill>
                <a:latin typeface="+mn-lt"/>
                <a:ea typeface="+mn-ea"/>
                <a:cs typeface="+mn-cs"/>
              </a:rPr>
              <a:t> hits have </a:t>
            </a:r>
            <a:r>
              <a:rPr lang="nb-NO" sz="1200" i="0" kern="1200" dirty="0" err="1" smtClean="0">
                <a:solidFill>
                  <a:schemeClr val="tx1"/>
                </a:solidFill>
                <a:latin typeface="+mn-lt"/>
                <a:ea typeface="+mn-ea"/>
                <a:cs typeface="+mn-cs"/>
              </a:rPr>
              <a:t>certain</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common</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patterns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rhythm</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harmony</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chord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progression</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length</a:t>
            </a:r>
            <a:r>
              <a:rPr lang="nb-NO" sz="1200" i="0" kern="1200" dirty="0" smtClean="0">
                <a:solidFill>
                  <a:schemeClr val="tx1"/>
                </a:solidFill>
                <a:latin typeface="+mn-lt"/>
                <a:ea typeface="+mn-ea"/>
                <a:cs typeface="+mn-cs"/>
              </a:rPr>
              <a:t> and </a:t>
            </a:r>
            <a:r>
              <a:rPr lang="nb-NO" sz="1200" i="0" kern="1200" dirty="0" err="1" smtClean="0">
                <a:solidFill>
                  <a:schemeClr val="tx1"/>
                </a:solidFill>
                <a:latin typeface="+mn-lt"/>
                <a:ea typeface="+mn-ea"/>
                <a:cs typeface="+mn-cs"/>
              </a:rPr>
              <a:t>lyrics</a:t>
            </a:r>
            <a:r>
              <a:rPr lang="nb-NO" sz="1200" i="0" kern="1200" dirty="0" smtClean="0">
                <a:solidFill>
                  <a:schemeClr val="tx1"/>
                </a:solidFill>
                <a:latin typeface="+mn-lt"/>
                <a:ea typeface="+mn-ea"/>
                <a:cs typeface="+mn-cs"/>
              </a:rPr>
              <a:t>. A </a:t>
            </a:r>
            <a:r>
              <a:rPr lang="nb-NO" sz="1200" i="0" kern="1200" dirty="0" err="1" smtClean="0">
                <a:solidFill>
                  <a:schemeClr val="tx1"/>
                </a:solidFill>
                <a:latin typeface="+mn-lt"/>
                <a:ea typeface="+mn-ea"/>
                <a:cs typeface="+mn-cs"/>
              </a:rPr>
              <a:t>study</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conducted</a:t>
            </a:r>
            <a:r>
              <a:rPr lang="nb-NO" sz="1200" i="0" kern="1200" dirty="0" smtClean="0">
                <a:solidFill>
                  <a:schemeClr val="tx1"/>
                </a:solidFill>
                <a:latin typeface="+mn-lt"/>
                <a:ea typeface="+mn-ea"/>
                <a:cs typeface="+mn-cs"/>
              </a:rPr>
              <a:t> by </a:t>
            </a:r>
            <a:r>
              <a:rPr lang="nb-NO" sz="1200" i="0" kern="1200" dirty="0" err="1" smtClean="0">
                <a:solidFill>
                  <a:schemeClr val="tx1"/>
                </a:solidFill>
                <a:latin typeface="+mn-lt"/>
                <a:ea typeface="+mn-ea"/>
                <a:cs typeface="+mn-cs"/>
              </a:rPr>
              <a:t>the</a:t>
            </a:r>
            <a:r>
              <a:rPr lang="nb-NO" sz="1200" i="0" kern="1200" dirty="0" smtClean="0">
                <a:solidFill>
                  <a:schemeClr val="tx1"/>
                </a:solidFill>
                <a:latin typeface="+mn-lt"/>
                <a:ea typeface="+mn-ea"/>
                <a:cs typeface="+mn-cs"/>
              </a:rPr>
              <a:t> Harvard Business School </a:t>
            </a:r>
            <a:r>
              <a:rPr lang="nb-NO" sz="1200" i="0" kern="1200" dirty="0" err="1" smtClean="0">
                <a:solidFill>
                  <a:schemeClr val="tx1"/>
                </a:solidFill>
                <a:latin typeface="+mn-lt"/>
                <a:ea typeface="+mn-ea"/>
                <a:cs typeface="+mn-cs"/>
              </a:rPr>
              <a:t>found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that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the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software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was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accurate</a:t>
            </a:r>
            <a:r>
              <a:rPr lang="nb-NO" sz="1200" i="0" kern="1200" dirty="0" smtClean="0">
                <a:solidFill>
                  <a:schemeClr val="tx1"/>
                </a:solidFill>
                <a:latin typeface="+mn-lt"/>
                <a:ea typeface="+mn-ea"/>
                <a:cs typeface="+mn-cs"/>
              </a:rPr>
              <a:t> 8 </a:t>
            </a:r>
            <a:r>
              <a:rPr lang="nb-NO" sz="1200" i="0" kern="1200" dirty="0" err="1" smtClean="0">
                <a:solidFill>
                  <a:schemeClr val="tx1"/>
                </a:solidFill>
                <a:latin typeface="+mn-lt"/>
                <a:ea typeface="+mn-ea"/>
                <a:cs typeface="+mn-cs"/>
              </a:rPr>
              <a:t>out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10 times.</a:t>
            </a:r>
          </a:p>
          <a:p>
            <a:r>
              <a:rPr lang="nb-NO" sz="1200" i="0" kern="1200" dirty="0" smtClean="0">
                <a:solidFill>
                  <a:schemeClr val="tx1"/>
                </a:solidFill>
                <a:latin typeface="+mn-lt"/>
                <a:ea typeface="+mn-ea"/>
                <a:cs typeface="+mn-cs"/>
              </a:rPr>
              <a:t>This summer, Music </a:t>
            </a:r>
            <a:r>
              <a:rPr lang="nb-NO" sz="1200" i="0" kern="1200" dirty="0" err="1" smtClean="0">
                <a:solidFill>
                  <a:schemeClr val="tx1"/>
                </a:solidFill>
                <a:latin typeface="+mn-lt"/>
                <a:ea typeface="+mn-ea"/>
                <a:cs typeface="+mn-cs"/>
              </a:rPr>
              <a:t>Intelligence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launched</a:t>
            </a:r>
            <a:r>
              <a:rPr lang="nb-NO" sz="1200" i="0" kern="1200" dirty="0" smtClean="0">
                <a:solidFill>
                  <a:schemeClr val="tx1"/>
                </a:solidFill>
                <a:latin typeface="+mn-lt"/>
                <a:ea typeface="+mn-ea"/>
                <a:cs typeface="+mn-cs"/>
              </a:rPr>
              <a:t> a Web </a:t>
            </a:r>
            <a:r>
              <a:rPr lang="nb-NO" sz="1200" i="0" kern="1200" dirty="0" err="1" smtClean="0">
                <a:solidFill>
                  <a:schemeClr val="tx1"/>
                </a:solidFill>
                <a:latin typeface="+mn-lt"/>
                <a:ea typeface="+mn-ea"/>
                <a:cs typeface="+mn-cs"/>
              </a:rPr>
              <a:t>site</a:t>
            </a:r>
            <a:r>
              <a:rPr lang="nb-NO" sz="1200" i="0" kern="1200" dirty="0" smtClean="0">
                <a:solidFill>
                  <a:schemeClr val="tx1"/>
                </a:solidFill>
                <a:latin typeface="+mn-lt"/>
                <a:ea typeface="+mn-ea"/>
                <a:cs typeface="+mn-cs"/>
              </a:rPr>
              <a:t> for </a:t>
            </a:r>
            <a:r>
              <a:rPr lang="nb-NO" sz="1200" i="0" kern="1200" dirty="0" err="1" smtClean="0">
                <a:solidFill>
                  <a:schemeClr val="tx1"/>
                </a:solidFill>
                <a:latin typeface="+mn-lt"/>
                <a:ea typeface="+mn-ea"/>
                <a:cs typeface="+mn-cs"/>
              </a:rPr>
              <a:t>songwriters</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called</a:t>
            </a:r>
            <a:r>
              <a:rPr lang="nb-NO" sz="1200" i="0" kern="1200" dirty="0" smtClean="0">
                <a:solidFill>
                  <a:schemeClr val="tx1"/>
                </a:solidFill>
                <a:latin typeface="+mn-lt"/>
                <a:ea typeface="+mn-ea"/>
                <a:cs typeface="+mn-cs"/>
              </a:rPr>
              <a:t> </a:t>
            </a:r>
            <a:r>
              <a:rPr lang="nb-NO" sz="1200" i="0" kern="1200" dirty="0" smtClean="0">
                <a:solidFill>
                  <a:schemeClr val="tx1"/>
                </a:solidFill>
                <a:latin typeface="+mn-lt"/>
                <a:ea typeface="+mn-ea"/>
                <a:cs typeface="+mn-cs"/>
                <a:hlinkClick r:id="rId3"/>
              </a:rPr>
              <a:t>Uplaya. David Bell, of the hip-hop duo the Block Scholars, paid $90 to use it.</a:t>
            </a:r>
          </a:p>
          <a:p>
            <a:r>
              <a:rPr lang="nb-NO" sz="1200" i="0" kern="1200" dirty="0" smtClean="0">
                <a:solidFill>
                  <a:schemeClr val="tx1"/>
                </a:solidFill>
                <a:latin typeface="+mn-lt"/>
                <a:ea typeface="+mn-ea"/>
                <a:cs typeface="+mn-cs"/>
              </a:rPr>
              <a:t>"To </a:t>
            </a:r>
            <a:r>
              <a:rPr lang="nb-NO" sz="1200" i="0" kern="1200" dirty="0" err="1" smtClean="0">
                <a:solidFill>
                  <a:schemeClr val="tx1"/>
                </a:solidFill>
                <a:latin typeface="+mn-lt"/>
                <a:ea typeface="+mn-ea"/>
                <a:cs typeface="+mn-cs"/>
              </a:rPr>
              <a:t>me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it's</a:t>
            </a:r>
            <a:r>
              <a:rPr lang="nb-NO" sz="1200" i="0" kern="1200" dirty="0" smtClean="0">
                <a:solidFill>
                  <a:schemeClr val="tx1"/>
                </a:solidFill>
                <a:latin typeface="+mn-lt"/>
                <a:ea typeface="+mn-ea"/>
                <a:cs typeface="+mn-cs"/>
              </a:rPr>
              <a:t> an </a:t>
            </a:r>
            <a:r>
              <a:rPr lang="nb-NO" sz="1200" i="0" kern="1200" dirty="0" err="1" smtClean="0">
                <a:solidFill>
                  <a:schemeClr val="tx1"/>
                </a:solidFill>
                <a:latin typeface="+mn-lt"/>
                <a:ea typeface="+mn-ea"/>
                <a:cs typeface="+mn-cs"/>
              </a:rPr>
              <a:t>unbiased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validation</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of</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your</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music</a:t>
            </a:r>
            <a:r>
              <a:rPr lang="nb-NO" sz="1200" i="0" kern="1200" dirty="0" smtClean="0">
                <a:solidFill>
                  <a:schemeClr val="tx1"/>
                </a:solidFill>
                <a:latin typeface="+mn-lt"/>
                <a:ea typeface="+mn-ea"/>
                <a:cs typeface="+mn-cs"/>
              </a:rPr>
              <a:t>," Bell </a:t>
            </a:r>
            <a:r>
              <a:rPr lang="nb-NO" sz="1200" i="0" kern="1200" dirty="0" err="1" smtClean="0">
                <a:solidFill>
                  <a:schemeClr val="tx1"/>
                </a:solidFill>
                <a:latin typeface="+mn-lt"/>
                <a:ea typeface="+mn-ea"/>
                <a:cs typeface="+mn-cs"/>
              </a:rPr>
              <a:t>says</a:t>
            </a:r>
            <a:r>
              <a:rPr lang="nb-NO" sz="1200" i="0" kern="1200" dirty="0" smtClean="0">
                <a:solidFill>
                  <a:schemeClr val="tx1"/>
                </a:solidFill>
                <a:latin typeface="+mn-lt"/>
                <a:ea typeface="+mn-ea"/>
                <a:cs typeface="+mn-cs"/>
              </a:rPr>
              <a:t>. "It's not </a:t>
            </a:r>
            <a:r>
              <a:rPr lang="nb-NO" sz="1200" i="0" kern="1200" dirty="0" err="1" smtClean="0">
                <a:solidFill>
                  <a:schemeClr val="tx1"/>
                </a:solidFill>
                <a:latin typeface="+mn-lt"/>
                <a:ea typeface="+mn-ea"/>
                <a:cs typeface="+mn-cs"/>
              </a:rPr>
              <a:t>your</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family</a:t>
            </a:r>
            <a:r>
              <a:rPr lang="nb-NO" sz="1200" i="0" kern="1200" dirty="0" smtClean="0">
                <a:solidFill>
                  <a:schemeClr val="tx1"/>
                </a:solidFill>
                <a:latin typeface="+mn-lt"/>
                <a:ea typeface="+mn-ea"/>
                <a:cs typeface="+mn-cs"/>
              </a:rPr>
              <a:t> turning </a:t>
            </a:r>
            <a:r>
              <a:rPr lang="nb-NO" sz="1200" i="0" kern="1200" dirty="0" err="1" smtClean="0">
                <a:solidFill>
                  <a:schemeClr val="tx1"/>
                </a:solidFill>
                <a:latin typeface="+mn-lt"/>
                <a:ea typeface="+mn-ea"/>
                <a:cs typeface="+mn-cs"/>
              </a:rPr>
              <a:t>around</a:t>
            </a:r>
            <a:r>
              <a:rPr lang="nb-NO" sz="1200" i="0" kern="1200" dirty="0" smtClean="0">
                <a:solidFill>
                  <a:schemeClr val="tx1"/>
                </a:solidFill>
                <a:latin typeface="+mn-lt"/>
                <a:ea typeface="+mn-ea"/>
                <a:cs typeface="+mn-cs"/>
              </a:rPr>
              <a:t> and </a:t>
            </a:r>
            <a:r>
              <a:rPr lang="nb-NO" sz="1200" i="0" kern="1200" dirty="0" err="1" smtClean="0">
                <a:solidFill>
                  <a:schemeClr val="tx1"/>
                </a:solidFill>
                <a:latin typeface="+mn-lt"/>
                <a:ea typeface="+mn-ea"/>
                <a:cs typeface="+mn-cs"/>
              </a:rPr>
              <a:t>saying</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Oh</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you</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got</a:t>
            </a:r>
            <a:r>
              <a:rPr lang="nb-NO" sz="1200" i="0" kern="1200" dirty="0" smtClean="0">
                <a:solidFill>
                  <a:schemeClr val="tx1"/>
                </a:solidFill>
                <a:latin typeface="+mn-lt"/>
                <a:ea typeface="+mn-ea"/>
                <a:cs typeface="+mn-cs"/>
              </a:rPr>
              <a:t> a </a:t>
            </a:r>
            <a:r>
              <a:rPr lang="nb-NO" sz="1200" i="0" kern="1200" dirty="0" err="1" smtClean="0">
                <a:solidFill>
                  <a:schemeClr val="tx1"/>
                </a:solidFill>
                <a:latin typeface="+mn-lt"/>
                <a:ea typeface="+mn-ea"/>
                <a:cs typeface="+mn-cs"/>
              </a:rPr>
              <a:t>great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song</a:t>
            </a:r>
            <a:r>
              <a:rPr lang="nb-NO" sz="1200" i="0" kern="1200" dirty="0" smtClean="0">
                <a:solidFill>
                  <a:schemeClr val="tx1"/>
                </a:solidFill>
                <a:latin typeface="+mn-lt"/>
                <a:ea typeface="+mn-ea"/>
                <a:cs typeface="+mn-cs"/>
              </a:rPr>
              <a:t>.' "</a:t>
            </a:r>
          </a:p>
          <a:p>
            <a:r>
              <a:rPr lang="nb-NO" sz="1200" i="0" kern="1200" dirty="0" smtClean="0">
                <a:solidFill>
                  <a:schemeClr val="tx1"/>
                </a:solidFill>
                <a:latin typeface="+mn-lt"/>
                <a:ea typeface="+mn-ea"/>
                <a:cs typeface="+mn-cs"/>
              </a:rPr>
              <a:t>The computer </a:t>
            </a:r>
            <a:r>
              <a:rPr lang="nb-NO" sz="1200" i="0" kern="1200" dirty="0" err="1" smtClean="0">
                <a:solidFill>
                  <a:schemeClr val="tx1"/>
                </a:solidFill>
                <a:latin typeface="+mn-lt"/>
                <a:ea typeface="+mn-ea"/>
                <a:cs typeface="+mn-cs"/>
              </a:rPr>
              <a:t>told</a:t>
            </a:r>
            <a:r>
              <a:rPr lang="nb-NO" sz="1200" i="0" kern="1200" dirty="0" smtClean="0">
                <a:solidFill>
                  <a:schemeClr val="tx1"/>
                </a:solidFill>
                <a:latin typeface="+mn-lt"/>
                <a:ea typeface="+mn-ea"/>
                <a:cs typeface="+mn-cs"/>
              </a:rPr>
              <a:t> Bell </a:t>
            </a:r>
            <a:r>
              <a:rPr lang="nb-NO" sz="1200" i="0" kern="1200" dirty="0" err="1" smtClean="0">
                <a:solidFill>
                  <a:schemeClr val="tx1"/>
                </a:solidFill>
                <a:latin typeface="+mn-lt"/>
                <a:ea typeface="+mn-ea"/>
                <a:cs typeface="+mn-cs"/>
              </a:rPr>
              <a:t>he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had</a:t>
            </a:r>
            <a:r>
              <a:rPr lang="nb-NO" sz="1200" i="0" kern="1200" dirty="0" smtClean="0">
                <a:solidFill>
                  <a:schemeClr val="tx1"/>
                </a:solidFill>
                <a:latin typeface="+mn-lt"/>
                <a:ea typeface="+mn-ea"/>
                <a:cs typeface="+mn-cs"/>
              </a:rPr>
              <a:t> a 7.1 — </a:t>
            </a:r>
            <a:r>
              <a:rPr lang="nb-NO" sz="1200" i="0" kern="1200" dirty="0" err="1" smtClean="0">
                <a:solidFill>
                  <a:schemeClr val="tx1"/>
                </a:solidFill>
                <a:latin typeface="+mn-lt"/>
                <a:ea typeface="+mn-ea"/>
                <a:cs typeface="+mn-cs"/>
              </a:rPr>
              <a:t>good</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but</a:t>
            </a:r>
            <a:r>
              <a:rPr lang="nb-NO" sz="1200" i="0" kern="1200" dirty="0" smtClean="0">
                <a:solidFill>
                  <a:schemeClr val="tx1"/>
                </a:solidFill>
                <a:latin typeface="+mn-lt"/>
                <a:ea typeface="+mn-ea"/>
                <a:cs typeface="+mn-cs"/>
              </a:rPr>
              <a:t> not </a:t>
            </a:r>
            <a:r>
              <a:rPr lang="nb-NO" sz="1200" i="0" kern="1200" dirty="0" err="1" smtClean="0">
                <a:solidFill>
                  <a:schemeClr val="tx1"/>
                </a:solidFill>
                <a:latin typeface="+mn-lt"/>
                <a:ea typeface="+mn-ea"/>
                <a:cs typeface="+mn-cs"/>
              </a:rPr>
              <a:t>great</a:t>
            </a:r>
            <a:r>
              <a:rPr lang="nb-NO" sz="1200" i="0" kern="1200" dirty="0" smtClean="0">
                <a:solidFill>
                  <a:schemeClr val="tx1"/>
                </a:solidFill>
                <a:latin typeface="+mn-lt"/>
                <a:ea typeface="+mn-ea"/>
                <a:cs typeface="+mn-cs"/>
              </a:rPr>
              <a:t>. So </a:t>
            </a:r>
            <a:r>
              <a:rPr lang="nb-NO" sz="1200" i="0" kern="1200" dirty="0" err="1" smtClean="0">
                <a:solidFill>
                  <a:schemeClr val="tx1"/>
                </a:solidFill>
                <a:latin typeface="+mn-lt"/>
                <a:ea typeface="+mn-ea"/>
                <a:cs typeface="+mn-cs"/>
              </a:rPr>
              <a:t>he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went</a:t>
            </a:r>
            <a:r>
              <a:rPr lang="nb-NO" sz="1200" i="0" kern="1200" dirty="0" smtClean="0">
                <a:solidFill>
                  <a:schemeClr val="tx1"/>
                </a:solidFill>
                <a:latin typeface="+mn-lt"/>
                <a:ea typeface="+mn-ea"/>
                <a:cs typeface="+mn-cs"/>
              </a:rPr>
              <a:t> back to </a:t>
            </a:r>
            <a:r>
              <a:rPr lang="nb-NO" sz="1200" i="0" kern="1200" dirty="0" err="1" smtClean="0">
                <a:solidFill>
                  <a:schemeClr val="tx1"/>
                </a:solidFill>
                <a:latin typeface="+mn-lt"/>
                <a:ea typeface="+mn-ea"/>
                <a:cs typeface="+mn-cs"/>
              </a:rPr>
              <a:t>the</a:t>
            </a:r>
            <a:r>
              <a:rPr lang="nb-NO" sz="1200" i="0" kern="1200" dirty="0" smtClean="0">
                <a:solidFill>
                  <a:schemeClr val="tx1"/>
                </a:solidFill>
                <a:latin typeface="+mn-lt"/>
                <a:ea typeface="+mn-ea"/>
                <a:cs typeface="+mn-cs"/>
              </a:rPr>
              <a:t> studio and </a:t>
            </a:r>
            <a:r>
              <a:rPr lang="nb-NO" sz="1200" i="0" kern="1200" dirty="0" err="1" smtClean="0">
                <a:solidFill>
                  <a:schemeClr val="tx1"/>
                </a:solidFill>
                <a:latin typeface="+mn-lt"/>
                <a:ea typeface="+mn-ea"/>
                <a:cs typeface="+mn-cs"/>
              </a:rPr>
              <a:t>remixed</a:t>
            </a:r>
            <a:r>
              <a:rPr lang="nb-NO" sz="1200" i="0" kern="1200" dirty="0" smtClean="0">
                <a:solidFill>
                  <a:schemeClr val="tx1"/>
                </a:solidFill>
                <a:latin typeface="+mn-lt"/>
                <a:ea typeface="+mn-ea"/>
                <a:cs typeface="+mn-cs"/>
              </a:rPr>
              <a:t>. He </a:t>
            </a:r>
            <a:r>
              <a:rPr lang="nb-NO" sz="1200" i="0" kern="1200" dirty="0" err="1" smtClean="0">
                <a:solidFill>
                  <a:schemeClr val="tx1"/>
                </a:solidFill>
                <a:latin typeface="+mn-lt"/>
                <a:ea typeface="+mn-ea"/>
                <a:cs typeface="+mn-cs"/>
              </a:rPr>
              <a:t>got</a:t>
            </a:r>
            <a:r>
              <a:rPr lang="nb-NO" sz="1200" i="0" kern="1200" dirty="0" smtClean="0">
                <a:solidFill>
                  <a:schemeClr val="tx1"/>
                </a:solidFill>
                <a:latin typeface="+mn-lt"/>
                <a:ea typeface="+mn-ea"/>
                <a:cs typeface="+mn-cs"/>
              </a:rPr>
              <a:t> his score up to 7.6 — </a:t>
            </a:r>
            <a:r>
              <a:rPr lang="nb-NO" sz="1200" i="0" kern="1200" dirty="0" err="1" smtClean="0">
                <a:solidFill>
                  <a:schemeClr val="tx1"/>
                </a:solidFill>
                <a:latin typeface="+mn-lt"/>
                <a:ea typeface="+mn-ea"/>
                <a:cs typeface="+mn-cs"/>
              </a:rPr>
              <a:t>good</a:t>
            </a:r>
            <a:r>
              <a:rPr lang="nb-NO" sz="1200" i="0" kern="1200" dirty="0" smtClean="0">
                <a:solidFill>
                  <a:schemeClr val="tx1"/>
                </a:solidFill>
                <a:latin typeface="+mn-lt"/>
                <a:ea typeface="+mn-ea"/>
                <a:cs typeface="+mn-cs"/>
              </a:rPr>
              <a:t> for a </a:t>
            </a:r>
            <a:r>
              <a:rPr lang="nb-NO" sz="1200" i="0" kern="1200" dirty="0" err="1" smtClean="0">
                <a:solidFill>
                  <a:schemeClr val="tx1"/>
                </a:solidFill>
                <a:latin typeface="+mn-lt"/>
                <a:ea typeface="+mn-ea"/>
                <a:cs typeface="+mn-cs"/>
              </a:rPr>
              <a:t>platinum</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rating</a:t>
            </a:r>
            <a:r>
              <a:rPr lang="nb-NO" sz="1200" i="0" kern="1200" dirty="0" smtClean="0">
                <a:solidFill>
                  <a:schemeClr val="tx1"/>
                </a:solidFill>
                <a:latin typeface="+mn-lt"/>
                <a:ea typeface="+mn-ea"/>
                <a:cs typeface="+mn-cs"/>
              </a:rPr>
              <a:t>. He </a:t>
            </a:r>
            <a:r>
              <a:rPr lang="nb-NO" sz="1200" i="0" kern="1200" dirty="0" err="1" smtClean="0">
                <a:solidFill>
                  <a:schemeClr val="tx1"/>
                </a:solidFill>
                <a:latin typeface="+mn-lt"/>
                <a:ea typeface="+mn-ea"/>
                <a:cs typeface="+mn-cs"/>
              </a:rPr>
              <a:t>could</a:t>
            </a:r>
            <a:r>
              <a:rPr lang="nb-NO" sz="1200" i="0" kern="1200" dirty="0" smtClean="0">
                <a:solidFill>
                  <a:schemeClr val="tx1"/>
                </a:solidFill>
                <a:latin typeface="+mn-lt"/>
                <a:ea typeface="+mn-ea"/>
                <a:cs typeface="+mn-cs"/>
              </a:rPr>
              <a:t> hold his head up.</a:t>
            </a:r>
          </a:p>
          <a:p>
            <a:r>
              <a:rPr lang="nb-NO" sz="1200" i="0" kern="1200" dirty="0" smtClean="0">
                <a:solidFill>
                  <a:schemeClr val="tx1"/>
                </a:solidFill>
                <a:latin typeface="+mn-lt"/>
                <a:ea typeface="+mn-ea"/>
                <a:cs typeface="+mn-cs"/>
              </a:rPr>
              <a:t>"</a:t>
            </a:r>
            <a:r>
              <a:rPr lang="nb-NO" sz="1200" i="0" kern="1200" dirty="0" err="1" smtClean="0">
                <a:solidFill>
                  <a:schemeClr val="tx1"/>
                </a:solidFill>
                <a:latin typeface="+mn-lt"/>
                <a:ea typeface="+mn-ea"/>
                <a:cs typeface="+mn-cs"/>
              </a:rPr>
              <a:t>We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can</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use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Uplaya</a:t>
            </a:r>
            <a:r>
              <a:rPr lang="nb-NO" sz="1200" i="0" kern="1200" dirty="0" smtClean="0">
                <a:solidFill>
                  <a:schemeClr val="tx1"/>
                </a:solidFill>
                <a:latin typeface="+mn-lt"/>
                <a:ea typeface="+mn-ea"/>
                <a:cs typeface="+mn-cs"/>
              </a:rPr>
              <a:t> as a </a:t>
            </a:r>
            <a:r>
              <a:rPr lang="nb-NO" sz="1200" i="0" kern="1200" dirty="0" err="1" smtClean="0">
                <a:solidFill>
                  <a:schemeClr val="tx1"/>
                </a:solidFill>
                <a:latin typeface="+mn-lt"/>
                <a:ea typeface="+mn-ea"/>
                <a:cs typeface="+mn-cs"/>
              </a:rPr>
              <a:t>tool</a:t>
            </a:r>
            <a:r>
              <a:rPr lang="nb-NO" sz="1200" i="0" kern="1200" dirty="0" smtClean="0">
                <a:solidFill>
                  <a:schemeClr val="tx1"/>
                </a:solidFill>
                <a:latin typeface="+mn-lt"/>
                <a:ea typeface="+mn-ea"/>
                <a:cs typeface="+mn-cs"/>
              </a:rPr>
              <a:t> to </a:t>
            </a:r>
            <a:r>
              <a:rPr lang="nb-NO" sz="1200" i="0" kern="1200" dirty="0" err="1" smtClean="0">
                <a:solidFill>
                  <a:schemeClr val="tx1"/>
                </a:solidFill>
                <a:latin typeface="+mn-lt"/>
                <a:ea typeface="+mn-ea"/>
                <a:cs typeface="+mn-cs"/>
              </a:rPr>
              <a:t>figure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out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what</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song</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want</a:t>
            </a:r>
            <a:r>
              <a:rPr lang="nb-NO" sz="1200" i="0" kern="1200" dirty="0" smtClean="0">
                <a:solidFill>
                  <a:schemeClr val="tx1"/>
                </a:solidFill>
                <a:latin typeface="+mn-lt"/>
                <a:ea typeface="+mn-ea"/>
                <a:cs typeface="+mn-cs"/>
              </a:rPr>
              <a:t> to </a:t>
            </a:r>
            <a:r>
              <a:rPr lang="nb-NO" sz="1200" i="0" kern="1200" dirty="0" err="1" smtClean="0">
                <a:solidFill>
                  <a:schemeClr val="tx1"/>
                </a:solidFill>
                <a:latin typeface="+mn-lt"/>
                <a:ea typeface="+mn-ea"/>
                <a:cs typeface="+mn-cs"/>
              </a:rPr>
              <a:t>put</a:t>
            </a:r>
            <a:r>
              <a:rPr lang="nb-NO" sz="1200" i="0" kern="1200" dirty="0" smtClean="0">
                <a:solidFill>
                  <a:schemeClr val="tx1"/>
                </a:solidFill>
                <a:latin typeface="+mn-lt"/>
                <a:ea typeface="+mn-ea"/>
                <a:cs typeface="+mn-cs"/>
              </a:rPr>
              <a:t> in a demo to send to </a:t>
            </a:r>
            <a:r>
              <a:rPr lang="nb-NO" sz="1200" i="0" kern="1200" dirty="0" err="1" smtClean="0">
                <a:solidFill>
                  <a:schemeClr val="tx1"/>
                </a:solidFill>
                <a:latin typeface="+mn-lt"/>
                <a:ea typeface="+mn-ea"/>
                <a:cs typeface="+mn-cs"/>
              </a:rPr>
              <a:t>these</a:t>
            </a:r>
            <a:r>
              <a:rPr lang="nb-NO" sz="1200" i="0" kern="1200" dirty="0" smtClean="0">
                <a:solidFill>
                  <a:schemeClr val="tx1"/>
                </a:solidFill>
                <a:latin typeface="+mn-lt"/>
                <a:ea typeface="+mn-ea"/>
                <a:cs typeface="+mn-cs"/>
              </a:rPr>
              <a:t> </a:t>
            </a:r>
            <a:r>
              <a:rPr lang="nb-NO" sz="1200" i="0" kern="1200" dirty="0" err="1" smtClean="0">
                <a:solidFill>
                  <a:schemeClr val="tx1"/>
                </a:solidFill>
                <a:latin typeface="+mn-lt"/>
                <a:ea typeface="+mn-ea"/>
                <a:cs typeface="+mn-cs"/>
              </a:rPr>
              <a:t>labels</a:t>
            </a:r>
            <a:r>
              <a:rPr lang="nb-NO" sz="1200" i="0" kern="1200" dirty="0" smtClean="0">
                <a:solidFill>
                  <a:schemeClr val="tx1"/>
                </a:solidFill>
                <a:latin typeface="+mn-lt"/>
                <a:ea typeface="+mn-ea"/>
                <a:cs typeface="+mn-cs"/>
              </a:rPr>
              <a:t> and </a:t>
            </a:r>
            <a:r>
              <a:rPr lang="nb-NO" sz="1200" i="0" kern="1200" dirty="0" err="1" smtClean="0">
                <a:solidFill>
                  <a:schemeClr val="tx1"/>
                </a:solidFill>
                <a:latin typeface="+mn-lt"/>
                <a:ea typeface="+mn-ea"/>
                <a:cs typeface="+mn-cs"/>
              </a:rPr>
              <a:t>stuff</a:t>
            </a:r>
            <a:r>
              <a:rPr lang="nb-NO" sz="1200" i="0" kern="1200" dirty="0" smtClean="0">
                <a:solidFill>
                  <a:schemeClr val="tx1"/>
                </a:solidFill>
                <a:latin typeface="+mn-lt"/>
                <a:ea typeface="+mn-ea"/>
                <a:cs typeface="+mn-cs"/>
              </a:rPr>
              <a:t>," Bell </a:t>
            </a:r>
            <a:r>
              <a:rPr lang="nb-NO" sz="1200" i="0" kern="1200" dirty="0" err="1" smtClean="0">
                <a:solidFill>
                  <a:schemeClr val="tx1"/>
                </a:solidFill>
                <a:latin typeface="+mn-lt"/>
                <a:ea typeface="+mn-ea"/>
                <a:cs typeface="+mn-cs"/>
              </a:rPr>
              <a:t>says</a:t>
            </a:r>
            <a:r>
              <a:rPr lang="nb-NO" sz="1200" i="0" kern="1200" dirty="0" smtClean="0">
                <a:solidFill>
                  <a:schemeClr val="tx1"/>
                </a:solidFill>
                <a:latin typeface="+mn-lt"/>
                <a:ea typeface="+mn-ea"/>
                <a:cs typeface="+mn-cs"/>
              </a:rPr>
              <a:t>.</a:t>
            </a:r>
          </a:p>
          <a:p>
            <a:r>
              <a:rPr lang="nb-NO" sz="1200" b="1" i="0" kern="1200" dirty="0" err="1" smtClean="0">
                <a:solidFill>
                  <a:schemeClr val="tx1"/>
                </a:solidFill>
                <a:latin typeface="+mn-lt"/>
                <a:ea typeface="+mn-ea"/>
                <a:cs typeface="+mn-cs"/>
              </a:rPr>
              <a:t>Against</a:t>
            </a:r>
            <a:r>
              <a:rPr lang="nb-NO" sz="1200" b="1" i="0" kern="1200" dirty="0" smtClean="0">
                <a:solidFill>
                  <a:schemeClr val="tx1"/>
                </a:solidFill>
                <a:latin typeface="+mn-lt"/>
                <a:ea typeface="+mn-ea"/>
                <a:cs typeface="+mn-cs"/>
              </a:rPr>
              <a:t> The Machine</a:t>
            </a:r>
            <a:endParaRPr lang="nb-NO" sz="1200" b="0" i="0" kern="1200" dirty="0" smtClean="0">
              <a:solidFill>
                <a:schemeClr val="tx1"/>
              </a:solidFill>
              <a:latin typeface="+mn-lt"/>
              <a:ea typeface="+mn-ea"/>
              <a:cs typeface="+mn-cs"/>
            </a:endParaRPr>
          </a:p>
          <a:p>
            <a:r>
              <a:rPr lang="nb-NO" sz="1200" b="0" i="0" kern="1200" dirty="0" smtClean="0">
                <a:solidFill>
                  <a:schemeClr val="tx1"/>
                </a:solidFill>
                <a:latin typeface="+mn-lt"/>
                <a:ea typeface="+mn-ea"/>
                <a:cs typeface="+mn-cs"/>
              </a:rPr>
              <a:t>"From an </a:t>
            </a:r>
            <a:r>
              <a:rPr lang="nb-NO" sz="1200" b="0" i="0" kern="1200" dirty="0" err="1" smtClean="0">
                <a:solidFill>
                  <a:schemeClr val="tx1"/>
                </a:solidFill>
                <a:latin typeface="+mn-lt"/>
                <a:ea typeface="+mn-ea"/>
                <a:cs typeface="+mn-cs"/>
              </a:rPr>
              <a:t>artist's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standpoint</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songwriter's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standpoint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it's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horrifying</a:t>
            </a:r>
            <a:r>
              <a:rPr lang="nb-NO" sz="1200" b="0" i="0" kern="1200" dirty="0" smtClean="0">
                <a:solidFill>
                  <a:schemeClr val="tx1"/>
                </a:solidFill>
                <a:latin typeface="+mn-lt"/>
                <a:ea typeface="+mn-ea"/>
                <a:cs typeface="+mn-cs"/>
              </a:rPr>
              <a:t> to </a:t>
            </a:r>
            <a:r>
              <a:rPr lang="nb-NO" sz="1200" b="0" i="0" kern="1200" dirty="0" err="1" smtClean="0">
                <a:solidFill>
                  <a:schemeClr val="tx1"/>
                </a:solidFill>
                <a:latin typeface="+mn-lt"/>
                <a:ea typeface="+mn-ea"/>
                <a:cs typeface="+mn-cs"/>
              </a:rPr>
              <a:t>me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independent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singer-songwriter</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Kym</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Tuvim</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Tuvim</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can't</a:t>
            </a:r>
            <a:r>
              <a:rPr lang="nb-NO" sz="1200" b="0" i="0" kern="1200" dirty="0" smtClean="0">
                <a:solidFill>
                  <a:schemeClr val="tx1"/>
                </a:solidFill>
                <a:latin typeface="+mn-lt"/>
                <a:ea typeface="+mn-ea"/>
                <a:cs typeface="+mn-cs"/>
              </a:rPr>
              <a:t> stand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star-</a:t>
            </a:r>
            <a:r>
              <a:rPr lang="nb-NO" sz="1200" b="0" i="0" kern="1200" dirty="0" err="1" smtClean="0">
                <a:solidFill>
                  <a:schemeClr val="tx1"/>
                </a:solidFill>
                <a:latin typeface="+mn-lt"/>
                <a:ea typeface="+mn-ea"/>
                <a:cs typeface="+mn-cs"/>
              </a:rPr>
              <a:t>making</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machine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behind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popular</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songs</a:t>
            </a:r>
            <a:r>
              <a:rPr lang="nb-NO" sz="1200" b="0" i="0" kern="1200" dirty="0" smtClean="0">
                <a:solidFill>
                  <a:schemeClr val="tx1"/>
                </a:solidFill>
                <a:latin typeface="+mn-lt"/>
                <a:ea typeface="+mn-ea"/>
                <a:cs typeface="+mn-cs"/>
              </a:rPr>
              <a:t>, and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she</a:t>
            </a:r>
            <a:r>
              <a:rPr lang="nb-NO" sz="1200" b="0" i="0" kern="1200" dirty="0" smtClean="0">
                <a:solidFill>
                  <a:schemeClr val="tx1"/>
                </a:solidFill>
                <a:latin typeface="+mn-lt"/>
                <a:ea typeface="+mn-ea"/>
                <a:cs typeface="+mn-cs"/>
              </a:rPr>
              <a:t> hates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idea</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artists </a:t>
            </a:r>
            <a:r>
              <a:rPr lang="nb-NO" sz="1200" b="0" i="0" kern="1200" dirty="0" err="1" smtClean="0">
                <a:solidFill>
                  <a:schemeClr val="tx1"/>
                </a:solidFill>
                <a:latin typeface="+mn-lt"/>
                <a:ea typeface="+mn-ea"/>
                <a:cs typeface="+mn-cs"/>
              </a:rPr>
              <a:t>trying</a:t>
            </a:r>
            <a:r>
              <a:rPr lang="nb-NO" sz="1200" b="0" i="0" kern="1200" dirty="0" smtClean="0">
                <a:solidFill>
                  <a:schemeClr val="tx1"/>
                </a:solidFill>
                <a:latin typeface="+mn-lt"/>
                <a:ea typeface="+mn-ea"/>
                <a:cs typeface="+mn-cs"/>
              </a:rPr>
              <a:t> to </a:t>
            </a:r>
            <a:r>
              <a:rPr lang="nb-NO" sz="1200" b="0" i="0" kern="1200" dirty="0" err="1" smtClean="0">
                <a:solidFill>
                  <a:schemeClr val="tx1"/>
                </a:solidFill>
                <a:latin typeface="+mn-lt"/>
                <a:ea typeface="+mn-ea"/>
                <a:cs typeface="+mn-cs"/>
              </a:rPr>
              <a:t>fit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songs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into</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algorithms</a:t>
            </a:r>
            <a:r>
              <a:rPr lang="nb-NO" sz="1200" b="0" i="0" kern="1200" dirty="0" smtClean="0">
                <a:solidFill>
                  <a:schemeClr val="tx1"/>
                </a:solidFill>
                <a:latin typeface="+mn-lt"/>
                <a:ea typeface="+mn-ea"/>
                <a:cs typeface="+mn-cs"/>
              </a:rPr>
              <a:t>.</a:t>
            </a:r>
          </a:p>
          <a:p>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You'll</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find</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decreasing</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amount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any</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kind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surprises in </a:t>
            </a:r>
            <a:r>
              <a:rPr lang="nb-NO" sz="1200" b="0" i="0" kern="1200" dirty="0" err="1" smtClean="0">
                <a:solidFill>
                  <a:schemeClr val="tx1"/>
                </a:solidFill>
                <a:latin typeface="+mn-lt"/>
                <a:ea typeface="+mn-ea"/>
                <a:cs typeface="+mn-cs"/>
              </a:rPr>
              <a:t>music</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Tuvim</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"This just </a:t>
            </a:r>
            <a:r>
              <a:rPr lang="nb-NO" sz="1200" b="0" i="0" kern="1200" dirty="0" err="1" smtClean="0">
                <a:solidFill>
                  <a:schemeClr val="tx1"/>
                </a:solidFill>
                <a:latin typeface="+mn-lt"/>
                <a:ea typeface="+mn-ea"/>
                <a:cs typeface="+mn-cs"/>
              </a:rPr>
              <a:t>becomes</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tool</a:t>
            </a:r>
            <a:r>
              <a:rPr lang="nb-NO" sz="1200" b="0" i="0" kern="1200" dirty="0" smtClean="0">
                <a:solidFill>
                  <a:schemeClr val="tx1"/>
                </a:solidFill>
                <a:latin typeface="+mn-lt"/>
                <a:ea typeface="+mn-ea"/>
                <a:cs typeface="+mn-cs"/>
              </a:rPr>
              <a:t> to make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narrowing</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field</a:t>
            </a:r>
            <a:r>
              <a:rPr lang="nb-NO" sz="1200" b="0" i="0" kern="1200" dirty="0" smtClean="0">
                <a:solidFill>
                  <a:schemeClr val="tx1"/>
                </a:solidFill>
                <a:latin typeface="+mn-lt"/>
                <a:ea typeface="+mn-ea"/>
                <a:cs typeface="+mn-cs"/>
              </a:rPr>
              <a:t> more </a:t>
            </a:r>
            <a:r>
              <a:rPr lang="nb-NO" sz="1200" b="0" i="0" kern="1200" dirty="0" err="1" smtClean="0">
                <a:solidFill>
                  <a:schemeClr val="tx1"/>
                </a:solidFill>
                <a:latin typeface="+mn-lt"/>
                <a:ea typeface="+mn-ea"/>
                <a:cs typeface="+mn-cs"/>
              </a:rPr>
              <a:t>accessible</a:t>
            </a:r>
            <a:r>
              <a:rPr lang="nb-NO" sz="1200" b="0" i="0" kern="1200" dirty="0" smtClean="0">
                <a:solidFill>
                  <a:schemeClr val="tx1"/>
                </a:solidFill>
                <a:latin typeface="+mn-lt"/>
                <a:ea typeface="+mn-ea"/>
                <a:cs typeface="+mn-cs"/>
              </a:rPr>
              <a:t>."</a:t>
            </a:r>
          </a:p>
          <a:p>
            <a:r>
              <a:rPr lang="nb-NO" sz="1200" b="0" i="0" kern="1200" dirty="0" err="1" smtClean="0">
                <a:solidFill>
                  <a:schemeClr val="tx1"/>
                </a:solidFill>
                <a:latin typeface="+mn-lt"/>
                <a:ea typeface="+mn-ea"/>
                <a:cs typeface="+mn-cs"/>
              </a:rPr>
              <a:t>Tuvim</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her </a:t>
            </a:r>
            <a:r>
              <a:rPr lang="nb-NO" sz="1200" b="0" i="0" kern="1200" dirty="0" err="1" smtClean="0">
                <a:solidFill>
                  <a:schemeClr val="tx1"/>
                </a:solidFill>
                <a:latin typeface="+mn-lt"/>
                <a:ea typeface="+mn-ea"/>
                <a:cs typeface="+mn-cs"/>
              </a:rPr>
              <a:t>songs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come</a:t>
            </a:r>
            <a:r>
              <a:rPr lang="nb-NO" sz="1200" b="0" i="0" kern="1200" dirty="0" smtClean="0">
                <a:solidFill>
                  <a:schemeClr val="tx1"/>
                </a:solidFill>
                <a:latin typeface="+mn-lt"/>
                <a:ea typeface="+mn-ea"/>
                <a:cs typeface="+mn-cs"/>
              </a:rPr>
              <a:t> from a </a:t>
            </a:r>
            <a:r>
              <a:rPr lang="nb-NO" sz="1200" b="0" i="0" kern="1200" dirty="0" err="1" smtClean="0">
                <a:solidFill>
                  <a:schemeClr val="tx1"/>
                </a:solidFill>
                <a:latin typeface="+mn-lt"/>
                <a:ea typeface="+mn-ea"/>
                <a:cs typeface="+mn-cs"/>
              </a:rPr>
              <a:t>mysterious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place</a:t>
            </a:r>
            <a:r>
              <a:rPr lang="nb-NO" sz="1200" b="0" i="0" kern="1200" dirty="0" smtClean="0">
                <a:solidFill>
                  <a:schemeClr val="tx1"/>
                </a:solidFill>
                <a:latin typeface="+mn-lt"/>
                <a:ea typeface="+mn-ea"/>
                <a:cs typeface="+mn-cs"/>
              </a:rPr>
              <a:t> in her </a:t>
            </a:r>
            <a:r>
              <a:rPr lang="nb-NO" sz="1200" b="0" i="0" kern="1200" dirty="0" err="1" smtClean="0">
                <a:solidFill>
                  <a:schemeClr val="tx1"/>
                </a:solidFill>
                <a:latin typeface="+mn-lt"/>
                <a:ea typeface="+mn-ea"/>
                <a:cs typeface="+mn-cs"/>
              </a:rPr>
              <a:t>unconscious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might</a:t>
            </a:r>
            <a:r>
              <a:rPr lang="nb-NO" sz="1200" b="0" i="0" kern="1200" dirty="0" smtClean="0">
                <a:solidFill>
                  <a:schemeClr val="tx1"/>
                </a:solidFill>
                <a:latin typeface="+mn-lt"/>
                <a:ea typeface="+mn-ea"/>
                <a:cs typeface="+mn-cs"/>
              </a:rPr>
              <a:t> not love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computer, </a:t>
            </a:r>
            <a:r>
              <a:rPr lang="nb-NO" sz="1200" b="0" i="0" kern="1200" dirty="0" err="1" smtClean="0">
                <a:solidFill>
                  <a:schemeClr val="tx1"/>
                </a:solidFill>
                <a:latin typeface="+mn-lt"/>
                <a:ea typeface="+mn-ea"/>
                <a:cs typeface="+mn-cs"/>
              </a:rPr>
              <a:t>but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computer loves her </a:t>
            </a:r>
            <a:r>
              <a:rPr lang="nb-NO" sz="1200" b="0" i="0" kern="1200" dirty="0" err="1" smtClean="0">
                <a:solidFill>
                  <a:schemeClr val="tx1"/>
                </a:solidFill>
                <a:latin typeface="+mn-lt"/>
                <a:ea typeface="+mn-ea"/>
                <a:cs typeface="+mn-cs"/>
              </a:rPr>
              <a:t>song</a:t>
            </a:r>
            <a:r>
              <a:rPr lang="nb-NO" sz="1200" b="0" i="0" kern="1200" dirty="0" smtClean="0">
                <a:solidFill>
                  <a:schemeClr val="tx1"/>
                </a:solidFill>
                <a:latin typeface="+mn-lt"/>
                <a:ea typeface="+mn-ea"/>
                <a:cs typeface="+mn-cs"/>
              </a:rPr>
              <a:t> "Flood." It </a:t>
            </a:r>
            <a:r>
              <a:rPr lang="nb-NO" sz="1200" b="0" i="0" kern="1200" dirty="0" err="1" smtClean="0">
                <a:solidFill>
                  <a:schemeClr val="tx1"/>
                </a:solidFill>
                <a:latin typeface="+mn-lt"/>
                <a:ea typeface="+mn-ea"/>
                <a:cs typeface="+mn-cs"/>
              </a:rPr>
              <a:t>got</a:t>
            </a:r>
            <a:r>
              <a:rPr lang="nb-NO" sz="1200" b="0" i="0" kern="1200" dirty="0" smtClean="0">
                <a:solidFill>
                  <a:schemeClr val="tx1"/>
                </a:solidFill>
                <a:latin typeface="+mn-lt"/>
                <a:ea typeface="+mn-ea"/>
                <a:cs typeface="+mn-cs"/>
              </a:rPr>
              <a:t> a 7.3 — </a:t>
            </a:r>
            <a:r>
              <a:rPr lang="nb-NO" sz="1200" b="0" i="0" kern="1200" dirty="0" err="1" smtClean="0">
                <a:solidFill>
                  <a:schemeClr val="tx1"/>
                </a:solidFill>
                <a:latin typeface="+mn-lt"/>
                <a:ea typeface="+mn-ea"/>
                <a:cs typeface="+mn-cs"/>
              </a:rPr>
              <a:t>that's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platinum</a:t>
            </a:r>
            <a:r>
              <a:rPr lang="nb-NO" sz="1200" b="0" i="0" kern="1200" dirty="0" smtClean="0">
                <a:solidFill>
                  <a:schemeClr val="tx1"/>
                </a:solidFill>
                <a:latin typeface="+mn-lt"/>
                <a:ea typeface="+mn-ea"/>
                <a:cs typeface="+mn-cs"/>
              </a:rPr>
              <a:t>.</a:t>
            </a:r>
          </a:p>
          <a:p>
            <a:r>
              <a:rPr lang="nb-NO" sz="1200" b="1" i="0" kern="1200" dirty="0" err="1" smtClean="0">
                <a:solidFill>
                  <a:schemeClr val="tx1"/>
                </a:solidFill>
                <a:latin typeface="+mn-lt"/>
                <a:ea typeface="+mn-ea"/>
                <a:cs typeface="+mn-cs"/>
              </a:rPr>
              <a:t>Breaking</a:t>
            </a:r>
            <a:r>
              <a:rPr lang="nb-NO" sz="1200" b="1" i="0" kern="1200" dirty="0" smtClean="0">
                <a:solidFill>
                  <a:schemeClr val="tx1"/>
                </a:solidFill>
                <a:latin typeface="+mn-lt"/>
                <a:ea typeface="+mn-ea"/>
                <a:cs typeface="+mn-cs"/>
              </a:rPr>
              <a:t> The Mold</a:t>
            </a:r>
            <a:endParaRPr lang="nb-NO" sz="1200" b="0" i="0" kern="1200" dirty="0" smtClean="0">
              <a:solidFill>
                <a:schemeClr val="tx1"/>
              </a:solidFill>
              <a:latin typeface="+mn-lt"/>
              <a:ea typeface="+mn-ea"/>
              <a:cs typeface="+mn-cs"/>
            </a:endParaRPr>
          </a:p>
          <a:p>
            <a:r>
              <a:rPr lang="nb-NO" sz="1200" b="0" i="0" kern="1200" dirty="0" smtClean="0">
                <a:solidFill>
                  <a:schemeClr val="tx1"/>
                </a:solidFill>
                <a:latin typeface="+mn-lt"/>
                <a:ea typeface="+mn-ea"/>
                <a:cs typeface="+mn-cs"/>
              </a:rPr>
              <a:t>It </a:t>
            </a:r>
            <a:r>
              <a:rPr lang="nb-NO" sz="1200" b="0" i="0" kern="1200" dirty="0" err="1" smtClean="0">
                <a:solidFill>
                  <a:schemeClr val="tx1"/>
                </a:solidFill>
                <a:latin typeface="+mn-lt"/>
                <a:ea typeface="+mn-ea"/>
                <a:cs typeface="+mn-cs"/>
              </a:rPr>
              <a:t>doesn't</a:t>
            </a:r>
            <a:r>
              <a:rPr lang="nb-NO" sz="1200" b="0" i="0" kern="1200" dirty="0" smtClean="0">
                <a:solidFill>
                  <a:schemeClr val="tx1"/>
                </a:solidFill>
                <a:latin typeface="+mn-lt"/>
                <a:ea typeface="+mn-ea"/>
                <a:cs typeface="+mn-cs"/>
              </a:rPr>
              <a:t> surprise </a:t>
            </a:r>
            <a:r>
              <a:rPr lang="nb-NO" sz="1200" b="0" i="1" kern="1200" dirty="0" smtClean="0">
                <a:solidFill>
                  <a:schemeClr val="tx1"/>
                </a:solidFill>
                <a:latin typeface="+mn-lt"/>
                <a:ea typeface="+mn-ea"/>
                <a:cs typeface="+mn-cs"/>
              </a:rPr>
              <a:t>New </a:t>
            </a:r>
            <a:r>
              <a:rPr lang="nb-NO" sz="1200" b="0" i="1" kern="1200" dirty="0" err="1" smtClean="0">
                <a:solidFill>
                  <a:schemeClr val="tx1"/>
                </a:solidFill>
                <a:latin typeface="+mn-lt"/>
                <a:ea typeface="+mn-ea"/>
                <a:cs typeface="+mn-cs"/>
              </a:rPr>
              <a:t>Yorker</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music</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critic</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Sasha</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Frere</a:t>
            </a:r>
            <a:r>
              <a:rPr lang="nb-NO" sz="1200" b="0" i="0" kern="1200" dirty="0" smtClean="0">
                <a:solidFill>
                  <a:schemeClr val="tx1"/>
                </a:solidFill>
                <a:latin typeface="+mn-lt"/>
                <a:ea typeface="+mn-ea"/>
                <a:cs typeface="+mn-cs"/>
              </a:rPr>
              <a:t>-Jones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 computer </a:t>
            </a:r>
            <a:r>
              <a:rPr lang="nb-NO" sz="1200" b="0" i="0" kern="1200" dirty="0" err="1" smtClean="0">
                <a:solidFill>
                  <a:schemeClr val="tx1"/>
                </a:solidFill>
                <a:latin typeface="+mn-lt"/>
                <a:ea typeface="+mn-ea"/>
                <a:cs typeface="+mn-cs"/>
              </a:rPr>
              <a:t>can</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predict</a:t>
            </a:r>
            <a:r>
              <a:rPr lang="nb-NO" sz="1200" b="0" i="0" kern="1200" dirty="0" smtClean="0">
                <a:solidFill>
                  <a:schemeClr val="tx1"/>
                </a:solidFill>
                <a:latin typeface="+mn-lt"/>
                <a:ea typeface="+mn-ea"/>
                <a:cs typeface="+mn-cs"/>
              </a:rPr>
              <a:t> hits, </a:t>
            </a:r>
            <a:r>
              <a:rPr lang="nb-NO" sz="1200" b="0" i="0" kern="1200" dirty="0" err="1" smtClean="0">
                <a:solidFill>
                  <a:schemeClr val="tx1"/>
                </a:solidFill>
                <a:latin typeface="+mn-lt"/>
                <a:ea typeface="+mn-ea"/>
                <a:cs typeface="+mn-cs"/>
              </a:rPr>
              <a:t>but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it </a:t>
            </a:r>
            <a:r>
              <a:rPr lang="nb-NO" sz="1200" b="0" i="0" kern="1200" dirty="0" err="1" smtClean="0">
                <a:solidFill>
                  <a:schemeClr val="tx1"/>
                </a:solidFill>
                <a:latin typeface="+mn-lt"/>
                <a:ea typeface="+mn-ea"/>
                <a:cs typeface="+mn-cs"/>
              </a:rPr>
              <a:t>can't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predict</a:t>
            </a:r>
            <a:r>
              <a:rPr lang="nb-NO" sz="1200" b="0" i="0" kern="1200" dirty="0" smtClean="0">
                <a:solidFill>
                  <a:schemeClr val="tx1"/>
                </a:solidFill>
                <a:latin typeface="+mn-lt"/>
                <a:ea typeface="+mn-ea"/>
                <a:cs typeface="+mn-cs"/>
              </a:rPr>
              <a:t> </a:t>
            </a:r>
            <a:r>
              <a:rPr lang="nb-NO" sz="1200" b="0" i="1" kern="1200" dirty="0" smtClean="0">
                <a:solidFill>
                  <a:schemeClr val="tx1"/>
                </a:solidFill>
                <a:latin typeface="+mn-lt"/>
                <a:ea typeface="+mn-ea"/>
                <a:cs typeface="+mn-cs"/>
              </a:rPr>
              <a:t>all</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hits. </a:t>
            </a:r>
            <a:r>
              <a:rPr lang="nb-NO" sz="1200" b="0" i="0" kern="1200" dirty="0" err="1" smtClean="0">
                <a:solidFill>
                  <a:schemeClr val="tx1"/>
                </a:solidFill>
                <a:latin typeface="+mn-lt"/>
                <a:ea typeface="+mn-ea"/>
                <a:cs typeface="+mn-cs"/>
              </a:rPr>
              <a:t>Sometimes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songs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come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along</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don't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fit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mold.</a:t>
            </a:r>
          </a:p>
          <a:p>
            <a:r>
              <a:rPr lang="nb-NO" sz="1200" b="0" i="0" kern="1200" dirty="0" smtClean="0">
                <a:solidFill>
                  <a:schemeClr val="tx1"/>
                </a:solidFill>
                <a:latin typeface="+mn-lt"/>
                <a:ea typeface="+mn-ea"/>
                <a:cs typeface="+mn-cs"/>
              </a:rPr>
              <a:t>"I </a:t>
            </a:r>
            <a:r>
              <a:rPr lang="nb-NO" sz="1200" b="0" i="0" kern="1200" dirty="0" err="1" smtClean="0">
                <a:solidFill>
                  <a:schemeClr val="tx1"/>
                </a:solidFill>
                <a:latin typeface="+mn-lt"/>
                <a:ea typeface="+mn-ea"/>
                <a:cs typeface="+mn-cs"/>
              </a:rPr>
              <a:t>think</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song</a:t>
            </a:r>
            <a:r>
              <a:rPr lang="nb-NO" sz="1200" b="0" i="0" kern="1200" dirty="0" smtClean="0">
                <a:solidFill>
                  <a:schemeClr val="tx1"/>
                </a:solidFill>
                <a:latin typeface="+mn-lt"/>
                <a:ea typeface="+mn-ea"/>
                <a:cs typeface="+mn-cs"/>
              </a:rPr>
              <a:t> like 'Da Da Da' by Trio, </a:t>
            </a:r>
            <a:r>
              <a:rPr lang="nb-NO" sz="1200" b="0" i="0" kern="1200" dirty="0" err="1" smtClean="0">
                <a:solidFill>
                  <a:schemeClr val="tx1"/>
                </a:solidFill>
                <a:latin typeface="+mn-lt"/>
                <a:ea typeface="+mn-ea"/>
                <a:cs typeface="+mn-cs"/>
              </a:rPr>
              <a:t>which</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people</a:t>
            </a:r>
            <a:r>
              <a:rPr lang="nb-NO" sz="1200" b="0" i="0" kern="1200" dirty="0" smtClean="0">
                <a:solidFill>
                  <a:schemeClr val="tx1"/>
                </a:solidFill>
                <a:latin typeface="+mn-lt"/>
                <a:ea typeface="+mn-ea"/>
                <a:cs typeface="+mn-cs"/>
              </a:rPr>
              <a:t> love," Jones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They</a:t>
            </a:r>
            <a:r>
              <a:rPr lang="nb-NO" sz="1200" b="0" i="0" kern="1200" dirty="0" smtClean="0">
                <a:solidFill>
                  <a:schemeClr val="tx1"/>
                </a:solidFill>
                <a:latin typeface="+mn-lt"/>
                <a:ea typeface="+mn-ea"/>
                <a:cs typeface="+mn-cs"/>
              </a:rPr>
              <a:t> just love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song</a:t>
            </a:r>
            <a:r>
              <a:rPr lang="nb-NO" sz="1200" b="0" i="0" kern="1200" dirty="0" smtClean="0">
                <a:solidFill>
                  <a:schemeClr val="tx1"/>
                </a:solidFill>
                <a:latin typeface="+mn-lt"/>
                <a:ea typeface="+mn-ea"/>
                <a:cs typeface="+mn-cs"/>
              </a:rPr>
              <a:t>. And I </a:t>
            </a:r>
            <a:r>
              <a:rPr lang="nb-NO" sz="1200" b="0" i="0" kern="1200" dirty="0" err="1" smtClean="0">
                <a:solidFill>
                  <a:schemeClr val="tx1"/>
                </a:solidFill>
                <a:latin typeface="+mn-lt"/>
                <a:ea typeface="+mn-ea"/>
                <a:cs typeface="+mn-cs"/>
              </a:rPr>
              <a:t>can't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imagine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time, in '80-'81,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software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would</a:t>
            </a:r>
            <a:r>
              <a:rPr lang="nb-NO" sz="1200" b="0" i="0" kern="1200" dirty="0" smtClean="0">
                <a:solidFill>
                  <a:schemeClr val="tx1"/>
                </a:solidFill>
                <a:latin typeface="+mn-lt"/>
                <a:ea typeface="+mn-ea"/>
                <a:cs typeface="+mn-cs"/>
              </a:rPr>
              <a:t> have given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very</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high</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rating</a:t>
            </a:r>
            <a:r>
              <a:rPr lang="nb-NO" sz="1200" b="0" i="0" kern="1200" dirty="0" smtClean="0">
                <a:solidFill>
                  <a:schemeClr val="tx1"/>
                </a:solidFill>
                <a:latin typeface="+mn-lt"/>
                <a:ea typeface="+mn-ea"/>
                <a:cs typeface="+mn-cs"/>
              </a:rPr>
              <a:t>. It </a:t>
            </a:r>
            <a:r>
              <a:rPr lang="nb-NO" sz="1200" b="0" i="0" kern="1200" dirty="0" err="1" smtClean="0">
                <a:solidFill>
                  <a:schemeClr val="tx1"/>
                </a:solidFill>
                <a:latin typeface="+mn-lt"/>
                <a:ea typeface="+mn-ea"/>
                <a:cs typeface="+mn-cs"/>
              </a:rPr>
              <a:t>was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sonically</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very</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small</a:t>
            </a:r>
            <a:r>
              <a:rPr lang="nb-NO" sz="1200" b="0" i="0" kern="1200" dirty="0" smtClean="0">
                <a:solidFill>
                  <a:schemeClr val="tx1"/>
                </a:solidFill>
                <a:latin typeface="+mn-lt"/>
                <a:ea typeface="+mn-ea"/>
                <a:cs typeface="+mn-cs"/>
              </a:rPr>
              <a:t>. It </a:t>
            </a:r>
            <a:r>
              <a:rPr lang="nb-NO" sz="1200" b="0" i="0" kern="1200" dirty="0" err="1" smtClean="0">
                <a:solidFill>
                  <a:schemeClr val="tx1"/>
                </a:solidFill>
                <a:latin typeface="+mn-lt"/>
                <a:ea typeface="+mn-ea"/>
                <a:cs typeface="+mn-cs"/>
              </a:rPr>
              <a:t>sounded</a:t>
            </a:r>
            <a:r>
              <a:rPr lang="nb-NO" sz="1200" b="0" i="0" kern="1200" dirty="0" smtClean="0">
                <a:solidFill>
                  <a:schemeClr val="tx1"/>
                </a:solidFill>
                <a:latin typeface="+mn-lt"/>
                <a:ea typeface="+mn-ea"/>
                <a:cs typeface="+mn-cs"/>
              </a:rPr>
              <a:t> like a kids' </a:t>
            </a:r>
            <a:r>
              <a:rPr lang="nb-NO" sz="1200" b="0" i="0" kern="1200" dirty="0" err="1" smtClean="0">
                <a:solidFill>
                  <a:schemeClr val="tx1"/>
                </a:solidFill>
                <a:latin typeface="+mn-lt"/>
                <a:ea typeface="+mn-ea"/>
                <a:cs typeface="+mn-cs"/>
              </a:rPr>
              <a:t>song</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They</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might</a:t>
            </a:r>
            <a:r>
              <a:rPr lang="nb-NO" sz="1200" b="0" i="0" kern="1200" dirty="0" smtClean="0">
                <a:solidFill>
                  <a:schemeClr val="tx1"/>
                </a:solidFill>
                <a:latin typeface="+mn-lt"/>
                <a:ea typeface="+mn-ea"/>
                <a:cs typeface="+mn-cs"/>
              </a:rPr>
              <a:t> have </a:t>
            </a:r>
            <a:r>
              <a:rPr lang="nb-NO" sz="1200" b="0" i="0" kern="1200" dirty="0" err="1" smtClean="0">
                <a:solidFill>
                  <a:schemeClr val="tx1"/>
                </a:solidFill>
                <a:latin typeface="+mn-lt"/>
                <a:ea typeface="+mn-ea"/>
                <a:cs typeface="+mn-cs"/>
              </a:rPr>
              <a:t>told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band, 'No. No. No. No. No. </a:t>
            </a:r>
            <a:r>
              <a:rPr lang="nb-NO" sz="1200" b="0" i="0" kern="1200" dirty="0" err="1" smtClean="0">
                <a:solidFill>
                  <a:schemeClr val="tx1"/>
                </a:solidFill>
                <a:latin typeface="+mn-lt"/>
                <a:ea typeface="+mn-ea"/>
                <a:cs typeface="+mn-cs"/>
              </a:rPr>
              <a:t>Beef</a:t>
            </a:r>
            <a:r>
              <a:rPr lang="nb-NO" sz="1200" b="0" i="0" kern="1200" dirty="0" smtClean="0">
                <a:solidFill>
                  <a:schemeClr val="tx1"/>
                </a:solidFill>
                <a:latin typeface="+mn-lt"/>
                <a:ea typeface="+mn-ea"/>
                <a:cs typeface="+mn-cs"/>
              </a:rPr>
              <a:t> it up.' "</a:t>
            </a:r>
          </a:p>
          <a:p>
            <a:r>
              <a:rPr lang="nb-NO" sz="1200" b="0" i="0" kern="1200" dirty="0" smtClean="0">
                <a:solidFill>
                  <a:schemeClr val="tx1"/>
                </a:solidFill>
                <a:latin typeface="+mn-lt"/>
                <a:ea typeface="+mn-ea"/>
                <a:cs typeface="+mn-cs"/>
              </a:rPr>
              <a:t>The </a:t>
            </a:r>
            <a:r>
              <a:rPr lang="nb-NO" sz="1200" b="0" i="0" kern="1200" dirty="0" err="1" smtClean="0">
                <a:solidFill>
                  <a:schemeClr val="tx1"/>
                </a:solidFill>
                <a:latin typeface="+mn-lt"/>
                <a:ea typeface="+mn-ea"/>
                <a:cs typeface="+mn-cs"/>
              </a:rPr>
              <a:t>software</a:t>
            </a:r>
            <a:r>
              <a:rPr lang="nb-NO" sz="1200" b="0" i="0" kern="1200" dirty="0" smtClean="0">
                <a:solidFill>
                  <a:schemeClr val="tx1"/>
                </a:solidFill>
                <a:latin typeface="+mn-lt"/>
                <a:ea typeface="+mn-ea"/>
                <a:cs typeface="+mn-cs"/>
              </a:rPr>
              <a:t> still </a:t>
            </a:r>
            <a:r>
              <a:rPr lang="nb-NO" sz="1200" b="0" i="0" kern="1200" dirty="0" err="1" smtClean="0">
                <a:solidFill>
                  <a:schemeClr val="tx1"/>
                </a:solidFill>
                <a:latin typeface="+mn-lt"/>
                <a:ea typeface="+mn-ea"/>
                <a:cs typeface="+mn-cs"/>
              </a:rPr>
              <a:t>doesn't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think</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it's</a:t>
            </a:r>
            <a:r>
              <a:rPr lang="nb-NO" sz="1200" b="0" i="0" kern="1200" dirty="0" smtClean="0">
                <a:solidFill>
                  <a:schemeClr val="tx1"/>
                </a:solidFill>
                <a:latin typeface="+mn-lt"/>
                <a:ea typeface="+mn-ea"/>
                <a:cs typeface="+mn-cs"/>
              </a:rPr>
              <a:t> a hit: "Da Da Da" </a:t>
            </a:r>
            <a:r>
              <a:rPr lang="nb-NO" sz="1200" b="0" i="0" kern="1200" dirty="0" err="1" smtClean="0">
                <a:solidFill>
                  <a:schemeClr val="tx1"/>
                </a:solidFill>
                <a:latin typeface="+mn-lt"/>
                <a:ea typeface="+mn-ea"/>
                <a:cs typeface="+mn-cs"/>
              </a:rPr>
              <a:t>got</a:t>
            </a:r>
            <a:r>
              <a:rPr lang="nb-NO" sz="1200" b="0" i="0" kern="1200" dirty="0" smtClean="0">
                <a:solidFill>
                  <a:schemeClr val="tx1"/>
                </a:solidFill>
                <a:latin typeface="+mn-lt"/>
                <a:ea typeface="+mn-ea"/>
                <a:cs typeface="+mn-cs"/>
              </a:rPr>
              <a:t> a 6. Jones </a:t>
            </a:r>
            <a:r>
              <a:rPr lang="nb-NO" sz="1200" b="0" i="0" kern="1200" dirty="0" err="1" smtClean="0">
                <a:solidFill>
                  <a:schemeClr val="tx1"/>
                </a:solidFill>
                <a:latin typeface="+mn-lt"/>
                <a:ea typeface="+mn-ea"/>
                <a:cs typeface="+mn-cs"/>
              </a:rPr>
              <a:t>worries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if</a:t>
            </a:r>
            <a:r>
              <a:rPr lang="nb-NO" sz="1200" b="0" i="0" kern="1200" dirty="0" smtClean="0">
                <a:solidFill>
                  <a:schemeClr val="tx1"/>
                </a:solidFill>
                <a:latin typeface="+mn-lt"/>
                <a:ea typeface="+mn-ea"/>
                <a:cs typeface="+mn-cs"/>
              </a:rPr>
              <a:t> Hit Song </a:t>
            </a:r>
            <a:r>
              <a:rPr lang="nb-NO" sz="1200" b="0" i="0" kern="1200" dirty="0" err="1" smtClean="0">
                <a:solidFill>
                  <a:schemeClr val="tx1"/>
                </a:solidFill>
                <a:latin typeface="+mn-lt"/>
                <a:ea typeface="+mn-ea"/>
                <a:cs typeface="+mn-cs"/>
              </a:rPr>
              <a:t>Science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plays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too</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big</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role</a:t>
            </a:r>
            <a:r>
              <a:rPr lang="nb-NO" sz="1200" b="0" i="0" kern="1200" dirty="0" smtClean="0">
                <a:solidFill>
                  <a:schemeClr val="tx1"/>
                </a:solidFill>
                <a:latin typeface="+mn-lt"/>
                <a:ea typeface="+mn-ea"/>
                <a:cs typeface="+mn-cs"/>
              </a:rPr>
              <a:t> in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music</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industry</a:t>
            </a:r>
            <a:r>
              <a:rPr lang="nb-NO" sz="1200" b="0" i="0" kern="1200" dirty="0" smtClean="0">
                <a:solidFill>
                  <a:schemeClr val="tx1"/>
                </a:solidFill>
                <a:latin typeface="+mn-lt"/>
                <a:ea typeface="+mn-ea"/>
                <a:cs typeface="+mn-cs"/>
              </a:rPr>
              <a:t>, a lot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good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songs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will</a:t>
            </a:r>
            <a:r>
              <a:rPr lang="nb-NO" sz="1200" b="0" i="0" kern="1200" dirty="0" smtClean="0">
                <a:solidFill>
                  <a:schemeClr val="tx1"/>
                </a:solidFill>
                <a:latin typeface="+mn-lt"/>
                <a:ea typeface="+mn-ea"/>
                <a:cs typeface="+mn-cs"/>
              </a:rPr>
              <a:t> never </a:t>
            </a:r>
            <a:r>
              <a:rPr lang="nb-NO" sz="1200" b="0" i="0" kern="1200" dirty="0" err="1" smtClean="0">
                <a:solidFill>
                  <a:schemeClr val="tx1"/>
                </a:solidFill>
                <a:latin typeface="+mn-lt"/>
                <a:ea typeface="+mn-ea"/>
                <a:cs typeface="+mn-cs"/>
              </a:rPr>
              <a:t>see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light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day</a:t>
            </a:r>
            <a:r>
              <a:rPr lang="nb-NO" sz="1200" b="0" i="0" kern="1200" dirty="0" smtClean="0">
                <a:solidFill>
                  <a:schemeClr val="tx1"/>
                </a:solidFill>
                <a:latin typeface="+mn-lt"/>
                <a:ea typeface="+mn-ea"/>
                <a:cs typeface="+mn-cs"/>
              </a:rPr>
              <a:t>.</a:t>
            </a:r>
          </a:p>
          <a:p>
            <a:r>
              <a:rPr lang="nb-NO" sz="1200" b="0" i="0" kern="1200" dirty="0" smtClean="0">
                <a:solidFill>
                  <a:schemeClr val="tx1"/>
                </a:solidFill>
                <a:latin typeface="+mn-lt"/>
                <a:ea typeface="+mn-ea"/>
                <a:cs typeface="+mn-cs"/>
              </a:rPr>
              <a:t>Music </a:t>
            </a:r>
            <a:r>
              <a:rPr lang="nb-NO" sz="1200" b="0" i="0" kern="1200" dirty="0" err="1" smtClean="0">
                <a:solidFill>
                  <a:schemeClr val="tx1"/>
                </a:solidFill>
                <a:latin typeface="+mn-lt"/>
                <a:ea typeface="+mn-ea"/>
                <a:cs typeface="+mn-cs"/>
              </a:rPr>
              <a:t>Intelligence</a:t>
            </a:r>
            <a:r>
              <a:rPr lang="nb-NO" sz="1200" b="0" i="0" kern="1200" dirty="0" smtClean="0">
                <a:solidFill>
                  <a:schemeClr val="tx1"/>
                </a:solidFill>
                <a:latin typeface="+mn-lt"/>
                <a:ea typeface="+mn-ea"/>
                <a:cs typeface="+mn-cs"/>
              </a:rPr>
              <a:t> Solutions CEO Meredith </a:t>
            </a:r>
            <a:r>
              <a:rPr lang="nb-NO" sz="1200" b="0" i="0" kern="1200" dirty="0" err="1" smtClean="0">
                <a:solidFill>
                  <a:schemeClr val="tx1"/>
                </a:solidFill>
                <a:latin typeface="+mn-lt"/>
                <a:ea typeface="+mn-ea"/>
                <a:cs typeface="+mn-cs"/>
              </a:rPr>
              <a:t>calls</a:t>
            </a:r>
            <a:r>
              <a:rPr lang="nb-NO" sz="1200" b="0" i="0" kern="1200" dirty="0" smtClean="0">
                <a:solidFill>
                  <a:schemeClr val="tx1"/>
                </a:solidFill>
                <a:latin typeface="+mn-lt"/>
                <a:ea typeface="+mn-ea"/>
                <a:cs typeface="+mn-cs"/>
              </a:rPr>
              <a:t> his </a:t>
            </a:r>
            <a:r>
              <a:rPr lang="nb-NO" sz="1200" b="0" i="0" kern="1200" dirty="0" err="1" smtClean="0">
                <a:solidFill>
                  <a:schemeClr val="tx1"/>
                </a:solidFill>
                <a:latin typeface="+mn-lt"/>
                <a:ea typeface="+mn-ea"/>
                <a:cs typeface="+mn-cs"/>
              </a:rPr>
              <a:t>software</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democratizing</a:t>
            </a:r>
            <a:r>
              <a:rPr lang="nb-NO" sz="1200" b="0" i="0" kern="1200" dirty="0" smtClean="0">
                <a:solidFill>
                  <a:schemeClr val="tx1"/>
                </a:solidFill>
                <a:latin typeface="+mn-lt"/>
                <a:ea typeface="+mn-ea"/>
                <a:cs typeface="+mn-cs"/>
              </a:rPr>
              <a:t> force in </a:t>
            </a:r>
            <a:r>
              <a:rPr lang="nb-NO" sz="1200" b="0" i="0" kern="1200" dirty="0" err="1" smtClean="0">
                <a:solidFill>
                  <a:schemeClr val="tx1"/>
                </a:solidFill>
                <a:latin typeface="+mn-lt"/>
                <a:ea typeface="+mn-ea"/>
                <a:cs typeface="+mn-cs"/>
              </a:rPr>
              <a:t>music</a:t>
            </a:r>
            <a:r>
              <a:rPr lang="nb-NO" sz="1200" b="0" i="0" kern="1200" dirty="0" smtClean="0">
                <a:solidFill>
                  <a:schemeClr val="tx1"/>
                </a:solidFill>
                <a:latin typeface="+mn-lt"/>
                <a:ea typeface="+mn-ea"/>
                <a:cs typeface="+mn-cs"/>
              </a:rPr>
              <a:t> — sort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computerized</a:t>
            </a:r>
            <a:r>
              <a:rPr lang="nb-NO" sz="1200" b="0" i="0" kern="1200" dirty="0" smtClean="0">
                <a:solidFill>
                  <a:schemeClr val="tx1"/>
                </a:solidFill>
                <a:latin typeface="+mn-lt"/>
                <a:ea typeface="+mn-ea"/>
                <a:cs typeface="+mn-cs"/>
              </a:rPr>
              <a:t> </a:t>
            </a:r>
            <a:r>
              <a:rPr lang="nb-NO" sz="1200" b="0" i="1" kern="1200" dirty="0" smtClean="0">
                <a:solidFill>
                  <a:schemeClr val="tx1"/>
                </a:solidFill>
                <a:latin typeface="+mn-lt"/>
                <a:ea typeface="+mn-ea"/>
                <a:cs typeface="+mn-cs"/>
              </a:rPr>
              <a:t>American Idol</a:t>
            </a:r>
            <a:r>
              <a:rPr lang="nb-NO" sz="1200" b="0" i="0" kern="1200" dirty="0" smtClean="0">
                <a:solidFill>
                  <a:schemeClr val="tx1"/>
                </a:solidFill>
                <a:latin typeface="+mn-lt"/>
                <a:ea typeface="+mn-ea"/>
                <a:cs typeface="+mn-cs"/>
              </a:rPr>
              <a:t>. If an </a:t>
            </a:r>
            <a:r>
              <a:rPr lang="nb-NO" sz="1200" b="0" i="0" kern="1200" dirty="0" err="1" smtClean="0">
                <a:solidFill>
                  <a:schemeClr val="tx1"/>
                </a:solidFill>
                <a:latin typeface="+mn-lt"/>
                <a:ea typeface="+mn-ea"/>
                <a:cs typeface="+mn-cs"/>
              </a:rPr>
              <a:t>unknown</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unconnected</a:t>
            </a:r>
            <a:r>
              <a:rPr lang="nb-NO" sz="1200" b="0" i="0" kern="1200" dirty="0" smtClean="0">
                <a:solidFill>
                  <a:schemeClr val="tx1"/>
                </a:solidFill>
                <a:latin typeface="+mn-lt"/>
                <a:ea typeface="+mn-ea"/>
                <a:cs typeface="+mn-cs"/>
              </a:rPr>
              <a:t> artist </a:t>
            </a:r>
            <a:r>
              <a:rPr lang="nb-NO" sz="1200" b="0" i="0" kern="1200" dirty="0" err="1" smtClean="0">
                <a:solidFill>
                  <a:schemeClr val="tx1"/>
                </a:solidFill>
                <a:latin typeface="+mn-lt"/>
                <a:ea typeface="+mn-ea"/>
                <a:cs typeface="+mn-cs"/>
              </a:rPr>
              <a:t>gets</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high</a:t>
            </a:r>
            <a:r>
              <a:rPr lang="nb-NO" sz="1200" b="0" i="0" kern="1200" dirty="0" smtClean="0">
                <a:solidFill>
                  <a:schemeClr val="tx1"/>
                </a:solidFill>
                <a:latin typeface="+mn-lt"/>
                <a:ea typeface="+mn-ea"/>
                <a:cs typeface="+mn-cs"/>
              </a:rPr>
              <a:t> score, it </a:t>
            </a:r>
            <a:r>
              <a:rPr lang="nb-NO" sz="1200" b="0" i="0" kern="1200" dirty="0" err="1" smtClean="0">
                <a:solidFill>
                  <a:schemeClr val="tx1"/>
                </a:solidFill>
                <a:latin typeface="+mn-lt"/>
                <a:ea typeface="+mn-ea"/>
                <a:cs typeface="+mn-cs"/>
              </a:rPr>
              <a:t>could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get</a:t>
            </a:r>
            <a:r>
              <a:rPr lang="nb-NO" sz="1200" b="0" i="0" kern="1200" dirty="0" smtClean="0">
                <a:solidFill>
                  <a:schemeClr val="tx1"/>
                </a:solidFill>
                <a:latin typeface="+mn-lt"/>
                <a:ea typeface="+mn-ea"/>
                <a:cs typeface="+mn-cs"/>
              </a:rPr>
              <a:t> a leg up. </a:t>
            </a:r>
            <a:r>
              <a:rPr lang="nb-NO" sz="1200" b="0" i="0" kern="1200" dirty="0" err="1" smtClean="0">
                <a:solidFill>
                  <a:schemeClr val="tx1"/>
                </a:solidFill>
                <a:latin typeface="+mn-lt"/>
                <a:ea typeface="+mn-ea"/>
                <a:cs typeface="+mn-cs"/>
              </a:rPr>
              <a:t>Then</a:t>
            </a:r>
            <a:r>
              <a:rPr lang="nb-NO" sz="1200" b="0" i="0" kern="1200" dirty="0" smtClean="0">
                <a:solidFill>
                  <a:schemeClr val="tx1"/>
                </a:solidFill>
                <a:latin typeface="+mn-lt"/>
                <a:ea typeface="+mn-ea"/>
                <a:cs typeface="+mn-cs"/>
              </a:rPr>
              <a:t>, his </a:t>
            </a:r>
            <a:r>
              <a:rPr lang="nb-NO" sz="1200" b="0" i="0" kern="1200" dirty="0" err="1" smtClean="0">
                <a:solidFill>
                  <a:schemeClr val="tx1"/>
                </a:solidFill>
                <a:latin typeface="+mn-lt"/>
                <a:ea typeface="+mn-ea"/>
                <a:cs typeface="+mn-cs"/>
              </a:rPr>
              <a:t>company</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could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help</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promote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artist </a:t>
            </a:r>
            <a:r>
              <a:rPr lang="nb-NO" sz="1200" b="0" i="0" kern="1200" dirty="0" err="1" smtClean="0">
                <a:solidFill>
                  <a:schemeClr val="tx1"/>
                </a:solidFill>
                <a:latin typeface="+mn-lt"/>
                <a:ea typeface="+mn-ea"/>
                <a:cs typeface="+mn-cs"/>
              </a:rPr>
              <a:t>with</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record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labels</a:t>
            </a:r>
            <a:r>
              <a:rPr lang="nb-NO" sz="1200" b="0" i="0" kern="1200" dirty="0" smtClean="0">
                <a:solidFill>
                  <a:schemeClr val="tx1"/>
                </a:solidFill>
                <a:latin typeface="+mn-lt"/>
                <a:ea typeface="+mn-ea"/>
                <a:cs typeface="+mn-cs"/>
              </a:rPr>
              <a:t>.</a:t>
            </a:r>
          </a:p>
          <a:p>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We'll</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shine</a:t>
            </a:r>
            <a:r>
              <a:rPr lang="nb-NO" sz="1200" b="0" i="0" kern="1200" dirty="0" smtClean="0">
                <a:solidFill>
                  <a:schemeClr val="tx1"/>
                </a:solidFill>
                <a:latin typeface="+mn-lt"/>
                <a:ea typeface="+mn-ea"/>
                <a:cs typeface="+mn-cs"/>
              </a:rPr>
              <a:t> a spotlight </a:t>
            </a:r>
            <a:r>
              <a:rPr lang="nb-NO" sz="1200" b="0" i="0" kern="1200" dirty="0" err="1" smtClean="0">
                <a:solidFill>
                  <a:schemeClr val="tx1"/>
                </a:solidFill>
                <a:latin typeface="+mn-lt"/>
                <a:ea typeface="+mn-ea"/>
                <a:cs typeface="+mn-cs"/>
              </a:rPr>
              <a:t>on</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you</a:t>
            </a:r>
            <a:r>
              <a:rPr lang="nb-NO" sz="1200" b="0" i="0" kern="1200" dirty="0" smtClean="0">
                <a:solidFill>
                  <a:schemeClr val="tx1"/>
                </a:solidFill>
                <a:latin typeface="+mn-lt"/>
                <a:ea typeface="+mn-ea"/>
                <a:cs typeface="+mn-cs"/>
              </a:rPr>
              <a:t>," Meredith </a:t>
            </a:r>
            <a:r>
              <a:rPr lang="nb-NO" sz="1200" b="0" i="0" kern="1200" dirty="0" err="1" smtClean="0">
                <a:solidFill>
                  <a:schemeClr val="tx1"/>
                </a:solidFill>
                <a:latin typeface="+mn-lt"/>
                <a:ea typeface="+mn-ea"/>
                <a:cs typeface="+mn-cs"/>
              </a:rPr>
              <a:t>says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You'll</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get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recognized</a:t>
            </a:r>
            <a:r>
              <a:rPr lang="nb-NO" sz="1200" b="0" i="0" kern="1200" dirty="0" smtClean="0">
                <a:solidFill>
                  <a:schemeClr val="tx1"/>
                </a:solidFill>
                <a:latin typeface="+mn-lt"/>
                <a:ea typeface="+mn-ea"/>
                <a:cs typeface="+mn-cs"/>
              </a:rPr>
              <a:t>, and </a:t>
            </a:r>
            <a:r>
              <a:rPr lang="nb-NO" sz="1200" b="0" i="0" kern="1200" dirty="0" err="1" smtClean="0">
                <a:solidFill>
                  <a:schemeClr val="tx1"/>
                </a:solidFill>
                <a:latin typeface="+mn-lt"/>
                <a:ea typeface="+mn-ea"/>
                <a:cs typeface="+mn-cs"/>
              </a:rPr>
              <a:t>we'll</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get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word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out</a:t>
            </a:r>
            <a:r>
              <a:rPr lang="nb-NO" sz="1200" b="0" i="0" kern="1200" dirty="0" smtClean="0">
                <a:solidFill>
                  <a:schemeClr val="tx1"/>
                </a:solidFill>
                <a:latin typeface="+mn-lt"/>
                <a:ea typeface="+mn-ea"/>
                <a:cs typeface="+mn-cs"/>
              </a:rPr>
              <a:t>, and </a:t>
            </a:r>
            <a:r>
              <a:rPr lang="nb-NO" sz="1200" b="0" i="0" kern="1200" dirty="0" err="1" smtClean="0">
                <a:solidFill>
                  <a:schemeClr val="tx1"/>
                </a:solidFill>
                <a:latin typeface="+mn-lt"/>
                <a:ea typeface="+mn-ea"/>
                <a:cs typeface="+mn-cs"/>
              </a:rPr>
              <a:t>that's</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probably</a:t>
            </a:r>
            <a:r>
              <a:rPr lang="nb-NO" sz="1200" b="0" i="0" kern="1200" dirty="0" smtClean="0">
                <a:solidFill>
                  <a:schemeClr val="tx1"/>
                </a:solidFill>
                <a:latin typeface="+mn-lt"/>
                <a:ea typeface="+mn-ea"/>
                <a:cs typeface="+mn-cs"/>
              </a:rPr>
              <a:t> a </a:t>
            </a:r>
            <a:r>
              <a:rPr lang="nb-NO" sz="1200" b="0" i="0" kern="1200" dirty="0" err="1" smtClean="0">
                <a:solidFill>
                  <a:schemeClr val="tx1"/>
                </a:solidFill>
                <a:latin typeface="+mn-lt"/>
                <a:ea typeface="+mn-ea"/>
                <a:cs typeface="+mn-cs"/>
              </a:rPr>
              <a:t>good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way</a:t>
            </a:r>
            <a:r>
              <a:rPr lang="nb-NO" sz="1200" b="0" i="0" kern="1200" dirty="0" smtClean="0">
                <a:solidFill>
                  <a:schemeClr val="tx1"/>
                </a:solidFill>
                <a:latin typeface="+mn-lt"/>
                <a:ea typeface="+mn-ea"/>
                <a:cs typeface="+mn-cs"/>
              </a:rPr>
              <a:t> for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industry</a:t>
            </a:r>
            <a:r>
              <a:rPr lang="nb-NO" sz="1200" b="0" i="0" kern="1200" dirty="0" smtClean="0">
                <a:solidFill>
                  <a:schemeClr val="tx1"/>
                </a:solidFill>
                <a:latin typeface="+mn-lt"/>
                <a:ea typeface="+mn-ea"/>
                <a:cs typeface="+mn-cs"/>
              </a:rPr>
              <a:t> to </a:t>
            </a:r>
            <a:r>
              <a:rPr lang="nb-NO" sz="1200" b="0" i="0" kern="1200" dirty="0" err="1" smtClean="0">
                <a:solidFill>
                  <a:schemeClr val="tx1"/>
                </a:solidFill>
                <a:latin typeface="+mn-lt"/>
                <a:ea typeface="+mn-ea"/>
                <a:cs typeface="+mn-cs"/>
              </a:rPr>
              <a:t>work</a:t>
            </a:r>
            <a:r>
              <a:rPr lang="nb-NO" sz="1200" b="0" i="0" kern="1200" dirty="0" smtClean="0">
                <a:solidFill>
                  <a:schemeClr val="tx1"/>
                </a:solidFill>
                <a:latin typeface="+mn-lt"/>
                <a:ea typeface="+mn-ea"/>
                <a:cs typeface="+mn-cs"/>
              </a:rPr>
              <a:t> relative to it </a:t>
            </a:r>
            <a:r>
              <a:rPr lang="nb-NO" sz="1200" b="0" i="0" kern="1200" dirty="0" err="1" smtClean="0">
                <a:solidFill>
                  <a:schemeClr val="tx1"/>
                </a:solidFill>
                <a:latin typeface="+mn-lt"/>
                <a:ea typeface="+mn-ea"/>
                <a:cs typeface="+mn-cs"/>
              </a:rPr>
              <a:t>being</a:t>
            </a:r>
            <a:r>
              <a:rPr lang="nb-NO" sz="1200" b="0" i="0" kern="1200" dirty="0" smtClean="0">
                <a:solidFill>
                  <a:schemeClr val="tx1"/>
                </a:solidFill>
                <a:latin typeface="+mn-lt"/>
                <a:ea typeface="+mn-ea"/>
                <a:cs typeface="+mn-cs"/>
              </a:rPr>
              <a:t>, 'Who do </a:t>
            </a:r>
            <a:r>
              <a:rPr lang="nb-NO" sz="1200" b="0" i="0" kern="1200" dirty="0" err="1" smtClean="0">
                <a:solidFill>
                  <a:schemeClr val="tx1"/>
                </a:solidFill>
                <a:latin typeface="+mn-lt"/>
                <a:ea typeface="+mn-ea"/>
                <a:cs typeface="+mn-cs"/>
              </a:rPr>
              <a:t>you</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know</a:t>
            </a:r>
            <a:r>
              <a:rPr lang="nb-NO" sz="1200" b="0" i="0" kern="1200" dirty="0" smtClean="0">
                <a:solidFill>
                  <a:schemeClr val="tx1"/>
                </a:solidFill>
                <a:latin typeface="+mn-lt"/>
                <a:ea typeface="+mn-ea"/>
                <a:cs typeface="+mn-cs"/>
              </a:rPr>
              <a:t>?' It's more </a:t>
            </a:r>
            <a:r>
              <a:rPr lang="nb-NO" sz="1200" b="0" i="0" kern="1200" dirty="0" err="1" smtClean="0">
                <a:solidFill>
                  <a:schemeClr val="tx1"/>
                </a:solidFill>
                <a:latin typeface="+mn-lt"/>
                <a:ea typeface="+mn-ea"/>
                <a:cs typeface="+mn-cs"/>
              </a:rPr>
              <a:t>about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what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kind</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of</a:t>
            </a:r>
            <a:r>
              <a:rPr lang="nb-NO" sz="1200" b="0" i="0" kern="1200" dirty="0" smtClean="0">
                <a:solidFill>
                  <a:schemeClr val="tx1"/>
                </a:solidFill>
                <a:latin typeface="+mn-lt"/>
                <a:ea typeface="+mn-ea"/>
                <a:cs typeface="+mn-cs"/>
              </a:rPr>
              <a:t> talent </a:t>
            </a:r>
            <a:r>
              <a:rPr lang="nb-NO" sz="1200" b="0" i="0" kern="1200" dirty="0" err="1" smtClean="0">
                <a:solidFill>
                  <a:schemeClr val="tx1"/>
                </a:solidFill>
                <a:latin typeface="+mn-lt"/>
                <a:ea typeface="+mn-ea"/>
                <a:cs typeface="+mn-cs"/>
              </a:rPr>
              <a:t>level</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you</a:t>
            </a:r>
            <a:r>
              <a:rPr lang="nb-NO" sz="1200" b="0" i="0" kern="1200" dirty="0" smtClean="0">
                <a:solidFill>
                  <a:schemeClr val="tx1"/>
                </a:solidFill>
                <a:latin typeface="+mn-lt"/>
                <a:ea typeface="+mn-ea"/>
                <a:cs typeface="+mn-cs"/>
              </a:rPr>
              <a:t> have."</a:t>
            </a:r>
          </a:p>
          <a:p>
            <a:r>
              <a:rPr lang="nb-NO" sz="1200" b="0" i="0" kern="1200" dirty="0" smtClean="0">
                <a:solidFill>
                  <a:schemeClr val="tx1"/>
                </a:solidFill>
                <a:latin typeface="+mn-lt"/>
                <a:ea typeface="+mn-ea"/>
                <a:cs typeface="+mn-cs"/>
              </a:rPr>
              <a:t>Meredith </a:t>
            </a:r>
            <a:r>
              <a:rPr lang="nb-NO" sz="1200" b="0" i="0" kern="1200" dirty="0" err="1" smtClean="0">
                <a:solidFill>
                  <a:schemeClr val="tx1"/>
                </a:solidFill>
                <a:latin typeface="+mn-lt"/>
                <a:ea typeface="+mn-ea"/>
                <a:cs typeface="+mn-cs"/>
              </a:rPr>
              <a:t>also</a:t>
            </a:r>
            <a:r>
              <a:rPr lang="nb-NO" sz="1200" b="0" i="0" kern="1200" dirty="0" smtClean="0">
                <a:solidFill>
                  <a:schemeClr val="tx1"/>
                </a:solidFill>
                <a:latin typeface="+mn-lt"/>
                <a:ea typeface="+mn-ea"/>
                <a:cs typeface="+mn-cs"/>
              </a:rPr>
              <a:t> notes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his </a:t>
            </a:r>
            <a:r>
              <a:rPr lang="nb-NO" sz="1200" b="0" i="0" kern="1200" dirty="0" err="1" smtClean="0">
                <a:solidFill>
                  <a:schemeClr val="tx1"/>
                </a:solidFill>
                <a:latin typeface="+mn-lt"/>
                <a:ea typeface="+mn-ea"/>
                <a:cs typeface="+mn-cs"/>
              </a:rPr>
              <a:t>software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isn't</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writing</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the</a:t>
            </a:r>
            <a:r>
              <a:rPr lang="nb-NO" sz="1200" b="0" i="0" kern="1200" dirty="0" smtClean="0">
                <a:solidFill>
                  <a:schemeClr val="tx1"/>
                </a:solidFill>
                <a:latin typeface="+mn-lt"/>
                <a:ea typeface="+mn-ea"/>
                <a:cs typeface="+mn-cs"/>
              </a:rPr>
              <a:t> </a:t>
            </a:r>
            <a:r>
              <a:rPr lang="nb-NO" sz="1200" b="0" i="0" kern="1200" dirty="0" err="1" smtClean="0">
                <a:solidFill>
                  <a:schemeClr val="tx1"/>
                </a:solidFill>
                <a:latin typeface="+mn-lt"/>
                <a:ea typeface="+mn-ea"/>
                <a:cs typeface="+mn-cs"/>
              </a:rPr>
              <a:t>songs</a:t>
            </a:r>
            <a:r>
              <a:rPr lang="nb-NO" sz="1200" b="0" i="0" kern="1200" dirty="0" smtClean="0">
                <a:solidFill>
                  <a:schemeClr val="tx1"/>
                </a:solidFill>
                <a:latin typeface="+mn-lt"/>
                <a:ea typeface="+mn-ea"/>
                <a:cs typeface="+mn-cs"/>
              </a:rPr>
              <a:t>. Human </a:t>
            </a:r>
            <a:r>
              <a:rPr lang="nb-NO" sz="1200" b="0" i="0" kern="1200" dirty="0" err="1" smtClean="0">
                <a:solidFill>
                  <a:schemeClr val="tx1"/>
                </a:solidFill>
                <a:latin typeface="+mn-lt"/>
                <a:ea typeface="+mn-ea"/>
                <a:cs typeface="+mn-cs"/>
              </a:rPr>
              <a:t>beings</a:t>
            </a:r>
            <a:r>
              <a:rPr lang="nb-NO" sz="1200" b="0" i="0" kern="1200" dirty="0" smtClean="0">
                <a:solidFill>
                  <a:schemeClr val="tx1"/>
                </a:solidFill>
                <a:latin typeface="+mn-lt"/>
                <a:ea typeface="+mn-ea"/>
                <a:cs typeface="+mn-cs"/>
              </a:rPr>
              <a:t> do </a:t>
            </a:r>
            <a:r>
              <a:rPr lang="nb-NO" sz="1200" b="0" i="0" kern="1200" dirty="0" err="1" smtClean="0">
                <a:solidFill>
                  <a:schemeClr val="tx1"/>
                </a:solidFill>
                <a:latin typeface="+mn-lt"/>
                <a:ea typeface="+mn-ea"/>
                <a:cs typeface="+mn-cs"/>
              </a:rPr>
              <a:t>that</a:t>
            </a:r>
            <a:r>
              <a:rPr lang="nb-NO" sz="1200" b="0" i="0" kern="1200" dirty="0" smtClean="0">
                <a:solidFill>
                  <a:schemeClr val="tx1"/>
                </a:solidFill>
                <a:latin typeface="+mn-lt"/>
                <a:ea typeface="+mn-ea"/>
                <a:cs typeface="+mn-cs"/>
              </a:rPr>
              <a:t> — at </a:t>
            </a:r>
            <a:r>
              <a:rPr lang="nb-NO" sz="1200" b="0" i="0" kern="1200" dirty="0" err="1" smtClean="0">
                <a:solidFill>
                  <a:schemeClr val="tx1"/>
                </a:solidFill>
                <a:latin typeface="+mn-lt"/>
                <a:ea typeface="+mn-ea"/>
                <a:cs typeface="+mn-cs"/>
              </a:rPr>
              <a:t>least</a:t>
            </a:r>
            <a:r>
              <a:rPr lang="nb-NO" sz="1200" b="0" i="0" kern="1200" dirty="0" smtClean="0">
                <a:solidFill>
                  <a:schemeClr val="tx1"/>
                </a:solidFill>
                <a:latin typeface="+mn-lt"/>
                <a:ea typeface="+mn-ea"/>
                <a:cs typeface="+mn-cs"/>
              </a:rPr>
              <a:t> for </a:t>
            </a:r>
            <a:r>
              <a:rPr lang="nb-NO" sz="1200" b="0" i="0" kern="1200" dirty="0" err="1" smtClean="0">
                <a:solidFill>
                  <a:schemeClr val="tx1"/>
                </a:solidFill>
                <a:latin typeface="+mn-lt"/>
                <a:ea typeface="+mn-ea"/>
                <a:cs typeface="+mn-cs"/>
              </a:rPr>
              <a:t>now</a:t>
            </a:r>
            <a:r>
              <a:rPr lang="nb-NO" sz="1200" b="0" i="0" kern="1200" dirty="0" smtClean="0">
                <a:solidFill>
                  <a:schemeClr val="tx1"/>
                </a:solidFill>
                <a:latin typeface="+mn-lt"/>
                <a:ea typeface="+mn-ea"/>
                <a:cs typeface="+mn-cs"/>
              </a:rPr>
              <a:t>.</a:t>
            </a:r>
          </a:p>
          <a:p>
            <a:endParaRPr lang="nb-NO" sz="1200" b="0" i="0" kern="1200" dirty="0" smtClean="0">
              <a:solidFill>
                <a:schemeClr val="tx1"/>
              </a:solidFill>
              <a:latin typeface="+mn-lt"/>
              <a:ea typeface="+mn-ea"/>
              <a:cs typeface="+mn-cs"/>
            </a:endParaRPr>
          </a:p>
          <a:p>
            <a:r>
              <a:rPr lang="nb-NO" sz="1200" b="0" i="0" kern="1200" dirty="0" smtClean="0">
                <a:solidFill>
                  <a:schemeClr val="tx1"/>
                </a:solidFill>
                <a:latin typeface="+mn-lt"/>
                <a:ea typeface="+mn-ea"/>
                <a:cs typeface="+mn-cs"/>
              </a:rPr>
              <a:t>http://</a:t>
            </a:r>
            <a:r>
              <a:rPr lang="nb-NO" sz="1200" b="0" i="0" kern="1200" dirty="0" err="1" smtClean="0">
                <a:solidFill>
                  <a:schemeClr val="tx1"/>
                </a:solidFill>
                <a:latin typeface="+mn-lt"/>
                <a:ea typeface="+mn-ea"/>
                <a:cs typeface="+mn-cs"/>
              </a:rPr>
              <a:t>www.npr.org</a:t>
            </a:r>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templates</a:t>
            </a:r>
            <a:r>
              <a:rPr lang="nb-NO" sz="1200" b="0" i="0" kern="1200" dirty="0" smtClean="0">
                <a:solidFill>
                  <a:schemeClr val="tx1"/>
                </a:solidFill>
                <a:latin typeface="+mn-lt"/>
                <a:ea typeface="+mn-ea"/>
                <a:cs typeface="+mn-cs"/>
              </a:rPr>
              <a:t>/story/</a:t>
            </a:r>
            <a:r>
              <a:rPr lang="nb-NO" sz="1200" b="0" i="0" kern="1200" dirty="0" err="1" smtClean="0">
                <a:solidFill>
                  <a:schemeClr val="tx1"/>
                </a:solidFill>
                <a:latin typeface="+mn-lt"/>
                <a:ea typeface="+mn-ea"/>
                <a:cs typeface="+mn-cs"/>
              </a:rPr>
              <a:t>story.php?storyId</a:t>
            </a:r>
            <a:r>
              <a:rPr lang="nb-NO" sz="1200" b="0" i="0" kern="1200" dirty="0" smtClean="0">
                <a:solidFill>
                  <a:schemeClr val="tx1"/>
                </a:solidFill>
                <a:latin typeface="+mn-lt"/>
                <a:ea typeface="+mn-ea"/>
                <a:cs typeface="+mn-cs"/>
              </a:rPr>
              <a:t>=113673324</a:t>
            </a:r>
          </a:p>
          <a:p>
            <a:endParaRPr lang="nb-NO" sz="1200" b="0" i="0" kern="1200" dirty="0" smtClean="0">
              <a:solidFill>
                <a:schemeClr val="tx1"/>
              </a:solidFill>
              <a:latin typeface="+mn-lt"/>
              <a:ea typeface="+mn-ea"/>
              <a:cs typeface="+mn-cs"/>
            </a:endParaRPr>
          </a:p>
          <a:p>
            <a:endParaRPr lang="nb-NO" sz="1200" b="0" i="0" kern="1200" dirty="0" smtClean="0">
              <a:solidFill>
                <a:schemeClr val="tx1"/>
              </a:solidFill>
              <a:latin typeface="+mn-lt"/>
              <a:ea typeface="+mn-ea"/>
              <a:cs typeface="+mn-cs"/>
            </a:endParaRPr>
          </a:p>
          <a:p>
            <a:r>
              <a:rPr lang="nb-NO" sz="1200" b="0" i="0" kern="1200" dirty="0" smtClean="0">
                <a:solidFill>
                  <a:schemeClr val="tx1"/>
                </a:solidFill>
                <a:latin typeface="+mn-lt"/>
                <a:ea typeface="+mn-ea"/>
                <a:cs typeface="+mn-cs"/>
              </a:rPr>
              <a:t>http://</a:t>
            </a:r>
            <a:r>
              <a:rPr lang="nb-NO" sz="1200" b="0" i="0" kern="1200" dirty="0" err="1" smtClean="0">
                <a:solidFill>
                  <a:schemeClr val="tx1"/>
                </a:solidFill>
                <a:latin typeface="+mn-lt"/>
                <a:ea typeface="+mn-ea"/>
                <a:cs typeface="+mn-cs"/>
              </a:rPr>
              <a:t>www.google.co.uk</a:t>
            </a:r>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search?client</a:t>
            </a:r>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safari&amp;rls</a:t>
            </a:r>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en&amp;q</a:t>
            </a:r>
            <a:r>
              <a:rPr lang="nb-NO" sz="1200" b="0" i="0" kern="1200" dirty="0" smtClean="0">
                <a:solidFill>
                  <a:schemeClr val="tx1"/>
                </a:solidFill>
                <a:latin typeface="+mn-lt"/>
                <a:ea typeface="+mn-ea"/>
                <a:cs typeface="+mn-cs"/>
              </a:rPr>
              <a:t>=</a:t>
            </a:r>
            <a:r>
              <a:rPr lang="nb-NO" sz="1200" b="0" i="0" kern="1200" dirty="0" err="1" smtClean="0">
                <a:solidFill>
                  <a:schemeClr val="tx1"/>
                </a:solidFill>
                <a:latin typeface="+mn-lt"/>
                <a:ea typeface="+mn-ea"/>
                <a:cs typeface="+mn-cs"/>
              </a:rPr>
              <a:t>i+gotta+feeling&amp;ie</a:t>
            </a:r>
            <a:r>
              <a:rPr lang="nb-NO" sz="1200" b="0" i="0" kern="1200" dirty="0" smtClean="0">
                <a:solidFill>
                  <a:schemeClr val="tx1"/>
                </a:solidFill>
                <a:latin typeface="+mn-lt"/>
                <a:ea typeface="+mn-ea"/>
                <a:cs typeface="+mn-cs"/>
              </a:rPr>
              <a:t>=UTF-8&amp;oe=UTF-8&amp;redir_esc=&amp;ei=XLiZT6etEqeH4gSy8pDFBg</a:t>
            </a:r>
          </a:p>
          <a:p>
            <a:endParaRPr lang="nb-NO" sz="1200" b="0" i="0" kern="1200" dirty="0" smtClean="0">
              <a:solidFill>
                <a:schemeClr val="tx1"/>
              </a:solidFill>
              <a:latin typeface="+mn-lt"/>
              <a:ea typeface="+mn-ea"/>
              <a:cs typeface="+mn-cs"/>
            </a:endParaRPr>
          </a:p>
          <a:p>
            <a:endParaRPr lang="nb-NO" sz="1200" b="0" i="0" kern="1200" dirty="0" smtClean="0">
              <a:solidFill>
                <a:schemeClr val="tx1"/>
              </a:solidFill>
              <a:latin typeface="+mn-lt"/>
              <a:ea typeface="+mn-ea"/>
              <a:cs typeface="+mn-cs"/>
            </a:endParaRPr>
          </a:p>
          <a:p>
            <a:endParaRPr lang="nb-NO" sz="1200" b="0" i="0" kern="1200" dirty="0" smtClean="0">
              <a:solidFill>
                <a:schemeClr val="tx1"/>
              </a:solidFill>
              <a:latin typeface="+mn-lt"/>
              <a:ea typeface="+mn-ea"/>
              <a:cs typeface="+mn-cs"/>
            </a:endParaRPr>
          </a:p>
          <a:p>
            <a:endParaRPr lang="nb-NO" dirty="0" smtClean="0"/>
          </a:p>
          <a:p>
            <a:endParaRPr lang="nb-NO"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F6FDA34-087D-4E43-A730-F13A34B48017}" type="slidenum">
              <a:rPr lang="nb-NO" smtClean="0"/>
              <a:pPr/>
              <a:t>5</a:t>
            </a:fld>
            <a:endParaRPr lang="nb-NO"/>
          </a:p>
        </p:txBody>
      </p:sp>
    </p:spTree>
    <p:extLst>
      <p:ext uri="{BB962C8B-B14F-4D97-AF65-F5344CB8AC3E}">
        <p14:creationId xmlns:p14="http://schemas.microsoft.com/office/powerpoint/2010/main" val="246305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5B6802AD-0B58-5948-8CCC-F278C38004B1}" type="slidenum">
              <a:rPr lang="en-US"/>
              <a:pPr/>
              <a:t>18</a:t>
            </a:fld>
            <a:endParaRPr lang="en-US"/>
          </a:p>
        </p:txBody>
      </p:sp>
      <p:sp>
        <p:nvSpPr>
          <p:cNvPr id="2560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560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4</a:t>
            </a:r>
          </a:p>
        </p:txBody>
      </p:sp>
      <p:sp>
        <p:nvSpPr>
          <p:cNvPr id="2560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560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5607"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8"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http://meetings.informs.org/Seattle07/images/Keeney,Ralph.jpg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365C82B4-9462-3F49-A3BD-31AB41A55F16}" type="slidenum">
              <a:rPr lang="en-US"/>
              <a:pPr/>
              <a:t>19</a:t>
            </a:fld>
            <a:endParaRPr lang="en-US"/>
          </a:p>
        </p:txBody>
      </p:sp>
      <p:sp>
        <p:nvSpPr>
          <p:cNvPr id="27651"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7652"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5</a:t>
            </a:r>
          </a:p>
        </p:txBody>
      </p:sp>
      <p:sp>
        <p:nvSpPr>
          <p:cNvPr id="27653"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7654"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7655"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6"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http://www.thectoforum.com/images/CTO_web-2.jpg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CCEC033A-B0DC-1A41-8DF3-B587ED72786E}" type="slidenum">
              <a:rPr lang="en-US"/>
              <a:pPr/>
              <a:t>20</a:t>
            </a:fld>
            <a:endParaRPr lang="en-US"/>
          </a:p>
        </p:txBody>
      </p:sp>
      <p:sp>
        <p:nvSpPr>
          <p:cNvPr id="2969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970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6</a:t>
            </a:r>
          </a:p>
        </p:txBody>
      </p:sp>
      <p:sp>
        <p:nvSpPr>
          <p:cNvPr id="2970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970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9703"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704"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4D5F566C-CDDD-AC4D-B18C-86BAC7DAFF78}" type="slidenum">
              <a:rPr lang="en-US"/>
              <a:pPr/>
              <a:t>21</a:t>
            </a:fld>
            <a:endParaRPr lang="en-US"/>
          </a:p>
        </p:txBody>
      </p:sp>
      <p:sp>
        <p:nvSpPr>
          <p:cNvPr id="31747"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1748"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7</a:t>
            </a:r>
          </a:p>
        </p:txBody>
      </p:sp>
      <p:sp>
        <p:nvSpPr>
          <p:cNvPr id="31749"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1750"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1751"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52"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atin typeface="Calibri" charset="0"/>
              </a:rPr>
              <a:t> www.alignedstrategy.com/ weblog/ITStrategy1.jpg</a:t>
            </a:r>
          </a:p>
          <a:p>
            <a:pPr>
              <a:spcBef>
                <a:spcPct val="0"/>
              </a:spcBef>
            </a:pPr>
            <a:endParaRPr lang="en-US">
              <a:latin typeface="Calibri" charset="0"/>
            </a:endParaRPr>
          </a:p>
          <a:p>
            <a:pPr>
              <a:spcBef>
                <a:spcPct val="0"/>
              </a:spcBef>
            </a:pPr>
            <a:r>
              <a:rPr lang="en-US">
                <a:latin typeface="Calibri" charset="0"/>
              </a:rPr>
              <a:t>New april 25 2008tsg</a:t>
            </a:r>
          </a:p>
        </p:txBody>
      </p:sp>
      <p:sp>
        <p:nvSpPr>
          <p:cNvPr id="33796"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F64970DF-B54C-6C44-9C16-A0B1CC34B4B6}" type="slidenum">
              <a:rPr lang="en-US"/>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09F7295A-D2BF-2C49-9815-07B4C11AB0FF}" type="slidenum">
              <a:rPr lang="en-US"/>
              <a:pPr/>
              <a:t>23</a:t>
            </a:fld>
            <a:endParaRPr lang="en-US"/>
          </a:p>
        </p:txBody>
      </p:sp>
      <p:sp>
        <p:nvSpPr>
          <p:cNvPr id="3584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584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9</a:t>
            </a:r>
          </a:p>
        </p:txBody>
      </p:sp>
      <p:sp>
        <p:nvSpPr>
          <p:cNvPr id="3584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584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5847"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8"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http://www.techtoons.com/images/programmer.gif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86931A22-A286-014C-BAD6-292F9019F6C8}" type="slidenum">
              <a:rPr lang="en-US"/>
              <a:pPr/>
              <a:t>24</a:t>
            </a:fld>
            <a:endParaRPr lang="en-US"/>
          </a:p>
        </p:txBody>
      </p:sp>
      <p:sp>
        <p:nvSpPr>
          <p:cNvPr id="37891"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7892"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10</a:t>
            </a:r>
          </a:p>
        </p:txBody>
      </p:sp>
      <p:sp>
        <p:nvSpPr>
          <p:cNvPr id="37893"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7894"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7895"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6"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http://iris.peabody.vanderbilt.edu/processoutcomes/image/POwhole.jpg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CF555130-B82A-9044-9D24-9EF7683CE726}" type="slidenum">
              <a:rPr lang="en-US"/>
              <a:pPr/>
              <a:t>25</a:t>
            </a:fld>
            <a:endParaRPr lang="en-US"/>
          </a:p>
        </p:txBody>
      </p:sp>
      <p:sp>
        <p:nvSpPr>
          <p:cNvPr id="3993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994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11</a:t>
            </a:r>
          </a:p>
        </p:txBody>
      </p:sp>
      <p:sp>
        <p:nvSpPr>
          <p:cNvPr id="3994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994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9943"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44"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http://www.bitwiseglobal.com/images/value_proposition.jpg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EFA07CF3-9CD0-6847-968C-A91F2FBA2118}" type="slidenum">
              <a:rPr lang="en-US"/>
              <a:pPr/>
              <a:t>26</a:t>
            </a:fld>
            <a:endParaRPr lang="en-US"/>
          </a:p>
        </p:txBody>
      </p:sp>
      <p:sp>
        <p:nvSpPr>
          <p:cNvPr id="41987"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1988"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12</a:t>
            </a:r>
          </a:p>
        </p:txBody>
      </p:sp>
      <p:sp>
        <p:nvSpPr>
          <p:cNvPr id="41989"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1990"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1991"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92"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http://itblagger.wordpress.com/2007/04/26/elements-of-the-future-business-ecosystem-part-ii/</a:t>
            </a:r>
          </a:p>
          <a:p>
            <a:pPr>
              <a:spcBef>
                <a:spcPct val="0"/>
              </a:spcBef>
            </a:pPr>
            <a:endParaRPr lang="en-GB">
              <a:latin typeface="Calibri" charset="0"/>
            </a:endParaRPr>
          </a:p>
          <a:p>
            <a:pPr>
              <a:spcBef>
                <a:spcPct val="0"/>
              </a:spcBef>
            </a:pPr>
            <a:r>
              <a:rPr lang="en-GB">
                <a:latin typeface="Calibri" charset="0"/>
              </a:rPr>
              <a:t>http://www.gigawiz.com/images3/qc1.jpg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73128A96-7DAA-204F-873D-ECCAF4F3822B}" type="slidenum">
              <a:rPr lang="en-US"/>
              <a:pPr/>
              <a:t>27</a:t>
            </a:fld>
            <a:endParaRPr lang="en-US"/>
          </a:p>
        </p:txBody>
      </p:sp>
      <p:sp>
        <p:nvSpPr>
          <p:cNvPr id="44035"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4036"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13</a:t>
            </a:r>
          </a:p>
        </p:txBody>
      </p:sp>
      <p:sp>
        <p:nvSpPr>
          <p:cNvPr id="44037"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4038"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4039"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40"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http://www.tpo.biz/ENG/images/TotalCustomerSatisfaction.jpg</a:t>
            </a:r>
          </a:p>
          <a:p>
            <a:pPr>
              <a:spcBef>
                <a:spcPct val="0"/>
              </a:spcBef>
            </a:pPr>
            <a:r>
              <a:rPr lang="en-GB">
                <a:latin typeface="Calibri" charset="0"/>
              </a:rPr>
              <a:t>Edited in pict april 26  2008 tsg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This slide go ta big </a:t>
            </a:r>
            <a:r>
              <a:rPr lang="en-GB" dirty="0" err="1" smtClean="0"/>
              <a:t>sustainedlaugh</a:t>
            </a:r>
            <a:r>
              <a:rPr lang="en-GB" dirty="0" smtClean="0"/>
              <a:t> from the ACCU audience 27 April 2012</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F6FDA34-087D-4E43-A730-F13A34B48017}" type="slidenum">
              <a:rPr lang="nb-NO" smtClean="0"/>
              <a:pPr/>
              <a:t>10</a:t>
            </a:fld>
            <a:endParaRPr lang="nb-NO"/>
          </a:p>
        </p:txBody>
      </p:sp>
    </p:spTree>
    <p:extLst>
      <p:ext uri="{BB962C8B-B14F-4D97-AF65-F5344CB8AC3E}">
        <p14:creationId xmlns:p14="http://schemas.microsoft.com/office/powerpoint/2010/main" val="14390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30835757-F67B-B04E-86A7-4A006BEE70C8}" type="slidenum">
              <a:rPr lang="en-US"/>
              <a:pPr/>
              <a:t>28</a:t>
            </a:fld>
            <a:endParaRPr lang="en-US"/>
          </a:p>
        </p:txBody>
      </p:sp>
      <p:sp>
        <p:nvSpPr>
          <p:cNvPr id="4608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608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14</a:t>
            </a:r>
          </a:p>
        </p:txBody>
      </p:sp>
      <p:sp>
        <p:nvSpPr>
          <p:cNvPr id="4608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608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6087"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8"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http://byfiles.storage.live.com/y1phyngmW81QCSrIv9Jfply5Wtcn9GvIb5Tu7NO4NGcSKBi9htatNApYdMy0-eHtxfbmgMSTiecJn8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6B0B1544-F42D-3240-A1A3-7BA014A14840}" type="slidenum">
              <a:rPr lang="en-US"/>
              <a:pPr/>
              <a:t>29</a:t>
            </a:fld>
            <a:endParaRPr lang="en-US"/>
          </a:p>
        </p:txBody>
      </p:sp>
      <p:sp>
        <p:nvSpPr>
          <p:cNvPr id="48131"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8132"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15</a:t>
            </a:r>
          </a:p>
        </p:txBody>
      </p:sp>
      <p:sp>
        <p:nvSpPr>
          <p:cNvPr id="48133"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8134"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8135"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6"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http://www.vqleadership.com/Portals/3/images/climbingstairs.gif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EFC40EFE-3A22-E04F-821A-6C3EDA887C6E}" type="slidenum">
              <a:rPr lang="en-US"/>
              <a:pPr/>
              <a:t>30</a:t>
            </a:fld>
            <a:endParaRPr lang="en-US"/>
          </a:p>
        </p:txBody>
      </p:sp>
      <p:sp>
        <p:nvSpPr>
          <p:cNvPr id="5017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018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16</a:t>
            </a:r>
          </a:p>
        </p:txBody>
      </p:sp>
      <p:sp>
        <p:nvSpPr>
          <p:cNvPr id="5018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018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0183"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84"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529A71C8-33DA-0641-9D2B-697ABECCE3C4}" type="slidenum">
              <a:rPr lang="en-US"/>
              <a:pPr/>
              <a:t>31</a:t>
            </a:fld>
            <a:endParaRPr lang="en-US"/>
          </a:p>
        </p:txBody>
      </p:sp>
      <p:sp>
        <p:nvSpPr>
          <p:cNvPr id="52227"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2228"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17</a:t>
            </a:r>
          </a:p>
        </p:txBody>
      </p:sp>
      <p:sp>
        <p:nvSpPr>
          <p:cNvPr id="52229"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2230"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2231"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32"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http://www.trackonweb.net/complaints.jpg</a:t>
            </a:r>
          </a:p>
          <a:p>
            <a:pPr>
              <a:spcBef>
                <a:spcPct val="0"/>
              </a:spcBef>
            </a:pPr>
            <a:endParaRPr lang="en-GB">
              <a:latin typeface="Calibri" charset="0"/>
            </a:endParaRPr>
          </a:p>
          <a:p>
            <a:pPr>
              <a:spcBef>
                <a:spcPct val="0"/>
              </a:spcBef>
            </a:pPr>
            <a:r>
              <a:rPr lang="en-GB">
                <a:latin typeface="Calibri" charset="0"/>
              </a:rPr>
              <a:t>http://blog.sellsiusrealestate.com/wp-content/complaint1.jpg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6695290D-A550-B843-BC77-8E272E8A6B96}" type="slidenum">
              <a:rPr lang="en-US"/>
              <a:pPr/>
              <a:t>32</a:t>
            </a:fld>
            <a:endParaRPr lang="en-US"/>
          </a:p>
        </p:txBody>
      </p:sp>
      <p:sp>
        <p:nvSpPr>
          <p:cNvPr id="54275"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4276"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18</a:t>
            </a:r>
          </a:p>
        </p:txBody>
      </p:sp>
      <p:sp>
        <p:nvSpPr>
          <p:cNvPr id="54277"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4278"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4279"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80"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http://blog.sellsiusrealestate.com/wp-content/complaint1.jpg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10B12F7F-4A3A-7343-AD47-21CD129ED149}" type="slidenum">
              <a:rPr lang="en-US"/>
              <a:pPr/>
              <a:t>33</a:t>
            </a:fld>
            <a:endParaRPr lang="en-US"/>
          </a:p>
        </p:txBody>
      </p:sp>
      <p:sp>
        <p:nvSpPr>
          <p:cNvPr id="5632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632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19</a:t>
            </a:r>
          </a:p>
        </p:txBody>
      </p:sp>
      <p:sp>
        <p:nvSpPr>
          <p:cNvPr id="5632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632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56327"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8"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http://davidfrico.com/roi-cover.jpg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Jan 16 2013</a:t>
            </a:r>
            <a:endParaRPr lang="en-US" dirty="0"/>
          </a:p>
        </p:txBody>
      </p:sp>
    </p:spTree>
    <p:extLst>
      <p:ext uri="{BB962C8B-B14F-4D97-AF65-F5344CB8AC3E}">
        <p14:creationId xmlns:p14="http://schemas.microsoft.com/office/powerpoint/2010/main" val="197356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mtClean="0"/>
              <a:t>Jan 16 2013</a:t>
            </a:r>
            <a:endParaRPr lang="en-US"/>
          </a:p>
        </p:txBody>
      </p:sp>
    </p:spTree>
    <p:extLst>
      <p:ext uri="{BB962C8B-B14F-4D97-AF65-F5344CB8AC3E}">
        <p14:creationId xmlns:p14="http://schemas.microsoft.com/office/powerpoint/2010/main" val="1973565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mtClean="0"/>
              <a:t>Jan 16 2013</a:t>
            </a:r>
            <a:endParaRPr lang="en-US"/>
          </a:p>
        </p:txBody>
      </p:sp>
    </p:spTree>
    <p:extLst>
      <p:ext uri="{BB962C8B-B14F-4D97-AF65-F5344CB8AC3E}">
        <p14:creationId xmlns:p14="http://schemas.microsoft.com/office/powerpoint/2010/main" val="1973565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88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Added Feb 8 2003 after edit in CE book glossary</a:t>
            </a:r>
            <a:r>
              <a:rPr lang="nb-NO"/>
              <a:t> ”Quality’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Steve Freeman</a:t>
            </a:r>
          </a:p>
          <a:p>
            <a:endParaRPr lang="en-GB" dirty="0" smtClean="0"/>
          </a:p>
          <a:p>
            <a:r>
              <a:rPr lang="en-GB" dirty="0" smtClean="0"/>
              <a:t>Rachel Davies</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F6FDA34-087D-4E43-A730-F13A34B48017}" type="slidenum">
              <a:rPr lang="nb-NO" smtClean="0"/>
              <a:pPr/>
              <a:t>11</a:t>
            </a:fld>
            <a:endParaRPr lang="nb-NO"/>
          </a:p>
        </p:txBody>
      </p:sp>
    </p:spTree>
    <p:extLst>
      <p:ext uri="{BB962C8B-B14F-4D97-AF65-F5344CB8AC3E}">
        <p14:creationId xmlns:p14="http://schemas.microsoft.com/office/powerpoint/2010/main" val="1217460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88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Added Feb 8 2003 after edit in CE book glossary</a:t>
            </a:r>
            <a:r>
              <a:rPr lang="nb-NO"/>
              <a:t> ”Quality’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0"/>
              </a:spcBef>
            </a:pPr>
            <a:r>
              <a:rPr lang="nb-NO" sz="1600" b="1" i="1">
                <a:solidFill>
                  <a:srgbClr val="000080"/>
                </a:solidFill>
                <a:latin typeface="Arial" charset="0"/>
              </a:rPr>
              <a:t>The Daily Sutra</a:t>
            </a:r>
            <a:endParaRPr lang="nb-NO" sz="1600">
              <a:solidFill>
                <a:srgbClr val="000080"/>
              </a:solidFill>
              <a:latin typeface="Arial" charset="0"/>
            </a:endParaRPr>
          </a:p>
          <a:p>
            <a:pPr>
              <a:spcBef>
                <a:spcPct val="0"/>
              </a:spcBef>
            </a:pPr>
            <a:r>
              <a:rPr lang="nb-NO" sz="1600">
                <a:solidFill>
                  <a:srgbClr val="000080"/>
                </a:solidFill>
                <a:latin typeface="Arial" charset="0"/>
              </a:rPr>
              <a:t>Love cannot be proved or disproved. Someone's actions and behavior is not proof for love. Many movie actors, actresses they all exhibit a lot of love---romance in the movie, but not a drop of romance or love would be there inside. They can just show it. </a:t>
            </a:r>
            <a:endParaRPr lang="nb-NO" sz="1300">
              <a:solidFill>
                <a:srgbClr val="000080"/>
              </a:solidFill>
              <a:latin typeface="Arial" charset="0"/>
            </a:endParaRPr>
          </a:p>
          <a:p>
            <a:pPr>
              <a:spcBef>
                <a:spcPct val="0"/>
              </a:spcBef>
            </a:pPr>
            <a:r>
              <a:rPr lang="nb-NO" sz="1300">
                <a:solidFill>
                  <a:srgbClr val="000080"/>
                </a:solidFill>
                <a:latin typeface="Arial" charset="0"/>
              </a:rPr>
              <a:t> Sri Sri Ravi Shankar:   </a:t>
            </a:r>
            <a:r>
              <a:rPr lang="nb-NO" sz="1300" i="1">
                <a:solidFill>
                  <a:srgbClr val="000080"/>
                </a:solidFill>
                <a:latin typeface="Arial" charset="0"/>
              </a:rPr>
              <a:t>The Discipline of Yoga</a:t>
            </a:r>
          </a:p>
          <a:p>
            <a:pPr>
              <a:spcBef>
                <a:spcPct val="0"/>
              </a:spcBef>
            </a:pPr>
            <a:endParaRPr lang="nb-NO" sz="1300" i="1">
              <a:solidFill>
                <a:srgbClr val="000080"/>
              </a:solidFill>
              <a:latin typeface="Arial" charset="0"/>
            </a:endParaRPr>
          </a:p>
          <a:p>
            <a:pPr>
              <a:spcBef>
                <a:spcPct val="0"/>
              </a:spcBef>
            </a:pPr>
            <a:r>
              <a:rPr lang="nb-NO" sz="1300">
                <a:solidFill>
                  <a:srgbClr val="000080"/>
                </a:solidFill>
                <a:latin typeface="Arial" charset="0"/>
              </a:rPr>
              <a:t>Translations and Previous Sutras: </a:t>
            </a:r>
            <a:r>
              <a:rPr lang="nb-NO" sz="1300" u="sng">
                <a:solidFill>
                  <a:srgbClr val="0000FF"/>
                </a:solidFill>
                <a:latin typeface="Arial" charset="0"/>
              </a:rPr>
              <a:t>http://www.artofliving.org/DS.asp?MailingDate=2/11/2003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0"/>
              </a:spcBef>
            </a:pPr>
            <a:r>
              <a:rPr lang="en-US"/>
              <a:t>http://shopping.yahoo.com/p_musicals_music_1921064813_formatinfohttp://shopping.yahoo.com/p_musicals_music_1921064813_formatinfo</a:t>
            </a:r>
          </a:p>
          <a:p>
            <a:pPr>
              <a:spcBef>
                <a:spcPct val="0"/>
              </a:spcBef>
            </a:pPr>
            <a:endParaRPr lang="en-US"/>
          </a:p>
          <a:p>
            <a:pPr>
              <a:spcBef>
                <a:spcPct val="0"/>
              </a:spcBef>
            </a:pPr>
            <a:r>
              <a:rPr lang="en-US"/>
              <a:t>See ‘there is more to love’ (song)</a:t>
            </a:r>
          </a:p>
          <a:p>
            <a:pPr>
              <a:spcBef>
                <a:spcPct val="0"/>
              </a:spcBef>
            </a:pPr>
            <a:endParaRPr lang="en-US"/>
          </a:p>
          <a:p>
            <a:pPr>
              <a:spcBef>
                <a:spcPct val="0"/>
              </a:spcBef>
            </a:pPr>
            <a:r>
              <a:rPr lang="en-US"/>
              <a:t>Lloyd Webber: Aspects of Love (musical)</a:t>
            </a:r>
          </a:p>
          <a:p>
            <a:pPr>
              <a:spcBef>
                <a:spcPct val="0"/>
              </a:spcBef>
            </a:pPr>
            <a:endParaRPr lang="en-US"/>
          </a:p>
          <a:p>
            <a:pPr>
              <a:spcBef>
                <a:spcPct val="0"/>
              </a:spcBef>
            </a:pPr>
            <a:r>
              <a:rPr lang="en-US"/>
              <a:t>==========================</a:t>
            </a:r>
          </a:p>
          <a:p>
            <a:pPr>
              <a:spcBef>
                <a:spcPct val="0"/>
              </a:spcBef>
            </a:pPr>
            <a:r>
              <a:rPr lang="en-US"/>
              <a:t>http://www.digitallyobsessed.com/showreview.php3?ID=4654</a:t>
            </a:r>
          </a:p>
          <a:p>
            <a:pPr>
              <a:spcBef>
                <a:spcPct val="0"/>
              </a:spcBef>
            </a:pPr>
            <a:endParaRPr lang="en-US"/>
          </a:p>
          <a:p>
            <a:pPr>
              <a:spcBef>
                <a:spcPct val="0"/>
              </a:spcBef>
            </a:pPr>
            <a:r>
              <a:rPr lang="en-US" b="1">
                <a:latin typeface="Verdana-Bold" charset="0"/>
              </a:rPr>
              <a:t>Love is a Many-Splendored Thing</a:t>
            </a:r>
            <a:r>
              <a:rPr lang="en-US">
                <a:latin typeface="Verdana" charset="0"/>
              </a:rPr>
              <a:t>(1955)</a:t>
            </a:r>
            <a:r>
              <a:rPr lang="en-US" i="1">
                <a:latin typeface="Verdana-Italic" charset="0"/>
              </a:rPr>
              <a:t>"'Tis ye, 'tis your estranged faces that miss the many-splendored thing."</a:t>
            </a:r>
            <a:r>
              <a:rPr lang="en-US">
                <a:latin typeface="Verdana" charset="0"/>
              </a:rPr>
              <a:t>- </a:t>
            </a:r>
            <a:r>
              <a:rPr lang="en-US" b="1">
                <a:latin typeface="Verdana-Bold" charset="0"/>
              </a:rPr>
              <a:t>Mark Elliott (William Holden)Review By:</a:t>
            </a:r>
            <a:r>
              <a:rPr lang="en-US">
                <a:latin typeface="Verdana" charset="0"/>
              </a:rPr>
              <a:t> </a:t>
            </a:r>
            <a:r>
              <a:rPr lang="en-US">
                <a:solidFill>
                  <a:srgbClr val="990000"/>
                </a:solidFill>
                <a:hlinkClick r:id="rId3"/>
              </a:rPr>
              <a:t>Jeff Rosado</a:t>
            </a:r>
            <a:r>
              <a:rPr lang="en-US">
                <a:latin typeface="Verdana" charset="0"/>
              </a:rPr>
              <a:t>  </a:t>
            </a:r>
            <a:r>
              <a:rPr lang="en-US" b="1">
                <a:latin typeface="Verdana-Bold" charset="0"/>
              </a:rPr>
              <a:t>Published:</a:t>
            </a:r>
            <a:r>
              <a:rPr lang="en-US">
                <a:latin typeface="Verdana" charset="0"/>
              </a:rPr>
              <a:t> May 04, 2003</a:t>
            </a:r>
            <a:r>
              <a:rPr lang="en-US" b="1">
                <a:latin typeface="Verdana-Bold" charset="0"/>
              </a:rPr>
              <a:t>Stars:</a:t>
            </a:r>
            <a:r>
              <a:rPr lang="en-US">
                <a:latin typeface="Verdana" charset="0"/>
              </a:rPr>
              <a:t> </a:t>
            </a:r>
            <a:r>
              <a:rPr lang="en-US">
                <a:solidFill>
                  <a:srgbClr val="990000"/>
                </a:solidFill>
                <a:hlinkClick r:id="rId4"/>
              </a:rPr>
              <a:t>William Holden</a:t>
            </a:r>
            <a:r>
              <a:rPr lang="en-US">
                <a:latin typeface="Verdana" charset="0"/>
              </a:rPr>
              <a:t>, </a:t>
            </a:r>
            <a:r>
              <a:rPr lang="en-US">
                <a:solidFill>
                  <a:srgbClr val="990000"/>
                </a:solidFill>
                <a:hlinkClick r:id="rId5"/>
              </a:rPr>
              <a:t>Jennifer Jones</a:t>
            </a:r>
            <a:r>
              <a:rPr lang="en-US" b="1">
                <a:latin typeface="Verdana-Bold" charset="0"/>
              </a:rPr>
              <a:t>Other Stars:</a:t>
            </a:r>
            <a:r>
              <a:rPr lang="en-US">
                <a:latin typeface="Verdana" charset="0"/>
              </a:rPr>
              <a:t> </a:t>
            </a:r>
            <a:r>
              <a:rPr lang="en-US">
                <a:solidFill>
                  <a:srgbClr val="990000"/>
                </a:solidFill>
                <a:hlinkClick r:id="rId6"/>
              </a:rPr>
              <a:t>Torin Thatcher</a:t>
            </a:r>
            <a:r>
              <a:rPr lang="en-US">
                <a:latin typeface="Verdana" charset="0"/>
              </a:rPr>
              <a:t>, </a:t>
            </a:r>
            <a:r>
              <a:rPr lang="en-US">
                <a:solidFill>
                  <a:srgbClr val="990000"/>
                </a:solidFill>
                <a:hlinkClick r:id="rId7"/>
              </a:rPr>
              <a:t>Isobel Elsom</a:t>
            </a:r>
            <a:r>
              <a:rPr lang="en-US">
                <a:latin typeface="Verdana" charset="0"/>
              </a:rPr>
              <a:t>, </a:t>
            </a:r>
            <a:r>
              <a:rPr lang="en-US">
                <a:solidFill>
                  <a:srgbClr val="990000"/>
                </a:solidFill>
                <a:hlinkClick r:id="rId8"/>
              </a:rPr>
              <a:t>Virginia Gregg</a:t>
            </a:r>
            <a:r>
              <a:rPr lang="en-US">
                <a:latin typeface="Verdana" charset="0"/>
              </a:rPr>
              <a:t>, </a:t>
            </a:r>
            <a:r>
              <a:rPr lang="en-US">
                <a:solidFill>
                  <a:srgbClr val="990000"/>
                </a:solidFill>
                <a:hlinkClick r:id="rId9"/>
              </a:rPr>
              <a:t>Phillip Ahn</a:t>
            </a:r>
            <a:r>
              <a:rPr lang="en-US">
                <a:latin typeface="Verdana" charset="0"/>
              </a:rPr>
              <a:t>, </a:t>
            </a:r>
            <a:r>
              <a:rPr lang="en-US">
                <a:solidFill>
                  <a:srgbClr val="990000"/>
                </a:solidFill>
                <a:hlinkClick r:id="rId10"/>
              </a:rPr>
              <a:t>Murray Matheson</a:t>
            </a:r>
            <a:r>
              <a:rPr lang="en-US">
                <a:latin typeface="Verdana" charset="0"/>
              </a:rPr>
              <a:t>, </a:t>
            </a:r>
            <a:r>
              <a:rPr lang="en-US">
                <a:solidFill>
                  <a:srgbClr val="990000"/>
                </a:solidFill>
                <a:hlinkClick r:id="rId11"/>
              </a:rPr>
              <a:t>Jorja Cutright</a:t>
            </a:r>
            <a:r>
              <a:rPr lang="en-US">
                <a:latin typeface="Verdana" charset="0"/>
              </a:rPr>
              <a:t>,</a:t>
            </a:r>
            <a:r>
              <a:rPr lang="en-US">
                <a:solidFill>
                  <a:srgbClr val="990000"/>
                </a:solidFill>
                <a:hlinkClick r:id="rId12"/>
              </a:rPr>
              <a:t>Donna Martell</a:t>
            </a:r>
            <a:r>
              <a:rPr lang="en-US">
                <a:latin typeface="Verdana" charset="0"/>
              </a:rPr>
              <a:t>, </a:t>
            </a:r>
            <a:r>
              <a:rPr lang="en-US">
                <a:solidFill>
                  <a:srgbClr val="990000"/>
                </a:solidFill>
                <a:hlinkClick r:id="rId13"/>
              </a:rPr>
              <a:t>Richard Loo</a:t>
            </a:r>
            <a:r>
              <a:rPr lang="en-US">
                <a:latin typeface="Verdana" charset="0"/>
              </a:rPr>
              <a:t>, </a:t>
            </a:r>
            <a:r>
              <a:rPr lang="en-US">
                <a:solidFill>
                  <a:srgbClr val="990000"/>
                </a:solidFill>
                <a:hlinkClick r:id="rId14"/>
              </a:rPr>
              <a:t>Soo Young</a:t>
            </a:r>
            <a:r>
              <a:rPr lang="en-US">
                <a:latin typeface="Verdana" charset="0"/>
              </a:rPr>
              <a:t>, </a:t>
            </a:r>
            <a:r>
              <a:rPr lang="en-US">
                <a:solidFill>
                  <a:srgbClr val="990000"/>
                </a:solidFill>
                <a:hlinkClick r:id="rId15"/>
              </a:rPr>
              <a:t>Leonard Strong</a:t>
            </a:r>
            <a:r>
              <a:rPr lang="en-US">
                <a:latin typeface="Verdana" charset="0"/>
              </a:rPr>
              <a:t>,</a:t>
            </a:r>
            <a:r>
              <a:rPr lang="en-US">
                <a:solidFill>
                  <a:srgbClr val="990000"/>
                </a:solidFill>
                <a:hlinkClick r:id="rId16"/>
              </a:rPr>
              <a:t>Candace Lee</a:t>
            </a:r>
            <a:r>
              <a:rPr lang="en-US">
                <a:latin typeface="Verdana" charset="0"/>
              </a:rPr>
              <a:t>, </a:t>
            </a:r>
            <a:r>
              <a:rPr lang="en-US">
                <a:solidFill>
                  <a:srgbClr val="990000"/>
                </a:solidFill>
                <a:hlinkClick r:id="rId17"/>
              </a:rPr>
              <a:t>Herbert Heyes</a:t>
            </a:r>
            <a:r>
              <a:rPr lang="en-US" b="1">
                <a:latin typeface="Verdana-Bold" charset="0"/>
              </a:rPr>
              <a:t>Director:</a:t>
            </a:r>
            <a:r>
              <a:rPr lang="en-US">
                <a:latin typeface="Verdana" charset="0"/>
              </a:rPr>
              <a:t> </a:t>
            </a:r>
            <a:r>
              <a:rPr lang="en-US">
                <a:solidFill>
                  <a:srgbClr val="990000"/>
                </a:solidFill>
                <a:hlinkClick r:id="rId18"/>
              </a:rPr>
              <a:t>Henry King</a:t>
            </a:r>
            <a:r>
              <a:rPr lang="en-US" b="1">
                <a:latin typeface="Verdana-Bold" charset="0"/>
              </a:rPr>
              <a:t>Manufacturer:</a:t>
            </a:r>
            <a:r>
              <a:rPr lang="en-US">
                <a:latin typeface="Verdana" charset="0"/>
              </a:rPr>
              <a:t> DVCC</a:t>
            </a:r>
            <a:r>
              <a:rPr lang="en-US" b="1">
                <a:latin typeface="Verdana-Bold" charset="0"/>
              </a:rPr>
              <a:t>MPAA Rating:</a:t>
            </a:r>
            <a:r>
              <a:rPr lang="en-US">
                <a:latin typeface="Verdana" charset="0"/>
              </a:rPr>
              <a:t> Not Rated for (nothing objectionable)</a:t>
            </a:r>
            <a:r>
              <a:rPr lang="en-US" b="1">
                <a:latin typeface="Verdana-Bold" charset="0"/>
              </a:rPr>
              <a:t>Run Time:</a:t>
            </a:r>
            <a:r>
              <a:rPr lang="en-US">
                <a:latin typeface="Verdana" charset="0"/>
              </a:rPr>
              <a:t> 01h:41m:51s</a:t>
            </a:r>
            <a:r>
              <a:rPr lang="en-US" b="1">
                <a:latin typeface="Verdana-Bold" charset="0"/>
              </a:rPr>
              <a:t>Release Date:</a:t>
            </a:r>
            <a:r>
              <a:rPr lang="en-US">
                <a:latin typeface="Verdana" charset="0"/>
              </a:rPr>
              <a:t> May 06, 2003</a:t>
            </a:r>
            <a:r>
              <a:rPr lang="en-US" b="1">
                <a:latin typeface="Verdana-Bold" charset="0"/>
              </a:rPr>
              <a:t>UPC:</a:t>
            </a:r>
            <a:r>
              <a:rPr lang="en-US">
                <a:latin typeface="Verdana" charset="0"/>
              </a:rPr>
              <a:t> 024543060970</a:t>
            </a:r>
            <a:r>
              <a:rPr lang="en-US" b="1">
                <a:latin typeface="Verdana-Bold" charset="0"/>
              </a:rPr>
              <a:t>Genre:</a:t>
            </a:r>
            <a:r>
              <a:rPr lang="en-US">
                <a:latin typeface="Verdana" charset="0"/>
              </a:rPr>
              <a:t> romance</a:t>
            </a:r>
            <a:r>
              <a:rPr lang="en-US">
                <a:solidFill>
                  <a:srgbClr val="990000"/>
                </a:solidFill>
                <a:latin typeface="Verdana" charset="0"/>
                <a:hlinkClick r:id="rId19"/>
              </a:rPr>
              <a:t>Find other reviews in this genre</a:t>
            </a:r>
            <a:endParaRPr lang="en-US">
              <a:solidFill>
                <a:srgbClr val="990000"/>
              </a:solidFill>
              <a:latin typeface="Verdan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nb-NO" sz="1200" kern="1200" dirty="0" smtClean="0">
                <a:solidFill>
                  <a:schemeClr val="tx1"/>
                </a:solidFill>
                <a:latin typeface="+mn-lt"/>
                <a:ea typeface="ＭＳ Ｐゴシック" charset="-128"/>
                <a:cs typeface="ＭＳ Ｐゴシック" charset="-128"/>
              </a:rPr>
              <a:t>The </a:t>
            </a:r>
            <a:r>
              <a:rPr lang="nb-NO" sz="1200" kern="1200" dirty="0" err="1" smtClean="0">
                <a:solidFill>
                  <a:schemeClr val="tx1"/>
                </a:solidFill>
                <a:latin typeface="+mn-lt"/>
                <a:ea typeface="ＭＳ Ｐゴシック" charset="-128"/>
                <a:cs typeface="ＭＳ Ｐゴシック" charset="-128"/>
              </a:rPr>
              <a:t>actual</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passage</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reference</a:t>
            </a:r>
            <a:r>
              <a:rPr lang="nb-NO" sz="1200" kern="1200" dirty="0" smtClean="0">
                <a:solidFill>
                  <a:schemeClr val="tx1"/>
                </a:solidFill>
                <a:latin typeface="+mn-lt"/>
                <a:ea typeface="ＭＳ Ｐゴシック" charset="-128"/>
                <a:cs typeface="ＭＳ Ｐゴシック" charset="-128"/>
              </a:rPr>
              <a:t> in </a:t>
            </a:r>
            <a:r>
              <a:rPr lang="nb-NO" sz="1200" kern="1200" dirty="0" err="1" smtClean="0">
                <a:solidFill>
                  <a:schemeClr val="tx1"/>
                </a:solidFill>
                <a:latin typeface="+mn-lt"/>
                <a:ea typeface="ＭＳ Ｐゴシック" charset="-128"/>
                <a:cs typeface="ＭＳ Ｐゴシック" charset="-128"/>
              </a:rPr>
              <a:t>the</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Bible</a:t>
            </a:r>
            <a:r>
              <a:rPr lang="nb-NO" sz="1200" kern="1200" dirty="0" smtClean="0">
                <a:solidFill>
                  <a:schemeClr val="tx1"/>
                </a:solidFill>
                <a:latin typeface="+mn-lt"/>
                <a:ea typeface="ＭＳ Ｐゴシック" charset="-128"/>
                <a:cs typeface="ＭＳ Ｐゴシック" charset="-128"/>
              </a:rPr>
              <a:t> is </a:t>
            </a:r>
            <a:r>
              <a:rPr lang="nb-NO" sz="1200" kern="1200" dirty="0" err="1" smtClean="0">
                <a:solidFill>
                  <a:schemeClr val="tx1"/>
                </a:solidFill>
                <a:latin typeface="+mn-lt"/>
                <a:ea typeface="ＭＳ Ｐゴシック" charset="-128"/>
                <a:cs typeface="ＭＳ Ｐゴシック" charset="-128"/>
              </a:rPr>
              <a:t>the</a:t>
            </a:r>
            <a:r>
              <a:rPr lang="nb-NO" sz="1200" kern="1200" dirty="0" smtClean="0">
                <a:solidFill>
                  <a:schemeClr val="tx1"/>
                </a:solidFill>
                <a:latin typeface="+mn-lt"/>
                <a:ea typeface="ＭＳ Ｐゴシック" charset="-128"/>
                <a:cs typeface="ＭＳ Ｐゴシック" charset="-128"/>
              </a:rPr>
              <a:t> First </a:t>
            </a:r>
            <a:r>
              <a:rPr lang="nb-NO" sz="1200" kern="1200" dirty="0" err="1" smtClean="0">
                <a:solidFill>
                  <a:schemeClr val="tx1"/>
                </a:solidFill>
                <a:latin typeface="+mn-lt"/>
                <a:ea typeface="ＭＳ Ｐゴシック" charset="-128"/>
                <a:cs typeface="ＭＳ Ｐゴシック" charset="-128"/>
              </a:rPr>
              <a:t>Corinthians</a:t>
            </a:r>
            <a:r>
              <a:rPr lang="nb-NO" sz="1200" kern="1200" dirty="0" smtClean="0">
                <a:solidFill>
                  <a:schemeClr val="tx1"/>
                </a:solidFill>
                <a:latin typeface="+mn-lt"/>
                <a:ea typeface="ＭＳ Ｐゴシック" charset="-128"/>
                <a:cs typeface="ＭＳ Ｐゴシック" charset="-128"/>
              </a:rPr>
              <a:t> Chapter 13</a:t>
            </a:r>
          </a:p>
          <a:p>
            <a:r>
              <a:rPr lang="nb-NO" sz="1200" kern="1200" dirty="0" smtClean="0">
                <a:solidFill>
                  <a:schemeClr val="tx1"/>
                </a:solidFill>
                <a:latin typeface="+mn-lt"/>
                <a:ea typeface="ＭＳ Ｐゴシック" charset="-128"/>
                <a:cs typeface="ＭＳ Ｐゴシック" charset="-128"/>
              </a:rPr>
              <a:t> </a:t>
            </a:r>
          </a:p>
          <a:p>
            <a:r>
              <a:rPr lang="nb-NO" sz="1200" kern="1200" dirty="0" smtClean="0">
                <a:solidFill>
                  <a:schemeClr val="tx1"/>
                </a:solidFill>
                <a:latin typeface="+mn-lt"/>
                <a:ea typeface="ＭＳ Ｐゴシック" charset="-128"/>
                <a:cs typeface="ＭＳ Ｐゴシック" charset="-128"/>
              </a:rPr>
              <a:t> </a:t>
            </a:r>
          </a:p>
          <a:p>
            <a:r>
              <a:rPr lang="nb-NO" sz="1200" kern="1200" dirty="0" err="1" smtClean="0">
                <a:solidFill>
                  <a:schemeClr val="tx1"/>
                </a:solidFill>
                <a:latin typeface="+mn-lt"/>
                <a:ea typeface="ＭＳ Ｐゴシック" charset="-128"/>
                <a:cs typeface="ＭＳ Ｐゴシック" charset="-128"/>
              </a:rPr>
              <a:t>Please</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click</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on</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the</a:t>
            </a:r>
            <a:r>
              <a:rPr lang="nb-NO" sz="1200" kern="1200" dirty="0" smtClean="0">
                <a:solidFill>
                  <a:schemeClr val="tx1"/>
                </a:solidFill>
                <a:latin typeface="+mn-lt"/>
                <a:ea typeface="ＭＳ Ｐゴシック" charset="-128"/>
                <a:cs typeface="ＭＳ Ｐゴシック" charset="-128"/>
              </a:rPr>
              <a:t> link </a:t>
            </a:r>
            <a:r>
              <a:rPr lang="nb-NO" sz="1200" kern="1200" dirty="0" err="1" smtClean="0">
                <a:solidFill>
                  <a:schemeClr val="tx1"/>
                </a:solidFill>
                <a:latin typeface="+mn-lt"/>
                <a:ea typeface="ＭＳ Ｐゴシック" charset="-128"/>
                <a:cs typeface="ＭＳ Ｐゴシック" charset="-128"/>
              </a:rPr>
              <a:t>below</a:t>
            </a:r>
            <a:r>
              <a:rPr lang="nb-NO" sz="1200" kern="1200" dirty="0" smtClean="0">
                <a:solidFill>
                  <a:schemeClr val="tx1"/>
                </a:solidFill>
                <a:latin typeface="+mn-lt"/>
                <a:ea typeface="ＭＳ Ｐゴシック" charset="-128"/>
                <a:cs typeface="ＭＳ Ｐゴシック" charset="-128"/>
              </a:rPr>
              <a:t>.</a:t>
            </a:r>
          </a:p>
          <a:p>
            <a:r>
              <a:rPr lang="nb-NO" sz="1200" kern="1200" dirty="0" smtClean="0">
                <a:solidFill>
                  <a:schemeClr val="tx1"/>
                </a:solidFill>
                <a:latin typeface="+mn-lt"/>
                <a:ea typeface="ＭＳ Ｐゴシック" charset="-128"/>
                <a:cs typeface="ＭＳ Ｐゴシック" charset="-128"/>
              </a:rPr>
              <a:t> </a:t>
            </a:r>
          </a:p>
          <a:p>
            <a:r>
              <a:rPr lang="nb-NO" sz="1200" kern="1200" dirty="0" err="1" smtClean="0">
                <a:solidFill>
                  <a:schemeClr val="tx1"/>
                </a:solidFill>
                <a:latin typeface="+mn-lt"/>
                <a:ea typeface="ＭＳ Ｐゴシック" charset="-128"/>
                <a:cs typeface="ＭＳ Ｐゴシック" charset="-128"/>
              </a:rPr>
              <a:t>Many</a:t>
            </a:r>
            <a:r>
              <a:rPr lang="nb-NO" sz="1200" kern="1200" dirty="0" smtClean="0">
                <a:solidFill>
                  <a:schemeClr val="tx1"/>
                </a:solidFill>
                <a:latin typeface="+mn-lt"/>
                <a:ea typeface="ＭＳ Ｐゴシック" charset="-128"/>
                <a:cs typeface="ＭＳ Ｐゴシック" charset="-128"/>
              </a:rPr>
              <a:t> </a:t>
            </a:r>
            <a:r>
              <a:rPr lang="nb-NO" sz="1200" kern="1200" dirty="0" err="1" smtClean="0">
                <a:solidFill>
                  <a:schemeClr val="tx1"/>
                </a:solidFill>
                <a:latin typeface="+mn-lt"/>
                <a:ea typeface="ＭＳ Ｐゴシック" charset="-128"/>
                <a:cs typeface="ＭＳ Ｐゴシック" charset="-128"/>
              </a:rPr>
              <a:t>thanks</a:t>
            </a:r>
            <a:r>
              <a:rPr lang="nb-NO" sz="1200" kern="1200" dirty="0" smtClean="0">
                <a:solidFill>
                  <a:schemeClr val="tx1"/>
                </a:solidFill>
                <a:latin typeface="+mn-lt"/>
                <a:ea typeface="ＭＳ Ｐゴシック" charset="-128"/>
                <a:cs typeface="ＭＳ Ｐゴシック" charset="-128"/>
              </a:rPr>
              <a:t>.</a:t>
            </a:r>
          </a:p>
          <a:p>
            <a:r>
              <a:rPr lang="nb-NO" sz="1200" kern="1200" dirty="0" smtClean="0">
                <a:solidFill>
                  <a:schemeClr val="tx1"/>
                </a:solidFill>
                <a:latin typeface="+mn-lt"/>
                <a:ea typeface="ＭＳ Ｐゴシック" charset="-128"/>
                <a:cs typeface="ＭＳ Ｐゴシック" charset="-128"/>
              </a:rPr>
              <a:t> </a:t>
            </a:r>
          </a:p>
          <a:p>
            <a:r>
              <a:rPr lang="nb-NO" sz="1200" kern="1200" dirty="0" smtClean="0">
                <a:solidFill>
                  <a:schemeClr val="tx1"/>
                </a:solidFill>
                <a:latin typeface="+mn-lt"/>
                <a:ea typeface="ＭＳ Ｐゴシック" charset="-128"/>
                <a:cs typeface="ＭＳ Ｐゴシック" charset="-128"/>
                <a:hlinkClick r:id="rId3"/>
              </a:rPr>
              <a:t>http://www.biblegateway.com/passage/?search=1+Corinthians+13&amp;version=KJV</a:t>
            </a:r>
          </a:p>
          <a:p>
            <a:r>
              <a:rPr lang="nb-NO" sz="1200" kern="1200" dirty="0" smtClean="0">
                <a:solidFill>
                  <a:schemeClr val="tx1"/>
                </a:solidFill>
                <a:latin typeface="+mn-lt"/>
                <a:ea typeface="ＭＳ Ｐゴシック" charset="-128"/>
                <a:cs typeface="ＭＳ Ｐゴシック" charset="-128"/>
              </a:rPr>
              <a:t> </a:t>
            </a:r>
          </a:p>
          <a:p>
            <a:r>
              <a:rPr lang="nb-NO" sz="1200" kern="1200" smtClean="0">
                <a:solidFill>
                  <a:schemeClr val="tx1"/>
                </a:solidFill>
                <a:latin typeface="+mn-lt"/>
                <a:ea typeface="ＭＳ Ｐゴシック" charset="-128"/>
                <a:cs typeface="ＭＳ Ｐゴシック" charset="-128"/>
              </a:rPr>
              <a:t> </a:t>
            </a:r>
            <a:endParaRPr lang="en-US" dirty="0" smtClean="0"/>
          </a:p>
          <a:p>
            <a:pPr>
              <a:spcBef>
                <a:spcPct val="0"/>
              </a:spcBef>
            </a:pPr>
            <a:endParaRPr lang="en-US" dirty="0" smtClean="0"/>
          </a:p>
          <a:p>
            <a:pPr>
              <a:spcBef>
                <a:spcPct val="0"/>
              </a:spcBef>
            </a:pPr>
            <a:r>
              <a:rPr lang="en-US" dirty="0" smtClean="0"/>
              <a:t>Thanks </a:t>
            </a:r>
            <a:r>
              <a:rPr lang="en-US" dirty="0"/>
              <a:t>to Bishop Lawrence E. Day, Seattle August 22 2003</a:t>
            </a:r>
          </a:p>
          <a:p>
            <a:pPr>
              <a:spcBef>
                <a:spcPct val="0"/>
              </a:spcBef>
            </a:pPr>
            <a:endParaRPr lang="en-US" dirty="0"/>
          </a:p>
          <a:p>
            <a:pPr>
              <a:spcBef>
                <a:spcPct val="0"/>
              </a:spcBef>
            </a:pPr>
            <a:r>
              <a:rPr lang="en-US" dirty="0">
                <a:solidFill>
                  <a:srgbClr val="000000"/>
                </a:solidFill>
                <a:latin typeface="Arial" charset="0"/>
              </a:rPr>
              <a:t>The biblical citation(Book of First Corinthians) I included gives the quantification of the term "love" (agape in Greek). The numbers beside the words reference words in Strong's Exhaustive Concordance. The quantification for love would be as follows:</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A person who loves acts the following way toward the person being loved:</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1.	</a:t>
            </a:r>
            <a:r>
              <a:rPr lang="en-US" dirty="0" err="1">
                <a:solidFill>
                  <a:srgbClr val="000000"/>
                </a:solidFill>
                <a:latin typeface="Arial" charset="0"/>
              </a:rPr>
              <a:t>suffereth</a:t>
            </a:r>
            <a:r>
              <a:rPr lang="en-US" dirty="0">
                <a:solidFill>
                  <a:srgbClr val="000000"/>
                </a:solidFill>
                <a:latin typeface="Arial" charset="0"/>
              </a:rPr>
              <a:t> long</a:t>
            </a:r>
          </a:p>
          <a:p>
            <a:pPr>
              <a:spcBef>
                <a:spcPct val="0"/>
              </a:spcBef>
            </a:pPr>
            <a:r>
              <a:rPr lang="en-US" dirty="0">
                <a:solidFill>
                  <a:srgbClr val="000000"/>
                </a:solidFill>
                <a:latin typeface="Arial" charset="0"/>
              </a:rPr>
              <a:t>2.	is kind</a:t>
            </a:r>
          </a:p>
          <a:p>
            <a:pPr>
              <a:spcBef>
                <a:spcPct val="0"/>
              </a:spcBef>
            </a:pPr>
            <a:r>
              <a:rPr lang="en-US" dirty="0">
                <a:solidFill>
                  <a:srgbClr val="000000"/>
                </a:solidFill>
                <a:latin typeface="Arial" charset="0"/>
              </a:rPr>
              <a:t>3.	</a:t>
            </a:r>
            <a:r>
              <a:rPr lang="en-US" dirty="0" err="1">
                <a:solidFill>
                  <a:srgbClr val="000000"/>
                </a:solidFill>
                <a:latin typeface="Arial" charset="0"/>
              </a:rPr>
              <a:t>envieth</a:t>
            </a:r>
            <a:r>
              <a:rPr lang="en-US" dirty="0">
                <a:solidFill>
                  <a:srgbClr val="000000"/>
                </a:solidFill>
                <a:latin typeface="Arial" charset="0"/>
              </a:rPr>
              <a:t> not</a:t>
            </a:r>
          </a:p>
          <a:p>
            <a:pPr>
              <a:spcBef>
                <a:spcPct val="0"/>
              </a:spcBef>
            </a:pPr>
            <a:r>
              <a:rPr lang="en-US" dirty="0">
                <a:solidFill>
                  <a:srgbClr val="000000"/>
                </a:solidFill>
                <a:latin typeface="Arial" charset="0"/>
              </a:rPr>
              <a:t>4.	</a:t>
            </a:r>
            <a:r>
              <a:rPr lang="en-US" dirty="0" err="1">
                <a:solidFill>
                  <a:srgbClr val="000000"/>
                </a:solidFill>
                <a:latin typeface="Arial" charset="0"/>
              </a:rPr>
              <a:t>vaunteth</a:t>
            </a:r>
            <a:r>
              <a:rPr lang="en-US" dirty="0">
                <a:solidFill>
                  <a:srgbClr val="000000"/>
                </a:solidFill>
                <a:latin typeface="Arial" charset="0"/>
              </a:rPr>
              <a:t> not itself, </a:t>
            </a:r>
            <a:r>
              <a:rPr lang="en-US" dirty="0" err="1">
                <a:solidFill>
                  <a:srgbClr val="000000"/>
                </a:solidFill>
                <a:latin typeface="Arial" charset="0"/>
              </a:rPr>
              <a:t>vaunteth</a:t>
            </a:r>
            <a:r>
              <a:rPr lang="en-US" dirty="0">
                <a:solidFill>
                  <a:srgbClr val="000000"/>
                </a:solidFill>
                <a:latin typeface="Arial" charset="0"/>
              </a:rPr>
              <a:t>...: or, is not rash</a:t>
            </a:r>
          </a:p>
          <a:p>
            <a:pPr>
              <a:spcBef>
                <a:spcPct val="0"/>
              </a:spcBef>
            </a:pPr>
            <a:r>
              <a:rPr lang="en-US" dirty="0">
                <a:solidFill>
                  <a:srgbClr val="000000"/>
                </a:solidFill>
                <a:latin typeface="Arial" charset="0"/>
              </a:rPr>
              <a:t>5.	is not puffed up</a:t>
            </a:r>
          </a:p>
          <a:p>
            <a:pPr>
              <a:spcBef>
                <a:spcPct val="0"/>
              </a:spcBef>
            </a:pPr>
            <a:r>
              <a:rPr lang="en-US" dirty="0">
                <a:solidFill>
                  <a:srgbClr val="000000"/>
                </a:solidFill>
                <a:latin typeface="Arial" charset="0"/>
              </a:rPr>
              <a:t>6.	Doth not behave itself unseemly</a:t>
            </a:r>
          </a:p>
          <a:p>
            <a:pPr>
              <a:spcBef>
                <a:spcPct val="0"/>
              </a:spcBef>
            </a:pPr>
            <a:r>
              <a:rPr lang="en-US" dirty="0">
                <a:solidFill>
                  <a:srgbClr val="000000"/>
                </a:solidFill>
                <a:latin typeface="Arial" charset="0"/>
              </a:rPr>
              <a:t>7.	</a:t>
            </a:r>
            <a:r>
              <a:rPr lang="en-US" dirty="0" err="1">
                <a:solidFill>
                  <a:srgbClr val="000000"/>
                </a:solidFill>
                <a:latin typeface="Arial" charset="0"/>
              </a:rPr>
              <a:t>seeketh</a:t>
            </a:r>
            <a:r>
              <a:rPr lang="en-US" dirty="0">
                <a:solidFill>
                  <a:srgbClr val="000000"/>
                </a:solidFill>
                <a:latin typeface="Arial" charset="0"/>
              </a:rPr>
              <a:t> not her own</a:t>
            </a:r>
          </a:p>
          <a:p>
            <a:pPr>
              <a:spcBef>
                <a:spcPct val="0"/>
              </a:spcBef>
            </a:pPr>
            <a:r>
              <a:rPr lang="en-US" dirty="0">
                <a:solidFill>
                  <a:srgbClr val="000000"/>
                </a:solidFill>
                <a:latin typeface="Arial" charset="0"/>
              </a:rPr>
              <a:t>8.	is not easily provoked</a:t>
            </a:r>
          </a:p>
          <a:p>
            <a:pPr>
              <a:spcBef>
                <a:spcPct val="0"/>
              </a:spcBef>
            </a:pPr>
            <a:r>
              <a:rPr lang="en-US" dirty="0">
                <a:solidFill>
                  <a:srgbClr val="000000"/>
                </a:solidFill>
                <a:latin typeface="Arial" charset="0"/>
              </a:rPr>
              <a:t>9.	</a:t>
            </a:r>
            <a:r>
              <a:rPr lang="en-US" dirty="0" err="1">
                <a:solidFill>
                  <a:srgbClr val="000000"/>
                </a:solidFill>
                <a:latin typeface="Arial" charset="0"/>
              </a:rPr>
              <a:t>thinketh</a:t>
            </a:r>
            <a:r>
              <a:rPr lang="en-US" dirty="0">
                <a:solidFill>
                  <a:srgbClr val="000000"/>
                </a:solidFill>
                <a:latin typeface="Arial" charset="0"/>
              </a:rPr>
              <a:t> no evil</a:t>
            </a:r>
          </a:p>
          <a:p>
            <a:pPr>
              <a:spcBef>
                <a:spcPct val="0"/>
              </a:spcBef>
            </a:pPr>
            <a:r>
              <a:rPr lang="en-US" dirty="0">
                <a:solidFill>
                  <a:srgbClr val="000000"/>
                </a:solidFill>
                <a:latin typeface="Arial" charset="0"/>
              </a:rPr>
              <a:t>10.	</a:t>
            </a:r>
            <a:r>
              <a:rPr lang="en-US" dirty="0" err="1">
                <a:solidFill>
                  <a:srgbClr val="000000"/>
                </a:solidFill>
                <a:latin typeface="Arial" charset="0"/>
              </a:rPr>
              <a:t>Rejoiceth</a:t>
            </a:r>
            <a:r>
              <a:rPr lang="en-US" dirty="0">
                <a:solidFill>
                  <a:srgbClr val="000000"/>
                </a:solidFill>
                <a:latin typeface="Arial" charset="0"/>
              </a:rPr>
              <a:t> not in iniquity</a:t>
            </a:r>
          </a:p>
          <a:p>
            <a:pPr>
              <a:spcBef>
                <a:spcPct val="0"/>
              </a:spcBef>
            </a:pPr>
            <a:r>
              <a:rPr lang="en-US" dirty="0">
                <a:solidFill>
                  <a:srgbClr val="000000"/>
                </a:solidFill>
                <a:latin typeface="Arial" charset="0"/>
              </a:rPr>
              <a:t>11.	</a:t>
            </a:r>
            <a:r>
              <a:rPr lang="en-US" dirty="0" err="1">
                <a:solidFill>
                  <a:srgbClr val="000000"/>
                </a:solidFill>
                <a:latin typeface="Arial" charset="0"/>
              </a:rPr>
              <a:t>rejoiceth</a:t>
            </a:r>
            <a:r>
              <a:rPr lang="en-US" dirty="0">
                <a:solidFill>
                  <a:srgbClr val="000000"/>
                </a:solidFill>
                <a:latin typeface="Arial" charset="0"/>
              </a:rPr>
              <a:t> in the truth</a:t>
            </a:r>
          </a:p>
          <a:p>
            <a:pPr>
              <a:spcBef>
                <a:spcPct val="0"/>
              </a:spcBef>
            </a:pPr>
            <a:r>
              <a:rPr lang="en-US" dirty="0">
                <a:solidFill>
                  <a:srgbClr val="000000"/>
                </a:solidFill>
                <a:latin typeface="Arial" charset="0"/>
              </a:rPr>
              <a:t>12.	</a:t>
            </a:r>
            <a:r>
              <a:rPr lang="en-US" dirty="0" err="1">
                <a:solidFill>
                  <a:srgbClr val="000000"/>
                </a:solidFill>
                <a:latin typeface="Arial" charset="0"/>
              </a:rPr>
              <a:t>Beareth</a:t>
            </a:r>
            <a:r>
              <a:rPr lang="en-US" dirty="0">
                <a:solidFill>
                  <a:srgbClr val="000000"/>
                </a:solidFill>
                <a:latin typeface="Arial" charset="0"/>
              </a:rPr>
              <a:t> all things</a:t>
            </a:r>
          </a:p>
          <a:p>
            <a:pPr>
              <a:spcBef>
                <a:spcPct val="0"/>
              </a:spcBef>
            </a:pPr>
            <a:r>
              <a:rPr lang="en-US" dirty="0">
                <a:solidFill>
                  <a:srgbClr val="000000"/>
                </a:solidFill>
                <a:latin typeface="Arial" charset="0"/>
              </a:rPr>
              <a:t>13.	believeth all things</a:t>
            </a:r>
          </a:p>
          <a:p>
            <a:pPr>
              <a:spcBef>
                <a:spcPct val="0"/>
              </a:spcBef>
            </a:pPr>
            <a:r>
              <a:rPr lang="en-US" dirty="0">
                <a:solidFill>
                  <a:srgbClr val="000000"/>
                </a:solidFill>
                <a:latin typeface="Arial" charset="0"/>
              </a:rPr>
              <a:t>14.	</a:t>
            </a:r>
            <a:r>
              <a:rPr lang="en-US" dirty="0" err="1">
                <a:solidFill>
                  <a:srgbClr val="000000"/>
                </a:solidFill>
                <a:latin typeface="Arial" charset="0"/>
              </a:rPr>
              <a:t>hopeth</a:t>
            </a:r>
            <a:r>
              <a:rPr lang="en-US" dirty="0">
                <a:solidFill>
                  <a:srgbClr val="000000"/>
                </a:solidFill>
                <a:latin typeface="Arial" charset="0"/>
              </a:rPr>
              <a:t> all things</a:t>
            </a:r>
          </a:p>
          <a:p>
            <a:pPr>
              <a:spcBef>
                <a:spcPct val="0"/>
              </a:spcBef>
            </a:pPr>
            <a:r>
              <a:rPr lang="en-US" dirty="0">
                <a:solidFill>
                  <a:srgbClr val="000000"/>
                </a:solidFill>
                <a:latin typeface="Arial" charset="0"/>
              </a:rPr>
              <a:t>15.	</a:t>
            </a:r>
            <a:r>
              <a:rPr lang="en-US" dirty="0" err="1">
                <a:solidFill>
                  <a:srgbClr val="000000"/>
                </a:solidFill>
                <a:latin typeface="Arial" charset="0"/>
              </a:rPr>
              <a:t>endureth</a:t>
            </a:r>
            <a:r>
              <a:rPr lang="en-US" dirty="0">
                <a:solidFill>
                  <a:srgbClr val="000000"/>
                </a:solidFill>
                <a:latin typeface="Arial" charset="0"/>
              </a:rPr>
              <a:t> all things</a:t>
            </a:r>
          </a:p>
          <a:p>
            <a:pPr>
              <a:spcBef>
                <a:spcPct val="0"/>
              </a:spcBef>
            </a:pPr>
            <a:r>
              <a:rPr lang="en-US" dirty="0">
                <a:solidFill>
                  <a:srgbClr val="000000"/>
                </a:solidFill>
                <a:latin typeface="Arial" charset="0"/>
              </a:rPr>
              <a:t>16.	never </a:t>
            </a:r>
            <a:r>
              <a:rPr lang="en-US" dirty="0" err="1">
                <a:solidFill>
                  <a:srgbClr val="000000"/>
                </a:solidFill>
                <a:latin typeface="Arial" charset="0"/>
              </a:rPr>
              <a:t>faileth</a:t>
            </a:r>
            <a:endParaRPr lang="en-US" dirty="0">
              <a:solidFill>
                <a:srgbClr val="000000"/>
              </a:solidFill>
              <a:latin typeface="Arial" charset="0"/>
            </a:endParaRP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So, using these 16 quantifications for "love", a person could examine the long-term consistent behavioral actions of one person towards another and determine whether there was real agape love in the heart of the one claiming to love. Thus the quality of agape love can be measured by these quantified behaviors. </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So, my point is two fold. The first being that I support your contention that all qualities that humans deal with are quantifiable. The second is that the hardest of all, true selfless unconditional love, has been in fact quantified since antiquity. The definition and the measurement of the same has also been largely ignored by the world. I wonder if there's a correlation here. It may be that people like to have "qualities" </a:t>
            </a:r>
            <a:r>
              <a:rPr lang="en-US" dirty="0" err="1">
                <a:solidFill>
                  <a:srgbClr val="000000"/>
                </a:solidFill>
                <a:latin typeface="Arial" charset="0"/>
              </a:rPr>
              <a:t>unquantified</a:t>
            </a:r>
            <a:r>
              <a:rPr lang="en-US" dirty="0">
                <a:solidFill>
                  <a:srgbClr val="000000"/>
                </a:solidFill>
                <a:latin typeface="Arial" charset="0"/>
              </a:rPr>
              <a:t>, both professionally and personally. It leaves them more wiggle room.</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 </a:t>
            </a:r>
          </a:p>
          <a:p>
            <a:pPr>
              <a:spcBef>
                <a:spcPct val="0"/>
              </a:spcBef>
            </a:pPr>
            <a:r>
              <a:rPr lang="en-US" dirty="0">
                <a:solidFill>
                  <a:srgbClr val="000000"/>
                </a:solidFill>
                <a:latin typeface="Arial" charset="0"/>
              </a:rPr>
              <a:t>Dr. Lawrence E. Day, CQA, PMP</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a:t>
            </a:r>
          </a:p>
          <a:p>
            <a:pPr>
              <a:spcBef>
                <a:spcPct val="0"/>
              </a:spcBef>
            </a:pPr>
            <a:r>
              <a:rPr lang="en-US" dirty="0">
                <a:solidFill>
                  <a:srgbClr val="000000"/>
                </a:solidFill>
                <a:latin typeface="Arial" charset="0"/>
              </a:rPr>
              <a:t>While at the London conference, after you had emphasized the necessity of applying the skill of quantifying a quality, one of the participants told me that he did not believe you. One time after he had asserted to his boss that "you can't mange what you can't measure", his boss said what about trust. Trust is needed to successfully manage but you can't measure it. At the time, I didn't have the opportunity to dialog further, and he seemed pretty convinced of his position. So, basically, I've just dwelled upon the statement occasionally, and I have come to the conclusion that he is wrong. Basically, there are a set of behaviors that the "boss" would consider indicators that trust should or should not be conferred. Therefore trust can be quantified. An example might be that always completely filling out expense reports with all receipts attached and no errors might be one of the boss' measurable indicators of trust. Another might be that work is always done on time and meets the desired objective. So these quantifiers, although usually not documented are measurable indicators that make up the quality of trust.</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As I thought about it more, I came to the realization that probably the most difficult quality of all, "love", has been quantified for 2000 years. Here it is in the Bible in the Book of First Corinthians.</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(1Co 13:4)  Charity26 </a:t>
            </a:r>
            <a:r>
              <a:rPr lang="en-US" dirty="0" err="1">
                <a:solidFill>
                  <a:srgbClr val="000000"/>
                </a:solidFill>
                <a:latin typeface="Arial" charset="0"/>
              </a:rPr>
              <a:t>suffereth</a:t>
            </a:r>
            <a:r>
              <a:rPr lang="en-US" dirty="0">
                <a:solidFill>
                  <a:srgbClr val="000000"/>
                </a:solidFill>
                <a:latin typeface="Arial" charset="0"/>
              </a:rPr>
              <a:t> long3114, and is kind5541; charity26 envieth2206 not3756; charity26 vaunteth4068, 0 not3756 itself4068, is5448, 0 not3756 puffed up5448, </a:t>
            </a:r>
            <a:r>
              <a:rPr lang="en-US" dirty="0" err="1">
                <a:solidFill>
                  <a:srgbClr val="000000"/>
                </a:solidFill>
                <a:latin typeface="Arial" charset="0"/>
              </a:rPr>
              <a:t>vaunteth</a:t>
            </a:r>
            <a:r>
              <a:rPr lang="en-US" dirty="0">
                <a:solidFill>
                  <a:srgbClr val="000000"/>
                </a:solidFill>
                <a:latin typeface="Arial" charset="0"/>
              </a:rPr>
              <a:t>...: or, is not rash</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(1Co 13:5)  Doth807, 0 not3756 behave itself unseemly807, seeketh2212 not3756 her own1438, is3947, 0 not3756 easily provoked3947, thinketh3049 no3756 evil2556;</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(1Co 13:6)  Rejoiceth5463 not3756 in1909 iniquity93, but1161 rejoiceth4796 in the truth225; in the truth: or, with the truth</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(1Co 13:7)  Beareth4722 all things3956, believeth4100 all things3956, hopeth1679 all things3956, endureth5278 all things3956.</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(1Co 13:8)  Charity26 never3763 faileth1601: . fail: Gr. vanish away</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There is further breakdowns that can occur, since many of the descriptive words, such as "kind", can be further quantified. What this does do, is make possessing the attribute of "love" an observable behavior that can be measured against these parameters. Are you easily angered at someone? If so, then that is observable quantifiable evidence that you don't truly love that person. </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So, in summary, I am more convinced than ever that the ability and need to quantify qualities is essential to the accomplishment of desired goals.</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Best Regards,</a:t>
            </a:r>
          </a:p>
          <a:p>
            <a:pPr>
              <a:spcBef>
                <a:spcPct val="0"/>
              </a:spcBef>
            </a:pPr>
            <a:endParaRPr lang="en-US" dirty="0">
              <a:solidFill>
                <a:srgbClr val="000000"/>
              </a:solidFill>
              <a:latin typeface="Arial" charset="0"/>
            </a:endParaRPr>
          </a:p>
          <a:p>
            <a:pPr>
              <a:spcBef>
                <a:spcPct val="0"/>
              </a:spcBef>
            </a:pPr>
            <a:r>
              <a:rPr lang="en-US" dirty="0">
                <a:solidFill>
                  <a:srgbClr val="000000"/>
                </a:solidFill>
                <a:latin typeface="Arial" charset="0"/>
              </a:rPr>
              <a:t>Dr. Lawrence E. Day, CQA, PMP -Seattle WA, USA</a:t>
            </a:r>
          </a:p>
          <a:p>
            <a:pPr>
              <a:spcBef>
                <a:spcPct val="0"/>
              </a:spcBef>
            </a:pPr>
            <a:r>
              <a:rPr lang="en-US" dirty="0">
                <a:solidFill>
                  <a:srgbClr val="000000"/>
                </a:solidFill>
                <a:latin typeface="Arial" charset="0"/>
              </a:rPr>
              <a:t>AUGUST 2003</a:t>
            </a:r>
          </a:p>
          <a:p>
            <a:pPr>
              <a:spcBef>
                <a:spcPct val="0"/>
              </a:spcBef>
            </a:pPr>
            <a:r>
              <a:rPr lang="en-US" dirty="0">
                <a:solidFill>
                  <a:srgbClr val="000000"/>
                </a:solidFill>
                <a:latin typeface="Arial" charset="0"/>
              </a:rPr>
              <a:t>"Day, Lawrence E" &lt;</a:t>
            </a:r>
            <a:r>
              <a:rPr lang="en-US" dirty="0" err="1">
                <a:solidFill>
                  <a:srgbClr val="000000"/>
                </a:solidFill>
                <a:latin typeface="Arial" charset="0"/>
              </a:rPr>
              <a:t>lawrence.e.day@boeing.com</a:t>
            </a:r>
            <a:r>
              <a:rPr lang="en-US" dirty="0">
                <a:solidFill>
                  <a:srgbClr val="000000"/>
                </a:solidFill>
                <a:latin typeface="Arial" charset="0"/>
              </a:rPr>
              <a:t>&gt;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a:spLocks noGrp="1" noChangeArrowheads="1"/>
          </p:cNvSpPr>
          <p:nvPr>
            <p:ph type="dt" sz="quarter" idx="1"/>
          </p:nvPr>
        </p:nvSpPr>
        <p:spPr>
          <a:xfrm>
            <a:off x="3884613" y="0"/>
            <a:ext cx="2971800" cy="457200"/>
          </a:xfrm>
          <a:prstGeom prst="rect">
            <a:avLst/>
          </a:prstGeom>
          <a:noFill/>
        </p:spPr>
        <p:txBody>
          <a:bodyPr/>
          <a:lstStyle/>
          <a:p>
            <a:fld id="{5777323F-97F6-EE4C-8609-2B5FDD2F6338}" type="datetime1">
              <a:rPr lang="en-US"/>
              <a:pPr/>
              <a:t>28/03/2013</a:t>
            </a:fld>
            <a:endParaRPr lang="en-US"/>
          </a:p>
        </p:txBody>
      </p:sp>
      <p:sp>
        <p:nvSpPr>
          <p:cNvPr id="16387" name="Rectangle 13"/>
          <p:cNvSpPr>
            <a:spLocks noGrp="1" noChangeArrowheads="1"/>
          </p:cNvSpPr>
          <p:nvPr>
            <p:ph type="sldNum" sz="quarter" idx="5"/>
          </p:nvPr>
        </p:nvSpPr>
        <p:spPr>
          <a:xfrm>
            <a:off x="3884613" y="8685213"/>
            <a:ext cx="2971800" cy="457200"/>
          </a:xfrm>
          <a:prstGeom prst="rect">
            <a:avLst/>
          </a:prstGeom>
          <a:noFill/>
        </p:spPr>
        <p:txBody>
          <a:bodyPr/>
          <a:lstStyle/>
          <a:p>
            <a:fld id="{ADB5A279-9AF3-5F4D-BC8B-63A48559693A}" type="slidenum">
              <a:rPr lang="en-US"/>
              <a:pPr/>
              <a:t>50</a:t>
            </a:fld>
            <a:endParaRPr lang="en-US"/>
          </a:p>
        </p:txBody>
      </p:sp>
      <p:sp>
        <p:nvSpPr>
          <p:cNvPr id="16388" name="Rectangle 2"/>
          <p:cNvSpPr>
            <a:spLocks noGrp="1" noRot="1" noChangeAspect="1" noChangeArrowheads="1"/>
          </p:cNvSpPr>
          <p:nvPr>
            <p:ph type="sldImg"/>
          </p:nvPr>
        </p:nvSpPr>
        <p:spPr>
          <a:xfrm>
            <a:off x="1143000" y="685800"/>
            <a:ext cx="4572000" cy="3429000"/>
          </a:xfrm>
          <a:prstGeom prst="rect">
            <a:avLst/>
          </a:prstGeom>
          <a:ln/>
        </p:spPr>
      </p:sp>
      <p:sp>
        <p:nvSpPr>
          <p:cNvPr id="16389" name="Rectangle 3"/>
          <p:cNvSpPr>
            <a:spLocks noGrp="1" noChangeArrowheads="1"/>
          </p:cNvSpPr>
          <p:nvPr>
            <p:ph type="body" idx="1"/>
          </p:nvPr>
        </p:nvSpPr>
        <p:spPr>
          <a:xfrm>
            <a:off x="914400" y="4343400"/>
            <a:ext cx="5029200" cy="4343400"/>
          </a:xfrm>
          <a:prstGeom prst="rect">
            <a:avLst/>
          </a:prstGeom>
          <a:noFill/>
          <a:ln/>
        </p:spPr>
        <p:txBody>
          <a:bodyPr/>
          <a:lstStyle/>
          <a:p>
            <a:pPr>
              <a:lnSpc>
                <a:spcPct val="120000"/>
              </a:lnSpc>
            </a:pPr>
            <a:r>
              <a:rPr lang="en-US" dirty="0" smtClean="0">
                <a:hlinkClick r:id="rId3"/>
              </a:rPr>
              <a:t>http://sprott.physics.wisc.edu/ lectures/love&amp;hap/</a:t>
            </a:r>
            <a:r>
              <a:rPr lang="en-US" dirty="0" smtClean="0"/>
              <a:t>  (This talk)</a:t>
            </a:r>
          </a:p>
          <a:p>
            <a:pPr>
              <a:lnSpc>
                <a:spcPct val="120000"/>
              </a:lnSpc>
            </a:pPr>
            <a:endParaRPr lang="en-US" dirty="0" smtClean="0"/>
          </a:p>
          <a:p>
            <a:pPr>
              <a:lnSpc>
                <a:spcPct val="120000"/>
              </a:lnSpc>
            </a:pPr>
            <a:r>
              <a:rPr lang="en-US" dirty="0" smtClean="0"/>
              <a:t>Steven H. </a:t>
            </a:r>
            <a:r>
              <a:rPr lang="en-US" dirty="0" err="1" smtClean="0"/>
              <a:t>Strogatz</a:t>
            </a:r>
            <a:r>
              <a:rPr lang="en-US" dirty="0" smtClean="0"/>
              <a:t>, </a:t>
            </a:r>
            <a:r>
              <a:rPr lang="en-US" i="1" dirty="0" smtClean="0"/>
              <a:t>Nonlinear Dynamics and Chaos </a:t>
            </a:r>
            <a:r>
              <a:rPr lang="en-US" dirty="0" smtClean="0"/>
              <a:t>(Addison-Wesley, 1994)</a:t>
            </a:r>
          </a:p>
          <a:p>
            <a:pPr>
              <a:lnSpc>
                <a:spcPct val="120000"/>
              </a:lnSpc>
            </a:pPr>
            <a:endParaRPr lang="en-US" dirty="0" smtClean="0"/>
          </a:p>
          <a:p>
            <a:pPr>
              <a:lnSpc>
                <a:spcPct val="120000"/>
              </a:lnSpc>
            </a:pPr>
            <a:r>
              <a:rPr lang="en-US" dirty="0" smtClean="0">
                <a:hlinkClick r:id="rId4"/>
              </a:rPr>
              <a:t>sprott@juno.physics.wisc.edu</a:t>
            </a:r>
            <a:endParaRPr lang="en-US" dirty="0" smtClean="0"/>
          </a:p>
          <a:p>
            <a:endParaRPr lang="en-GB" dirty="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F95C45F5-6B33-8C4C-8942-7E9B3E2D3198}" type="slidenum">
              <a:rPr lang="en-US">
                <a:latin typeface="Arial" pitchFamily="-65" charset="0"/>
                <a:ea typeface="ＭＳ Ｐゴシック" pitchFamily="-65" charset="-128"/>
                <a:cs typeface="ＭＳ Ｐゴシック" pitchFamily="-65" charset="-128"/>
              </a:rPr>
              <a:pPr/>
              <a:t>51</a:t>
            </a:fld>
            <a:endParaRPr lang="en-US">
              <a:latin typeface="Arial" pitchFamily="-65" charset="0"/>
              <a:ea typeface="ＭＳ Ｐゴシック" pitchFamily="-65" charset="-128"/>
              <a:cs typeface="ＭＳ Ｐゴシック" pitchFamily="-65" charset="-128"/>
            </a:endParaRPr>
          </a:p>
        </p:txBody>
      </p:sp>
      <p:sp>
        <p:nvSpPr>
          <p:cNvPr id="15363" name="Rectangle 2"/>
          <p:cNvSpPr>
            <a:spLocks noGrp="1" noRot="1" noChangeAspect="1" noChangeArrowheads="1" noTextEdit="1"/>
          </p:cNvSpPr>
          <p:nvPr>
            <p:ph type="sldImg"/>
          </p:nvPr>
        </p:nvSpPr>
        <p:spPr>
          <a:xfrm>
            <a:off x="1143000" y="685800"/>
            <a:ext cx="4572000" cy="3429000"/>
          </a:xfrm>
          <a:prstGeom prst="rect">
            <a:avLst/>
          </a:prstGeom>
          <a:ln/>
        </p:spPr>
      </p:sp>
      <p:sp>
        <p:nvSpPr>
          <p:cNvPr id="15364"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http://lostgarden.com/labels/Project%20Horseshoe.html</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7651" name="Notes Placeholder 2"/>
          <p:cNvSpPr>
            <a:spLocks noGrp="1"/>
          </p:cNvSpPr>
          <p:nvPr>
            <p:ph type="body" idx="1"/>
          </p:nvPr>
        </p:nvSpPr>
        <p:spPr bwMode="auto">
          <a:xfrm>
            <a:off x="685800" y="4343400"/>
            <a:ext cx="5486400" cy="4114800"/>
          </a:xfrm>
          <a:prstGeom prst="rect">
            <a:avLst/>
          </a:prstGeom>
          <a:noFill/>
        </p:spPr>
        <p:txBody>
          <a:bodyPr wrap="square" numCol="1" anchor="t" anchorCtr="0" compatLnSpc="1">
            <a:prstTxWarp prst="textNoShape">
              <a:avLst/>
            </a:prstTxWarp>
          </a:bodyPr>
          <a:lstStyle/>
          <a:p>
            <a:pPr eaLnBrk="1" hangingPunct="1"/>
            <a:r>
              <a:rPr lang="en-US" smtClean="0"/>
              <a:t>http://www.chariho.k12.ri.us/curriculum/MIsmart/matter/matter.html</a:t>
            </a:r>
          </a:p>
          <a:p>
            <a:pPr eaLnBrk="1" hangingPunct="1"/>
            <a:endParaRPr lang="en-US" smtClean="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D3AB6E3F-E22C-8847-A6CE-5F33D8C8B4E8}" type="slidenum">
              <a:rPr lang="en-US" smtClean="0"/>
              <a:pPr>
                <a:defRPr/>
              </a:pPr>
              <a:t>52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http://chronicle.com/photos/v52/i27/5227-b36.jpg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1A31CA7-D291-714E-8147-84525AFE27E8}" type="slidenum">
              <a:rPr lang="en-US" smtClean="0"/>
              <a:pPr/>
              <a:t>53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xfrm>
            <a:off x="3884613" y="8685213"/>
            <a:ext cx="2971800" cy="457200"/>
          </a:xfrm>
          <a:prstGeom prst="rect">
            <a:avLst/>
          </a:prstGeom>
          <a:noFill/>
        </p:spPr>
        <p:txBody>
          <a:bodyPr/>
          <a:lstStyle/>
          <a:p>
            <a:fld id="{4112A849-C5AF-074F-B937-2EFDC518DB26}" type="slidenum">
              <a:rPr lang="en-US">
                <a:latin typeface="Arial" pitchFamily="-65" charset="0"/>
                <a:ea typeface="ＭＳ Ｐゴシック" pitchFamily="-65" charset="-128"/>
                <a:cs typeface="ＭＳ Ｐゴシック" pitchFamily="-65" charset="-128"/>
              </a:rPr>
              <a:pPr/>
              <a:t>54</a:t>
            </a:fld>
            <a:endParaRPr lang="en-US">
              <a:latin typeface="Arial" pitchFamily="-65" charset="0"/>
              <a:ea typeface="ＭＳ Ｐゴシック" pitchFamily="-65" charset="-128"/>
              <a:cs typeface="ＭＳ Ｐゴシック" pitchFamily="-65" charset="-128"/>
            </a:endParaRPr>
          </a:p>
        </p:txBody>
      </p:sp>
      <p:sp>
        <p:nvSpPr>
          <p:cNvPr id="17411" name="Rectangle 2"/>
          <p:cNvSpPr>
            <a:spLocks noGrp="1" noRot="1" noChangeAspect="1" noChangeArrowheads="1" noTextEdit="1"/>
          </p:cNvSpPr>
          <p:nvPr>
            <p:ph type="sldImg"/>
          </p:nvPr>
        </p:nvSpPr>
        <p:spPr>
          <a:xfrm>
            <a:off x="1143000" y="685800"/>
            <a:ext cx="4572000" cy="3429000"/>
          </a:xfrm>
          <a:prstGeom prst="rect">
            <a:avLst/>
          </a:prstGeom>
          <a:ln/>
        </p:spPr>
      </p:sp>
      <p:sp>
        <p:nvSpPr>
          <p:cNvPr id="17412"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sz="800" dirty="0" err="1" smtClean="0">
                <a:latin typeface="Arial" pitchFamily="-65" charset="0"/>
                <a:ea typeface="ＭＳ Ｐゴシック" pitchFamily="-65" charset="-128"/>
                <a:cs typeface="ＭＳ Ｐゴシック" pitchFamily="-65" charset="-128"/>
              </a:rPr>
              <a:t>http://artscene.textfiles.com/mirrors/GRAPE-DEMO-ARCHIVE/graphism/op/pixel/pixel-scared.png</a:t>
            </a:r>
            <a:endParaRPr lang="en-US" sz="800" dirty="0" smtClean="0">
              <a:latin typeface="Arial" pitchFamily="-65" charset="0"/>
              <a:ea typeface="ＭＳ Ｐゴシック" pitchFamily="-65" charset="-128"/>
              <a:cs typeface="ＭＳ Ｐゴシック" pitchFamily="-65" charset="-128"/>
            </a:endParaRPr>
          </a:p>
          <a:p>
            <a:pPr eaLnBrk="1" hangingPunct="1"/>
            <a:endParaRPr lang="en-US" sz="800" dirty="0" smtClean="0">
              <a:latin typeface="Arial" pitchFamily="-65" charset="0"/>
              <a:ea typeface="ＭＳ Ｐゴシック" pitchFamily="-65" charset="-128"/>
              <a:cs typeface="ＭＳ Ｐゴシック" pitchFamily="-65" charset="-128"/>
            </a:endParaRPr>
          </a:p>
          <a:p>
            <a:pPr eaLnBrk="1" hangingPunct="1"/>
            <a:r>
              <a:rPr lang="en-US" sz="800" dirty="0" smtClean="0">
                <a:latin typeface="Arial" pitchFamily="-65" charset="0"/>
                <a:ea typeface="ＭＳ Ｐゴシック" pitchFamily="-65" charset="-128"/>
                <a:cs typeface="ＭＳ Ｐゴシック" pitchFamily="-65" charset="-128"/>
              </a:rPr>
              <a:t>Where </a:t>
            </a:r>
            <a:r>
              <a:rPr lang="en-US" sz="800" dirty="0">
                <a:latin typeface="Arial" pitchFamily="-65" charset="0"/>
                <a:ea typeface="ＭＳ Ｐゴシック" pitchFamily="-65" charset="-128"/>
                <a:cs typeface="ＭＳ Ｐゴシック" pitchFamily="-65" charset="-128"/>
              </a:rPr>
              <a:t>Do We Want to Be: </a:t>
            </a:r>
          </a:p>
          <a:p>
            <a:pPr eaLnBrk="1" hangingPunct="1">
              <a:buFontTx/>
              <a:buChar char="•"/>
            </a:pPr>
            <a:r>
              <a:rPr lang="en-US" sz="800" dirty="0">
                <a:latin typeface="Arial" pitchFamily="-65" charset="0"/>
                <a:ea typeface="ＭＳ Ｐゴシック" pitchFamily="-65" charset="-128"/>
                <a:cs typeface="ＭＳ Ｐゴシック" pitchFamily="-65" charset="-128"/>
              </a:rPr>
              <a:t>Easy to understand the system code and therefore maintain / update</a:t>
            </a:r>
          </a:p>
          <a:p>
            <a:pPr eaLnBrk="1" hangingPunct="1">
              <a:buFontTx/>
              <a:buChar char="•"/>
            </a:pPr>
            <a:r>
              <a:rPr lang="en-US" sz="800" dirty="0">
                <a:latin typeface="Arial" pitchFamily="-65" charset="0"/>
                <a:ea typeface="ＭＳ Ｐゴシック" pitchFamily="-65" charset="-128"/>
                <a:cs typeface="ＭＳ Ｐゴシック" pitchFamily="-65" charset="-128"/>
              </a:rPr>
              <a:t>Uniform Code. (Looks like it was written by one person)</a:t>
            </a:r>
          </a:p>
          <a:p>
            <a:pPr lvl="1" eaLnBrk="1" hangingPunct="1">
              <a:buFontTx/>
              <a:buChar char="•"/>
            </a:pPr>
            <a:r>
              <a:rPr lang="en-US" sz="800" dirty="0">
                <a:latin typeface="Arial" pitchFamily="-65" charset="0"/>
              </a:rPr>
              <a:t>Code standards for legibility, safety, best practices</a:t>
            </a:r>
          </a:p>
          <a:p>
            <a:pPr lvl="1" eaLnBrk="1" hangingPunct="1">
              <a:buFontTx/>
              <a:buChar char="•"/>
            </a:pPr>
            <a:r>
              <a:rPr lang="en-US" sz="800" dirty="0">
                <a:latin typeface="Arial" pitchFamily="-65" charset="0"/>
              </a:rPr>
              <a:t>Living component and utility library for rapid development and code reuse</a:t>
            </a:r>
          </a:p>
          <a:p>
            <a:pPr eaLnBrk="1" hangingPunct="1">
              <a:buFontTx/>
              <a:buChar char="•"/>
            </a:pPr>
            <a:r>
              <a:rPr lang="en-US" sz="800" dirty="0">
                <a:latin typeface="Arial" pitchFamily="-65" charset="0"/>
                <a:ea typeface="ＭＳ Ｐゴシック" pitchFamily="-65" charset="-128"/>
                <a:cs typeface="ＭＳ Ｐゴシック" pitchFamily="-65" charset="-128"/>
              </a:rPr>
              <a:t>Easily and comprehensively testable</a:t>
            </a:r>
          </a:p>
          <a:p>
            <a:pPr eaLnBrk="1" hangingPunct="1">
              <a:buFontTx/>
              <a:buChar char="•"/>
            </a:pPr>
            <a:endParaRPr lang="en-US" sz="800" dirty="0">
              <a:latin typeface="Arial" pitchFamily="-65" charset="0"/>
              <a:ea typeface="ＭＳ Ｐゴシック" pitchFamily="-65" charset="-128"/>
              <a:cs typeface="ＭＳ Ｐゴシック" pitchFamily="-65" charset="-128"/>
            </a:endParaRPr>
          </a:p>
          <a:p>
            <a:pPr eaLnBrk="1" hangingPunct="1">
              <a:buFontTx/>
              <a:buChar char="•"/>
            </a:pPr>
            <a:r>
              <a:rPr lang="en-US" sz="800" dirty="0">
                <a:latin typeface="Arial" pitchFamily="-65" charset="0"/>
                <a:ea typeface="ＭＳ Ｐゴシック" pitchFamily="-65" charset="-128"/>
                <a:cs typeface="ＭＳ Ｐゴシック" pitchFamily="-65" charset="-128"/>
              </a:rPr>
              <a:t>Fearless addition of features and advanced capabilities</a:t>
            </a:r>
          </a:p>
          <a:p>
            <a:pPr lvl="1" eaLnBrk="1" hangingPunct="1">
              <a:buFontTx/>
              <a:buChar char="•"/>
            </a:pPr>
            <a:r>
              <a:rPr lang="en-US" sz="800" dirty="0">
                <a:latin typeface="Arial" pitchFamily="-65" charset="0"/>
              </a:rPr>
              <a:t>Rapid development without fear of regression</a:t>
            </a:r>
          </a:p>
          <a:p>
            <a:pPr eaLnBrk="1" hangingPunct="1">
              <a:buFontTx/>
              <a:buChar char="•"/>
            </a:pPr>
            <a:r>
              <a:rPr lang="en-US" sz="800" dirty="0">
                <a:latin typeface="Arial" pitchFamily="-65" charset="0"/>
                <a:ea typeface="ＭＳ Ｐゴシック" pitchFamily="-65" charset="-128"/>
                <a:cs typeface="ＭＳ Ｐゴシック" pitchFamily="-65" charset="-128"/>
              </a:rPr>
              <a:t>Ability to incorporate new patterns / technology easily (e.g. Moving from Database to MXX, or from RDBMS to OODBMS)</a:t>
            </a:r>
          </a:p>
          <a:p>
            <a:pPr lvl="1" eaLnBrk="1" hangingPunct="1">
              <a:buFontTx/>
              <a:buChar char="•"/>
            </a:pPr>
            <a:r>
              <a:rPr lang="en-US" sz="800" dirty="0">
                <a:latin typeface="Arial" pitchFamily="-65" charset="0"/>
              </a:rPr>
              <a:t>Loosely coupled components that can be modified or replaced with no 'ripple' throughout the system</a:t>
            </a:r>
          </a:p>
          <a:p>
            <a:pPr eaLnBrk="1" hangingPunct="1">
              <a:buFontTx/>
              <a:buChar char="•"/>
            </a:pPr>
            <a:r>
              <a:rPr lang="en-US" sz="800" dirty="0">
                <a:latin typeface="Arial" pitchFamily="-65" charset="0"/>
                <a:ea typeface="ＭＳ Ｐゴシック" pitchFamily="-65" charset="-128"/>
                <a:cs typeface="ＭＳ Ｐゴシック" pitchFamily="-65" charset="-128"/>
              </a:rPr>
              <a:t>Be able to handle changing requirements with minimal (if any) impact.  (Includes the notion of easily reversible decisions)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http://www.newscopy.org/images/lemming_rush_hour_1.jpg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1A31CA7-D291-714E-8147-84525AFE27E8}" type="slidenum">
              <a:rPr lang="en-US" smtClean="0"/>
              <a:pPr/>
              <a:t>55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Photo 2013</a:t>
            </a:r>
            <a:endParaRPr lang="en-US" dirty="0"/>
          </a:p>
        </p:txBody>
      </p:sp>
    </p:spTree>
    <p:extLst>
      <p:ext uri="{BB962C8B-B14F-4D97-AF65-F5344CB8AC3E}">
        <p14:creationId xmlns:p14="http://schemas.microsoft.com/office/powerpoint/2010/main" val="150303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xfrm>
            <a:off x="3884613" y="8685213"/>
            <a:ext cx="2971800" cy="457200"/>
          </a:xfrm>
          <a:prstGeom prst="rect">
            <a:avLst/>
          </a:prstGeom>
          <a:noFill/>
        </p:spPr>
        <p:txBody>
          <a:bodyPr/>
          <a:lstStyle/>
          <a:p>
            <a:fld id="{02359AB7-D188-6F49-B1A3-73D4642FBB99}" type="slidenum">
              <a:rPr lang="en-US">
                <a:latin typeface="Arial" pitchFamily="-65" charset="0"/>
                <a:ea typeface="ＭＳ Ｐゴシック" pitchFamily="-65" charset="-128"/>
                <a:cs typeface="ＭＳ Ｐゴシック" pitchFamily="-65" charset="-128"/>
              </a:rPr>
              <a:pPr/>
              <a:t>56</a:t>
            </a:fld>
            <a:endParaRPr lang="en-US">
              <a:latin typeface="Arial" pitchFamily="-65" charset="0"/>
              <a:ea typeface="ＭＳ Ｐゴシック" pitchFamily="-65" charset="-128"/>
              <a:cs typeface="ＭＳ Ｐゴシック" pitchFamily="-65" charset="-128"/>
            </a:endParaRPr>
          </a:p>
        </p:txBody>
      </p:sp>
      <p:sp>
        <p:nvSpPr>
          <p:cNvPr id="20483" name="Rectangle 2"/>
          <p:cNvSpPr>
            <a:spLocks noGrp="1" noRot="1" noChangeAspect="1" noChangeArrowheads="1" noTextEdit="1"/>
          </p:cNvSpPr>
          <p:nvPr>
            <p:ph type="sldImg"/>
          </p:nvPr>
        </p:nvSpPr>
        <p:spPr>
          <a:xfrm>
            <a:off x="1143000" y="685800"/>
            <a:ext cx="4572000" cy="3429000"/>
          </a:xfrm>
          <a:prstGeom prst="rect">
            <a:avLst/>
          </a:prstGeom>
          <a:ln/>
        </p:spPr>
      </p:sp>
      <p:sp>
        <p:nvSpPr>
          <p:cNvPr id="20484"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http://purity.chanlu.org/cgart/Wallpaper-11.jpg</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xfrm>
            <a:off x="3884613" y="8685213"/>
            <a:ext cx="2971800" cy="457200"/>
          </a:xfrm>
          <a:prstGeom prst="rect">
            <a:avLst/>
          </a:prstGeom>
          <a:noFill/>
        </p:spPr>
        <p:txBody>
          <a:bodyPr/>
          <a:lstStyle/>
          <a:p>
            <a:fld id="{2AECB5E8-C0ED-134F-8184-A59DF81B585A}" type="slidenum">
              <a:rPr lang="en-US">
                <a:latin typeface="Arial" pitchFamily="-65" charset="0"/>
                <a:ea typeface="ＭＳ Ｐゴシック" pitchFamily="-65" charset="-128"/>
                <a:cs typeface="ＭＳ Ｐゴシック" pitchFamily="-65" charset="-128"/>
              </a:rPr>
              <a:pPr/>
              <a:t>57</a:t>
            </a:fld>
            <a:endParaRPr lang="en-US">
              <a:latin typeface="Arial" pitchFamily="-65" charset="0"/>
              <a:ea typeface="ＭＳ Ｐゴシック" pitchFamily="-65" charset="-128"/>
              <a:cs typeface="ＭＳ Ｐゴシック" pitchFamily="-65" charset="-128"/>
            </a:endParaRPr>
          </a:p>
        </p:txBody>
      </p:sp>
      <p:sp>
        <p:nvSpPr>
          <p:cNvPr id="22531" name="Rectangle 2"/>
          <p:cNvSpPr>
            <a:spLocks noGrp="1" noRot="1" noChangeAspect="1" noChangeArrowheads="1" noTextEdit="1"/>
          </p:cNvSpPr>
          <p:nvPr>
            <p:ph type="sldImg"/>
          </p:nvPr>
        </p:nvSpPr>
        <p:spPr>
          <a:xfrm>
            <a:off x="1143000" y="685800"/>
            <a:ext cx="4572000" cy="3429000"/>
          </a:xfrm>
          <a:prstGeom prst="rect">
            <a:avLst/>
          </a:prstGeom>
          <a:ln/>
        </p:spPr>
      </p:sp>
      <p:sp>
        <p:nvSpPr>
          <p:cNvPr id="22532"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err="1" smtClean="0">
                <a:latin typeface="Arial" pitchFamily="-65" charset="0"/>
                <a:ea typeface="ＭＳ Ｐゴシック" pitchFamily="-65" charset="-128"/>
                <a:cs typeface="ＭＳ Ｐゴシック" pitchFamily="-65" charset="-128"/>
              </a:rPr>
              <a:t>http://www.insyte-consulting.com/files/images/Six_Sigma_Diagrams/Six_Sigma_Phases-Define.gif</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3884613" y="8685213"/>
            <a:ext cx="2971800" cy="457200"/>
          </a:xfrm>
          <a:prstGeom prst="rect">
            <a:avLst/>
          </a:prstGeom>
          <a:noFill/>
        </p:spPr>
        <p:txBody>
          <a:bodyPr/>
          <a:lstStyle/>
          <a:p>
            <a:fld id="{A6B921DF-D9FD-9145-A089-B52B9D83FE95}" type="slidenum">
              <a:rPr lang="en-US">
                <a:latin typeface="Arial" pitchFamily="-65" charset="0"/>
                <a:ea typeface="ＭＳ Ｐゴシック" pitchFamily="-65" charset="-128"/>
                <a:cs typeface="ＭＳ Ｐゴシック" pitchFamily="-65" charset="-128"/>
              </a:rPr>
              <a:pPr/>
              <a:t>58</a:t>
            </a:fld>
            <a:endParaRPr lang="en-US">
              <a:latin typeface="Arial" pitchFamily="-65" charset="0"/>
              <a:ea typeface="ＭＳ Ｐゴシック" pitchFamily="-65" charset="-128"/>
              <a:cs typeface="ＭＳ Ｐゴシック" pitchFamily="-65" charset="-128"/>
            </a:endParaRPr>
          </a:p>
        </p:txBody>
      </p:sp>
      <p:sp>
        <p:nvSpPr>
          <p:cNvPr id="24579" name="Rectangle 2"/>
          <p:cNvSpPr>
            <a:spLocks noGrp="1" noRot="1" noChangeAspect="1" noChangeArrowheads="1" noTextEdit="1"/>
          </p:cNvSpPr>
          <p:nvPr>
            <p:ph type="sldImg"/>
          </p:nvPr>
        </p:nvSpPr>
        <p:spPr>
          <a:xfrm>
            <a:off x="1143000" y="685800"/>
            <a:ext cx="4572000" cy="3429000"/>
          </a:xfrm>
          <a:prstGeom prst="rect">
            <a:avLst/>
          </a:prstGeom>
          <a:ln/>
        </p:spPr>
      </p:sp>
      <p:sp>
        <p:nvSpPr>
          <p:cNvPr id="24580"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http://www.halliburton.com/public/landmark/contents/Overview/images/DTExpress3.jpg</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3884613" y="8685213"/>
            <a:ext cx="2971800" cy="457200"/>
          </a:xfrm>
          <a:prstGeom prst="rect">
            <a:avLst/>
          </a:prstGeom>
          <a:noFill/>
        </p:spPr>
        <p:txBody>
          <a:bodyPr/>
          <a:lstStyle/>
          <a:p>
            <a:fld id="{958BFE20-9703-D84E-9D34-4F8A2F2C90F3}" type="slidenum">
              <a:rPr lang="en-US">
                <a:latin typeface="Arial" pitchFamily="-65" charset="0"/>
                <a:ea typeface="ＭＳ Ｐゴシック" pitchFamily="-65" charset="-128"/>
                <a:cs typeface="ＭＳ Ｐゴシック" pitchFamily="-65" charset="-128"/>
              </a:rPr>
              <a:pPr/>
              <a:t>59</a:t>
            </a:fld>
            <a:endParaRPr lang="en-US">
              <a:latin typeface="Arial" pitchFamily="-65" charset="0"/>
              <a:ea typeface="ＭＳ Ｐゴシック" pitchFamily="-65" charset="-128"/>
              <a:cs typeface="ＭＳ Ｐゴシック" pitchFamily="-65" charset="-128"/>
            </a:endParaRPr>
          </a:p>
        </p:txBody>
      </p:sp>
      <p:sp>
        <p:nvSpPr>
          <p:cNvPr id="26627" name="Rectangle 2"/>
          <p:cNvSpPr>
            <a:spLocks noGrp="1" noRot="1" noChangeAspect="1" noChangeArrowheads="1" noTextEdit="1"/>
          </p:cNvSpPr>
          <p:nvPr>
            <p:ph type="sldImg"/>
          </p:nvPr>
        </p:nvSpPr>
        <p:spPr>
          <a:xfrm>
            <a:off x="1143000" y="685800"/>
            <a:ext cx="4572000" cy="3429000"/>
          </a:xfrm>
          <a:prstGeom prst="rect">
            <a:avLst/>
          </a:prstGeom>
          <a:ln/>
        </p:spPr>
      </p:sp>
      <p:sp>
        <p:nvSpPr>
          <p:cNvPr id="26628"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a:t>
            </a:r>
            <a:r>
              <a:rPr lang="en-US" dirty="0" err="1" smtClean="0">
                <a:latin typeface="Arial" pitchFamily="-65" charset="0"/>
                <a:ea typeface="ＭＳ Ｐゴシック" pitchFamily="-65" charset="-128"/>
                <a:cs typeface="ＭＳ Ｐゴシック" pitchFamily="-65" charset="-128"/>
              </a:rPr>
              <a:t>robocat.users.btopenworld.com/gravity.htm</a:t>
            </a:r>
            <a:endParaRPr lang="en-US" dirty="0" smtClean="0">
              <a:latin typeface="Arial" pitchFamily="-65" charset="0"/>
              <a:ea typeface="ＭＳ Ｐゴシック" pitchFamily="-65" charset="-128"/>
              <a:cs typeface="ＭＳ Ｐゴシック" pitchFamily="-65" charset="-128"/>
            </a:endParaRPr>
          </a:p>
          <a:p>
            <a:pPr eaLnBrk="1" hangingPunct="1"/>
            <a:endParaRPr lang="en-US" dirty="0" smtClean="0">
              <a:latin typeface="Arial" pitchFamily="-65" charset="0"/>
              <a:ea typeface="ＭＳ Ｐゴシック" pitchFamily="-65" charset="-128"/>
              <a:cs typeface="ＭＳ Ｐゴシック" pitchFamily="-65" charset="-128"/>
            </a:endParaRPr>
          </a:p>
          <a:p>
            <a:pPr marL="0" indent="0" eaLnBrk="1" hangingPunct="1">
              <a:lnSpc>
                <a:spcPct val="80000"/>
              </a:lnSpc>
              <a:buFont typeface="Wingdings" pitchFamily="-65" charset="2"/>
              <a:buChar char="ｧ"/>
            </a:pPr>
            <a:r>
              <a:rPr lang="en-GB" sz="1200" dirty="0" smtClean="0">
                <a:latin typeface="Verdana" pitchFamily="-65" charset="0"/>
              </a:rPr>
              <a:t> In an interpretation environment these same features </a:t>
            </a:r>
            <a:r>
              <a:rPr lang="en-GB" sz="1200" u="sng" dirty="0" smtClean="0">
                <a:latin typeface="Verdana" pitchFamily="-65" charset="0"/>
              </a:rPr>
              <a:t>may be used</a:t>
            </a:r>
            <a:r>
              <a:rPr lang="en-GB" sz="1200" dirty="0" smtClean="0">
                <a:latin typeface="Verdana" pitchFamily="-65" charset="0"/>
              </a:rPr>
              <a:t> to perform an interactive, end-to-end analysis encompassing all the tools provided by HORROR </a:t>
            </a:r>
            <a:r>
              <a:rPr lang="en-GB" sz="1200" u="sng" dirty="0" smtClean="0">
                <a:latin typeface="Verdana" pitchFamily="-65" charset="0"/>
              </a:rPr>
              <a:t>without the need to</a:t>
            </a:r>
            <a:r>
              <a:rPr lang="en-GB" sz="1200" dirty="0" smtClean="0">
                <a:latin typeface="Verdana" pitchFamily="-65" charset="0"/>
              </a:rPr>
              <a:t> explicitly load, save and/or manually perform one by one each of the intermediate steps. </a:t>
            </a:r>
          </a:p>
          <a:p>
            <a:pPr marL="0" indent="0" eaLnBrk="1" hangingPunct="1">
              <a:lnSpc>
                <a:spcPct val="80000"/>
              </a:lnSpc>
              <a:buFont typeface="Wingdings" pitchFamily="-65" charset="2"/>
              <a:buChar char="ｧ"/>
            </a:pPr>
            <a:r>
              <a:rPr lang="en-GB" sz="1200" dirty="0" smtClean="0">
                <a:latin typeface="Verdana" pitchFamily="-65" charset="0"/>
              </a:rPr>
              <a:t> </a:t>
            </a:r>
            <a:r>
              <a:rPr lang="en-GB" sz="1200" i="1" dirty="0" smtClean="0">
                <a:latin typeface="Verdana" pitchFamily="-65" charset="0"/>
              </a:rPr>
              <a:t>For example, the user could modify the depth correction and immediately see the effect on their final computed saturation over the currently displayed range.  Similarly these features </a:t>
            </a:r>
            <a:r>
              <a:rPr lang="en-GB" sz="1200" i="1" u="sng" dirty="0" smtClean="0">
                <a:latin typeface="Verdana" pitchFamily="-65" charset="0"/>
              </a:rPr>
              <a:t>may be used to allow</a:t>
            </a:r>
            <a:r>
              <a:rPr lang="en-GB" sz="1200" i="1" dirty="0" smtClean="0">
                <a:latin typeface="Verdana" pitchFamily="-65" charset="0"/>
              </a:rPr>
              <a:t> a log analyst or client to analyze data on their local computer as it is received in real-time from the </a:t>
            </a:r>
            <a:r>
              <a:rPr lang="en-GB" sz="1200" i="1" dirty="0" err="1" smtClean="0">
                <a:latin typeface="Verdana" pitchFamily="-65" charset="0"/>
              </a:rPr>
              <a:t>MINEsite</a:t>
            </a:r>
            <a:r>
              <a:rPr lang="en-GB" sz="1200" i="1" dirty="0" smtClean="0">
                <a:latin typeface="Verdana" pitchFamily="-65" charset="0"/>
              </a:rPr>
              <a:t>.</a:t>
            </a:r>
            <a:endParaRPr lang="en-US" sz="2000" i="1" dirty="0" smtClean="0"/>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xfrm>
            <a:off x="3884613" y="8685213"/>
            <a:ext cx="2971800" cy="457200"/>
          </a:xfrm>
          <a:prstGeom prst="rect">
            <a:avLst/>
          </a:prstGeom>
          <a:noFill/>
        </p:spPr>
        <p:txBody>
          <a:bodyPr/>
          <a:lstStyle/>
          <a:p>
            <a:fld id="{4F159AF9-0BF7-964D-90D3-C6E90C816304}" type="slidenum">
              <a:rPr lang="en-US">
                <a:latin typeface="Arial" pitchFamily="-65" charset="0"/>
                <a:ea typeface="ＭＳ Ｐゴシック" pitchFamily="-65" charset="-128"/>
                <a:cs typeface="ＭＳ Ｐゴシック" pitchFamily="-65" charset="-128"/>
              </a:rPr>
              <a:pPr/>
              <a:t>60</a:t>
            </a:fld>
            <a:endParaRPr lang="en-US">
              <a:latin typeface="Arial" pitchFamily="-65" charset="0"/>
              <a:ea typeface="ＭＳ Ｐゴシック" pitchFamily="-65" charset="-128"/>
              <a:cs typeface="ＭＳ Ｐゴシック" pitchFamily="-65" charset="-128"/>
            </a:endParaRPr>
          </a:p>
        </p:txBody>
      </p:sp>
      <p:sp>
        <p:nvSpPr>
          <p:cNvPr id="28675" name="Rectangle 2"/>
          <p:cNvSpPr>
            <a:spLocks noGrp="1" noRot="1" noChangeAspect="1" noChangeArrowheads="1" noTextEdit="1"/>
          </p:cNvSpPr>
          <p:nvPr>
            <p:ph type="sldImg"/>
          </p:nvPr>
        </p:nvSpPr>
        <p:spPr>
          <a:xfrm>
            <a:off x="1143000" y="685800"/>
            <a:ext cx="4572000" cy="3429000"/>
          </a:xfrm>
          <a:prstGeom prst="rect">
            <a:avLst/>
          </a:prstGeom>
          <a:ln/>
        </p:spPr>
      </p:sp>
      <p:sp>
        <p:nvSpPr>
          <p:cNvPr id="28676"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http://www.michaelsampson.net/2007/01/index.html</a:t>
            </a:r>
          </a:p>
          <a:p>
            <a:pPr eaLnBrk="1" hangingPunct="1"/>
            <a:endParaRPr lang="en-US" dirty="0" smtClean="0">
              <a:latin typeface="Arial" pitchFamily="-65" charset="0"/>
              <a:ea typeface="ＭＳ Ｐゴシック" pitchFamily="-65" charset="-128"/>
              <a:cs typeface="ＭＳ Ｐゴシック" pitchFamily="-65" charset="-128"/>
            </a:endParaRPr>
          </a:p>
          <a:p>
            <a:pPr marL="0" indent="0" eaLnBrk="1" hangingPunct="1">
              <a:lnSpc>
                <a:spcPct val="80000"/>
              </a:lnSpc>
              <a:buFontTx/>
              <a:buNone/>
            </a:pPr>
            <a:r>
              <a:rPr lang="en-GB" sz="2400" dirty="0" smtClean="0">
                <a:latin typeface="Verdana" pitchFamily="-65" charset="0"/>
              </a:rPr>
              <a:t>From a content point of view, HORROR will provide the following key usability features.  Proposals for these features have been illustrated in much greater detail in the original HORROR </a:t>
            </a:r>
            <a:r>
              <a:rPr lang="en-GB" sz="2400" dirty="0" err="1" smtClean="0">
                <a:latin typeface="Verdana" pitchFamily="-65" charset="0"/>
              </a:rPr>
              <a:t>Wireline</a:t>
            </a:r>
            <a:r>
              <a:rPr lang="en-GB" sz="2400" dirty="0" smtClean="0">
                <a:latin typeface="Verdana" pitchFamily="-65" charset="0"/>
              </a:rPr>
              <a:t> Product Vision and Workflow Scenarios documents and more recently in the various use case models, storyboards, </a:t>
            </a:r>
            <a:r>
              <a:rPr lang="en-GB" sz="2400" dirty="0" err="1" smtClean="0">
                <a:latin typeface="Verdana" pitchFamily="-65" charset="0"/>
              </a:rPr>
              <a:t>mockups</a:t>
            </a:r>
            <a:r>
              <a:rPr lang="en-GB" sz="2400" dirty="0" smtClean="0">
                <a:latin typeface="Verdana" pitchFamily="-65" charset="0"/>
              </a:rPr>
              <a:t> and prototypes produced to date.  (See the References section at the end.)  In addition to the main areas mentioned here, smaller usability improvements will be made throughout the system, as ease of use is truly a global effort.</a:t>
            </a:r>
          </a:p>
          <a:p>
            <a:pPr marL="0" indent="0" eaLnBrk="1" hangingPunct="1">
              <a:lnSpc>
                <a:spcPct val="80000"/>
              </a:lnSpc>
              <a:buFontTx/>
              <a:buNone/>
            </a:pPr>
            <a:r>
              <a:rPr lang="en-GB" sz="2400" dirty="0" err="1" smtClean="0">
                <a:latin typeface="Wingdings" pitchFamily="-65" charset="2"/>
              </a:rPr>
              <a:t>�</a:t>
            </a:r>
            <a:r>
              <a:rPr lang="en-GB" sz="2400" dirty="0" smtClean="0">
                <a:latin typeface="Wingdings" pitchFamily="-65" charset="2"/>
              </a:rPr>
              <a:t>	</a:t>
            </a:r>
            <a:r>
              <a:rPr lang="en-GB" sz="2400" b="1" i="1" dirty="0" smtClean="0">
                <a:latin typeface="Verdana" pitchFamily="-65" charset="0"/>
              </a:rPr>
              <a:t>Console-based user interface (1)</a:t>
            </a:r>
          </a:p>
          <a:p>
            <a:pPr marL="762000" lvl="2" indent="0" eaLnBrk="1" hangingPunct="1">
              <a:lnSpc>
                <a:spcPct val="80000"/>
              </a:lnSpc>
              <a:buFontTx/>
              <a:buNone/>
            </a:pPr>
            <a:endParaRPr lang="en-GB" sz="1800" dirty="0" smtClean="0">
              <a:latin typeface="Wingdings" pitchFamily="-65" charset="2"/>
              <a:ea typeface="ＭＳ Ｐゴシック" pitchFamily="-65" charset="-128"/>
            </a:endParaRPr>
          </a:p>
          <a:p>
            <a:pPr marL="0" indent="0" eaLnBrk="1" hangingPunct="1">
              <a:lnSpc>
                <a:spcPct val="80000"/>
              </a:lnSpc>
              <a:buFontTx/>
              <a:buNone/>
            </a:pPr>
            <a:r>
              <a:rPr lang="en-GB" sz="2400" dirty="0" err="1" smtClean="0">
                <a:latin typeface="Wingdings" pitchFamily="-65" charset="2"/>
              </a:rPr>
              <a:t>ｧ</a:t>
            </a:r>
            <a:r>
              <a:rPr lang="en-GB" sz="2400" dirty="0" smtClean="0">
                <a:latin typeface="Wingdings" pitchFamily="-65" charset="2"/>
              </a:rPr>
              <a:t>	</a:t>
            </a:r>
            <a:r>
              <a:rPr lang="en-GB" sz="2400" dirty="0" smtClean="0">
                <a:latin typeface="Verdana" pitchFamily="-65" charset="0"/>
              </a:rPr>
              <a:t>HORROR will employ a console-based user interface design to present in an organized and easily accessible manner all the information required by the user to perform some high level activity, e.g. log a MINE.  Consoles manage and curtail the problem of the potentially large number of windows that all want their own place on the screen by putting each window (or the means to access it) in it’s own especially reserved spot.  Consoles contain windowpanes, which in turn display various kinds of information, e.g. a log, an equipment sketch or a display showing the position of the equipment in the borehole.  Some general console features and the currently planned HORROR consoles are listed below.</a:t>
            </a:r>
          </a:p>
          <a:p>
            <a:pPr marL="0" indent="0" eaLnBrk="1" hangingPunct="1">
              <a:lnSpc>
                <a:spcPct val="80000"/>
              </a:lnSpc>
              <a:buFontTx/>
              <a:buNone/>
            </a:pPr>
            <a:endParaRPr lang="en-US" sz="2400" dirty="0" smtClean="0"/>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xfrm>
            <a:off x="3884613" y="8685213"/>
            <a:ext cx="2971800" cy="457200"/>
          </a:xfrm>
          <a:prstGeom prst="rect">
            <a:avLst/>
          </a:prstGeom>
          <a:noFill/>
        </p:spPr>
        <p:txBody>
          <a:bodyPr/>
          <a:lstStyle/>
          <a:p>
            <a:fld id="{D8C93C9A-75BC-E947-A6ED-71DD3A21A2A7}" type="slidenum">
              <a:rPr lang="en-US">
                <a:latin typeface="Arial" pitchFamily="-65" charset="0"/>
                <a:ea typeface="ＭＳ Ｐゴシック" pitchFamily="-65" charset="-128"/>
                <a:cs typeface="ＭＳ Ｐゴシック" pitchFamily="-65" charset="-128"/>
              </a:rPr>
              <a:pPr/>
              <a:t>61</a:t>
            </a:fld>
            <a:endParaRPr lang="en-US">
              <a:latin typeface="Arial" pitchFamily="-65" charset="0"/>
              <a:ea typeface="ＭＳ Ｐゴシック" pitchFamily="-65" charset="-128"/>
              <a:cs typeface="ＭＳ Ｐゴシック" pitchFamily="-65" charset="-128"/>
            </a:endParaRPr>
          </a:p>
        </p:txBody>
      </p:sp>
      <p:sp>
        <p:nvSpPr>
          <p:cNvPr id="30723" name="Rectangle 2"/>
          <p:cNvSpPr>
            <a:spLocks noGrp="1" noRot="1" noChangeAspect="1" noChangeArrowheads="1" noTextEdit="1"/>
          </p:cNvSpPr>
          <p:nvPr>
            <p:ph type="sldImg"/>
          </p:nvPr>
        </p:nvSpPr>
        <p:spPr>
          <a:xfrm>
            <a:off x="1143000" y="685800"/>
            <a:ext cx="4572000" cy="3429000"/>
          </a:xfrm>
          <a:prstGeom prst="rect">
            <a:avLst/>
          </a:prstGeom>
          <a:ln/>
        </p:spPr>
      </p:sp>
      <p:sp>
        <p:nvSpPr>
          <p:cNvPr id="30724" name="Rectangle 3"/>
          <p:cNvSpPr>
            <a:spLocks noGrp="1" noChangeArrowheads="1"/>
          </p:cNvSpPr>
          <p:nvPr>
            <p:ph type="body" idx="1"/>
          </p:nvPr>
        </p:nvSpPr>
        <p:spPr>
          <a:xfrm>
            <a:off x="685800" y="4343400"/>
            <a:ext cx="5486400" cy="4114800"/>
          </a:xfrm>
          <a:prstGeom prst="rect">
            <a:avLst/>
          </a:prstGeom>
          <a:noFill/>
          <a:ln/>
        </p:spPr>
        <p:txBody>
          <a:bodyPr/>
          <a:lstStyle/>
          <a:p>
            <a:pPr marL="0" indent="0" eaLnBrk="1" hangingPunct="1">
              <a:lnSpc>
                <a:spcPct val="80000"/>
              </a:lnSpc>
              <a:buFontTx/>
              <a:buNone/>
            </a:pPr>
            <a:r>
              <a:rPr lang="en-GB" sz="1400" dirty="0" smtClean="0">
                <a:latin typeface="Wingdings" pitchFamily="-65" charset="2"/>
              </a:rPr>
              <a:t>	</a:t>
            </a:r>
            <a:r>
              <a:rPr lang="en-GB" sz="1400" dirty="0" err="1" smtClean="0">
                <a:latin typeface="Wingdings" pitchFamily="-65" charset="2"/>
              </a:rPr>
              <a:t>http://www.jyu.fi/science/laitokset/fysiikka/en/research/accelerator/accelerator/control/curmes.jpg</a:t>
            </a:r>
            <a:endParaRPr lang="en-GB" sz="1400" dirty="0" smtClean="0">
              <a:latin typeface="Wingdings" pitchFamily="-65" charset="2"/>
            </a:endParaRPr>
          </a:p>
          <a:p>
            <a:pPr marL="0" indent="0" eaLnBrk="1" hangingPunct="1">
              <a:lnSpc>
                <a:spcPct val="80000"/>
              </a:lnSpc>
              <a:buFontTx/>
              <a:buNone/>
            </a:pPr>
            <a:endParaRPr lang="en-GB" sz="1400" dirty="0" smtClean="0">
              <a:latin typeface="Wingdings" pitchFamily="-65" charset="2"/>
            </a:endParaRPr>
          </a:p>
          <a:p>
            <a:pPr marL="0" indent="0" eaLnBrk="1" hangingPunct="1">
              <a:lnSpc>
                <a:spcPct val="80000"/>
              </a:lnSpc>
              <a:buFontTx/>
              <a:buNone/>
            </a:pPr>
            <a:endParaRPr lang="en-GB" sz="1400" dirty="0" smtClean="0">
              <a:latin typeface="Wingdings" pitchFamily="-65" charset="2"/>
            </a:endParaRPr>
          </a:p>
          <a:p>
            <a:pPr marL="400050" lvl="1" indent="0" eaLnBrk="1" hangingPunct="1">
              <a:lnSpc>
                <a:spcPct val="80000"/>
              </a:lnSpc>
            </a:pPr>
            <a:r>
              <a:rPr lang="en-GB" sz="1000" dirty="0" smtClean="0">
                <a:latin typeface="Verdana" pitchFamily="-65" charset="0"/>
              </a:rPr>
              <a:t>and that only developers who need very fine-grained control of the underlying functionality should </a:t>
            </a:r>
            <a:r>
              <a:rPr lang="en-GB" sz="1000" b="1" dirty="0" smtClean="0">
                <a:latin typeface="Verdana" pitchFamily="-65" charset="0"/>
              </a:rPr>
              <a:t>be burdened with the complexity that such control brings</a:t>
            </a:r>
            <a:r>
              <a:rPr lang="en-GB" sz="1000" dirty="0" smtClean="0">
                <a:latin typeface="Verdana" pitchFamily="-65" charset="0"/>
              </a:rPr>
              <a:t>. </a:t>
            </a:r>
          </a:p>
          <a:p>
            <a:pPr marL="0" indent="0" eaLnBrk="1" hangingPunct="1">
              <a:lnSpc>
                <a:spcPct val="80000"/>
              </a:lnSpc>
            </a:pPr>
            <a:r>
              <a:rPr lang="en-GB" sz="1400" dirty="0" smtClean="0">
                <a:latin typeface="Verdana" pitchFamily="-65" charset="0"/>
              </a:rPr>
              <a:t> Below is a list of specific HORROR features or attributes directed at achieving this objective.  (See also section .)</a:t>
            </a:r>
          </a:p>
          <a:p>
            <a:pPr marL="0" indent="0" eaLnBrk="1" hangingPunct="1">
              <a:lnSpc>
                <a:spcPct val="80000"/>
              </a:lnSpc>
            </a:pPr>
            <a:r>
              <a:rPr lang="en-GB" sz="1400" dirty="0" err="1" smtClean="0">
                <a:latin typeface="Wingdings" pitchFamily="-65" charset="2"/>
              </a:rPr>
              <a:t>ｧ</a:t>
            </a:r>
            <a:r>
              <a:rPr lang="en-GB" sz="1400" dirty="0" smtClean="0">
                <a:latin typeface="Wingdings" pitchFamily="-65" charset="2"/>
              </a:rPr>
              <a:t>	</a:t>
            </a:r>
            <a:r>
              <a:rPr lang="en-GB" sz="1400" i="1" dirty="0" smtClean="0">
                <a:latin typeface="Verdana" pitchFamily="-65" charset="0"/>
              </a:rPr>
              <a:t>Comment:  This does not mean, however, that HORROR will require less software developers than our current systems did, because while the developers will be more productive “per feature”, the target is also higher in terms of both richer functionality and greater ease of use.</a:t>
            </a:r>
          </a:p>
          <a:p>
            <a:pPr marL="379413" lvl="1" indent="0" eaLnBrk="1" hangingPunct="1">
              <a:lnSpc>
                <a:spcPct val="80000"/>
              </a:lnSpc>
            </a:pPr>
            <a:r>
              <a:rPr lang="en-GB" sz="1200" dirty="0" err="1" smtClean="0">
                <a:latin typeface="Wingdings" pitchFamily="-65" charset="2"/>
              </a:rPr>
              <a:t>�</a:t>
            </a:r>
            <a:r>
              <a:rPr lang="en-GB" sz="1200" dirty="0" smtClean="0">
                <a:latin typeface="Wingdings" pitchFamily="-65" charset="2"/>
              </a:rPr>
              <a:t>	</a:t>
            </a:r>
            <a:r>
              <a:rPr lang="en-GB" sz="1200" b="1" i="1" dirty="0" smtClean="0">
                <a:latin typeface="Verdana" pitchFamily="-65" charset="0"/>
              </a:rPr>
              <a:t>Uses industry standard software components and tools (1)</a:t>
            </a:r>
          </a:p>
          <a:p>
            <a:pPr marL="0" indent="0" eaLnBrk="1" hangingPunct="1">
              <a:lnSpc>
                <a:spcPct val="80000"/>
              </a:lnSpc>
            </a:pPr>
            <a:r>
              <a:rPr lang="en-GB" sz="1400" dirty="0" smtClean="0">
                <a:latin typeface="Arial"/>
                <a:cs typeface="Arial"/>
              </a:rPr>
              <a:t>(and it goes on with </a:t>
            </a:r>
            <a:r>
              <a:rPr lang="en-GB" sz="1400" dirty="0" err="1" smtClean="0">
                <a:latin typeface="Arial"/>
                <a:cs typeface="Arial"/>
              </a:rPr>
              <a:t>design,see</a:t>
            </a:r>
            <a:r>
              <a:rPr lang="en-GB" sz="1400" dirty="0" smtClean="0">
                <a:latin typeface="Arial"/>
                <a:cs typeface="Arial"/>
              </a:rPr>
              <a:t> note)</a:t>
            </a:r>
            <a:endParaRPr lang="en-US" sz="1400" dirty="0" smtClean="0">
              <a:latin typeface="Arial"/>
              <a:cs typeface="Arial"/>
            </a:endParaRPr>
          </a:p>
          <a:p>
            <a:pPr marL="0" indent="0" eaLnBrk="1" hangingPunct="1">
              <a:lnSpc>
                <a:spcPct val="80000"/>
              </a:lnSpc>
              <a:buFontTx/>
              <a:buNone/>
            </a:pPr>
            <a:r>
              <a:rPr lang="en-GB" sz="1400" dirty="0" smtClean="0">
                <a:latin typeface="Verdana" pitchFamily="-65" charset="0"/>
              </a:rPr>
              <a:t>A central theme of HORROR development is to rely much more heavily on commercial software technology and ride on the industry’s coattails to reduce development costs and provide functionality that might otherwise be difficult or prohibitively expensive to develop in-house.  This strategy is also motivated by the desire to facilitate hiring and training. </a:t>
            </a:r>
          </a:p>
          <a:p>
            <a:pPr marL="0" indent="0" eaLnBrk="1" hangingPunct="1">
              <a:lnSpc>
                <a:spcPct val="80000"/>
              </a:lnSpc>
              <a:buFontTx/>
              <a:buNone/>
            </a:pPr>
            <a:r>
              <a:rPr lang="en-GB" sz="1400" dirty="0" err="1" smtClean="0">
                <a:latin typeface="Wingdings" pitchFamily="-65" charset="2"/>
              </a:rPr>
              <a:t>ｧ</a:t>
            </a:r>
            <a:r>
              <a:rPr lang="en-GB" sz="1400" dirty="0" smtClean="0">
                <a:latin typeface="Wingdings" pitchFamily="-65" charset="2"/>
              </a:rPr>
              <a:t>	</a:t>
            </a:r>
            <a:r>
              <a:rPr lang="en-GB" sz="1400" i="1" dirty="0" smtClean="0">
                <a:latin typeface="Verdana" pitchFamily="-65" charset="0"/>
              </a:rPr>
              <a:t>Comment:  For MAXIS or IDEAL, the software developer had to master a very large body of CORPORATION-specific software technology, but otherwise generally needed to know only C and maybe Fortran.  For HORROR, the software developer will need to know considerably less CORPORATION-proprietary technology (which will facilitate hiring and training), but the amount of commercial (generally Microsoft) technology they will need to be proficient in will grow accordingly.  New hires can be chosen to already possess most of these skills; however, current employees will need to be allocated time for training.</a:t>
            </a:r>
          </a:p>
          <a:p>
            <a:pPr marL="379413" lvl="1" indent="0" eaLnBrk="1" hangingPunct="1">
              <a:lnSpc>
                <a:spcPct val="80000"/>
              </a:lnSpc>
              <a:buFontTx/>
              <a:buNone/>
            </a:pPr>
            <a:r>
              <a:rPr lang="en-GB" sz="1200" dirty="0" err="1" smtClean="0">
                <a:latin typeface="Wingdings" pitchFamily="-65" charset="2"/>
              </a:rPr>
              <a:t>�</a:t>
            </a:r>
            <a:r>
              <a:rPr lang="en-GB" sz="1200" dirty="0" smtClean="0">
                <a:latin typeface="Wingdings" pitchFamily="-65" charset="2"/>
              </a:rPr>
              <a:t>	</a:t>
            </a:r>
            <a:r>
              <a:rPr lang="en-GB" sz="1200" b="1" dirty="0" smtClean="0">
                <a:latin typeface="Verdana" pitchFamily="-65" charset="0"/>
              </a:rPr>
              <a:t>Built using Microsoft technology (1)</a:t>
            </a:r>
          </a:p>
          <a:p>
            <a:pPr marL="0" indent="0" eaLnBrk="1" hangingPunct="1">
              <a:lnSpc>
                <a:spcPct val="80000"/>
              </a:lnSpc>
              <a:buFontTx/>
              <a:buNone/>
            </a:pPr>
            <a:r>
              <a:rPr lang="en-GB" sz="1400" dirty="0" err="1" smtClean="0">
                <a:latin typeface="Wingdings" pitchFamily="-65" charset="2"/>
              </a:rPr>
              <a:t>ｧ</a:t>
            </a:r>
            <a:r>
              <a:rPr lang="en-GB" sz="1400" dirty="0" smtClean="0">
                <a:latin typeface="Wingdings" pitchFamily="-65" charset="2"/>
              </a:rPr>
              <a:t>	</a:t>
            </a:r>
            <a:r>
              <a:rPr lang="en-GB" sz="1400" dirty="0" smtClean="0">
                <a:latin typeface="Verdana" pitchFamily="-65" charset="0"/>
              </a:rPr>
              <a:t>HORROR will be built with and upon mainstream Microsoft technology; i.e. currently Windows 2000, Visual C++, Visual Basic, COM+, etc. with a gradual migration to .Net expected starting in 2001.</a:t>
            </a:r>
          </a:p>
          <a:p>
            <a:pPr marL="379413" lvl="1" indent="0" eaLnBrk="1" hangingPunct="1">
              <a:lnSpc>
                <a:spcPct val="80000"/>
              </a:lnSpc>
              <a:buFontTx/>
              <a:buNone/>
            </a:pPr>
            <a:r>
              <a:rPr lang="en-GB" sz="1200" dirty="0" err="1" smtClean="0">
                <a:latin typeface="Wingdings" pitchFamily="-65" charset="2"/>
              </a:rPr>
              <a:t>�</a:t>
            </a:r>
            <a:r>
              <a:rPr lang="en-GB" sz="1200" dirty="0" smtClean="0">
                <a:latin typeface="Wingdings" pitchFamily="-65" charset="2"/>
              </a:rPr>
              <a:t>	</a:t>
            </a:r>
            <a:r>
              <a:rPr lang="en-GB" sz="1200" b="1" dirty="0" smtClean="0">
                <a:latin typeface="Verdana" pitchFamily="-65" charset="0"/>
              </a:rPr>
              <a:t>Incorporates 3</a:t>
            </a:r>
            <a:r>
              <a:rPr lang="en-GB" sz="1200" b="1" baseline="30000" dirty="0" smtClean="0">
                <a:latin typeface="Verdana" pitchFamily="-65" charset="0"/>
              </a:rPr>
              <a:t>rd</a:t>
            </a:r>
            <a:r>
              <a:rPr lang="en-GB" sz="1200" b="1" dirty="0" smtClean="0">
                <a:latin typeface="Verdana" pitchFamily="-65" charset="0"/>
              </a:rPr>
              <a:t> party software products wherever possible (2)……”</a:t>
            </a:r>
          </a:p>
          <a:p>
            <a:pPr marL="379413" lvl="1" indent="0" eaLnBrk="1" hangingPunct="1">
              <a:lnSpc>
                <a:spcPct val="80000"/>
              </a:lnSpc>
              <a:buFontTx/>
              <a:buNone/>
            </a:pPr>
            <a:endParaRPr lang="en-GB" sz="1200" b="1" dirty="0" smtClean="0">
              <a:latin typeface="Verdana" pitchFamily="-65" charset="0"/>
            </a:endParaRPr>
          </a:p>
          <a:p>
            <a:pPr marL="379413" lvl="1" indent="0" eaLnBrk="1" hangingPunct="1">
              <a:lnSpc>
                <a:spcPct val="80000"/>
              </a:lnSpc>
              <a:buFontTx/>
              <a:buNone/>
            </a:pPr>
            <a:endParaRPr lang="en-GB" sz="1200" b="1" dirty="0" smtClean="0">
              <a:latin typeface="Verdana" pitchFamily="-65" charset="0"/>
            </a:endParaRPr>
          </a:p>
          <a:p>
            <a:pPr marL="379413" lvl="1" indent="0" eaLnBrk="1" hangingPunct="1">
              <a:lnSpc>
                <a:spcPct val="80000"/>
              </a:lnSpc>
              <a:buFontTx/>
              <a:buNone/>
            </a:pPr>
            <a:r>
              <a:rPr lang="en-GB" sz="1200" b="1" dirty="0" smtClean="0">
                <a:latin typeface="Verdana" pitchFamily="-65" charset="0"/>
              </a:rPr>
              <a:t>-----</a:t>
            </a:r>
          </a:p>
          <a:p>
            <a:pPr marL="379413" lvl="1" indent="0" eaLnBrk="1" hangingPunct="1">
              <a:lnSpc>
                <a:spcPct val="80000"/>
              </a:lnSpc>
              <a:buFontTx/>
              <a:buNone/>
            </a:pPr>
            <a:r>
              <a:rPr lang="en-GB" sz="1200" b="1" dirty="0" smtClean="0">
                <a:latin typeface="Verdana" pitchFamily="-65" charset="0"/>
              </a:rPr>
              <a:t>More detail on </a:t>
            </a:r>
            <a:r>
              <a:rPr lang="en-GB" sz="1200" b="1" dirty="0" err="1" smtClean="0">
                <a:latin typeface="Verdana" pitchFamily="-65" charset="0"/>
              </a:rPr>
              <a:t>Gilb</a:t>
            </a:r>
            <a:r>
              <a:rPr lang="en-GB" sz="1200" b="1" dirty="0" smtClean="0">
                <a:latin typeface="Verdana" pitchFamily="-65" charset="0"/>
              </a:rPr>
              <a:t> comment</a:t>
            </a:r>
          </a:p>
          <a:p>
            <a:pPr marL="379413" lvl="1" indent="0" eaLnBrk="1" hangingPunct="1">
              <a:lnSpc>
                <a:spcPct val="80000"/>
              </a:lnSpc>
              <a:buFontTx/>
              <a:buNone/>
            </a:pPr>
            <a:r>
              <a:rPr lang="en-GB" sz="1200" dirty="0" err="1" smtClean="0">
                <a:latin typeface="Arial Black" pitchFamily="-65" charset="0"/>
                <a:ea typeface="ヒラギノ角ゴ Pro W3" pitchFamily="-65" charset="-128"/>
                <a:cs typeface="ヒラギノ角ゴ Pro W3" pitchFamily="-65" charset="-128"/>
              </a:rPr>
              <a:t>ｷ</a:t>
            </a:r>
            <a:r>
              <a:rPr lang="en-GB" altLang="ja-JP" sz="1200" dirty="0" smtClean="0">
                <a:latin typeface="Arial Black" pitchFamily="-65" charset="0"/>
              </a:rPr>
              <a:t>	</a:t>
            </a:r>
            <a:r>
              <a:rPr lang="en-GB" altLang="ja-JP" sz="1200" i="1" dirty="0" smtClean="0">
                <a:latin typeface="Arial Black" pitchFamily="-65" charset="0"/>
              </a:rPr>
              <a:t>See my Ericsson example on request). You have to tailor the productivity definition to specific types of productivity for specific people types.</a:t>
            </a:r>
          </a:p>
          <a:p>
            <a:pPr marL="379413" lvl="1" indent="0" eaLnBrk="1" hangingPunct="1">
              <a:lnSpc>
                <a:spcPct val="80000"/>
              </a:lnSpc>
              <a:buFontTx/>
              <a:buNone/>
            </a:pPr>
            <a:r>
              <a:rPr lang="en-GB" sz="1200" dirty="0" err="1" smtClean="0">
                <a:latin typeface="Lucida Grande" pitchFamily="-65" charset="0"/>
              </a:rPr>
              <a:t>�</a:t>
            </a:r>
            <a:r>
              <a:rPr lang="en-GB" sz="1200" dirty="0" smtClean="0">
                <a:latin typeface="Arial Black" pitchFamily="-65" charset="0"/>
              </a:rPr>
              <a:t>	</a:t>
            </a:r>
            <a:r>
              <a:rPr lang="en-GB" sz="1200" i="1" dirty="0" smtClean="0">
                <a:latin typeface="Arial Black" pitchFamily="-65" charset="0"/>
              </a:rPr>
              <a:t>A mass of nice design ideas are listed which may or may not deliver the undefined productivity. There is not evidence or specific numeric assertion of how much productivity or what kind they will deliver, or what their benefit to cost will be.</a:t>
            </a:r>
          </a:p>
          <a:p>
            <a:pPr marL="379413" lvl="1" indent="0" eaLnBrk="1" hangingPunct="1">
              <a:lnSpc>
                <a:spcPct val="80000"/>
              </a:lnSpc>
              <a:buFontTx/>
              <a:buNone/>
            </a:pPr>
            <a:r>
              <a:rPr lang="en-GB" sz="1200" dirty="0" err="1" smtClean="0">
                <a:latin typeface="Lucida Grande" pitchFamily="-65" charset="0"/>
              </a:rPr>
              <a:t>�</a:t>
            </a:r>
            <a:r>
              <a:rPr lang="en-GB" sz="1200" dirty="0" smtClean="0">
                <a:latin typeface="Arial Black" pitchFamily="-65" charset="0"/>
              </a:rPr>
              <a:t>	</a:t>
            </a:r>
            <a:r>
              <a:rPr lang="en-GB" sz="1200" i="1" dirty="0" smtClean="0">
                <a:latin typeface="Arial Black" pitchFamily="-65" charset="0"/>
              </a:rPr>
              <a:t>This is a recipe for endless incorporation of nice sounding ideas (“</a:t>
            </a:r>
            <a:r>
              <a:rPr lang="en-GB" sz="1200" dirty="0" smtClean="0">
                <a:latin typeface="Arial Black" pitchFamily="-65" charset="0"/>
              </a:rPr>
              <a:t>developed as a set of binary software components”</a:t>
            </a:r>
            <a:r>
              <a:rPr lang="en-GB" sz="1200" i="1" dirty="0" smtClean="0">
                <a:latin typeface="Arial Black" pitchFamily="-65" charset="0"/>
              </a:rPr>
              <a:t> ) with no particular end in sight, and no impressive productivity improvement. </a:t>
            </a:r>
          </a:p>
          <a:p>
            <a:pPr marL="379413" lvl="1" indent="0" eaLnBrk="1" hangingPunct="1">
              <a:lnSpc>
                <a:spcPct val="80000"/>
              </a:lnSpc>
              <a:buFontTx/>
              <a:buNone/>
            </a:pPr>
            <a:r>
              <a:rPr lang="en-GB" sz="1200" i="1" dirty="0" smtClean="0">
                <a:latin typeface="Arial Black" pitchFamily="-65" charset="0"/>
              </a:rPr>
              <a:t>	At best these ideas need to be in a design or architecture document and NOT here in the (undefined) requirements. </a:t>
            </a:r>
          </a:p>
          <a:p>
            <a:pPr marL="379413" lvl="1" indent="0" eaLnBrk="1" hangingPunct="1">
              <a:lnSpc>
                <a:spcPct val="80000"/>
              </a:lnSpc>
              <a:buFontTx/>
              <a:buNone/>
            </a:pPr>
            <a:r>
              <a:rPr lang="en-GB" sz="1200" i="1" dirty="0" smtClean="0">
                <a:latin typeface="Arial Black" pitchFamily="-65" charset="0"/>
              </a:rPr>
              <a:t>	Finally they need to be directly related quantitatively, using an impact estimation table (see </a:t>
            </a:r>
            <a:r>
              <a:rPr lang="en-GB" sz="1200" i="1" dirty="0" err="1" smtClean="0">
                <a:latin typeface="Arial Black" pitchFamily="-65" charset="0"/>
              </a:rPr>
              <a:t>Gilb</a:t>
            </a:r>
            <a:r>
              <a:rPr lang="en-GB" sz="1200" i="1" dirty="0" smtClean="0">
                <a:latin typeface="Arial Black" pitchFamily="-65" charset="0"/>
              </a:rPr>
              <a:t> CE) to estimate and finally during project development track and measure actual progress towards the requirement Goal levels</a:t>
            </a:r>
            <a:r>
              <a:rPr lang="en-GB" sz="2000" i="1" dirty="0" smtClean="0">
                <a:latin typeface="Verdana" pitchFamily="-65" charset="0"/>
              </a:rPr>
              <a:t>.</a:t>
            </a:r>
          </a:p>
          <a:p>
            <a:pPr marL="379413" lvl="1" indent="0" eaLnBrk="1" hangingPunct="1">
              <a:lnSpc>
                <a:spcPct val="80000"/>
              </a:lnSpc>
              <a:buFontTx/>
              <a:buNone/>
            </a:pPr>
            <a:r>
              <a:rPr lang="en-GB" sz="1200" b="1" dirty="0" smtClean="0">
                <a:latin typeface="Verdana" pitchFamily="-65" charset="0"/>
              </a:rPr>
              <a:t> </a:t>
            </a:r>
          </a:p>
          <a:p>
            <a:pPr marL="0" indent="0" eaLnBrk="1" hangingPunct="1">
              <a:lnSpc>
                <a:spcPct val="80000"/>
              </a:lnSpc>
              <a:buFontTx/>
              <a:buNone/>
            </a:pPr>
            <a:endParaRPr lang="en-US" sz="1400" dirty="0" smtClean="0"/>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xfrm>
            <a:off x="3884613" y="8685213"/>
            <a:ext cx="2971800" cy="457200"/>
          </a:xfrm>
          <a:prstGeom prst="rect">
            <a:avLst/>
          </a:prstGeom>
          <a:noFill/>
        </p:spPr>
        <p:txBody>
          <a:bodyPr/>
          <a:lstStyle/>
          <a:p>
            <a:fld id="{60D037BB-CB2D-6A4E-A393-98D4B46A9946}" type="slidenum">
              <a:rPr lang="en-US">
                <a:latin typeface="Arial" pitchFamily="-65" charset="0"/>
                <a:ea typeface="ＭＳ Ｐゴシック" pitchFamily="-65" charset="-128"/>
                <a:cs typeface="ＭＳ Ｐゴシック" pitchFamily="-65" charset="-128"/>
              </a:rPr>
              <a:pPr/>
              <a:t>62</a:t>
            </a:fld>
            <a:endParaRPr lang="en-US">
              <a:latin typeface="Arial" pitchFamily="-65" charset="0"/>
              <a:ea typeface="ＭＳ Ｐゴシック" pitchFamily="-65" charset="-128"/>
              <a:cs typeface="ＭＳ Ｐゴシック" pitchFamily="-65" charset="-128"/>
            </a:endParaRPr>
          </a:p>
        </p:txBody>
      </p:sp>
      <p:sp>
        <p:nvSpPr>
          <p:cNvPr id="32771" name="Rectangle 2"/>
          <p:cNvSpPr>
            <a:spLocks noGrp="1" noRot="1" noChangeAspect="1" noChangeArrowheads="1" noTextEdit="1"/>
          </p:cNvSpPr>
          <p:nvPr>
            <p:ph type="sldImg"/>
          </p:nvPr>
        </p:nvSpPr>
        <p:spPr>
          <a:xfrm>
            <a:off x="1143000" y="685800"/>
            <a:ext cx="4572000" cy="3429000"/>
          </a:xfrm>
          <a:prstGeom prst="rect">
            <a:avLst/>
          </a:prstGeom>
          <a:ln/>
        </p:spPr>
      </p:sp>
      <p:sp>
        <p:nvSpPr>
          <p:cNvPr id="32772" name="Rectangle 3"/>
          <p:cNvSpPr>
            <a:spLocks noGrp="1" noChangeArrowheads="1"/>
          </p:cNvSpPr>
          <p:nvPr>
            <p:ph type="body" idx="1"/>
          </p:nvPr>
        </p:nvSpPr>
        <p:spPr>
          <a:xfrm>
            <a:off x="685800" y="4343400"/>
            <a:ext cx="5486400" cy="4114800"/>
          </a:xfrm>
          <a:prstGeom prst="rect">
            <a:avLst/>
          </a:prstGeom>
          <a:noFill/>
          <a:ln/>
        </p:spPr>
        <p:txBody>
          <a:bodyPr/>
          <a:lstStyle/>
          <a:p>
            <a:pPr marL="0" indent="0" eaLnBrk="1" hangingPunct="1">
              <a:lnSpc>
                <a:spcPct val="80000"/>
              </a:lnSpc>
              <a:buFontTx/>
              <a:buNone/>
            </a:pPr>
            <a:r>
              <a:rPr lang="en-GB" sz="1200" dirty="0" smtClean="0">
                <a:latin typeface="Verdana" pitchFamily="-65" charset="0"/>
              </a:rPr>
              <a:t>http://www.w3.org/WAI/intro/specs.png</a:t>
            </a:r>
          </a:p>
          <a:p>
            <a:pPr marL="0" indent="0" eaLnBrk="1" hangingPunct="1">
              <a:lnSpc>
                <a:spcPct val="80000"/>
              </a:lnSpc>
              <a:buFontTx/>
              <a:buNone/>
            </a:pPr>
            <a:endParaRPr lang="en-GB" sz="1200" dirty="0" smtClean="0">
              <a:latin typeface="Verdana" pitchFamily="-65" charset="0"/>
            </a:endParaRPr>
          </a:p>
          <a:p>
            <a:pPr marL="0" marR="0" lvl="1" indent="0" algn="l" defTabSz="457200" rtl="0" eaLnBrk="1" fontAlgn="auto" latinLnBrk="0" hangingPunct="1">
              <a:lnSpc>
                <a:spcPct val="80000"/>
              </a:lnSpc>
              <a:spcBef>
                <a:spcPts val="0"/>
              </a:spcBef>
              <a:spcAft>
                <a:spcPts val="0"/>
              </a:spcAft>
              <a:buClrTx/>
              <a:buSzTx/>
              <a:buFontTx/>
              <a:buNone/>
              <a:tabLst/>
              <a:defRPr/>
            </a:pPr>
            <a:r>
              <a:rPr lang="en-GB" sz="2000" dirty="0" smtClean="0">
                <a:latin typeface="Arial Black"/>
                <a:cs typeface="Arial Black"/>
              </a:rPr>
              <a:t>	</a:t>
            </a:r>
            <a:r>
              <a:rPr lang="en-GB" sz="2000" b="1" dirty="0" smtClean="0">
                <a:latin typeface="Arial Black"/>
                <a:cs typeface="Arial Black"/>
              </a:rPr>
              <a:t>Multiple copies of the same tool in tool string or bottom hole assembly (1)</a:t>
            </a:r>
          </a:p>
          <a:p>
            <a:pPr marL="0" indent="0" eaLnBrk="1" hangingPunct="1">
              <a:lnSpc>
                <a:spcPct val="80000"/>
              </a:lnSpc>
              <a:buFontTx/>
              <a:buNone/>
            </a:pPr>
            <a:endParaRPr lang="en-GB" sz="1200" dirty="0" smtClean="0">
              <a:latin typeface="Verdana" pitchFamily="-65" charset="0"/>
            </a:endParaRPr>
          </a:p>
          <a:p>
            <a:pPr marL="0" indent="0" eaLnBrk="1" hangingPunct="1">
              <a:lnSpc>
                <a:spcPct val="80000"/>
              </a:lnSpc>
              <a:buFontTx/>
              <a:buNone/>
            </a:pPr>
            <a:r>
              <a:rPr lang="en-GB" sz="1200" dirty="0" smtClean="0">
                <a:latin typeface="Verdana" pitchFamily="-65" charset="0"/>
              </a:rPr>
              <a:t>HORROR will support multiple copies of the same tool in the tool string or bottom hole assembly, e.g. multiple MDT modules of the same type, multiple borehole seismic receivers, etc.  Although not technically an equipment model issue, this functionality will also support multiple copies of the same OSDD data channels produced within a single equipment string, e.g. two tools which both produce </a:t>
            </a:r>
            <a:r>
              <a:rPr lang="en-GB" sz="1200" dirty="0" err="1" smtClean="0">
                <a:latin typeface="Verdana" pitchFamily="-65" charset="0"/>
              </a:rPr>
              <a:t>GR’s</a:t>
            </a:r>
            <a:r>
              <a:rPr lang="en-GB" sz="1200" dirty="0" smtClean="0">
                <a:latin typeface="Verdana" pitchFamily="-65" charset="0"/>
              </a:rPr>
              <a:t>.</a:t>
            </a:r>
          </a:p>
          <a:p>
            <a:pPr marL="0" indent="0" eaLnBrk="1" hangingPunct="1">
              <a:lnSpc>
                <a:spcPct val="80000"/>
              </a:lnSpc>
              <a:buFontTx/>
              <a:buNone/>
            </a:pPr>
            <a:r>
              <a:rPr lang="en-GB" sz="1200" dirty="0" err="1" smtClean="0">
                <a:latin typeface="Wingdings" pitchFamily="-65" charset="2"/>
              </a:rPr>
              <a:t>ｧ</a:t>
            </a:r>
            <a:r>
              <a:rPr lang="en-GB" sz="1200" dirty="0" smtClean="0">
                <a:latin typeface="Wingdings" pitchFamily="-65" charset="2"/>
              </a:rPr>
              <a:t>	</a:t>
            </a:r>
            <a:r>
              <a:rPr lang="en-GB" sz="1200" i="1" dirty="0" smtClean="0">
                <a:latin typeface="Verdana" pitchFamily="-65" charset="0"/>
              </a:rPr>
              <a:t>Comment:  This functionality has traditionally been provided by hard coding a predetermined number of copies of the tool in question and providing alternate names for the duplicate output channels.  This workaround has led to a number of problems including:  (1) Whoever wants to read the DLIS file is confronted with duplicate data channels that measure essentially the same quantity but have different names.  (2) If the predetermined number of copies isn’t enough another application kit is required to run more – not a quick process.  (3) Software maintenance becomes error-prone as the same functionality is replicated in the code.</a:t>
            </a:r>
          </a:p>
          <a:p>
            <a:pPr marL="0" indent="0" eaLnBrk="1" hangingPunct="1">
              <a:lnSpc>
                <a:spcPct val="80000"/>
              </a:lnSpc>
              <a:buFontTx/>
              <a:buNone/>
            </a:pPr>
            <a:r>
              <a:rPr lang="en-GB" sz="1200" dirty="0" err="1" smtClean="0">
                <a:latin typeface="Wingdings" pitchFamily="-65" charset="2"/>
              </a:rPr>
              <a:t>ｧ</a:t>
            </a:r>
            <a:r>
              <a:rPr lang="en-GB" sz="1200" dirty="0" smtClean="0">
                <a:latin typeface="Wingdings" pitchFamily="-65" charset="2"/>
              </a:rPr>
              <a:t>	</a:t>
            </a:r>
            <a:r>
              <a:rPr lang="en-GB" sz="1200" i="1" dirty="0" smtClean="0">
                <a:latin typeface="Verdana" pitchFamily="-65" charset="0"/>
              </a:rPr>
              <a:t>Comment:  For this to work the tool hardware must also support multiple copies of the tool in the tool string.  Only certain hardware (like MDT) does this.</a:t>
            </a:r>
          </a:p>
          <a:p>
            <a:pPr marL="379413" lvl="1" indent="0" eaLnBrk="1" hangingPunct="1">
              <a:lnSpc>
                <a:spcPct val="80000"/>
              </a:lnSpc>
              <a:buFontTx/>
              <a:buNone/>
            </a:pPr>
            <a:r>
              <a:rPr lang="en-GB" sz="1000" dirty="0" err="1" smtClean="0">
                <a:latin typeface="Wingdings" pitchFamily="-65" charset="2"/>
              </a:rPr>
              <a:t>�</a:t>
            </a:r>
            <a:r>
              <a:rPr lang="en-GB" sz="1000" dirty="0" smtClean="0">
                <a:latin typeface="Wingdings" pitchFamily="-65" charset="2"/>
              </a:rPr>
              <a:t>	</a:t>
            </a:r>
            <a:r>
              <a:rPr lang="en-GB" sz="1000" b="1" dirty="0" smtClean="0">
                <a:latin typeface="Verdana" pitchFamily="-65" charset="0"/>
              </a:rPr>
              <a:t>Better support for modular tools (1) [W]…. “</a:t>
            </a:r>
            <a:endParaRPr lang="en-GB" sz="2000" b="1" dirty="0" smtClean="0">
              <a:latin typeface="Verdana" pitchFamily="-65" charset="0"/>
            </a:endParaRPr>
          </a:p>
          <a:p>
            <a:pPr marL="0" indent="0" eaLnBrk="1" hangingPunct="1">
              <a:lnSpc>
                <a:spcPct val="80000"/>
              </a:lnSpc>
              <a:buFontTx/>
              <a:buNone/>
            </a:pPr>
            <a:endParaRPr lang="en-US" sz="2400" dirty="0" smtClean="0"/>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xfrm>
            <a:off x="3884613" y="8685213"/>
            <a:ext cx="2971800" cy="457200"/>
          </a:xfrm>
          <a:prstGeom prst="rect">
            <a:avLst/>
          </a:prstGeom>
          <a:noFill/>
        </p:spPr>
        <p:txBody>
          <a:bodyPr/>
          <a:lstStyle/>
          <a:p>
            <a:fld id="{065C438E-4CA5-4F46-8FA5-924C3CA771F9}" type="slidenum">
              <a:rPr lang="en-US">
                <a:latin typeface="Arial" pitchFamily="-65" charset="0"/>
                <a:ea typeface="ＭＳ Ｐゴシック" pitchFamily="-65" charset="-128"/>
                <a:cs typeface="ＭＳ Ｐゴシック" pitchFamily="-65" charset="-128"/>
              </a:rPr>
              <a:pPr/>
              <a:t>63</a:t>
            </a:fld>
            <a:endParaRPr lang="en-US">
              <a:latin typeface="Arial" pitchFamily="-65" charset="0"/>
              <a:ea typeface="ＭＳ Ｐゴシック" pitchFamily="-65" charset="-128"/>
              <a:cs typeface="ＭＳ Ｐゴシック" pitchFamily="-65" charset="-128"/>
            </a:endParaRPr>
          </a:p>
        </p:txBody>
      </p:sp>
      <p:sp>
        <p:nvSpPr>
          <p:cNvPr id="34819" name="Rectangle 2"/>
          <p:cNvSpPr>
            <a:spLocks noGrp="1" noRot="1" noChangeAspect="1" noChangeArrowheads="1" noTextEdit="1"/>
          </p:cNvSpPr>
          <p:nvPr>
            <p:ph type="sldImg"/>
          </p:nvPr>
        </p:nvSpPr>
        <p:spPr>
          <a:xfrm>
            <a:off x="1143000" y="685800"/>
            <a:ext cx="4572000" cy="3429000"/>
          </a:xfrm>
          <a:prstGeom prst="rect">
            <a:avLst/>
          </a:prstGeom>
          <a:ln/>
        </p:spPr>
      </p:sp>
      <p:sp>
        <p:nvSpPr>
          <p:cNvPr id="34820" name="Rectangle 3"/>
          <p:cNvSpPr>
            <a:spLocks noGrp="1" noChangeArrowheads="1"/>
          </p:cNvSpPr>
          <p:nvPr>
            <p:ph type="body" idx="1"/>
          </p:nvPr>
        </p:nvSpPr>
        <p:spPr>
          <a:xfrm>
            <a:off x="685800" y="4343400"/>
            <a:ext cx="5486400" cy="4114800"/>
          </a:xfrm>
          <a:prstGeom prst="rect">
            <a:avLst/>
          </a:prstGeom>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Wingdings" pitchFamily="-65" charset="2"/>
              </a:rPr>
              <a:t>http://</a:t>
            </a:r>
            <a:r>
              <a:rPr lang="en-GB" sz="1200" dirty="0" err="1" smtClean="0">
                <a:latin typeface="Wingdings" pitchFamily="-65" charset="2"/>
              </a:rPr>
              <a:t>www.megware.de/img/seiten/cluster/hoch_verfuegbar.jpg</a:t>
            </a:r>
            <a:r>
              <a:rPr lang="en-GB" sz="1200" dirty="0" smtClean="0">
                <a:latin typeface="Wingdings" pitchFamily="-65" charset="2"/>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latin typeface="Wingdings" pitchFamily="-65" charset="2"/>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Verdana" pitchFamily="-65" charset="0"/>
              </a:rPr>
              <a:t>While robustness is an essential HORROR requirement in all its uses, it is especially critical in drilling applications where the much longer job durations afford software defects (e.g. memory leaks) a greatly expanded opportunity to surface.  In this regard, HORROR will provide the following features or attributes:</a:t>
            </a:r>
            <a:endParaRPr lang="en-GB" sz="1800" dirty="0" smtClean="0">
              <a:latin typeface="Verdana" pitchFamily="-65" charset="0"/>
            </a:endParaRPr>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xfrm>
            <a:off x="3884613" y="8685213"/>
            <a:ext cx="2971800" cy="457200"/>
          </a:xfrm>
          <a:prstGeom prst="rect">
            <a:avLst/>
          </a:prstGeom>
          <a:noFill/>
        </p:spPr>
        <p:txBody>
          <a:bodyPr/>
          <a:lstStyle/>
          <a:p>
            <a:fld id="{21D4C6B1-7B35-DA49-83B8-F065F2C4AC18}" type="slidenum">
              <a:rPr lang="en-US">
                <a:latin typeface="Arial" pitchFamily="-65" charset="0"/>
                <a:ea typeface="ＭＳ Ｐゴシック" pitchFamily="-65" charset="-128"/>
                <a:cs typeface="ＭＳ Ｐゴシック" pitchFamily="-65" charset="-128"/>
              </a:rPr>
              <a:pPr/>
              <a:t>64</a:t>
            </a:fld>
            <a:endParaRPr lang="en-US">
              <a:latin typeface="Arial" pitchFamily="-65" charset="0"/>
              <a:ea typeface="ＭＳ Ｐゴシック" pitchFamily="-65" charset="-128"/>
              <a:cs typeface="ＭＳ Ｐゴシック" pitchFamily="-65" charset="-128"/>
            </a:endParaRPr>
          </a:p>
        </p:txBody>
      </p:sp>
      <p:sp>
        <p:nvSpPr>
          <p:cNvPr id="36867" name="Rectangle 2"/>
          <p:cNvSpPr>
            <a:spLocks noGrp="1" noRot="1" noChangeAspect="1" noChangeArrowheads="1" noTextEdit="1"/>
          </p:cNvSpPr>
          <p:nvPr>
            <p:ph type="sldImg"/>
          </p:nvPr>
        </p:nvSpPr>
        <p:spPr>
          <a:xfrm>
            <a:off x="1143000" y="685800"/>
            <a:ext cx="4572000" cy="3429000"/>
          </a:xfrm>
          <a:prstGeom prst="rect">
            <a:avLst/>
          </a:prstGeom>
          <a:ln/>
        </p:spPr>
      </p:sp>
      <p:sp>
        <p:nvSpPr>
          <p:cNvPr id="36868"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http://img2.travelblog.org/Photos/17776/71146/t/761917-Some-of-the-famous-granite-rocks-1.jpg</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p:spPr>
        <p:txBody>
          <a:bodyPr/>
          <a:lstStyle/>
          <a:p>
            <a:fld id="{28B01082-0220-3F40-AECF-B61C13507809}" type="slidenum">
              <a:rPr lang="en-US">
                <a:latin typeface="Arial" pitchFamily="-65" charset="0"/>
                <a:ea typeface="ＭＳ Ｐゴシック" pitchFamily="-65" charset="-128"/>
                <a:cs typeface="ＭＳ Ｐゴシック" pitchFamily="-65" charset="-128"/>
              </a:rPr>
              <a:pPr/>
              <a:t>65</a:t>
            </a:fld>
            <a:endParaRPr lang="en-US">
              <a:latin typeface="Arial" pitchFamily="-65" charset="0"/>
              <a:ea typeface="ＭＳ Ｐゴシック" pitchFamily="-65" charset="-128"/>
              <a:cs typeface="ＭＳ Ｐゴシック" pitchFamily="-65" charset="-128"/>
            </a:endParaRPr>
          </a:p>
        </p:txBody>
      </p:sp>
      <p:sp>
        <p:nvSpPr>
          <p:cNvPr id="38915" name="Rectangle 2"/>
          <p:cNvSpPr>
            <a:spLocks noGrp="1" noRot="1" noChangeAspect="1" noChangeArrowheads="1" noTextEdit="1"/>
          </p:cNvSpPr>
          <p:nvPr>
            <p:ph type="sldImg"/>
          </p:nvPr>
        </p:nvSpPr>
        <p:spPr>
          <a:xfrm>
            <a:off x="1143000" y="685800"/>
            <a:ext cx="4572000" cy="3429000"/>
          </a:xfrm>
          <a:prstGeom prst="rect">
            <a:avLst/>
          </a:prstGeom>
          <a:ln/>
        </p:spPr>
      </p:sp>
      <p:sp>
        <p:nvSpPr>
          <p:cNvPr id="38916"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16EBAA1D-480E-224F-BDA7-E57D7A8F41AD}" type="slidenum">
              <a:rPr lang="en-US"/>
              <a:pPr/>
              <a:t>13</a:t>
            </a:fld>
            <a:endParaRPr lang="en-US"/>
          </a:p>
        </p:txBody>
      </p:sp>
      <p:sp>
        <p:nvSpPr>
          <p:cNvPr id="15363"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5364"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1</a:t>
            </a:r>
          </a:p>
        </p:txBody>
      </p:sp>
      <p:sp>
        <p:nvSpPr>
          <p:cNvPr id="1536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536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5367"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8"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Changed .com Feb 2004</a:t>
            </a:r>
          </a:p>
          <a:p>
            <a:pPr>
              <a:spcBef>
                <a:spcPct val="0"/>
              </a:spcBef>
            </a:pPr>
            <a:endParaRPr lang="en-GB">
              <a:latin typeface="Calibri" charset="0"/>
            </a:endParaRPr>
          </a:p>
          <a:p>
            <a:pPr>
              <a:spcBef>
                <a:spcPct val="0"/>
              </a:spcBef>
            </a:pPr>
            <a:r>
              <a:rPr lang="en-GB">
                <a:latin typeface="Calibri" charset="0"/>
              </a:rPr>
              <a:t>http://www.mcluk.org/zmirou/zmirou2.htm</a:t>
            </a:r>
          </a:p>
          <a:p>
            <a:pPr>
              <a:spcBef>
                <a:spcPct val="0"/>
              </a:spcBef>
            </a:pPr>
            <a:r>
              <a:rPr lang="en-GB">
                <a:latin typeface="Calibri" charset="0"/>
              </a:rPr>
              <a:t>Edit April 25 2008  tom gilb</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4613" y="8685213"/>
            <a:ext cx="2971800" cy="457200"/>
          </a:xfrm>
          <a:prstGeom prst="rect">
            <a:avLst/>
          </a:prstGeom>
          <a:noFill/>
        </p:spPr>
        <p:txBody>
          <a:bodyPr/>
          <a:lstStyle/>
          <a:p>
            <a:fld id="{51E97B3A-01CD-4849-9C1E-5AA8BA9A7F18}" type="slidenum">
              <a:rPr lang="en-US">
                <a:latin typeface="Arial" pitchFamily="-65" charset="0"/>
                <a:ea typeface="ＭＳ Ｐゴシック" pitchFamily="-65" charset="-128"/>
                <a:cs typeface="ＭＳ Ｐゴシック" pitchFamily="-65" charset="-128"/>
              </a:rPr>
              <a:pPr/>
              <a:t>66</a:t>
            </a:fld>
            <a:endParaRPr lang="en-US">
              <a:latin typeface="Arial" pitchFamily="-65" charset="0"/>
              <a:ea typeface="ＭＳ Ｐゴシック" pitchFamily="-65" charset="-128"/>
              <a:cs typeface="ＭＳ Ｐゴシック" pitchFamily="-65" charset="-128"/>
            </a:endParaRPr>
          </a:p>
        </p:txBody>
      </p:sp>
      <p:sp>
        <p:nvSpPr>
          <p:cNvPr id="40963" name="Rectangle 2"/>
          <p:cNvSpPr>
            <a:spLocks noGrp="1" noRot="1" noChangeAspect="1" noChangeArrowheads="1" noTextEdit="1"/>
          </p:cNvSpPr>
          <p:nvPr>
            <p:ph type="sldImg"/>
          </p:nvPr>
        </p:nvSpPr>
        <p:spPr>
          <a:xfrm>
            <a:off x="1143000" y="685800"/>
            <a:ext cx="4572000" cy="3429000"/>
          </a:xfrm>
          <a:prstGeom prst="rect">
            <a:avLst/>
          </a:prstGeom>
          <a:ln/>
        </p:spPr>
      </p:sp>
      <p:sp>
        <p:nvSpPr>
          <p:cNvPr id="40964"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http://www.apstraining.com/images/69.jpg</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613" y="8685213"/>
            <a:ext cx="2971800" cy="457200"/>
          </a:xfrm>
          <a:prstGeom prst="rect">
            <a:avLst/>
          </a:prstGeom>
          <a:noFill/>
        </p:spPr>
        <p:txBody>
          <a:bodyPr/>
          <a:lstStyle/>
          <a:p>
            <a:fld id="{90EB10C3-405E-024E-829B-E3558895D534}" type="slidenum">
              <a:rPr lang="en-US">
                <a:latin typeface="Arial" pitchFamily="-65" charset="0"/>
                <a:ea typeface="ＭＳ Ｐゴシック" pitchFamily="-65" charset="-128"/>
                <a:cs typeface="ＭＳ Ｐゴシック" pitchFamily="-65" charset="-128"/>
              </a:rPr>
              <a:pPr/>
              <a:t>67</a:t>
            </a:fld>
            <a:endParaRPr lang="en-US">
              <a:latin typeface="Arial" pitchFamily="-65" charset="0"/>
              <a:ea typeface="ＭＳ Ｐゴシック" pitchFamily="-65" charset="-128"/>
              <a:cs typeface="ＭＳ Ｐゴシック" pitchFamily="-65" charset="-128"/>
            </a:endParaRPr>
          </a:p>
        </p:txBody>
      </p:sp>
      <p:sp>
        <p:nvSpPr>
          <p:cNvPr id="43011" name="Rectangle 2"/>
          <p:cNvSpPr>
            <a:spLocks noGrp="1" noRot="1" noChangeAspect="1" noChangeArrowheads="1" noTextEdit="1"/>
          </p:cNvSpPr>
          <p:nvPr>
            <p:ph type="sldImg"/>
          </p:nvPr>
        </p:nvSpPr>
        <p:spPr>
          <a:xfrm>
            <a:off x="1143000" y="685800"/>
            <a:ext cx="4572000" cy="3429000"/>
          </a:xfrm>
          <a:prstGeom prst="rect">
            <a:avLst/>
          </a:prstGeom>
          <a:ln/>
        </p:spPr>
      </p:sp>
      <p:sp>
        <p:nvSpPr>
          <p:cNvPr id="43012"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r>
              <a:rPr lang="en-US" sz="1200" kern="1200" dirty="0" err="1" smtClean="0">
                <a:solidFill>
                  <a:schemeClr val="tx1"/>
                </a:solidFill>
                <a:latin typeface="+mn-lt"/>
                <a:ea typeface="+mn-ea"/>
                <a:cs typeface="+mn-cs"/>
              </a:rPr>
              <a:t>http://users.skynet.be/ronnydewinter/SQA-img/TheSoftwareQualityIceberg.jpg</a:t>
            </a:r>
            <a:endParaRPr lang="en-US" sz="1200" kern="1200" dirty="0" smtClean="0">
              <a:solidFill>
                <a:schemeClr val="tx1"/>
              </a:solidFill>
              <a:latin typeface="+mn-lt"/>
              <a:ea typeface="+mn-ea"/>
              <a:cs typeface="+mn-cs"/>
            </a:endParaRPr>
          </a:p>
          <a:p>
            <a:pPr eaLnBrk="1" hangingPunct="1"/>
            <a:r>
              <a:rPr lang="en-US" sz="1200" kern="1200" dirty="0" smtClean="0">
                <a:solidFill>
                  <a:schemeClr val="tx1"/>
                </a:solidFill>
                <a:latin typeface="+mn-lt"/>
                <a:ea typeface="+mn-ea"/>
                <a:cs typeface="+mn-cs"/>
              </a:rPr>
              <a:t>So once again, what is testability, exactly? Although testability is mentioned in the abstract of the recent WCAG 2.0 working draft documents and expanded in the “Conformance” section, a full definition sits not in the glossary but in the </a:t>
            </a:r>
            <a:r>
              <a:rPr lang="en-US" sz="1200" i="1" kern="1200" dirty="0" smtClean="0">
                <a:solidFill>
                  <a:schemeClr val="tx1"/>
                </a:solidFill>
                <a:latin typeface="+mn-lt"/>
                <a:ea typeface="+mn-ea"/>
                <a:cs typeface="+mn-cs"/>
                <a:hlinkClick r:id="rId3"/>
              </a:rPr>
              <a:t>Requirements for WCAG 2.0 Checklists and Techniques, dated 7 February, 2003. Within this document, you will find the only definition of testability as it applies to WCAG 2.0. Here’s that </a:t>
            </a:r>
            <a:r>
              <a:rPr lang="en-US" sz="1200" i="1" kern="1200" dirty="0" smtClean="0">
                <a:solidFill>
                  <a:schemeClr val="tx1"/>
                </a:solidFill>
                <a:latin typeface="+mn-lt"/>
                <a:ea typeface="+mn-ea"/>
                <a:cs typeface="+mn-cs"/>
                <a:hlinkClick r:id="rId4"/>
              </a:rPr>
              <a:t>definition:Definition: </a:t>
            </a:r>
            <a:r>
              <a:rPr lang="en-US" sz="1200" b="1" i="1" kern="1200" dirty="0" smtClean="0">
                <a:solidFill>
                  <a:schemeClr val="tx1"/>
                </a:solidFill>
                <a:latin typeface="+mn-lt"/>
                <a:ea typeface="+mn-ea"/>
                <a:cs typeface="+mn-cs"/>
                <a:hlinkClick r:id="rId4"/>
              </a:rPr>
              <a:t>Testable: Either Machine Testable or Reliably Human Testable.Definition: Machine Testable: There is a known algorithm (regardless of whether that algorithm is known to be implemented in tools) that will determine, with complete reliability, whether the technique has been implemented or not. Probabilistic algorithms are not sufficient.Definition: Reliably Human Testable: The technique can be tested by human inspection and it is believed that at least 80% of knowledgeable human evaluators would agree on the conclusion. The use of probabilistic machine algorithms may facilitate the human testing process but this does not make it machine testable.Definition: Not Reliably Testable: The technique is subject to human inspection but it is not believed that at least 80% of knowledgeable human evaluators would agree on the conclusion.</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xfrm>
            <a:off x="3884613" y="8685213"/>
            <a:ext cx="2971800" cy="457200"/>
          </a:xfrm>
          <a:prstGeom prst="rect">
            <a:avLst/>
          </a:prstGeom>
          <a:noFill/>
        </p:spPr>
        <p:txBody>
          <a:bodyPr/>
          <a:lstStyle/>
          <a:p>
            <a:fld id="{F2985136-2D85-074C-A1FC-72C8EED598E7}" type="slidenum">
              <a:rPr lang="en-US"/>
              <a:pPr/>
              <a:t>69</a:t>
            </a:fld>
            <a:endParaRPr lang="en-US"/>
          </a:p>
        </p:txBody>
      </p:sp>
      <p:sp>
        <p:nvSpPr>
          <p:cNvPr id="160771"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60772"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xfrm>
            <a:off x="3884613" y="8685213"/>
            <a:ext cx="2971800" cy="457200"/>
          </a:xfrm>
          <a:prstGeom prst="rect">
            <a:avLst/>
          </a:prstGeom>
          <a:noFill/>
        </p:spPr>
        <p:txBody>
          <a:bodyPr/>
          <a:lstStyle/>
          <a:p>
            <a:fld id="{A7A97238-CF22-1C42-8735-DFE78DB0766F}" type="slidenum">
              <a:rPr lang="en-US"/>
              <a:pPr/>
              <a:t>71</a:t>
            </a:fld>
            <a:endParaRPr lang="en-US"/>
          </a:p>
        </p:txBody>
      </p:sp>
      <p:sp>
        <p:nvSpPr>
          <p:cNvPr id="162819"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62820"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xfrm>
            <a:off x="3884613" y="8685213"/>
            <a:ext cx="2971800" cy="457200"/>
          </a:xfrm>
          <a:prstGeom prst="rect">
            <a:avLst/>
          </a:prstGeom>
          <a:noFill/>
        </p:spPr>
        <p:txBody>
          <a:bodyPr/>
          <a:lstStyle/>
          <a:p>
            <a:fld id="{3A80F755-5EA3-0040-B3BA-E76DE4737DEC}" type="slidenum">
              <a:rPr lang="en-US"/>
              <a:pPr/>
              <a:t>72</a:t>
            </a:fld>
            <a:endParaRPr lang="en-US"/>
          </a:p>
        </p:txBody>
      </p:sp>
      <p:sp>
        <p:nvSpPr>
          <p:cNvPr id="165891"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65892"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884613" y="8685213"/>
            <a:ext cx="2971800" cy="457200"/>
          </a:xfrm>
          <a:prstGeom prst="rect">
            <a:avLst/>
          </a:prstGeom>
          <a:noFill/>
        </p:spPr>
        <p:txBody>
          <a:bodyPr/>
          <a:lstStyle/>
          <a:p>
            <a:fld id="{D6A1C445-15CD-B841-A410-B28E1B7FC50D}" type="slidenum">
              <a:rPr lang="en-US"/>
              <a:pPr/>
              <a:t>73</a:t>
            </a:fld>
            <a:endParaRPr lang="en-US"/>
          </a:p>
        </p:txBody>
      </p:sp>
      <p:sp>
        <p:nvSpPr>
          <p:cNvPr id="167939"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67940"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xfrm>
            <a:off x="3884613" y="8685213"/>
            <a:ext cx="2971800" cy="457200"/>
          </a:xfrm>
          <a:prstGeom prst="rect">
            <a:avLst/>
          </a:prstGeom>
          <a:noFill/>
        </p:spPr>
        <p:txBody>
          <a:bodyPr/>
          <a:lstStyle/>
          <a:p>
            <a:fld id="{A1734509-178C-3B4F-91F9-1D299038920B}" type="slidenum">
              <a:rPr lang="en-US"/>
              <a:pPr/>
              <a:t>74</a:t>
            </a:fld>
            <a:endParaRPr lang="en-US"/>
          </a:p>
        </p:txBody>
      </p:sp>
      <p:sp>
        <p:nvSpPr>
          <p:cNvPr id="169987" name="Rectangle 2"/>
          <p:cNvSpPr>
            <a:spLocks noGrp="1" noRot="1" noChangeAspect="1" noChangeArrowheads="1" noTextEdit="1"/>
          </p:cNvSpPr>
          <p:nvPr>
            <p:ph type="sldImg"/>
          </p:nvPr>
        </p:nvSpPr>
        <p:spPr>
          <a:xfrm>
            <a:off x="1143000" y="685800"/>
            <a:ext cx="4572000" cy="3429000"/>
          </a:xfrm>
          <a:prstGeom prst="rect">
            <a:avLst/>
          </a:prstGeom>
          <a:ln/>
        </p:spPr>
      </p:sp>
      <p:sp>
        <p:nvSpPr>
          <p:cNvPr id="169988"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884613" y="8685213"/>
            <a:ext cx="2971800" cy="457200"/>
          </a:xfrm>
          <a:prstGeom prst="rect">
            <a:avLst/>
          </a:prstGeom>
          <a:noFill/>
        </p:spPr>
        <p:txBody>
          <a:bodyPr/>
          <a:lstStyle/>
          <a:p>
            <a:fld id="{73C3F2C6-061A-574B-8E61-E6A8CD22AD04}" type="slidenum">
              <a:rPr lang="en-US"/>
              <a:pPr/>
              <a:t>75</a:t>
            </a:fld>
            <a:endParaRPr lang="en-US"/>
          </a:p>
        </p:txBody>
      </p:sp>
      <p:sp>
        <p:nvSpPr>
          <p:cNvPr id="172035"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72036"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lnSpc>
                <a:spcPct val="80000"/>
              </a:lnSpc>
              <a:defRPr/>
            </a:pPr>
            <a:r>
              <a:rPr lang="en-US" sz="1800" dirty="0" smtClean="0"/>
              <a:t>Project leaders feel:</a:t>
            </a:r>
          </a:p>
          <a:p>
            <a:pPr marL="1085850" lvl="2" eaLnBrk="1" hangingPunct="1">
              <a:lnSpc>
                <a:spcPct val="80000"/>
              </a:lnSpc>
              <a:defRPr/>
            </a:pPr>
            <a:r>
              <a:rPr lang="en-US" sz="1400" dirty="0" smtClean="0"/>
              <a:t>Defining good requirements can be hard.</a:t>
            </a:r>
          </a:p>
          <a:p>
            <a:pPr marL="1085850" lvl="2" eaLnBrk="1" hangingPunct="1">
              <a:lnSpc>
                <a:spcPct val="80000"/>
              </a:lnSpc>
              <a:defRPr/>
            </a:pPr>
            <a:r>
              <a:rPr lang="en-US" sz="1400" dirty="0" smtClean="0"/>
              <a:t>It was hard to find meters which were practical to use, and at the same time measure real product qualities. </a:t>
            </a:r>
          </a:p>
          <a:p>
            <a:pPr marL="1085850" lvl="2" eaLnBrk="1" hangingPunct="1">
              <a:lnSpc>
                <a:spcPct val="80000"/>
              </a:lnSpc>
              <a:defRPr/>
            </a:pPr>
            <a:r>
              <a:rPr lang="en-US" sz="1400" dirty="0" smtClean="0"/>
              <a:t>Sometimes we would like to spend more than a day on designs, but this was not right according to our understanding of </a:t>
            </a:r>
            <a:r>
              <a:rPr lang="en-US" sz="1400" dirty="0" err="1" smtClean="0"/>
              <a:t>Evo</a:t>
            </a:r>
            <a:r>
              <a:rPr lang="en-US" sz="1400" dirty="0" smtClean="0"/>
              <a:t>. (Concept of backroom activity was new to us)</a:t>
            </a:r>
          </a:p>
          <a:p>
            <a:pPr marL="1085850" lvl="2" eaLnBrk="1" hangingPunct="1">
              <a:lnSpc>
                <a:spcPct val="80000"/>
              </a:lnSpc>
              <a:defRPr/>
            </a:pPr>
            <a:r>
              <a:rPr lang="en-US" sz="1400" dirty="0" smtClean="0"/>
              <a:t>Sometimes it takes more than a week to deliver something of value to the client. (Concept of backroom activity was new to us)</a:t>
            </a:r>
          </a:p>
          <a:p>
            <a:pPr eaLnBrk="1" hangingPunct="1">
              <a:lnSpc>
                <a:spcPct val="80000"/>
              </a:lnSpc>
              <a:defRPr/>
            </a:pPr>
            <a:r>
              <a:rPr lang="en-GB" sz="1800" dirty="0" smtClean="0"/>
              <a:t>We launched our first major release based on </a:t>
            </a:r>
            <a:r>
              <a:rPr lang="en-GB" sz="1800" dirty="0" err="1" smtClean="0"/>
              <a:t>Evo</a:t>
            </a:r>
            <a:r>
              <a:rPr lang="en-GB" sz="1800" dirty="0" smtClean="0"/>
              <a:t> </a:t>
            </a:r>
            <a:r>
              <a:rPr lang="en-GB" sz="1600" dirty="0" smtClean="0"/>
              <a:t>in May 2004 (Rel. 8.5) </a:t>
            </a:r>
          </a:p>
          <a:p>
            <a:pPr lvl="1" eaLnBrk="1" hangingPunct="1">
              <a:lnSpc>
                <a:spcPct val="80000"/>
              </a:lnSpc>
              <a:defRPr/>
            </a:pPr>
            <a:r>
              <a:rPr lang="en-GB" sz="1600" dirty="0" smtClean="0"/>
              <a:t>and we have already gotten feedback from users on some of the leaps in product qualities. </a:t>
            </a:r>
          </a:p>
          <a:p>
            <a:pPr lvl="1" eaLnBrk="1" hangingPunct="1">
              <a:lnSpc>
                <a:spcPct val="80000"/>
              </a:lnSpc>
              <a:defRPr/>
            </a:pPr>
            <a:r>
              <a:rPr lang="en-GB" sz="1600" dirty="0" smtClean="0"/>
              <a:t>E.g. the time for the system to generate a complex survey has gone </a:t>
            </a:r>
            <a:r>
              <a:rPr lang="en-GB" sz="1600" b="1" dirty="0" smtClean="0"/>
              <a:t>from 2 hours (=wait for the system to do work) to 15 seconds!</a:t>
            </a:r>
            <a:r>
              <a:rPr lang="en-GB" sz="1600" dirty="0" smtClean="0"/>
              <a:t> </a:t>
            </a:r>
            <a:endParaRPr lang="en-US" sz="1400" dirty="0" smtClean="0"/>
          </a:p>
          <a:p>
            <a:pPr eaLnBrk="1" hangingPunct="1"/>
            <a:endParaRPr lang="en-GB"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xfrm>
            <a:off x="3884613" y="8685213"/>
            <a:ext cx="2971800" cy="457200"/>
          </a:xfrm>
          <a:prstGeom prst="rect">
            <a:avLst/>
          </a:prstGeom>
          <a:noFill/>
        </p:spPr>
        <p:txBody>
          <a:bodyPr/>
          <a:lstStyle/>
          <a:p>
            <a:fld id="{69EB5DE0-4019-1C44-B6C6-DE1BA015F159}" type="slidenum">
              <a:rPr lang="en-US"/>
              <a:pPr/>
              <a:t>76</a:t>
            </a:fld>
            <a:endParaRPr lang="en-US"/>
          </a:p>
        </p:txBody>
      </p:sp>
      <p:sp>
        <p:nvSpPr>
          <p:cNvPr id="178179" name="Rectangle 2"/>
          <p:cNvSpPr>
            <a:spLocks noGrp="1" noRot="1" noChangeAspect="1" noChangeArrowheads="1" noTextEdit="1"/>
          </p:cNvSpPr>
          <p:nvPr>
            <p:ph type="sldImg"/>
          </p:nvPr>
        </p:nvSpPr>
        <p:spPr>
          <a:xfrm>
            <a:off x="1143000" y="685800"/>
            <a:ext cx="4572000" cy="3429000"/>
          </a:xfrm>
          <a:prstGeom prst="rect">
            <a:avLst/>
          </a:prstGeom>
          <a:ln/>
        </p:spPr>
      </p:sp>
      <p:sp>
        <p:nvSpPr>
          <p:cNvPr id="178180"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xfrm>
            <a:off x="3884613" y="8685213"/>
            <a:ext cx="2971800" cy="457200"/>
          </a:xfrm>
          <a:prstGeom prst="rect">
            <a:avLst/>
          </a:prstGeom>
          <a:noFill/>
        </p:spPr>
        <p:txBody>
          <a:bodyPr/>
          <a:lstStyle/>
          <a:p>
            <a:fld id="{0997CC9B-74FF-584D-A5EC-37C7869C7F1F}" type="slidenum">
              <a:rPr lang="en-US"/>
              <a:pPr/>
              <a:t>77</a:t>
            </a:fld>
            <a:endParaRPr lang="en-US"/>
          </a:p>
        </p:txBody>
      </p:sp>
      <p:sp>
        <p:nvSpPr>
          <p:cNvPr id="190467"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90468"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endParaRPr lang="nb-NO"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atin typeface="Calibri" charset="0"/>
              </a:rPr>
              <a:t>http://www.mostlycommonsense.com/?paged=2</a:t>
            </a:r>
          </a:p>
          <a:p>
            <a:pPr>
              <a:spcBef>
                <a:spcPct val="0"/>
              </a:spcBef>
            </a:pPr>
            <a:endParaRPr lang="en-US">
              <a:latin typeface="Calibri" charset="0"/>
            </a:endParaRPr>
          </a:p>
          <a:p>
            <a:pPr>
              <a:spcBef>
                <a:spcPct val="0"/>
              </a:spcBef>
            </a:pPr>
            <a:r>
              <a:rPr lang="en-US">
                <a:latin typeface="Calibri" charset="0"/>
              </a:rPr>
              <a:t>http://www.seas.harvard.edu/courses/es96/spring1997/web_page/tech/ericssonrbs540.jpg</a:t>
            </a:r>
          </a:p>
        </p:txBody>
      </p:sp>
      <p:sp>
        <p:nvSpPr>
          <p:cNvPr id="17412"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08F8458E-EC7E-7849-9DC6-D119FDEF9036}" type="slidenum">
              <a:rPr lang="en-US"/>
              <a:pPr/>
              <a:t>14</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xfrm>
            <a:off x="3884613" y="8685213"/>
            <a:ext cx="2971800" cy="457200"/>
          </a:xfrm>
          <a:prstGeom prst="rect">
            <a:avLst/>
          </a:prstGeom>
          <a:noFill/>
        </p:spPr>
        <p:txBody>
          <a:bodyPr/>
          <a:lstStyle/>
          <a:p>
            <a:fld id="{5726F4DD-435E-2A49-BEDC-A229CAF092D7}" type="slidenum">
              <a:rPr lang="en-US"/>
              <a:pPr/>
              <a:t>78</a:t>
            </a:fld>
            <a:endParaRPr lang="en-US"/>
          </a:p>
        </p:txBody>
      </p:sp>
      <p:sp>
        <p:nvSpPr>
          <p:cNvPr id="192515"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92516"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endParaRPr lang="nb-NO" sz="15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84613" y="8685213"/>
            <a:ext cx="2971800" cy="457200"/>
          </a:xfrm>
          <a:prstGeom prst="rect">
            <a:avLst/>
          </a:prstGeom>
          <a:noFill/>
        </p:spPr>
        <p:txBody>
          <a:bodyPr/>
          <a:lstStyle/>
          <a:p>
            <a:fld id="{159B624D-47FB-1049-A976-56F691840BDE}" type="slidenum">
              <a:rPr lang="en-US"/>
              <a:pPr/>
              <a:t>79</a:t>
            </a:fld>
            <a:endParaRPr lang="en-US"/>
          </a:p>
        </p:txBody>
      </p:sp>
      <p:sp>
        <p:nvSpPr>
          <p:cNvPr id="194563" name="Rectangle 2"/>
          <p:cNvSpPr>
            <a:spLocks noGrp="1" noRot="1" noChangeAspect="1" noChangeArrowheads="1" noTextEdit="1"/>
          </p:cNvSpPr>
          <p:nvPr>
            <p:ph type="sldImg"/>
          </p:nvPr>
        </p:nvSpPr>
        <p:spPr>
          <a:xfrm>
            <a:off x="1143000" y="685800"/>
            <a:ext cx="4572000" cy="3429000"/>
          </a:xfrm>
          <a:prstGeom prst="rect">
            <a:avLst/>
          </a:prstGeom>
          <a:solidFill>
            <a:srgbClr val="FFFFFF"/>
          </a:solidFill>
          <a:ln/>
        </p:spPr>
      </p:sp>
      <p:sp>
        <p:nvSpPr>
          <p:cNvPr id="194564" name="Rectangle 3"/>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p:spPr>
        <p:txBody>
          <a:bodyPr/>
          <a:lstStyle/>
          <a:p>
            <a:pPr eaLnBrk="1" hangingPunct="1"/>
            <a:r>
              <a:rPr lang="nb-NO" dirty="0"/>
              <a:t>I </a:t>
            </a:r>
            <a:r>
              <a:rPr lang="nb-NO" dirty="0" err="1"/>
              <a:t>think</a:t>
            </a:r>
            <a:r>
              <a:rPr lang="nb-NO" dirty="0"/>
              <a:t> </a:t>
            </a:r>
            <a:r>
              <a:rPr lang="nb-NO" dirty="0" err="1"/>
              <a:t>he</a:t>
            </a:r>
            <a:r>
              <a:rPr lang="nb-NO" dirty="0"/>
              <a:t> </a:t>
            </a:r>
            <a:r>
              <a:rPr lang="nb-NO" dirty="0" err="1"/>
              <a:t>said</a:t>
            </a:r>
            <a:r>
              <a:rPr lang="nb-NO" dirty="0"/>
              <a:t> </a:t>
            </a:r>
            <a:r>
              <a:rPr lang="nb-NO" dirty="0" err="1"/>
              <a:t>these</a:t>
            </a:r>
            <a:r>
              <a:rPr lang="nb-NO" dirty="0"/>
              <a:t> </a:t>
            </a:r>
            <a:r>
              <a:rPr lang="nb-NO" dirty="0" err="1"/>
              <a:t>were</a:t>
            </a:r>
            <a:r>
              <a:rPr lang="nb-NO" dirty="0"/>
              <a:t> </a:t>
            </a:r>
            <a:r>
              <a:rPr lang="nb-NO" dirty="0" err="1"/>
              <a:t>every</a:t>
            </a:r>
            <a:r>
              <a:rPr lang="nb-NO" dirty="0"/>
              <a:t> 4th or 5th </a:t>
            </a:r>
            <a:r>
              <a:rPr lang="nb-NO" dirty="0" err="1"/>
              <a:t>week</a:t>
            </a:r>
            <a:r>
              <a:rPr lang="nb-NO" dirty="0"/>
              <a:t>, TG May 7 </a:t>
            </a:r>
            <a:r>
              <a:rPr lang="nb-NO" dirty="0" smtClean="0"/>
              <a:t>2005</a:t>
            </a:r>
          </a:p>
          <a:p>
            <a:pPr eaLnBrk="1" hangingPunct="1"/>
            <a:endParaRPr lang="nb-NO" dirty="0" smtClean="0"/>
          </a:p>
          <a:p>
            <a:pPr eaLnBrk="1" hangingPunct="1"/>
            <a:r>
              <a:rPr lang="nb-NO" smtClean="0"/>
              <a:t>Edited </a:t>
            </a:r>
            <a:r>
              <a:rPr lang="nb-NO" dirty="0" err="1" smtClean="0"/>
              <a:t>March</a:t>
            </a:r>
            <a:r>
              <a:rPr lang="nb-NO" dirty="0" smtClean="0"/>
              <a:t> 27 2013</a:t>
            </a:r>
            <a:endParaRPr lang="nb-NO"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What is your </a:t>
            </a:r>
            <a:r>
              <a:rPr lang="en-GB" i="1" dirty="0" smtClean="0"/>
              <a:t>personal</a:t>
            </a:r>
            <a:r>
              <a:rPr lang="en-GB" dirty="0" smtClean="0"/>
              <a:t> best definition?</a:t>
            </a:r>
          </a:p>
          <a:p>
            <a:r>
              <a:rPr lang="en-GB" dirty="0" smtClean="0"/>
              <a:t>Explain, in 1 sentence, what you do as an architect</a:t>
            </a:r>
          </a:p>
          <a:p>
            <a:r>
              <a:rPr lang="en-GB" dirty="0" smtClean="0"/>
              <a:t>Can you refer to an </a:t>
            </a:r>
            <a:r>
              <a:rPr lang="en-GB" b="1" dirty="0" smtClean="0"/>
              <a:t>international</a:t>
            </a:r>
            <a:r>
              <a:rPr lang="en-GB" dirty="0" smtClean="0"/>
              <a:t> ‘standard’ for the concept ‘Architecture’ ?</a:t>
            </a:r>
          </a:p>
          <a:p>
            <a:r>
              <a:rPr lang="en-GB" dirty="0" smtClean="0"/>
              <a:t>Did you know that the origin of the term is</a:t>
            </a:r>
          </a:p>
          <a:p>
            <a:pPr lvl="1"/>
            <a:r>
              <a:rPr lang="en-GB" dirty="0" smtClean="0"/>
              <a:t>Master builder (</a:t>
            </a:r>
            <a:r>
              <a:rPr lang="nb-NO" dirty="0" smtClean="0"/>
              <a:t>byggmester</a:t>
            </a:r>
            <a:r>
              <a:rPr lang="en-GB" dirty="0" smtClean="0"/>
              <a:t>) ?</a:t>
            </a:r>
          </a:p>
          <a:p>
            <a:pPr marL="0" indent="0">
              <a:spcBef>
                <a:spcPct val="30000"/>
              </a:spcBef>
              <a:buNone/>
              <a:defRPr/>
            </a:pPr>
            <a:r>
              <a:rPr lang="en-GB" sz="1200" kern="1200" dirty="0" smtClean="0">
                <a:latin typeface="Times" charset="0"/>
                <a:ea typeface="ＭＳ Ｐゴシック" charset="0"/>
              </a:rPr>
              <a:t>			Greek</a:t>
            </a:r>
            <a:r>
              <a:rPr lang="en-GB" sz="1200" b="1" i="1" kern="1200" dirty="0" smtClean="0">
                <a:latin typeface="Times" charset="0"/>
                <a:ea typeface="ＭＳ Ｐゴシック" charset="0"/>
              </a:rPr>
              <a:t> </a:t>
            </a:r>
            <a:r>
              <a:rPr lang="en-GB" sz="1200" b="1" i="1" kern="1200" dirty="0" err="1" smtClean="0">
                <a:latin typeface="Times" charset="0"/>
                <a:ea typeface="ＭＳ Ｐゴシック" charset="0"/>
              </a:rPr>
              <a:t>arkhitektōn</a:t>
            </a:r>
            <a:r>
              <a:rPr lang="en-GB" sz="1200" kern="1200" dirty="0" smtClean="0">
                <a:latin typeface="Times" charset="0"/>
                <a:ea typeface="ＭＳ Ｐゴシック" charset="0"/>
              </a:rPr>
              <a:t>, from </a:t>
            </a:r>
            <a:r>
              <a:rPr lang="en-GB" sz="1200" b="1" i="1" kern="1200" dirty="0" err="1" smtClean="0">
                <a:latin typeface="Times" charset="0"/>
                <a:ea typeface="ＭＳ Ｐゴシック" charset="0"/>
              </a:rPr>
              <a:t>arkhi</a:t>
            </a:r>
            <a:r>
              <a:rPr lang="en-GB" sz="1200" b="1" i="1" kern="1200" dirty="0" smtClean="0">
                <a:latin typeface="Times" charset="0"/>
                <a:ea typeface="ＭＳ Ｐゴシック" charset="0"/>
              </a:rPr>
              <a:t>- ‘chief’</a:t>
            </a:r>
            <a:r>
              <a:rPr lang="en-GB" sz="1200" kern="1200" dirty="0" smtClean="0">
                <a:latin typeface="Times" charset="0"/>
                <a:ea typeface="ＭＳ Ｐゴシック" charset="0"/>
              </a:rPr>
              <a:t> + </a:t>
            </a:r>
            <a:r>
              <a:rPr lang="en-GB" sz="1200" b="1" i="1" kern="1200" dirty="0" err="1" smtClean="0">
                <a:latin typeface="Times" charset="0"/>
                <a:ea typeface="ＭＳ Ｐゴシック" charset="0"/>
              </a:rPr>
              <a:t>tektōn</a:t>
            </a:r>
            <a:r>
              <a:rPr lang="en-GB" sz="1200" b="1" i="1" kern="1200" dirty="0" smtClean="0">
                <a:latin typeface="Times" charset="0"/>
                <a:ea typeface="ＭＳ Ｐゴシック" charset="0"/>
              </a:rPr>
              <a:t> ‘builder.’</a:t>
            </a:r>
            <a:endParaRPr lang="en-GB" dirty="0" smtClean="0"/>
          </a:p>
          <a:p>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Slide done 7 Sept 2011 </a:t>
            </a:r>
            <a:r>
              <a:rPr lang="en-GB" dirty="0" err="1" smtClean="0"/>
              <a:t>tsg</a:t>
            </a: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latin typeface="Times" charset="0"/>
                <a:ea typeface="ＭＳ Ｐゴシック" charset="0"/>
                <a:cs typeface="+mn-cs"/>
              </a:rPr>
              <a:t>ORIGIN mid 16th cent.: from French</a:t>
            </a:r>
            <a:r>
              <a:rPr lang="en-GB" sz="1200" b="1" i="1" kern="1200" dirty="0" smtClean="0">
                <a:solidFill>
                  <a:schemeClr val="tx1"/>
                </a:solidFill>
                <a:latin typeface="Times" charset="0"/>
                <a:ea typeface="ＭＳ Ｐゴシック" charset="0"/>
                <a:cs typeface="+mn-cs"/>
              </a:rPr>
              <a:t> </a:t>
            </a:r>
            <a:r>
              <a:rPr lang="en-GB" sz="1200" b="1" i="1" kern="1200" dirty="0" err="1" smtClean="0">
                <a:solidFill>
                  <a:schemeClr val="tx1"/>
                </a:solidFill>
                <a:latin typeface="Times" charset="0"/>
                <a:ea typeface="ＭＳ Ｐゴシック" charset="0"/>
                <a:cs typeface="+mn-cs"/>
              </a:rPr>
              <a:t>architecte</a:t>
            </a:r>
            <a:r>
              <a:rPr lang="en-GB" sz="1200" b="0" i="0" kern="1200" dirty="0" smtClean="0">
                <a:solidFill>
                  <a:schemeClr val="tx1"/>
                </a:solidFill>
                <a:latin typeface="Times" charset="0"/>
                <a:ea typeface="ＭＳ Ｐゴシック" charset="0"/>
                <a:cs typeface="+mn-cs"/>
              </a:rPr>
              <a:t>, from Italian</a:t>
            </a:r>
            <a:r>
              <a:rPr lang="en-GB" sz="1200" b="1" i="1" kern="1200" dirty="0" smtClean="0">
                <a:solidFill>
                  <a:schemeClr val="tx1"/>
                </a:solidFill>
                <a:latin typeface="Times" charset="0"/>
                <a:ea typeface="ＭＳ Ｐゴシック" charset="0"/>
                <a:cs typeface="+mn-cs"/>
              </a:rPr>
              <a:t> </a:t>
            </a:r>
            <a:r>
              <a:rPr lang="en-GB" sz="1200" b="1" i="1" kern="1200" dirty="0" err="1" smtClean="0">
                <a:solidFill>
                  <a:schemeClr val="tx1"/>
                </a:solidFill>
                <a:latin typeface="Times" charset="0"/>
                <a:ea typeface="ＭＳ Ｐゴシック" charset="0"/>
                <a:cs typeface="+mn-cs"/>
              </a:rPr>
              <a:t>architetto</a:t>
            </a:r>
            <a:r>
              <a:rPr lang="en-GB" sz="1200" b="0" i="0" kern="1200" dirty="0" smtClean="0">
                <a:solidFill>
                  <a:schemeClr val="tx1"/>
                </a:solidFill>
                <a:latin typeface="Times" charset="0"/>
                <a:ea typeface="ＭＳ Ｐゴシック" charset="0"/>
                <a:cs typeface="+mn-cs"/>
              </a:rPr>
              <a:t>, via Latin from Greek</a:t>
            </a:r>
            <a:r>
              <a:rPr lang="en-GB" sz="1200" b="1" i="1" kern="1200" dirty="0" smtClean="0">
                <a:solidFill>
                  <a:schemeClr val="tx1"/>
                </a:solidFill>
                <a:latin typeface="Times" charset="0"/>
                <a:ea typeface="ＭＳ Ｐゴシック" charset="0"/>
                <a:cs typeface="+mn-cs"/>
              </a:rPr>
              <a:t> </a:t>
            </a:r>
            <a:r>
              <a:rPr lang="en-GB" sz="1200" b="1" i="1" kern="1200" dirty="0" err="1" smtClean="0">
                <a:solidFill>
                  <a:schemeClr val="tx1"/>
                </a:solidFill>
                <a:latin typeface="Times" charset="0"/>
                <a:ea typeface="ＭＳ Ｐゴシック" charset="0"/>
                <a:cs typeface="+mn-cs"/>
              </a:rPr>
              <a:t>arkhitektōn</a:t>
            </a:r>
            <a:r>
              <a:rPr lang="en-GB" sz="1200" b="0" i="0" kern="1200" dirty="0" smtClean="0">
                <a:solidFill>
                  <a:schemeClr val="tx1"/>
                </a:solidFill>
                <a:latin typeface="Times" charset="0"/>
                <a:ea typeface="ＭＳ Ｐゴシック" charset="0"/>
                <a:cs typeface="+mn-cs"/>
              </a:rPr>
              <a:t>, from </a:t>
            </a:r>
            <a:r>
              <a:rPr lang="en-GB" sz="1200" b="1" i="1" kern="1200" dirty="0" err="1" smtClean="0">
                <a:solidFill>
                  <a:schemeClr val="tx1"/>
                </a:solidFill>
                <a:latin typeface="Times" charset="0"/>
                <a:ea typeface="ＭＳ Ｐゴシック" charset="0"/>
                <a:cs typeface="+mn-cs"/>
              </a:rPr>
              <a:t>arkhi</a:t>
            </a:r>
            <a:r>
              <a:rPr lang="en-GB" sz="1200" b="1" i="1" kern="1200" dirty="0" smtClean="0">
                <a:solidFill>
                  <a:schemeClr val="tx1"/>
                </a:solidFill>
                <a:latin typeface="Times" charset="0"/>
                <a:ea typeface="ＭＳ Ｐゴシック" charset="0"/>
                <a:cs typeface="+mn-cs"/>
              </a:rPr>
              <a:t>- ‘chief’</a:t>
            </a:r>
            <a:r>
              <a:rPr lang="en-GB" sz="1200" b="0" i="0" kern="1200" dirty="0" smtClean="0">
                <a:solidFill>
                  <a:schemeClr val="tx1"/>
                </a:solidFill>
                <a:latin typeface="Times" charset="0"/>
                <a:ea typeface="ＭＳ Ｐゴシック" charset="0"/>
                <a:cs typeface="+mn-cs"/>
              </a:rPr>
              <a:t> + </a:t>
            </a:r>
            <a:r>
              <a:rPr lang="en-GB" sz="1200" b="1" i="1" kern="1200" dirty="0" err="1" smtClean="0">
                <a:solidFill>
                  <a:schemeClr val="tx1"/>
                </a:solidFill>
                <a:latin typeface="Times" charset="0"/>
                <a:ea typeface="ＭＳ Ｐゴシック" charset="0"/>
                <a:cs typeface="+mn-cs"/>
              </a:rPr>
              <a:t>tektōn</a:t>
            </a:r>
            <a:r>
              <a:rPr lang="en-GB" sz="1200" b="1" i="1" kern="1200" dirty="0" smtClean="0">
                <a:solidFill>
                  <a:schemeClr val="tx1"/>
                </a:solidFill>
                <a:latin typeface="Times" charset="0"/>
                <a:ea typeface="ＭＳ Ｐゴシック" charset="0"/>
                <a:cs typeface="+mn-cs"/>
              </a:rPr>
              <a:t> ‘builder.’</a:t>
            </a:r>
            <a:endParaRPr lang="en-GB" dirty="0" smtClean="0"/>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80</a:t>
            </a:fld>
            <a:endParaRPr lang="en-US"/>
          </a:p>
        </p:txBody>
      </p:sp>
    </p:spTree>
    <p:extLst>
      <p:ext uri="{BB962C8B-B14F-4D97-AF65-F5344CB8AC3E}">
        <p14:creationId xmlns:p14="http://schemas.microsoft.com/office/powerpoint/2010/main" val="3202634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1E93C07-D16B-F845-B18F-3463E96E0DE6}" type="slidenum">
              <a:rPr lang="en-US"/>
              <a:pPr/>
              <a:t>81</a:t>
            </a:fld>
            <a:endParaRPr lang="en-US"/>
          </a:p>
        </p:txBody>
      </p:sp>
      <p:sp>
        <p:nvSpPr>
          <p:cNvPr id="145410"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a:xfrm>
            <a:off x="685800" y="4343400"/>
            <a:ext cx="5486400" cy="4114800"/>
          </a:xfrm>
          <a:prstGeom prst="rect">
            <a:avLst/>
          </a:prstGeom>
        </p:spPr>
        <p:txBody>
          <a:bodyPr/>
          <a:lstStyle/>
          <a:p>
            <a:r>
              <a:rPr lang="en-US" sz="1200" dirty="0" smtClean="0"/>
              <a:t> Contributed by </a:t>
            </a:r>
            <a:r>
              <a:rPr lang="en-US" sz="1200" dirty="0" err="1" smtClean="0"/>
              <a:t>Niels</a:t>
            </a:r>
            <a:r>
              <a:rPr lang="en-US" sz="1200" dirty="0" smtClean="0"/>
              <a:t> </a:t>
            </a:r>
            <a:r>
              <a:rPr lang="en-US" sz="1200" dirty="0" err="1" smtClean="0"/>
              <a:t>Malotaux</a:t>
            </a:r>
            <a:r>
              <a:rPr lang="en-US" sz="1200" dirty="0" smtClean="0"/>
              <a:t> August 27 2002</a:t>
            </a:r>
          </a:p>
          <a:p>
            <a:endParaRPr lang="en-US" sz="1200" dirty="0" smtClean="0"/>
          </a:p>
          <a:p>
            <a:pPr lvl="1"/>
            <a:r>
              <a:rPr lang="en-GB" dirty="0" smtClean="0"/>
              <a:t>Master builder (</a:t>
            </a:r>
            <a:r>
              <a:rPr lang="nb-NO" dirty="0" smtClean="0"/>
              <a:t>byggmester</a:t>
            </a:r>
            <a:r>
              <a:rPr lang="en-GB" dirty="0" smtClean="0"/>
              <a:t>) ?</a:t>
            </a:r>
          </a:p>
          <a:p>
            <a:pPr marL="0" indent="0">
              <a:spcBef>
                <a:spcPct val="30000"/>
              </a:spcBef>
              <a:buNone/>
              <a:defRPr/>
            </a:pPr>
            <a:r>
              <a:rPr lang="en-GB" sz="1200" kern="1200" dirty="0" smtClean="0">
                <a:latin typeface="Times" charset="0"/>
                <a:ea typeface="ＭＳ Ｐゴシック" charset="0"/>
              </a:rPr>
              <a:t>			Greek</a:t>
            </a:r>
            <a:r>
              <a:rPr lang="en-GB" sz="1200" b="1" i="1" kern="1200" dirty="0" smtClean="0">
                <a:latin typeface="Times" charset="0"/>
                <a:ea typeface="ＭＳ Ｐゴシック" charset="0"/>
              </a:rPr>
              <a:t> </a:t>
            </a:r>
            <a:r>
              <a:rPr lang="en-GB" sz="1200" b="1" i="1" kern="1200" dirty="0" err="1" smtClean="0">
                <a:latin typeface="Times" charset="0"/>
                <a:ea typeface="ＭＳ Ｐゴシック" charset="0"/>
              </a:rPr>
              <a:t>arkhitektōn</a:t>
            </a:r>
            <a:r>
              <a:rPr lang="en-GB" sz="1200" kern="1200" dirty="0" smtClean="0">
                <a:latin typeface="Times" charset="0"/>
                <a:ea typeface="ＭＳ Ｐゴシック" charset="0"/>
              </a:rPr>
              <a:t>, from </a:t>
            </a:r>
            <a:r>
              <a:rPr lang="en-GB" sz="1200" b="1" i="1" kern="1200" dirty="0" err="1" smtClean="0">
                <a:latin typeface="Times" charset="0"/>
                <a:ea typeface="ＭＳ Ｐゴシック" charset="0"/>
              </a:rPr>
              <a:t>arkhi</a:t>
            </a:r>
            <a:r>
              <a:rPr lang="en-GB" sz="1200" b="1" i="1" kern="1200" dirty="0" smtClean="0">
                <a:latin typeface="Times" charset="0"/>
                <a:ea typeface="ＭＳ Ｐゴシック" charset="0"/>
              </a:rPr>
              <a:t>- ‘chief’</a:t>
            </a:r>
            <a:r>
              <a:rPr lang="en-GB" sz="1200" kern="1200" dirty="0" smtClean="0">
                <a:latin typeface="Times" charset="0"/>
                <a:ea typeface="ＭＳ Ｐゴシック" charset="0"/>
              </a:rPr>
              <a:t> + </a:t>
            </a:r>
            <a:r>
              <a:rPr lang="en-GB" sz="1200" b="1" i="1" kern="1200" dirty="0" err="1" smtClean="0">
                <a:latin typeface="Times" charset="0"/>
                <a:ea typeface="ＭＳ Ｐゴシック" charset="0"/>
              </a:rPr>
              <a:t>tektōn</a:t>
            </a:r>
            <a:r>
              <a:rPr lang="en-GB" sz="1200" b="1" i="1" kern="1200" dirty="0" smtClean="0">
                <a:latin typeface="Times" charset="0"/>
                <a:ea typeface="ＭＳ Ｐゴシック" charset="0"/>
              </a:rPr>
              <a:t> ‘builder.’</a:t>
            </a:r>
            <a:endParaRPr lang="en-GB" dirty="0" smtClean="0"/>
          </a:p>
          <a:p>
            <a:endParaRPr lang="en-GB"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sz="1200" kern="1200" dirty="0" smtClean="0">
                <a:solidFill>
                  <a:schemeClr val="tx1"/>
                </a:solidFill>
                <a:latin typeface="Times" charset="0"/>
                <a:ea typeface="ＭＳ Ｐゴシック" charset="0"/>
                <a:cs typeface="+mn-cs"/>
              </a:rPr>
              <a:t>one of Aristotle’s principles;</a:t>
            </a:r>
          </a:p>
          <a:p>
            <a:endParaRPr lang="en-GB" sz="1200" kern="1200" dirty="0" smtClean="0">
              <a:solidFill>
                <a:schemeClr val="tx1"/>
              </a:solidFill>
              <a:latin typeface="Times" charset="0"/>
              <a:ea typeface="ＭＳ Ｐゴシック" charset="0"/>
              <a:cs typeface="+mn-cs"/>
            </a:endParaRPr>
          </a:p>
          <a:p>
            <a:r>
              <a:rPr lang="en-GB" sz="1200" kern="1200" dirty="0" smtClean="0">
                <a:solidFill>
                  <a:schemeClr val="tx1"/>
                </a:solidFill>
                <a:latin typeface="Times" charset="0"/>
                <a:ea typeface="ＭＳ Ｐゴシック" charset="0"/>
                <a:cs typeface="+mn-cs"/>
              </a:rPr>
              <a:t>“The closer an object is to fulfilling its purpose, the closer it is to perfection”  </a:t>
            </a:r>
          </a:p>
          <a:p>
            <a:endParaRPr lang="en-GB" sz="1200" kern="1200" dirty="0" smtClean="0">
              <a:solidFill>
                <a:schemeClr val="tx1"/>
              </a:solidFill>
              <a:latin typeface="Times" charset="0"/>
              <a:ea typeface="ＭＳ Ｐゴシック" charset="0"/>
              <a:cs typeface="+mn-cs"/>
            </a:endParaRPr>
          </a:p>
          <a:p>
            <a:r>
              <a:rPr lang="en-GB" sz="1200" kern="1200" dirty="0" smtClean="0">
                <a:solidFill>
                  <a:schemeClr val="tx1"/>
                </a:solidFill>
                <a:latin typeface="Times" charset="0"/>
                <a:ea typeface="ＭＳ Ｐゴシック" charset="0"/>
                <a:cs typeface="+mn-cs"/>
              </a:rPr>
              <a:t>via </a:t>
            </a:r>
            <a:r>
              <a:rPr lang="en-GB" sz="1200" kern="1200" dirty="0" err="1" smtClean="0">
                <a:solidFill>
                  <a:schemeClr val="tx1"/>
                </a:solidFill>
                <a:latin typeface="Times" charset="0"/>
                <a:ea typeface="ＭＳ Ｐゴシック" charset="0"/>
                <a:cs typeface="+mn-cs"/>
              </a:rPr>
              <a:t>simon</a:t>
            </a:r>
            <a:r>
              <a:rPr lang="en-GB" sz="1200" kern="1200" dirty="0" smtClean="0">
                <a:solidFill>
                  <a:schemeClr val="tx1"/>
                </a:solidFill>
                <a:latin typeface="Times" charset="0"/>
                <a:ea typeface="ＭＳ Ｐゴシック" charset="0"/>
                <a:cs typeface="+mn-cs"/>
              </a:rPr>
              <a:t> wright May 2012</a:t>
            </a:r>
          </a:p>
          <a:p>
            <a:r>
              <a:rPr lang="en-GB" dirty="0" smtClean="0"/>
              <a:t>http://</a:t>
            </a:r>
            <a:r>
              <a:rPr lang="en-GB" dirty="0" err="1" smtClean="0"/>
              <a:t>www.thefreeresource.com</a:t>
            </a:r>
            <a:r>
              <a:rPr lang="en-GB" dirty="0" smtClean="0"/>
              <a:t>/aristotle-facts-information-and-resources-about-the-great-philosopher</a:t>
            </a:r>
          </a:p>
          <a:p>
            <a:r>
              <a:rPr lang="en-GB" dirty="0" smtClean="0"/>
              <a:t>In the section </a:t>
            </a:r>
          </a:p>
          <a:p>
            <a:r>
              <a:rPr lang="en-GB" sz="1200" b="1" kern="1200" dirty="0" smtClean="0">
                <a:solidFill>
                  <a:schemeClr val="tx1"/>
                </a:solidFill>
                <a:latin typeface="Times" charset="0"/>
                <a:ea typeface="ＭＳ Ｐゴシック" charset="0"/>
                <a:cs typeface="+mn-cs"/>
              </a:rPr>
              <a:t>What did Aristotle believe about human nature?</a:t>
            </a:r>
          </a:p>
          <a:p>
            <a:r>
              <a:rPr lang="en-GB" sz="1200" b="0" kern="1200" dirty="0" smtClean="0">
                <a:solidFill>
                  <a:schemeClr val="tx1"/>
                </a:solidFill>
                <a:latin typeface="Times" charset="0"/>
                <a:ea typeface="ＭＳ Ｐゴシック" charset="0"/>
                <a:cs typeface="+mn-cs"/>
              </a:rPr>
              <a:t>One of Aristotle’s prime beliefs was that everything in nature has a defined purpose. A knife is to cut; an eye is to see. The closer an object is to fulfilling its purpose, the closer it is to perfection. He saw man as being the highest form of existence as man was the only rational being on </a:t>
            </a:r>
            <a:r>
              <a:rPr lang="en-GB" sz="1200" b="1" kern="1200" dirty="0" smtClean="0">
                <a:solidFill>
                  <a:schemeClr val="tx1"/>
                </a:solidFill>
                <a:latin typeface="Times" charset="0"/>
                <a:ea typeface="ＭＳ Ｐゴシック" charset="0"/>
                <a:cs typeface="+mn-cs"/>
                <a:hlinkClick r:id="rId3"/>
              </a:rPr>
              <a:t>earth</a:t>
            </a:r>
            <a:r>
              <a:rPr lang="en-GB" sz="1200" b="0" kern="1200" dirty="0" smtClean="0">
                <a:solidFill>
                  <a:schemeClr val="tx1"/>
                </a:solidFill>
                <a:latin typeface="Times" charset="0"/>
                <a:ea typeface="ＭＳ Ｐゴシック" charset="0"/>
                <a:cs typeface="+mn-cs"/>
                <a:hlinkClick r:id="rId3"/>
              </a:rPr>
              <a:t>. This ideology led him to conclude that all lower forms of life existed in order to serve the needs of mankind. </a:t>
            </a:r>
            <a:r>
              <a:rPr lang="en-GB" sz="1200" b="0" kern="1200" smtClean="0">
                <a:solidFill>
                  <a:schemeClr val="tx1"/>
                </a:solidFill>
                <a:latin typeface="Times" charset="0"/>
                <a:ea typeface="ＭＳ Ｐゴシック" charset="0"/>
                <a:cs typeface="+mn-cs"/>
                <a:hlinkClick r:id="rId3"/>
              </a:rPr>
              <a:t>This reasoning led him to support </a:t>
            </a:r>
            <a:r>
              <a:rPr lang="en-GB" sz="1200" b="1" kern="1200" smtClean="0">
                <a:solidFill>
                  <a:schemeClr val="tx1"/>
                </a:solidFill>
                <a:latin typeface="Times" charset="0"/>
                <a:ea typeface="ＭＳ Ｐゴシック" charset="0"/>
                <a:cs typeface="+mn-cs"/>
                <a:hlinkClick r:id="rId4"/>
              </a:rPr>
              <a:t>slavery</a:t>
            </a:r>
            <a:r>
              <a:rPr lang="en-GB" sz="1200" b="0" kern="1200" smtClean="0">
                <a:solidFill>
                  <a:schemeClr val="tx1"/>
                </a:solidFill>
                <a:latin typeface="Times" charset="0"/>
                <a:ea typeface="ＭＳ Ｐゴシック" charset="0"/>
                <a:cs typeface="+mn-cs"/>
                <a:hlinkClick r:id="rId4"/>
              </a:rPr>
              <a:t>, especially of non-Greek or barbarian tribes, who he saw as being inferior and less rational than the Greeks.</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82</a:t>
            </a:fld>
            <a:endParaRPr lang="en-US"/>
          </a:p>
        </p:txBody>
      </p:sp>
    </p:spTree>
    <p:extLst>
      <p:ext uri="{BB962C8B-B14F-4D97-AF65-F5344CB8AC3E}">
        <p14:creationId xmlns:p14="http://schemas.microsoft.com/office/powerpoint/2010/main" val="2206570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Slide made 7 Sept 2011 </a:t>
            </a:r>
            <a:r>
              <a:rPr lang="en-GB" dirty="0" err="1" smtClean="0"/>
              <a:t>tsg</a:t>
            </a:r>
            <a:endParaRPr lang="en-GB" dirty="0" smtClean="0"/>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83</a:t>
            </a:fld>
            <a:endParaRPr lang="en-US"/>
          </a:p>
        </p:txBody>
      </p:sp>
    </p:spTree>
    <p:extLst>
      <p:ext uri="{BB962C8B-B14F-4D97-AF65-F5344CB8AC3E}">
        <p14:creationId xmlns:p14="http://schemas.microsoft.com/office/powerpoint/2010/main" val="181425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Slide made 7 Sept 2011 </a:t>
            </a:r>
            <a:r>
              <a:rPr lang="en-GB" dirty="0" err="1" smtClean="0"/>
              <a:t>tsg</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84</a:t>
            </a:fld>
            <a:endParaRPr lang="en-US"/>
          </a:p>
        </p:txBody>
      </p:sp>
    </p:spTree>
    <p:extLst>
      <p:ext uri="{BB962C8B-B14F-4D97-AF65-F5344CB8AC3E}">
        <p14:creationId xmlns:p14="http://schemas.microsoft.com/office/powerpoint/2010/main" val="3372862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Slide done August 2011 </a:t>
            </a:r>
            <a:r>
              <a:rPr lang="en-GB" dirty="0" err="1" smtClean="0"/>
              <a:t>tsg</a:t>
            </a:r>
            <a:endParaRPr lang="en-GB" dirty="0" smtClean="0"/>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87</a:t>
            </a:fld>
            <a:endParaRPr lang="en-US"/>
          </a:p>
        </p:txBody>
      </p:sp>
    </p:spTree>
    <p:extLst>
      <p:ext uri="{BB962C8B-B14F-4D97-AF65-F5344CB8AC3E}">
        <p14:creationId xmlns:p14="http://schemas.microsoft.com/office/powerpoint/2010/main" val="3144387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http://</a:t>
            </a:r>
            <a:r>
              <a:rPr lang="en-GB" dirty="0" err="1" smtClean="0"/>
              <a:t>www.sei.cmu.edu</a:t>
            </a:r>
            <a:r>
              <a:rPr lang="en-GB" dirty="0" smtClean="0"/>
              <a:t>/architecture/start/</a:t>
            </a:r>
            <a:r>
              <a:rPr lang="en-GB" dirty="0" err="1" smtClean="0"/>
              <a:t>community.cfm</a:t>
            </a:r>
            <a:endParaRPr lang="en-GB" dirty="0" smtClean="0"/>
          </a:p>
          <a:p>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source of quotes</a:t>
            </a:r>
          </a:p>
          <a:p>
            <a:endParaRPr lang="en-GB" dirty="0" smtClean="0"/>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88</a:t>
            </a:fld>
            <a:endParaRPr lang="en-US"/>
          </a:p>
        </p:txBody>
      </p:sp>
    </p:spTree>
    <p:extLst>
      <p:ext uri="{BB962C8B-B14F-4D97-AF65-F5344CB8AC3E}">
        <p14:creationId xmlns:p14="http://schemas.microsoft.com/office/powerpoint/2010/main" val="35998205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http://</a:t>
            </a:r>
            <a:r>
              <a:rPr lang="en-GB" dirty="0" err="1" smtClean="0"/>
              <a:t>www.sei.cmu.edu</a:t>
            </a:r>
            <a:r>
              <a:rPr lang="en-GB" dirty="0" smtClean="0"/>
              <a:t>/architecture/start/</a:t>
            </a:r>
            <a:r>
              <a:rPr lang="en-GB" dirty="0" err="1" smtClean="0"/>
              <a:t>community.cfm</a:t>
            </a:r>
            <a:r>
              <a:rPr lang="en-GB" dirty="0" smtClean="0"/>
              <a:t>  source of quotes</a:t>
            </a:r>
          </a:p>
          <a:p>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19 Aug 2011 </a:t>
            </a:r>
            <a:r>
              <a:rPr lang="en-GB" dirty="0" err="1" smtClean="0"/>
              <a:t>tsg</a:t>
            </a:r>
            <a:r>
              <a:rPr lang="en-GB" dirty="0" smtClean="0"/>
              <a:t> initial draft</a:t>
            </a:r>
          </a:p>
          <a:p>
            <a:endParaRPr lang="en-GB" dirty="0" smtClean="0"/>
          </a:p>
          <a:p>
            <a:endParaRPr lang="en-GB" dirty="0" smtClean="0"/>
          </a:p>
          <a:p>
            <a:r>
              <a:rPr lang="en-GB" dirty="0" smtClean="0"/>
              <a:t>http://</a:t>
            </a:r>
            <a:r>
              <a:rPr lang="en-GB" dirty="0" err="1" smtClean="0"/>
              <a:t>www.bredemeyer.com</a:t>
            </a:r>
            <a:r>
              <a:rPr lang="en-GB" dirty="0" smtClean="0"/>
              <a:t>/</a:t>
            </a:r>
            <a:r>
              <a:rPr lang="en-GB" dirty="0" err="1" smtClean="0"/>
              <a:t>definiti.htm</a:t>
            </a:r>
            <a:endParaRPr lang="en-GB" dirty="0" smtClean="0"/>
          </a:p>
          <a:p>
            <a:r>
              <a:rPr lang="en-GB" dirty="0" smtClean="0"/>
              <a:t>Other definitions</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89</a:t>
            </a:fld>
            <a:endParaRPr lang="en-US"/>
          </a:p>
        </p:txBody>
      </p:sp>
    </p:spTree>
    <p:extLst>
      <p:ext uri="{BB962C8B-B14F-4D97-AF65-F5344CB8AC3E}">
        <p14:creationId xmlns:p14="http://schemas.microsoft.com/office/powerpoint/2010/main" val="359982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731F3B20-5B3D-D343-99C3-B8BF0B9E25B9}" type="slidenum">
              <a:rPr lang="en-US"/>
              <a:pPr/>
              <a:t>15</a:t>
            </a:fld>
            <a:endParaRPr lang="en-US"/>
          </a:p>
        </p:txBody>
      </p:sp>
      <p:sp>
        <p:nvSpPr>
          <p:cNvPr id="1945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946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2</a:t>
            </a:r>
          </a:p>
        </p:txBody>
      </p:sp>
      <p:sp>
        <p:nvSpPr>
          <p:cNvPr id="1946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946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9463"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64"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http://www.omnilingua.com/gif/photos/ol02pdsa2.GIF</a:t>
            </a:r>
          </a:p>
          <a:p>
            <a:pPr>
              <a:spcBef>
                <a:spcPct val="0"/>
              </a:spcBef>
            </a:pPr>
            <a:endParaRPr lang="en-GB">
              <a:latin typeface="Calibri" charset="0"/>
            </a:endParaRPr>
          </a:p>
          <a:p>
            <a:pPr>
              <a:spcBef>
                <a:spcPct val="0"/>
              </a:spcBef>
            </a:pPr>
            <a:r>
              <a:rPr lang="en-GB">
                <a:latin typeface="Calibri" charset="0"/>
              </a:rPr>
              <a:t>http://www.netpolarity.com/img/13.jpg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19 Aug 2011 </a:t>
            </a:r>
            <a:r>
              <a:rPr lang="en-GB" dirty="0" err="1" smtClean="0"/>
              <a:t>tsg</a:t>
            </a:r>
            <a:r>
              <a:rPr lang="en-GB" dirty="0" smtClean="0"/>
              <a:t> initial draft</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90</a:t>
            </a:fld>
            <a:endParaRPr lang="en-US"/>
          </a:p>
        </p:txBody>
      </p:sp>
    </p:spTree>
    <p:extLst>
      <p:ext uri="{BB962C8B-B14F-4D97-AF65-F5344CB8AC3E}">
        <p14:creationId xmlns:p14="http://schemas.microsoft.com/office/powerpoint/2010/main" val="9686997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19 Aug 2011 </a:t>
            </a:r>
            <a:r>
              <a:rPr lang="en-GB" dirty="0" err="1" smtClean="0"/>
              <a:t>tsg</a:t>
            </a:r>
            <a:r>
              <a:rPr lang="en-GB" dirty="0" smtClean="0"/>
              <a:t> initial draft</a:t>
            </a:r>
          </a:p>
          <a:p>
            <a:endParaRPr lang="en-GB" dirty="0" smtClean="0"/>
          </a:p>
          <a:p>
            <a:r>
              <a:rPr lang="en-GB" dirty="0" smtClean="0"/>
              <a:t>http://</a:t>
            </a:r>
            <a:r>
              <a:rPr lang="en-GB" dirty="0" err="1" smtClean="0"/>
              <a:t>www.google.com</a:t>
            </a:r>
            <a:r>
              <a:rPr lang="en-GB" dirty="0" smtClean="0"/>
              <a:t>/</a:t>
            </a:r>
            <a:r>
              <a:rPr lang="en-GB" dirty="0" err="1" smtClean="0"/>
              <a:t>imgres?imgurl</a:t>
            </a:r>
            <a:r>
              <a:rPr lang="en-GB" dirty="0" smtClean="0"/>
              <a:t>=http://</a:t>
            </a:r>
            <a:r>
              <a:rPr lang="en-GB" dirty="0" err="1" smtClean="0"/>
              <a:t>www.enterprise-architecture.info</a:t>
            </a:r>
            <a:r>
              <a:rPr lang="en-GB" dirty="0" smtClean="0"/>
              <a:t>/Images/WEB%2520Architecture%2520Process%2520Cycle/apc013.gif&amp;imgrefurl=http://</a:t>
            </a:r>
            <a:r>
              <a:rPr lang="en-GB" dirty="0" err="1" smtClean="0"/>
              <a:t>www.enterprise-architecture.info</a:t>
            </a:r>
            <a:r>
              <a:rPr lang="en-GB" dirty="0" smtClean="0"/>
              <a:t>/Images/WEB%2520Architecture%2520Process%2520Cycle/WEB%2520Architecture%2520Process%2520Cycle%25202001-02-01.htm&amp;h=335&amp;w=604&amp;sz=22&amp;tbnid=_uX2nbE4621TLM:&amp;</a:t>
            </a:r>
            <a:r>
              <a:rPr lang="en-GB" dirty="0" err="1" smtClean="0"/>
              <a:t>tbnh</a:t>
            </a:r>
            <a:r>
              <a:rPr lang="en-GB" dirty="0" smtClean="0"/>
              <a:t>=73&amp;tbnw=131&amp;prev=/search%3Fq%3Darchitecture%2Bprocess%2Bimages%26tbm%3Disch%26tbo%3Du&amp;zoom=1&amp;q=</a:t>
            </a:r>
            <a:r>
              <a:rPr lang="en-GB" dirty="0" err="1" smtClean="0"/>
              <a:t>architecture+process+images&amp;docid</a:t>
            </a:r>
            <a:r>
              <a:rPr lang="en-GB" dirty="0" smtClean="0"/>
              <a:t>=8Er-3Vj0aDg_WM&amp;sa=</a:t>
            </a:r>
            <a:r>
              <a:rPr lang="en-GB" dirty="0" err="1" smtClean="0"/>
              <a:t>X&amp;ei</a:t>
            </a:r>
            <a:r>
              <a:rPr lang="en-GB" dirty="0" smtClean="0"/>
              <a:t>=fWxnTu_IOojl4QShovm8DA&amp;ved=0CCAQ9QEwAg&amp;dur=593</a:t>
            </a:r>
          </a:p>
          <a:p>
            <a:endParaRPr lang="en-GB" dirty="0" smtClean="0"/>
          </a:p>
          <a:p>
            <a:r>
              <a:rPr lang="en-GB" dirty="0" smtClean="0"/>
              <a:t>Institute for Architecture Enterprise Development</a:t>
            </a:r>
            <a:r>
              <a:rPr lang="en-GB" baseline="0" dirty="0" smtClean="0"/>
              <a:t> (source of ill.)</a:t>
            </a:r>
            <a:endParaRPr lang="en-GB" dirty="0" smtClean="0"/>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91</a:t>
            </a:fld>
            <a:endParaRPr lang="en-US"/>
          </a:p>
        </p:txBody>
      </p:sp>
    </p:spTree>
    <p:extLst>
      <p:ext uri="{BB962C8B-B14F-4D97-AF65-F5344CB8AC3E}">
        <p14:creationId xmlns:p14="http://schemas.microsoft.com/office/powerpoint/2010/main" val="28330746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 19 Aug 2011 </a:t>
            </a:r>
            <a:r>
              <a:rPr lang="en-GB" dirty="0" err="1" smtClean="0"/>
              <a:t>tsg</a:t>
            </a:r>
            <a:r>
              <a:rPr lang="en-GB" dirty="0" smtClean="0"/>
              <a:t> initial draft</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92</a:t>
            </a:fld>
            <a:endParaRPr lang="en-US"/>
          </a:p>
        </p:txBody>
      </p:sp>
    </p:spTree>
    <p:extLst>
      <p:ext uri="{BB962C8B-B14F-4D97-AF65-F5344CB8AC3E}">
        <p14:creationId xmlns:p14="http://schemas.microsoft.com/office/powerpoint/2010/main" val="25544858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Drafted 20 </a:t>
            </a:r>
            <a:r>
              <a:rPr lang="en-GB" dirty="0" err="1" smtClean="0"/>
              <a:t>aug</a:t>
            </a:r>
            <a:r>
              <a:rPr lang="en-GB" dirty="0" smtClean="0"/>
              <a:t> 2011 tom </a:t>
            </a:r>
            <a:r>
              <a:rPr lang="en-GB" dirty="0" err="1" smtClean="0"/>
              <a:t>gilb</a:t>
            </a:r>
            <a:endParaRPr lang="en-GB" dirty="0" smtClean="0"/>
          </a:p>
          <a:p>
            <a:endParaRPr lang="en-GB" dirty="0" smtClean="0"/>
          </a:p>
          <a:p>
            <a:r>
              <a:rPr lang="en-GB" dirty="0" smtClean="0"/>
              <a:t>http://</a:t>
            </a:r>
            <a:r>
              <a:rPr lang="en-GB" dirty="0" err="1" smtClean="0"/>
              <a:t>www.google.com</a:t>
            </a:r>
            <a:r>
              <a:rPr lang="en-GB" dirty="0" smtClean="0"/>
              <a:t>/</a:t>
            </a:r>
            <a:r>
              <a:rPr lang="en-GB" dirty="0" err="1" smtClean="0"/>
              <a:t>imgres?imgurl</a:t>
            </a:r>
            <a:r>
              <a:rPr lang="en-GB" dirty="0" smtClean="0"/>
              <a:t>=http://</a:t>
            </a:r>
            <a:r>
              <a:rPr lang="en-GB" dirty="0" err="1" smtClean="0"/>
              <a:t>notallbits.files.wordpress.com</a:t>
            </a:r>
            <a:r>
              <a:rPr lang="en-GB" dirty="0" smtClean="0"/>
              <a:t>/2011/02/</a:t>
            </a:r>
            <a:r>
              <a:rPr lang="en-GB" dirty="0" err="1" smtClean="0"/>
              <a:t>alfred.jpg&amp;imgrefurl</a:t>
            </a:r>
            <a:r>
              <a:rPr lang="en-GB" dirty="0" smtClean="0"/>
              <a:t>=http://</a:t>
            </a:r>
            <a:r>
              <a:rPr lang="en-GB" dirty="0" err="1" smtClean="0"/>
              <a:t>notallbits.wordpress.com</a:t>
            </a:r>
            <a:r>
              <a:rPr lang="en-GB" dirty="0" smtClean="0"/>
              <a:t>/category/fun-stuff/&amp;h=363&amp;w=297&amp;sz=21&amp;tbnid=S1CB5lMojwQXmM:&amp;</a:t>
            </a:r>
            <a:r>
              <a:rPr lang="en-GB" dirty="0" err="1" smtClean="0"/>
              <a:t>tbnh</a:t>
            </a:r>
            <a:r>
              <a:rPr lang="en-GB" dirty="0" smtClean="0"/>
              <a:t>=90&amp;tbnw=74&amp;prev=/search%3Fq%3Dwhat%2Bme%2Bworry%2Bposter%26tbm%3Disch%26tbo%3Du&amp;zoom=1&amp;q=</a:t>
            </a:r>
            <a:r>
              <a:rPr lang="en-GB" dirty="0" err="1" smtClean="0"/>
              <a:t>what+me+worry+poster&amp;docid</a:t>
            </a:r>
            <a:r>
              <a:rPr lang="en-GB" dirty="0" smtClean="0"/>
              <a:t>=DHGwB40Gm0SrNM&amp;sa=</a:t>
            </a:r>
            <a:r>
              <a:rPr lang="en-GB" dirty="0" err="1" smtClean="0"/>
              <a:t>X&amp;ei</a:t>
            </a:r>
            <a:r>
              <a:rPr lang="en-GB" dirty="0" smtClean="0"/>
              <a:t>=Q25nTpGTF-b04QSs6cWnDA&amp;ved=0CFMQ9QEwBQ&amp;dur=360</a:t>
            </a:r>
          </a:p>
          <a:p>
            <a:endParaRPr lang="en-GB" dirty="0" smtClean="0"/>
          </a:p>
          <a:p>
            <a:r>
              <a:rPr lang="en-GB" dirty="0" smtClean="0"/>
              <a:t>Dan Messer , Not All Bits site = What Me Worry</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122C46E-B1A3-7343-801D-7D3E520EF974}" type="slidenum">
              <a:rPr lang="en-US" smtClean="0"/>
              <a:pPr/>
              <a:t>93</a:t>
            </a:fld>
            <a:endParaRPr lang="en-US"/>
          </a:p>
        </p:txBody>
      </p:sp>
    </p:spTree>
    <p:extLst>
      <p:ext uri="{BB962C8B-B14F-4D97-AF65-F5344CB8AC3E}">
        <p14:creationId xmlns:p14="http://schemas.microsoft.com/office/powerpoint/2010/main" val="2495165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EC757B6-7F70-2942-AB53-5D93DD85FDDF}" type="slidenum">
              <a:rPr lang="en-US"/>
              <a:pPr/>
              <a:t>94</a:t>
            </a:fld>
            <a:endParaRPr lang="en-US"/>
          </a:p>
        </p:txBody>
      </p:sp>
      <p:sp>
        <p:nvSpPr>
          <p:cNvPr id="23859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859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Sept 12 2002 added to slides , drawn by Lindsey Brodie for CE book</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4F08F9E-0189-744D-B3AD-ED47FD4FFCFC}" type="slidenum">
              <a:rPr lang="en-US"/>
              <a:pPr/>
              <a:t>95</a:t>
            </a:fld>
            <a:endParaRPr lang="en-US"/>
          </a:p>
        </p:txBody>
      </p:sp>
      <p:sp>
        <p:nvSpPr>
          <p:cNvPr id="71682"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xfrm>
            <a:off x="685800" y="4343400"/>
            <a:ext cx="5486400" cy="4114800"/>
          </a:xfrm>
          <a:prstGeom prst="rect">
            <a:avLst/>
          </a:prstGeom>
        </p:spPr>
        <p:txBody>
          <a:bodyPr/>
          <a:lstStyle/>
          <a:p>
            <a:pPr lvl="1" algn="ctr">
              <a:spcBef>
                <a:spcPts val="1200"/>
              </a:spcBef>
              <a:spcAft>
                <a:spcPts val="300"/>
              </a:spcAft>
            </a:pPr>
            <a:r>
              <a:rPr lang="en-US" b="1" dirty="0"/>
              <a:t>Architecture (collective noun):	</a:t>
            </a:r>
            <a:r>
              <a:rPr lang="en-US" dirty="0"/>
              <a:t>Concept *192. August 27, 2002</a:t>
            </a:r>
          </a:p>
          <a:p>
            <a:pPr algn="ctr"/>
            <a:r>
              <a:rPr lang="en-US" dirty="0">
                <a:solidFill>
                  <a:srgbClr val="0000FF"/>
                </a:solidFill>
              </a:rPr>
              <a:t>The </a:t>
            </a:r>
            <a:r>
              <a:rPr lang="ja-JP" altLang="en-US" dirty="0">
                <a:solidFill>
                  <a:srgbClr val="0000FF"/>
                </a:solidFill>
                <a:latin typeface="Arial"/>
              </a:rPr>
              <a:t>‘</a:t>
            </a:r>
            <a:r>
              <a:rPr lang="en-US" dirty="0">
                <a:solidFill>
                  <a:srgbClr val="0000FF"/>
                </a:solidFill>
              </a:rPr>
              <a:t>architecture</a:t>
            </a:r>
            <a:r>
              <a:rPr lang="ja-JP" altLang="en-US" dirty="0">
                <a:solidFill>
                  <a:srgbClr val="0000FF"/>
                </a:solidFill>
                <a:latin typeface="Arial"/>
              </a:rPr>
              <a:t>’</a:t>
            </a:r>
            <a:r>
              <a:rPr lang="en-US" dirty="0">
                <a:solidFill>
                  <a:srgbClr val="0000FF"/>
                </a:solidFill>
              </a:rPr>
              <a:t> is the </a:t>
            </a:r>
            <a:r>
              <a:rPr lang="en-US" i="1" dirty="0">
                <a:solidFill>
                  <a:srgbClr val="0000FF"/>
                </a:solidFill>
              </a:rPr>
              <a:t>set of design artifacts</a:t>
            </a:r>
            <a:r>
              <a:rPr lang="en-US" dirty="0">
                <a:solidFill>
                  <a:srgbClr val="0000FF"/>
                </a:solidFill>
              </a:rPr>
              <a:t> which </a:t>
            </a:r>
          </a:p>
          <a:p>
            <a:pPr algn="ctr"/>
            <a:r>
              <a:rPr lang="en-US" dirty="0">
                <a:solidFill>
                  <a:srgbClr val="0000FF"/>
                </a:solidFill>
              </a:rPr>
              <a:t> are selected to satisfy </a:t>
            </a:r>
          </a:p>
          <a:p>
            <a:pPr algn="ctr"/>
            <a:r>
              <a:rPr lang="en-US" dirty="0">
                <a:solidFill>
                  <a:srgbClr val="0000FF"/>
                </a:solidFill>
              </a:rPr>
              <a:t>a set of system-and-stakeholder requirements, by</a:t>
            </a:r>
          </a:p>
          <a:p>
            <a:pPr algn="ctr">
              <a:spcBef>
                <a:spcPts val="300"/>
              </a:spcBef>
              <a:spcAft>
                <a:spcPts val="300"/>
              </a:spcAft>
            </a:pPr>
            <a:r>
              <a:rPr lang="en-US" dirty="0"/>
              <a:t> constraining, or influencing, </a:t>
            </a:r>
          </a:p>
          <a:p>
            <a:pPr algn="ctr">
              <a:spcBef>
                <a:spcPts val="300"/>
              </a:spcBef>
              <a:spcAft>
                <a:spcPts val="300"/>
              </a:spcAft>
            </a:pPr>
            <a:r>
              <a:rPr lang="en-US" dirty="0"/>
              <a:t>related engineering decisions. </a:t>
            </a:r>
            <a:endParaRPr lang="en-US" dirty="0" smtClean="0"/>
          </a:p>
          <a:p>
            <a:pPr algn="ctr">
              <a:spcBef>
                <a:spcPts val="300"/>
              </a:spcBef>
              <a:spcAft>
                <a:spcPts val="300"/>
              </a:spcAft>
            </a:pPr>
            <a:endParaRPr lang="en-US" dirty="0" smtClean="0"/>
          </a:p>
          <a:p>
            <a:pPr algn="ctr">
              <a:spcBef>
                <a:spcPts val="300"/>
              </a:spcBef>
              <a:spcAft>
                <a:spcPts val="300"/>
              </a:spcAft>
            </a:pPr>
            <a:r>
              <a:rPr lang="en-US" dirty="0" smtClean="0"/>
              <a:t>Older definition with the term selected</a:t>
            </a:r>
            <a:endParaRPr lang="en-US" dirty="0"/>
          </a:p>
          <a:p>
            <a:pPr algn="ctr">
              <a:spcBef>
                <a:spcPts val="300"/>
              </a:spcBef>
              <a:spcAft>
                <a:spcPts val="300"/>
              </a:spcAft>
            </a:pP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34287E7-6452-4E4D-B620-FFAE2F70A0A5}" type="slidenum">
              <a:rPr lang="en-US"/>
              <a:pPr/>
              <a:t>97</a:t>
            </a:fld>
            <a:endParaRPr lang="en-US"/>
          </a:p>
        </p:txBody>
      </p:sp>
      <p:sp>
        <p:nvSpPr>
          <p:cNvPr id="308226"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val="1"/>
            </a:ext>
          </a:extLst>
        </p:spPr>
      </p:sp>
      <p:sp>
        <p:nvSpPr>
          <p:cNvPr id="308227" name="Rectangle 3"/>
          <p:cNvSpPr>
            <a:spLocks noGrp="1" noChangeArrowheads="1"/>
          </p:cNvSpPr>
          <p:nvPr>
            <p:ph type="body" idx="1"/>
          </p:nvPr>
        </p:nvSpPr>
        <p:spPr>
          <a:xfrm>
            <a:off x="685800" y="4343400"/>
            <a:ext cx="5486400" cy="4114800"/>
          </a:xfrm>
          <a:prstGeom prst="rect">
            <a:avLst/>
          </a:prstGeom>
        </p:spPr>
        <p:txBody>
          <a:bodyPr/>
          <a:lstStyle/>
          <a:p>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91FE362-E9B3-B647-BA0C-EFBFDD8DDA91}" type="slidenum">
              <a:rPr lang="en-US"/>
              <a:pPr/>
              <a:t>98</a:t>
            </a:fld>
            <a:endParaRPr lang="en-US"/>
          </a:p>
        </p:txBody>
      </p:sp>
      <p:sp>
        <p:nvSpPr>
          <p:cNvPr id="309250"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prstGeom prst="rect">
            <a:avLst/>
          </a:prstGeom>
        </p:spPr>
        <p:txBody>
          <a:bodyPr/>
          <a:lstStyle/>
          <a:p>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BD01DA52-CC38-874A-97E6-494674EE4522}" type="slidenum">
              <a:rPr lang="en-US"/>
              <a:pPr/>
              <a:t>99</a:t>
            </a:fld>
            <a:endParaRPr lang="en-US"/>
          </a:p>
        </p:txBody>
      </p:sp>
      <p:sp>
        <p:nvSpPr>
          <p:cNvPr id="301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59358B7-D302-0E4C-AFEA-EE6F059F5139}" type="slidenum">
              <a:rPr lang="en-US"/>
              <a:pPr/>
              <a:t>100</a:t>
            </a:fld>
            <a:endParaRPr lang="en-US"/>
          </a:p>
        </p:txBody>
      </p:sp>
      <p:sp>
        <p:nvSpPr>
          <p:cNvPr id="305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5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700">
                <a:solidFill>
                  <a:srgbClr val="000000"/>
                </a:solidFill>
                <a:latin typeface="Times New Roman" charset="0"/>
              </a:rPr>
              <a:t>Figure 2: an </a:t>
            </a:r>
            <a:r>
              <a:rPr lang="ja-JP" altLang="en-US" sz="700">
                <a:solidFill>
                  <a:srgbClr val="000000"/>
                </a:solidFill>
                <a:latin typeface="Arial"/>
              </a:rPr>
              <a:t>‘</a:t>
            </a:r>
            <a:r>
              <a:rPr lang="en-US" sz="700">
                <a:solidFill>
                  <a:srgbClr val="000000"/>
                </a:solidFill>
                <a:latin typeface="Times New Roman" charset="0"/>
              </a:rPr>
              <a:t>Impact Estimation Table</a:t>
            </a:r>
            <a:r>
              <a:rPr lang="ja-JP" altLang="en-US" sz="700">
                <a:solidFill>
                  <a:srgbClr val="000000"/>
                </a:solidFill>
                <a:latin typeface="Arial"/>
              </a:rPr>
              <a:t>’</a:t>
            </a:r>
            <a:r>
              <a:rPr lang="en-US" sz="700">
                <a:solidFill>
                  <a:srgbClr val="000000"/>
                </a:solidFill>
                <a:latin typeface="Times New Roman" charset="0"/>
              </a:rPr>
              <a:t> (see </a:t>
            </a:r>
            <a:r>
              <a:rPr lang="ja-JP" altLang="en-US" sz="700">
                <a:solidFill>
                  <a:srgbClr val="000000"/>
                </a:solidFill>
                <a:latin typeface="Arial"/>
              </a:rPr>
              <a:t>‘</a:t>
            </a:r>
            <a:r>
              <a:rPr lang="en-US" sz="700">
                <a:solidFill>
                  <a:srgbClr val="000000"/>
                </a:solidFill>
                <a:latin typeface="Times New Roman" charset="0"/>
              </a:rPr>
              <a:t>CE</a:t>
            </a:r>
            <a:r>
              <a:rPr lang="ja-JP" altLang="en-US" sz="700">
                <a:solidFill>
                  <a:srgbClr val="000000"/>
                </a:solidFill>
                <a:latin typeface="Arial"/>
              </a:rPr>
              <a:t>’</a:t>
            </a:r>
            <a:r>
              <a:rPr lang="en-US" sz="700">
                <a:solidFill>
                  <a:srgbClr val="000000"/>
                </a:solidFill>
                <a:latin typeface="Times New Roman" charset="0"/>
              </a:rPr>
              <a:t> book) </a:t>
            </a:r>
            <a:br>
              <a:rPr lang="en-US" sz="700">
                <a:solidFill>
                  <a:srgbClr val="000000"/>
                </a:solidFill>
                <a:latin typeface="Times New Roman" charset="0"/>
              </a:rPr>
            </a:br>
            <a:r>
              <a:rPr lang="en-US" sz="700">
                <a:solidFill>
                  <a:srgbClr val="000000"/>
                </a:solidFill>
                <a:latin typeface="Times New Roman" charset="0"/>
              </a:rPr>
              <a:t>A set of 12 proposed Engineering Processes, </a:t>
            </a:r>
            <a:br>
              <a:rPr lang="en-US" sz="700">
                <a:solidFill>
                  <a:srgbClr val="000000"/>
                </a:solidFill>
                <a:latin typeface="Times New Roman" charset="0"/>
              </a:rPr>
            </a:br>
            <a:r>
              <a:rPr lang="en-US" sz="700">
                <a:solidFill>
                  <a:srgbClr val="000000"/>
                </a:solidFill>
                <a:latin typeface="Times New Roman" charset="0"/>
              </a:rPr>
              <a:t>with about $100,000,000 in total investment projected over time, </a:t>
            </a:r>
            <a:br>
              <a:rPr lang="en-US" sz="700">
                <a:solidFill>
                  <a:srgbClr val="000000"/>
                </a:solidFill>
                <a:latin typeface="Times New Roman" charset="0"/>
              </a:rPr>
            </a:br>
            <a:r>
              <a:rPr lang="en-US" sz="700">
                <a:solidFill>
                  <a:srgbClr val="000000"/>
                </a:solidFill>
                <a:latin typeface="Times New Roman" charset="0"/>
              </a:rPr>
              <a:t>are evaluated theoretically for their impact on 13 business objectives (defined in Fig. 1 above).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35D0E578-9713-FD42-99B0-C89EBE12136B}" type="slidenum">
              <a:rPr lang="en-US"/>
              <a:pPr/>
              <a:t>16</a:t>
            </a:fld>
            <a:endParaRPr lang="en-US"/>
          </a:p>
        </p:txBody>
      </p:sp>
      <p:sp>
        <p:nvSpPr>
          <p:cNvPr id="21507"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1508"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3</a:t>
            </a:r>
          </a:p>
        </p:txBody>
      </p:sp>
      <p:sp>
        <p:nvSpPr>
          <p:cNvPr id="21509"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1510"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1511"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12"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Edited April 25 2008</a:t>
            </a:r>
          </a:p>
          <a:p>
            <a:pPr>
              <a:spcBef>
                <a:spcPct val="0"/>
              </a:spcBef>
            </a:pPr>
            <a:endParaRPr lang="en-GB">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solidFill>
                  <a:srgbClr val="000000"/>
                </a:solidFill>
                <a:latin typeface="Arial" charset="0"/>
              </a:rPr>
              <a:t>Thank you for the lecture you gave at OGI.  It gave me much food for thought</a:t>
            </a:r>
          </a:p>
          <a:p>
            <a:r>
              <a:rPr lang="en-US">
                <a:solidFill>
                  <a:srgbClr val="000000"/>
                </a:solidFill>
                <a:latin typeface="Arial" charset="0"/>
              </a:rPr>
              <a:t>and action, particularly in the realm of requirements specification.    Much</a:t>
            </a:r>
          </a:p>
          <a:p>
            <a:r>
              <a:rPr lang="en-US">
                <a:solidFill>
                  <a:srgbClr val="000000"/>
                </a:solidFill>
                <a:latin typeface="Arial" charset="0"/>
              </a:rPr>
              <a:t>to learn, much to apply.</a:t>
            </a:r>
          </a:p>
          <a:p>
            <a:endParaRPr lang="en-US">
              <a:solidFill>
                <a:srgbClr val="000000"/>
              </a:solidFill>
              <a:latin typeface="Arial" charset="0"/>
            </a:endParaRPr>
          </a:p>
          <a:p>
            <a:r>
              <a:rPr lang="en-US">
                <a:solidFill>
                  <a:srgbClr val="000000"/>
                </a:solidFill>
                <a:latin typeface="Arial" charset="0"/>
              </a:rPr>
              <a:t>As for your Lord Kelvin quote, it prompted an immediate google search.  I</a:t>
            </a:r>
          </a:p>
          <a:p>
            <a:r>
              <a:rPr lang="en-US">
                <a:solidFill>
                  <a:srgbClr val="000000"/>
                </a:solidFill>
                <a:latin typeface="Arial" charset="0"/>
              </a:rPr>
              <a:t>found a fuller version of the quote at</a:t>
            </a:r>
          </a:p>
          <a:p>
            <a:r>
              <a:rPr lang="en-US" u="sng">
                <a:solidFill>
                  <a:srgbClr val="0000FF"/>
                </a:solidFill>
                <a:latin typeface="Arial" charset="0"/>
              </a:rPr>
              <a:t>http://zapatopi.net/kelvin/quotes.html</a:t>
            </a:r>
            <a:r>
              <a:rPr lang="en-US">
                <a:solidFill>
                  <a:srgbClr val="000000"/>
                </a:solidFill>
                <a:latin typeface="Arial" charset="0"/>
              </a:rPr>
              <a:t>, which reads, </a:t>
            </a:r>
          </a:p>
          <a:p>
            <a:r>
              <a:rPr lang="en-US">
                <a:solidFill>
                  <a:srgbClr val="000000"/>
                </a:solidFill>
                <a:latin typeface="Arial" charset="0"/>
              </a:rPr>
              <a:t>"In physical science the first essential step in the direction of learning any subject is to find principles of numerical reckoning and practicable methods for measuring some quality connected with it. </a:t>
            </a:r>
          </a:p>
          <a:p>
            <a:r>
              <a:rPr lang="en-US">
                <a:solidFill>
                  <a:srgbClr val="000000"/>
                </a:solidFill>
                <a:latin typeface="Arial" charset="0"/>
              </a:rPr>
              <a:t>I often say that when you can measure what you</a:t>
            </a:r>
          </a:p>
          <a:p>
            <a:r>
              <a:rPr lang="en-US">
                <a:solidFill>
                  <a:srgbClr val="000000"/>
                </a:solidFill>
                <a:latin typeface="Arial" charset="0"/>
              </a:rPr>
              <a:t>are speaking about, and express it in numbers, you know something about it;</a:t>
            </a:r>
          </a:p>
          <a:p>
            <a:r>
              <a:rPr lang="en-US">
                <a:solidFill>
                  <a:srgbClr val="000000"/>
                </a:solidFill>
                <a:latin typeface="Arial" charset="0"/>
              </a:rPr>
              <a:t>but when you cannot measure it, when you cannot express it in numbers, your</a:t>
            </a:r>
          </a:p>
          <a:p>
            <a:r>
              <a:rPr lang="en-US">
                <a:solidFill>
                  <a:srgbClr val="000000"/>
                </a:solidFill>
                <a:latin typeface="Arial" charset="0"/>
              </a:rPr>
              <a:t>knowledge is of a meagre and unsatisfactory kind; it may be the beginning of</a:t>
            </a:r>
          </a:p>
          <a:p>
            <a:r>
              <a:rPr lang="en-US">
                <a:solidFill>
                  <a:srgbClr val="000000"/>
                </a:solidFill>
                <a:latin typeface="Arial" charset="0"/>
              </a:rPr>
              <a:t>knowledge, but you have scarcely in your thoughts advanced to the state of</a:t>
            </a:r>
          </a:p>
          <a:p>
            <a:r>
              <a:rPr lang="en-US">
                <a:solidFill>
                  <a:srgbClr val="000000"/>
                </a:solidFill>
                <a:latin typeface="Arial" charset="0"/>
              </a:rPr>
              <a:t>Science, whatever the matter may be."  While his full quote is more narrow</a:t>
            </a:r>
          </a:p>
          <a:p>
            <a:r>
              <a:rPr lang="en-US">
                <a:solidFill>
                  <a:srgbClr val="000000"/>
                </a:solidFill>
                <a:latin typeface="Arial" charset="0"/>
              </a:rPr>
              <a:t>in scope (physical science) I think your extension of the idea to</a:t>
            </a:r>
          </a:p>
          <a:p>
            <a:r>
              <a:rPr lang="en-US">
                <a:solidFill>
                  <a:srgbClr val="000000"/>
                </a:solidFill>
                <a:latin typeface="Arial" charset="0"/>
              </a:rPr>
              <a:t>"requirements science" arena equally applicable.</a:t>
            </a:r>
          </a:p>
          <a:p>
            <a:endParaRPr lang="en-US">
              <a:solidFill>
                <a:srgbClr val="000000"/>
              </a:solidFill>
              <a:latin typeface="Arial" charset="0"/>
            </a:endParaRPr>
          </a:p>
          <a:p>
            <a:r>
              <a:rPr lang="en-US">
                <a:solidFill>
                  <a:srgbClr val="000000"/>
                </a:solidFill>
                <a:latin typeface="Arial" charset="0"/>
              </a:rPr>
              <a:t>Benjamin Ward</a:t>
            </a:r>
          </a:p>
          <a:p>
            <a:endParaRPr lang="en-US">
              <a:solidFill>
                <a:srgbClr val="000000"/>
              </a:solidFill>
              <a:latin typeface="Arial" charset="0"/>
            </a:endParaRPr>
          </a:p>
          <a:p>
            <a:r>
              <a:rPr lang="en-US">
                <a:solidFill>
                  <a:srgbClr val="000000"/>
                </a:solidFill>
                <a:latin typeface="Arial" charset="0"/>
              </a:rPr>
              <a:t>---Benjamin Ward-----</a:t>
            </a:r>
          </a:p>
          <a:p>
            <a:r>
              <a:rPr lang="en-US">
                <a:solidFill>
                  <a:srgbClr val="000000"/>
                </a:solidFill>
                <a:latin typeface="Arial" charset="0"/>
              </a:rPr>
              <a:t>    Work:  503.232.7053 / </a:t>
            </a:r>
            <a:r>
              <a:rPr lang="en-US" u="sng">
                <a:solidFill>
                  <a:srgbClr val="0000FF"/>
                </a:solidFill>
                <a:latin typeface="Arial" charset="0"/>
              </a:rPr>
              <a:t>mailto:benjamin.ward@tek.com</a:t>
            </a:r>
            <a:endParaRPr lang="en-US">
              <a:solidFill>
                <a:srgbClr val="000000"/>
              </a:solidFill>
              <a:latin typeface="Arial" charset="0"/>
            </a:endParaRPr>
          </a:p>
          <a:p>
            <a:r>
              <a:rPr lang="en-US">
                <a:solidFill>
                  <a:srgbClr val="000000"/>
                </a:solidFill>
                <a:latin typeface="Arial" charset="0"/>
              </a:rPr>
              <a:t>    Home: 503.232.7053 / </a:t>
            </a:r>
            <a:r>
              <a:rPr lang="en-US" u="sng">
                <a:solidFill>
                  <a:srgbClr val="0000FF"/>
                </a:solidFill>
                <a:latin typeface="Arial" charset="0"/>
              </a:rPr>
              <a:t>mailto:ben_ward@northwest.com</a:t>
            </a:r>
          </a:p>
          <a:p>
            <a:endParaRPr lang="en-US" u="sng">
              <a:solidFill>
                <a:srgbClr val="0000FF"/>
              </a:solidFill>
              <a:latin typeface="Arial" charset="0"/>
            </a:endParaRPr>
          </a:p>
          <a:p>
            <a:r>
              <a:rPr lang="en-US" u="sng">
                <a:solidFill>
                  <a:srgbClr val="0000FF"/>
                </a:solidFill>
                <a:latin typeface="Arial" charset="0"/>
              </a:rPr>
              <a:t>------------------------- June 1 contribution Michael Jackson, London</a:t>
            </a:r>
          </a:p>
          <a:p>
            <a:r>
              <a:rPr lang="en-US">
                <a:solidFill>
                  <a:srgbClr val="000000"/>
                </a:solidFill>
                <a:latin typeface="Arial" charset="0"/>
              </a:rPr>
              <a:t>George Miller, the psychologist </a:t>
            </a:r>
          </a:p>
          <a:p>
            <a:r>
              <a:rPr lang="en-US">
                <a:solidFill>
                  <a:srgbClr val="000000"/>
                </a:solidFill>
                <a:latin typeface="Arial" charset="0"/>
              </a:rPr>
              <a:t>&gt;   usually credited with the magic number seven, plus or minus </a:t>
            </a:r>
          </a:p>
          <a:p>
            <a:r>
              <a:rPr lang="en-US">
                <a:solidFill>
                  <a:srgbClr val="000000"/>
                </a:solidFill>
                <a:latin typeface="Arial" charset="0"/>
              </a:rPr>
              <a:t>&gt;   two, wrote: "In truth, a good case could be made that if </a:t>
            </a:r>
          </a:p>
          <a:p>
            <a:r>
              <a:rPr lang="en-US">
                <a:solidFill>
                  <a:srgbClr val="000000"/>
                </a:solidFill>
                <a:latin typeface="Arial" charset="0"/>
              </a:rPr>
              <a:t>&gt;   your knowledge is meagre and unsatisfactory, the last thing </a:t>
            </a:r>
          </a:p>
          <a:p>
            <a:r>
              <a:rPr lang="en-US">
                <a:solidFill>
                  <a:srgbClr val="000000"/>
                </a:solidFill>
                <a:latin typeface="Arial" charset="0"/>
              </a:rPr>
              <a:t>&gt;   in the world you should do is make measurements. The chance </a:t>
            </a:r>
          </a:p>
          <a:p>
            <a:r>
              <a:rPr lang="en-US">
                <a:solidFill>
                  <a:srgbClr val="000000"/>
                </a:solidFill>
                <a:latin typeface="Arial" charset="0"/>
              </a:rPr>
              <a:t>&gt;   is negligible that you will measure the right thing </a:t>
            </a:r>
          </a:p>
          <a:p>
            <a:r>
              <a:rPr lang="en-US">
                <a:solidFill>
                  <a:srgbClr val="000000"/>
                </a:solidFill>
                <a:latin typeface="Arial" charset="0"/>
              </a:rPr>
              <a:t>&gt;   accidentally." Meagre and unsatisfactory knowledge about </a:t>
            </a:r>
          </a:p>
          <a:p>
            <a:r>
              <a:rPr lang="en-US">
                <a:solidFill>
                  <a:srgbClr val="000000"/>
                </a:solidFill>
                <a:latin typeface="Arial" charset="0"/>
              </a:rPr>
              <a:t>&gt;   separability can't be improved by measuring anything, or </a:t>
            </a:r>
          </a:p>
          <a:p>
            <a:pPr>
              <a:buFont typeface="Wingdings" charset="0"/>
              <a:buChar char="Ø"/>
            </a:pPr>
            <a:r>
              <a:rPr lang="en-US">
                <a:solidFill>
                  <a:srgbClr val="000000"/>
                </a:solidFill>
                <a:latin typeface="Arial" charset="0"/>
              </a:rPr>
              <a:t>even by thinking about what you might measure.</a:t>
            </a:r>
          </a:p>
          <a:p>
            <a:pPr>
              <a:buFont typeface="Wingdings" charset="0"/>
              <a:buChar char="Ø"/>
            </a:pPr>
            <a:r>
              <a:rPr lang="en-US">
                <a:solidFill>
                  <a:srgbClr val="000000"/>
                </a:solidFill>
                <a:latin typeface="Arial" charset="0"/>
              </a:rPr>
              <a:t>=========== end MJ quote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397315"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latin typeface="Optima" charset="0"/>
                <a:cs typeface="Optima" charset="0"/>
                <a:sym typeface="Optima" charset="0"/>
              </a:rPr>
              <a:t>Do you know </a:t>
            </a:r>
            <a:r>
              <a:rPr lang="en-US" sz="1300">
                <a:latin typeface="Optima" charset="0"/>
                <a:cs typeface="Optima" charset="0"/>
                <a:sym typeface="Optima" charset="0"/>
              </a:rPr>
              <a:t>what the problem is?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it? tools? management?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Management to embrace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Listen up!</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Why difficult for managers?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there anything, in say Scrum, that even tries to address the promise of results to stakeholders, business results, stakeholder value results.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How much! of what values! To whom! to what costs?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We have a problem Agileists! We have a problem Scrum Masters! We have a problem Product Owners!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Do you know what the problem is?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What is your main problem with Agile development?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your main problem with development? Probably not!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your main problem with tools?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your main problem with higher level management? Yes? Do they understand what we are doing?</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Management to understand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them to support you more?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them to participate from their side?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management to embrace Agile development?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Listen up!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Why is it difficult for Management to embrace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Why is it difficult for Management to embrace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Agile difficult to understand? No it has simple prescriptive recipes like Scrum.</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Management cant get a grip on, and I would say rightly so;</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	How they can manage the end results, that development, agile or not, is there to give them.</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	The value benefits it will give their customers, their stakeholders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	What it will cost, when it will be done.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there anything, in say Scrum, that even tries to address the promise of results to stakeholders, business results, stakeholder value results.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How much! of what values! To whom! to what costs?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If you can not communicate that to a manager, you don't deserve his ears!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Do you deserve his ears? </a:t>
            </a:r>
          </a:p>
          <a:p>
            <a:pPr marL="546100" indent="-546100" eaLnBrk="1" hangingPunct="1">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400387"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200">
                <a:latin typeface="Lucida Grande" charset="0"/>
                <a:cs typeface="Lucida Grande" charset="0"/>
                <a:sym typeface="Lucida Grande" charset="0"/>
              </a:rPr>
              <a:t>Scot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405507"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a:solidFill>
                  <a:srgbClr val="000000"/>
                </a:solidFill>
                <a:cs typeface="Gill Sans" charset="0"/>
                <a:sym typeface="Gill Sans" charset="0"/>
              </a:rPr>
              <a:t>Our highest priority is to satisfy the customer</a:t>
            </a:r>
            <a:br>
              <a:rPr lang="en-US" sz="2400">
                <a:solidFill>
                  <a:srgbClr val="000000"/>
                </a:solidFill>
                <a:cs typeface="Gill Sans" charset="0"/>
                <a:sym typeface="Gill Sans" charset="0"/>
              </a:rPr>
            </a:br>
            <a:r>
              <a:rPr lang="en-US" sz="2400">
                <a:solidFill>
                  <a:srgbClr val="000000"/>
                </a:solidFill>
                <a:cs typeface="Gill Sans" charset="0"/>
                <a:sym typeface="Gill Sans" charset="0"/>
              </a:rPr>
              <a:t>through early and continuous delivery</a:t>
            </a:r>
            <a:br>
              <a:rPr lang="en-US" sz="2400">
                <a:solidFill>
                  <a:srgbClr val="000000"/>
                </a:solidFill>
                <a:cs typeface="Gill Sans" charset="0"/>
                <a:sym typeface="Gill Sans" charset="0"/>
              </a:rPr>
            </a:br>
            <a:r>
              <a:rPr lang="en-US" sz="2400">
                <a:solidFill>
                  <a:srgbClr val="000000"/>
                </a:solidFill>
                <a:cs typeface="Gill Sans" charset="0"/>
                <a:sym typeface="Gill Sans" charset="0"/>
              </a:rPr>
              <a:t>of valuable software</a:t>
            </a:r>
            <a:r>
              <a:rPr lang="en-US" sz="4200">
                <a:solidFill>
                  <a:srgbClr val="000000"/>
                </a:solidFill>
                <a:cs typeface="Gill Sans" charset="0"/>
                <a:sym typeface="Gill Sans" charset="0"/>
              </a:rPr>
              <a:t>.</a:t>
            </a:r>
          </a:p>
          <a:p>
            <a:pPr algn="ctr" eaLnBrk="1" hangingPunct="1"/>
            <a:r>
              <a:rPr lang="en-US" sz="4200">
                <a:solidFill>
                  <a:srgbClr val="000000"/>
                </a:solidFill>
                <a:cs typeface="Gill Sans" charset="0"/>
                <a:sym typeface="Gill Sans" charset="0"/>
              </a:rPr>
              <a:t>Good luck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407555"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Well that is what we do at Bring</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and that is what we always do with Value Management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and I cant wait to tell you how you can do that!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441347"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200">
                <a:latin typeface="Lucida Grande" charset="0"/>
                <a:cs typeface="Lucida Grande" charset="0"/>
                <a:sym typeface="Lucida Grande" charset="0"/>
              </a:rPr>
              <a:t>Verdi styrings teknikker inn og ut av scrum</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17123"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4800">
                <a:solidFill>
                  <a:srgbClr val="18376A"/>
                </a:solidFill>
                <a:cs typeface="Gill Sans" charset="0"/>
                <a:sym typeface="Gill Sans" charset="0"/>
              </a:rPr>
              <a:t>”</a:t>
            </a:r>
            <a:r>
              <a:rPr lang="en-US" sz="4800">
                <a:solidFill>
                  <a:srgbClr val="18376A"/>
                </a:solidFill>
                <a:cs typeface="Gill Sans" charset="0"/>
                <a:sym typeface="Gill Sans" charset="0"/>
              </a:rPr>
              <a:t>Utfordringen vår er å få til måling</a:t>
            </a:r>
            <a:r>
              <a:rPr lang="ja-JP" altLang="en-US" sz="4800">
                <a:solidFill>
                  <a:srgbClr val="18376A"/>
                </a:solidFill>
                <a:cs typeface="Gill Sans" charset="0"/>
                <a:sym typeface="Gill Sans" charset="0"/>
              </a:rPr>
              <a:t>”</a:t>
            </a:r>
            <a:endParaRPr lang="en-US" sz="4800">
              <a:solidFill>
                <a:srgbClr val="18376A"/>
              </a:solidFill>
              <a:cs typeface="Gill Sans" charset="0"/>
              <a:sym typeface="Gill Sans"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19171"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00"/>
                </a:solidFill>
                <a:cs typeface="Gill Sans" charset="0"/>
                <a:sym typeface="Gill Sans" charset="0"/>
              </a:rPr>
              <a:t>Kvantifiseringsskala</a:t>
            </a:r>
            <a:r>
              <a:rPr lang="en-US">
                <a:solidFill>
                  <a:srgbClr val="000000"/>
                </a:solidFill>
                <a:cs typeface="Gill Sans" charset="0"/>
                <a:sym typeface="Gill Sans" charset="0"/>
              </a:rPr>
              <a:t>: </a:t>
            </a:r>
            <a:r>
              <a:rPr lang="en-US" b="1">
                <a:solidFill>
                  <a:srgbClr val="000000"/>
                </a:solidFill>
                <a:cs typeface="Gill Sans" charset="0"/>
                <a:sym typeface="Gill Sans" charset="0"/>
              </a:rPr>
              <a:t>Gjennomsnittlig tid, i sekunder, en Bruker</a:t>
            </a:r>
            <a:r>
              <a:rPr lang="en-US">
                <a:solidFill>
                  <a:srgbClr val="000000"/>
                </a:solidFill>
                <a:cs typeface="Gill Sans" charset="0"/>
                <a:sym typeface="Gill Sans" charset="0"/>
              </a:rPr>
              <a:t> med def. [Bruker-Ekspertise, standardverdi Normal] </a:t>
            </a:r>
            <a:r>
              <a:rPr lang="en-US"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21219"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800"/>
              </a:spcBef>
            </a:pPr>
            <a:r>
              <a:rPr lang="en-US" sz="2200" b="1">
                <a:cs typeface="Gill Sans" charset="0"/>
                <a:sym typeface="Gill Sans" charset="0"/>
              </a:rPr>
              <a:t>Use Cases</a:t>
            </a:r>
            <a:r>
              <a:rPr lang="en-US" sz="2200">
                <a:cs typeface="Gill Sans" charset="0"/>
                <a:sym typeface="Gill Sans" charset="0"/>
              </a:rPr>
              <a:t>:</a:t>
            </a:r>
          </a:p>
          <a:p>
            <a:pPr eaLnBrk="1" hangingPunct="1">
              <a:spcBef>
                <a:spcPts val="800"/>
              </a:spcBef>
            </a:pPr>
            <a:r>
              <a:rPr lang="en-US" sz="2200">
                <a:cs typeface="Gill Sans" charset="0"/>
                <a:sym typeface="Gill Sans" charset="0"/>
              </a:rPr>
              <a:t>1.      Du skal sende en kontrakt til et annet firma i Oslo. Den må være framme innen to timer.</a:t>
            </a:r>
          </a:p>
          <a:p>
            <a:pPr marL="0" lvl="1" eaLnBrk="1" hangingPunct="1">
              <a:spcBef>
                <a:spcPts val="800"/>
              </a:spcBef>
            </a:pPr>
            <a:r>
              <a:rPr lang="en-US" sz="2200" i="1">
                <a:ea typeface="ＭＳ Ｐゴシック" charset="0"/>
                <a:cs typeface="Gill Sans" charset="0"/>
                <a:sym typeface="Gill Sans" charset="0"/>
              </a:rPr>
              <a:t>Correct: (Express – Budservice)</a:t>
            </a:r>
          </a:p>
          <a:p>
            <a:pPr eaLnBrk="1" hangingPunct="1">
              <a:spcBef>
                <a:spcPts val="800"/>
              </a:spcBef>
            </a:pPr>
            <a:r>
              <a:rPr lang="en-US" sz="2200">
                <a:cs typeface="Gill Sans" charset="0"/>
                <a:sym typeface="Gill Sans" charset="0"/>
              </a:rPr>
              <a:t>2.       Du skal sende fem bøker til et kontor i Trondheim. Det er ikke så farlig hvor fort det går.</a:t>
            </a:r>
          </a:p>
          <a:p>
            <a:pPr marL="0" lvl="1" eaLnBrk="1" hangingPunct="1">
              <a:spcBef>
                <a:spcPts val="800"/>
              </a:spcBef>
            </a:pPr>
            <a:r>
              <a:rPr lang="en-US" sz="2200" i="1">
                <a:ea typeface="ＭＳ Ｐゴシック" charset="0"/>
                <a:cs typeface="Gill Sans" charset="0"/>
                <a:sym typeface="Gill Sans" charset="0"/>
              </a:rPr>
              <a:t>Correct: (Logistics – Bedriftspakke Dør-til-Dør)</a:t>
            </a:r>
          </a:p>
          <a:p>
            <a:pPr eaLnBrk="1" hangingPunct="1">
              <a:spcBef>
                <a:spcPts val="800"/>
              </a:spcBef>
            </a:pPr>
            <a:r>
              <a:rPr lang="en-US" sz="2200">
                <a:cs typeface="Gill Sans" charset="0"/>
                <a:sym typeface="Gill Sans" charset="0"/>
              </a:rPr>
              <a:t>3.       Du selger sofaer. Du har et lager på Kolbotn og sender til forskjellige kunder over hele landet. Kan du finne et produktet/tjeneste for å levere sofaer fra lageret og hjem til kunden?</a:t>
            </a:r>
          </a:p>
          <a:p>
            <a:pPr marL="0" lvl="1" eaLnBrk="1" hangingPunct="1">
              <a:spcBef>
                <a:spcPts val="800"/>
              </a:spcBef>
            </a:pPr>
            <a:r>
              <a:rPr lang="en-US" sz="2200" i="1">
                <a:ea typeface="ＭＳ Ｐゴシック" charset="0"/>
                <a:cs typeface="Gill Sans" charset="0"/>
                <a:sym typeface="Gill Sans" charset="0"/>
              </a:rPr>
              <a:t>Correct: (Logistics – Hjemlevering, Nasjonalt gods)</a:t>
            </a:r>
          </a:p>
          <a:p>
            <a:pPr eaLnBrk="1" hangingPunct="1">
              <a:spcBef>
                <a:spcPts val="800"/>
              </a:spcBef>
            </a:pPr>
            <a:r>
              <a:rPr lang="en-US" sz="2200">
                <a:cs typeface="Gill Sans" charset="0"/>
                <a:sym typeface="Gill Sans" charset="0"/>
              </a:rPr>
              <a:t>4.      Du har en container med sykler som skal sendes til Sør-Afrika.  Finn et produkt/tjeneste som gjør deg i stand til dette.</a:t>
            </a:r>
          </a:p>
          <a:p>
            <a:pPr marL="0" lvl="1" eaLnBrk="1" hangingPunct="1">
              <a:spcBef>
                <a:spcPts val="800"/>
              </a:spcBef>
            </a:pPr>
            <a:r>
              <a:rPr lang="en-US" sz="2200" i="1">
                <a:ea typeface="ＭＳ Ｐゴシック" charset="0"/>
                <a:cs typeface="Gill Sans" charset="0"/>
                <a:sym typeface="Gill Sans" charset="0"/>
              </a:rPr>
              <a:t>Correct: (Logistics – FCL, Full Containerlast)</a:t>
            </a:r>
          </a:p>
          <a:p>
            <a:pPr eaLnBrk="1" hangingPunct="1">
              <a:spcBef>
                <a:spcPts val="800"/>
              </a:spcBef>
            </a:pPr>
            <a:r>
              <a:rPr lang="en-US" sz="2200">
                <a:cs typeface="Gill Sans" charset="0"/>
                <a:sym typeface="Gill Sans" charset="0"/>
              </a:rPr>
              <a:t>5.      Du venter et parti frosne grønnsaker, som du skal lagre i 2–3 måneder.</a:t>
            </a:r>
          </a:p>
          <a:p>
            <a:pPr marL="0" lvl="1" eaLnBrk="1" hangingPunct="1">
              <a:spcBef>
                <a:spcPts val="800"/>
              </a:spcBef>
            </a:pPr>
            <a:r>
              <a:rPr lang="en-US" sz="2200" i="1">
                <a:ea typeface="ＭＳ Ｐゴシック" charset="0"/>
                <a:cs typeface="Gill Sans" charset="0"/>
                <a:sym typeface="Gill Sans" charset="0"/>
              </a:rPr>
              <a:t>Correct: (Frigoscandia – Fryselagring, Lagertjenester)</a:t>
            </a:r>
          </a:p>
          <a:p>
            <a:pPr eaLnBrk="1" hangingPunct="1">
              <a:spcBef>
                <a:spcPts val="800"/>
              </a:spcBef>
            </a:pPr>
            <a:r>
              <a:rPr lang="en-US" sz="2200">
                <a:cs typeface="Gill Sans" charset="0"/>
                <a:sym typeface="Gill Sans" charset="0"/>
              </a:rPr>
              <a:t>6.       Du skal sende reklame til barnefamilier i Tvedestrand og ønsker adresser du ikke allerede har i kunderegisteret ditt.</a:t>
            </a:r>
          </a:p>
          <a:p>
            <a:pPr marL="0" lvl="1" eaLnBrk="1" hangingPunct="1">
              <a:spcBef>
                <a:spcPts val="800"/>
              </a:spcBef>
            </a:pPr>
            <a:r>
              <a:rPr lang="en-US" sz="2200" i="1">
                <a:ea typeface="ＭＳ Ｐゴシック" charset="0"/>
                <a:cs typeface="Gill Sans" charset="0"/>
                <a:sym typeface="Gill Sans" charset="0"/>
              </a:rPr>
              <a:t>Correct: (Dialogue – Målgrupper og adresser)</a:t>
            </a:r>
          </a:p>
          <a:p>
            <a:pPr eaLnBrk="1" hangingPunct="1">
              <a:spcBef>
                <a:spcPts val="800"/>
              </a:spcBef>
            </a:pPr>
            <a:r>
              <a:rPr lang="en-US" sz="2200">
                <a:cs typeface="Gill Sans" charset="0"/>
                <a:sym typeface="Gill Sans" charset="0"/>
              </a:rPr>
              <a:t>7.       Du skal finne den mest lønnsomme måten å sende post på, for din bedrift. Dere sender vanligvis 500–600 brev i måneden.</a:t>
            </a:r>
          </a:p>
          <a:p>
            <a:pPr marL="0" lvl="1" eaLnBrk="1" hangingPunct="1">
              <a:spcBef>
                <a:spcPts val="800"/>
              </a:spcBef>
            </a:pPr>
            <a:r>
              <a:rPr lang="en-US" sz="2200" i="1">
                <a:ea typeface="ＭＳ Ｐゴシック" charset="0"/>
                <a:cs typeface="Gill Sans" charset="0"/>
                <a:sym typeface="Gill Sans" charset="0"/>
              </a:rPr>
              <a:t>Correct: (Mail – Fleksipost)</a:t>
            </a:r>
          </a:p>
          <a:p>
            <a:pPr eaLnBrk="1" hangingPunct="1">
              <a:spcBef>
                <a:spcPts val="800"/>
              </a:spcBef>
            </a:pPr>
            <a:r>
              <a:rPr lang="en-US" sz="2200">
                <a:cs typeface="Gill Sans" charset="0"/>
                <a:sym typeface="Gill Sans" charset="0"/>
              </a:rPr>
              <a:t>8.       Du har sendt tilbud til en rekke potensielle kunder, og ønsker nå å sende ut en oppfølging til de som ikke har svart.</a:t>
            </a:r>
          </a:p>
          <a:p>
            <a:pPr marL="0" lvl="1" eaLnBrk="1" hangingPunct="1">
              <a:spcBef>
                <a:spcPts val="800"/>
              </a:spcBef>
            </a:pPr>
            <a:r>
              <a:rPr lang="en-US" sz="2200" i="1">
                <a:ea typeface="ＭＳ Ｐゴシック" charset="0"/>
                <a:cs typeface="Gill Sans" charset="0"/>
                <a:sym typeface="Gill Sans" charset="0"/>
              </a:rPr>
              <a:t>Correct: (CityMail – Effekt och oppföljning)</a:t>
            </a:r>
          </a:p>
          <a:p>
            <a:pPr eaLnBrk="1" hangingPunct="1">
              <a:spcBef>
                <a:spcPts val="800"/>
              </a:spcBef>
            </a:pPr>
            <a:endParaRPr lang="en-US" sz="2200">
              <a:latin typeface="Lucida Grande" charset="0"/>
              <a:cs typeface="Lucida Grande" charset="0"/>
              <a:sym typeface="Lucida Grande"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cs typeface="Gill Sans" charset="0"/>
              </a:rPr>
              <a:t>a device for getting a more realistic measure of customer success in finding our services</a:t>
            </a:r>
          </a:p>
          <a:p>
            <a:r>
              <a:rPr lang="en-US" dirty="0" smtClean="0"/>
              <a:t>Added by tom 24 mar 2013 for </a:t>
            </a:r>
            <a:r>
              <a:rPr lang="en-US" dirty="0" err="1" smtClean="0"/>
              <a:t>dhl</a:t>
            </a:r>
            <a:endParaRPr lang="en-US" dirty="0"/>
          </a:p>
        </p:txBody>
      </p:sp>
    </p:spTree>
    <p:extLst>
      <p:ext uri="{BB962C8B-B14F-4D97-AF65-F5344CB8AC3E}">
        <p14:creationId xmlns:p14="http://schemas.microsoft.com/office/powerpoint/2010/main" val="377042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EBA82C3E-29FE-3C4B-BFB4-ED9E51286D57}" type="slidenum">
              <a:rPr lang="en-US"/>
              <a:pPr/>
              <a:t>17</a:t>
            </a:fld>
            <a:endParaRPr lang="en-US"/>
          </a:p>
        </p:txBody>
      </p:sp>
      <p:sp>
        <p:nvSpPr>
          <p:cNvPr id="23555"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3556"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b"/>
          <a:lstStyle/>
          <a:p>
            <a:pPr algn="r"/>
            <a:r>
              <a:rPr lang="en-US" sz="1200">
                <a:latin typeface="Calibri" charset="0"/>
              </a:rPr>
              <a:t>4</a:t>
            </a:r>
          </a:p>
        </p:txBody>
      </p:sp>
      <p:sp>
        <p:nvSpPr>
          <p:cNvPr id="23557"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3558"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3559" name="Rectangle 6"/>
          <p:cNvSpPr>
            <a:spLocks noGrp="1" noRot="1" noChangeAspect="1" noChangeArrowheads="1" noTextEdit="1"/>
          </p:cNvSpPr>
          <p:nvPr>
            <p:ph type="sldImg"/>
          </p:nvPr>
        </p:nvSpPr>
        <p:spPr bwMode="auto">
          <a:xfrm>
            <a:off x="1150938" y="692150"/>
            <a:ext cx="4556125" cy="3416300"/>
          </a:xfrm>
          <a:prstGeom prst="rect">
            <a:avLst/>
          </a:prstGeo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60" name="Rectangle 7"/>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atin typeface="Calibri" charset="0"/>
              </a:rPr>
              <a:t>http://www.chesterfield.k12.sc.us/Cheraw%20Intermediate/DaveEvans/BiologyICP/LevelsOfLife.jpg</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25315"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a:solidFill>
                  <a:srgbClr val="000000"/>
                </a:solidFill>
                <a:cs typeface="Gill Sans" charset="0"/>
                <a:sym typeface="Gill Sans" charset="0"/>
              </a:rPr>
              <a:t>Skala</a:t>
            </a:r>
            <a:r>
              <a:rPr lang="en-US" sz="2400">
                <a:solidFill>
                  <a:srgbClr val="000000"/>
                </a:solidFill>
                <a:cs typeface="Gill Sans" charset="0"/>
                <a:sym typeface="Gill Sans" charset="0"/>
              </a:rPr>
              <a:t>: </a:t>
            </a:r>
            <a:r>
              <a:rPr lang="en-US" sz="2400" b="1">
                <a:solidFill>
                  <a:srgbClr val="000000"/>
                </a:solidFill>
                <a:cs typeface="Gill Sans" charset="0"/>
                <a:sym typeface="Gill Sans" charset="0"/>
              </a:rPr>
              <a:t>Gjennomsnittlig tid, i sekunder, en Bruker</a:t>
            </a:r>
            <a:r>
              <a:rPr lang="en-US" sz="2400">
                <a:solidFill>
                  <a:srgbClr val="000000"/>
                </a:solidFill>
                <a:cs typeface="Gill Sans" charset="0"/>
                <a:sym typeface="Gill Sans" charset="0"/>
              </a:rPr>
              <a:t> med def. [Bruker-Ekspertise, standardverdi Normal] </a:t>
            </a:r>
            <a:r>
              <a:rPr lang="en-US" sz="2400"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27363"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a:solidFill>
                  <a:srgbClr val="000000"/>
                </a:solidFill>
                <a:cs typeface="Gill Sans" charset="0"/>
                <a:sym typeface="Gill Sans" charset="0"/>
              </a:rPr>
              <a:t>Skala</a:t>
            </a:r>
            <a:r>
              <a:rPr lang="en-US" sz="2400">
                <a:solidFill>
                  <a:srgbClr val="000000"/>
                </a:solidFill>
                <a:cs typeface="Gill Sans" charset="0"/>
                <a:sym typeface="Gill Sans" charset="0"/>
              </a:rPr>
              <a:t>: </a:t>
            </a:r>
            <a:r>
              <a:rPr lang="en-US" sz="2400" b="1">
                <a:solidFill>
                  <a:srgbClr val="000000"/>
                </a:solidFill>
                <a:cs typeface="Gill Sans" charset="0"/>
                <a:sym typeface="Gill Sans" charset="0"/>
              </a:rPr>
              <a:t>Gjennomsnittlig tid, i sekunder, en Bruker</a:t>
            </a:r>
            <a:r>
              <a:rPr lang="en-US" sz="2400">
                <a:solidFill>
                  <a:srgbClr val="000000"/>
                </a:solidFill>
                <a:cs typeface="Gill Sans" charset="0"/>
                <a:sym typeface="Gill Sans" charset="0"/>
              </a:rPr>
              <a:t> med def. [Bruker-Ekspertise, standardverdi Normal] </a:t>
            </a:r>
            <a:r>
              <a:rPr lang="en-US" sz="2400"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29411"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a:solidFill>
                  <a:srgbClr val="000000"/>
                </a:solidFill>
                <a:cs typeface="Gill Sans" charset="0"/>
                <a:sym typeface="Gill Sans" charset="0"/>
              </a:rPr>
              <a:t>Skala</a:t>
            </a:r>
            <a:r>
              <a:rPr lang="en-US" sz="2400">
                <a:solidFill>
                  <a:srgbClr val="000000"/>
                </a:solidFill>
                <a:cs typeface="Gill Sans" charset="0"/>
                <a:sym typeface="Gill Sans" charset="0"/>
              </a:rPr>
              <a:t>: </a:t>
            </a:r>
            <a:r>
              <a:rPr lang="en-US" sz="2400" b="1">
                <a:solidFill>
                  <a:srgbClr val="000000"/>
                </a:solidFill>
                <a:cs typeface="Gill Sans" charset="0"/>
                <a:sym typeface="Gill Sans" charset="0"/>
              </a:rPr>
              <a:t>Gjennomsnittlig tid, i sekunder, en Bruker</a:t>
            </a:r>
            <a:r>
              <a:rPr lang="en-US" sz="2400">
                <a:solidFill>
                  <a:srgbClr val="000000"/>
                </a:solidFill>
                <a:cs typeface="Gill Sans" charset="0"/>
                <a:sym typeface="Gill Sans" charset="0"/>
              </a:rPr>
              <a:t> med def. [Bruker-Ekspertise, standardverdi Normal] </a:t>
            </a:r>
            <a:r>
              <a:rPr lang="en-US" sz="2400"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41699"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500" b="1">
                <a:cs typeface="Gill Sans" charset="0"/>
                <a:sym typeface="Gill Sans" charset="0"/>
              </a:rPr>
              <a:t>Salg.bestilling.Antall</a:t>
            </a:r>
            <a:r>
              <a:rPr lang="en-US" sz="1500">
                <a:cs typeface="Gill Sans" charset="0"/>
                <a:sym typeface="Gill Sans" charset="0"/>
              </a:rPr>
              <a:t> Skala: Antall gjennomførte salg, pr. mnd., som gir omsetning fra &lt;Selvbetjeningsløsninger.&gt;</a:t>
            </a:r>
          </a:p>
          <a:p>
            <a:pPr eaLnBrk="1" hangingPunct="1"/>
            <a:endParaRPr lang="en-US" sz="1500">
              <a:cs typeface="Gill Sans" charset="0"/>
              <a:sym typeface="Gill Sans" charset="0"/>
            </a:endParaRPr>
          </a:p>
          <a:p>
            <a:pPr eaLnBrk="1" hangingPunct="1"/>
            <a:r>
              <a:rPr lang="en-US" sz="1500" b="1">
                <a:cs typeface="Gill Sans" charset="0"/>
                <a:sym typeface="Gill Sans" charset="0"/>
              </a:rPr>
              <a:t>Salg.Leadsgenerering</a:t>
            </a:r>
            <a:r>
              <a:rPr lang="en-US" sz="1500">
                <a:cs typeface="Gill Sans" charset="0"/>
                <a:sym typeface="Gill Sans" charset="0"/>
              </a:rPr>
              <a:t> Skala: Antall Elektroniske-Leads pr. mnd generert på konsernportalen til spesialistene.</a:t>
            </a:r>
          </a:p>
          <a:p>
            <a:pPr eaLnBrk="1" hangingPunct="1"/>
            <a:r>
              <a:rPr lang="en-US" sz="1500" b="1">
                <a:cs typeface="Gill Sans" charset="0"/>
                <a:sym typeface="Gill Sans" charset="0"/>
              </a:rPr>
              <a:t>SMB.Selvbetjening</a:t>
            </a:r>
            <a:r>
              <a:rPr lang="en-US" sz="1500">
                <a:cs typeface="Gill Sans" charset="0"/>
                <a:sym typeface="Gill Sans" charset="0"/>
              </a:rPr>
              <a:t> Skala: % SMB kunder som bruker selvbetjeningsløsninger fremfor andre kanaler.</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41699"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500" b="1">
                <a:cs typeface="Gill Sans" charset="0"/>
                <a:sym typeface="Gill Sans" charset="0"/>
              </a:rPr>
              <a:t>Salg.bestilling.Antall</a:t>
            </a:r>
            <a:r>
              <a:rPr lang="en-US" sz="1500">
                <a:cs typeface="Gill Sans" charset="0"/>
                <a:sym typeface="Gill Sans" charset="0"/>
              </a:rPr>
              <a:t> Skala: Antall gjennomførte salg, pr. mnd., som gir omsetning fra &lt;Selvbetjeningsløsninger.&gt;</a:t>
            </a:r>
          </a:p>
          <a:p>
            <a:pPr eaLnBrk="1" hangingPunct="1"/>
            <a:endParaRPr lang="en-US" sz="1500">
              <a:cs typeface="Gill Sans" charset="0"/>
              <a:sym typeface="Gill Sans" charset="0"/>
            </a:endParaRPr>
          </a:p>
          <a:p>
            <a:pPr eaLnBrk="1" hangingPunct="1"/>
            <a:r>
              <a:rPr lang="en-US" sz="1500" b="1">
                <a:cs typeface="Gill Sans" charset="0"/>
                <a:sym typeface="Gill Sans" charset="0"/>
              </a:rPr>
              <a:t>Salg.Leadsgenerering</a:t>
            </a:r>
            <a:r>
              <a:rPr lang="en-US" sz="1500">
                <a:cs typeface="Gill Sans" charset="0"/>
                <a:sym typeface="Gill Sans" charset="0"/>
              </a:rPr>
              <a:t> Skala: Antall Elektroniske-Leads pr. mnd generert på konsernportalen til spesialistene.</a:t>
            </a:r>
          </a:p>
          <a:p>
            <a:pPr eaLnBrk="1" hangingPunct="1"/>
            <a:r>
              <a:rPr lang="en-US" sz="1500" b="1">
                <a:cs typeface="Gill Sans" charset="0"/>
                <a:sym typeface="Gill Sans" charset="0"/>
              </a:rPr>
              <a:t>SMB.Selvbetjening</a:t>
            </a:r>
            <a:r>
              <a:rPr lang="en-US" sz="1500">
                <a:cs typeface="Gill Sans" charset="0"/>
                <a:sym typeface="Gill Sans" charset="0"/>
              </a:rPr>
              <a:t> Skala: % SMB kunder som bruker selvbetjeningsløsninger fremfor andre kanaler.</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1"/>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556035" name="Rectangle 2"/>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3100">
                <a:solidFill>
                  <a:srgbClr val="18376A"/>
                </a:solidFill>
                <a:cs typeface="Gill Sans" charset="0"/>
                <a:sym typeface="Gill Sans" charset="0"/>
              </a:rPr>
              <a:t>“</a:t>
            </a:r>
            <a:r>
              <a:rPr lang="en-US" sz="3100">
                <a:solidFill>
                  <a:srgbClr val="18376A"/>
                </a:solidFill>
                <a:cs typeface="Gill Sans" charset="0"/>
                <a:sym typeface="Gill Sans" charset="0"/>
              </a:rPr>
              <a:t>Utfordringen vår er å få til målemetode opp mot betaling.</a:t>
            </a:r>
            <a:r>
              <a:rPr lang="ja-JP" altLang="en-US" sz="3100">
                <a:solidFill>
                  <a:srgbClr val="18376A"/>
                </a:solidFill>
                <a:cs typeface="Gill Sans" charset="0"/>
                <a:sym typeface="Gill Sans" charset="0"/>
              </a:rPr>
              <a:t>”</a:t>
            </a:r>
            <a:endParaRPr lang="en-US" sz="3100">
              <a:solidFill>
                <a:srgbClr val="18376A"/>
              </a:solidFill>
              <a:cs typeface="Gill Sans" charset="0"/>
              <a:sym typeface="Gill Sans"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b="1">
                <a:latin typeface="Arial" charset="0"/>
              </a:rPr>
              <a:t>Ramo98</a:t>
            </a:r>
            <a:r>
              <a:rPr lang="en-US">
                <a:latin typeface="Arial" charset="0"/>
              </a:rPr>
              <a:t>: Simon Ramo and Robin K. St.Clair,   The Systems Approach: Fresh Solutions to Complex Civil Problems Through Combining Science and Practical Common Sense, 1998, 150pp, </a:t>
            </a:r>
            <a:r>
              <a:rPr lang="en-US">
                <a:latin typeface="Arial" charset="0"/>
                <a:sym typeface="Symbol" charset="0"/>
              </a:rPr>
              <a:t></a:t>
            </a:r>
            <a:r>
              <a:rPr lang="en-US">
                <a:latin typeface="Arial" charset="0"/>
              </a:rPr>
              <a:t> TRW, Inc., Manufactured in USA, KNI Incorporated, Anaheim CA. Free copy at TRW Stand at INCOSE conference 2002.</a:t>
            </a:r>
          </a:p>
          <a:p>
            <a:r>
              <a:rPr lang="en-US"/>
              <a:t>Slide File =Ramo Quote Quantification in Courses/Requirements/new slides to add   28 Aug 02 Tom@Gilb.com</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xfrm>
            <a:off x="914400" y="4341813"/>
            <a:ext cx="5029200" cy="4116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2075" tIns="46038" rIns="92075" bIns="46038"/>
          <a:lstStyle/>
          <a:p>
            <a:pPr>
              <a:spcBef>
                <a:spcPct val="0"/>
              </a:spcBef>
            </a:pPr>
            <a:endParaRPr lang="en-US" sz="2400">
              <a:latin typeface="Times"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Sept 12 2002 added to slides , drawn by Lindsey Brodie for CE book</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Source [One should…] to former student Dallenbach, May 31 1915, while giving him some advice on an electrical engineering project. </a:t>
            </a:r>
          </a:p>
          <a:p>
            <a:r>
              <a:rPr lang="en-US"/>
              <a:t>Source: CPAE, Vol. 8, Doc. 87, in Alice Calaprice (Ed.), The Expanded Quotable Einstein, Princeton, 2000, page 233.</a:t>
            </a:r>
          </a:p>
          <a:p>
            <a:endParaRPr lang="en-US"/>
          </a:p>
          <a:p>
            <a:r>
              <a:rPr lang="en-US"/>
              <a:t>Source [We have to…] From a conversation recorded by Algernon Black, fall 1940, Einstein Archive 54-834 in Alice Calaprice (Ed.), The Expanded Quotable Einstein., Princeton, 2000, page 119.</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Click to edit Master subtitle style</a:t>
            </a:r>
            <a:endParaRPr lang="en-US"/>
          </a:p>
        </p:txBody>
      </p:sp>
    </p:spTree>
    <p:extLst>
      <p:ext uri="{BB962C8B-B14F-4D97-AF65-F5344CB8AC3E}">
        <p14:creationId xmlns:p14="http://schemas.microsoft.com/office/powerpoint/2010/main" val="1872949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Footer Placeholder 3"/>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71159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7850" y="187325"/>
            <a:ext cx="2076450" cy="59150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698500" y="187325"/>
            <a:ext cx="6076950" cy="59150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Footer Placeholder 3"/>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21881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81100" y="187325"/>
            <a:ext cx="7823200" cy="914400"/>
          </a:xfrm>
        </p:spPr>
        <p:txBody>
          <a:bodyPr/>
          <a:lstStyle/>
          <a:p>
            <a:r>
              <a:rPr lang="nb-NO" smtClean="0"/>
              <a:t>Click to edit Master title style</a:t>
            </a:r>
            <a:endParaRPr lang="en-US"/>
          </a:p>
        </p:txBody>
      </p:sp>
      <p:sp>
        <p:nvSpPr>
          <p:cNvPr id="3" name="ClipArt Placeholder 2"/>
          <p:cNvSpPr>
            <a:spLocks noGrp="1"/>
          </p:cNvSpPr>
          <p:nvPr>
            <p:ph type="clipArt" sz="half" idx="1"/>
          </p:nvPr>
        </p:nvSpPr>
        <p:spPr>
          <a:xfrm>
            <a:off x="698500" y="1009650"/>
            <a:ext cx="3873500" cy="5092700"/>
          </a:xfrm>
        </p:spPr>
        <p:txBody>
          <a:bodyPr/>
          <a:lstStyle/>
          <a:p>
            <a:endParaRPr lang="en-US"/>
          </a:p>
        </p:txBody>
      </p:sp>
      <p:sp>
        <p:nvSpPr>
          <p:cNvPr id="4" name="Text Placeholder 3"/>
          <p:cNvSpPr>
            <a:spLocks noGrp="1"/>
          </p:cNvSpPr>
          <p:nvPr>
            <p:ph type="body" sz="half" idx="2"/>
          </p:nvPr>
        </p:nvSpPr>
        <p:spPr>
          <a:xfrm>
            <a:off x="4724400" y="1009650"/>
            <a:ext cx="3873500" cy="5092700"/>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Footer Placeholder 4"/>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600393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0" y="187325"/>
            <a:ext cx="7823200" cy="914400"/>
          </a:xfrm>
        </p:spPr>
        <p:txBody>
          <a:bodyPr/>
          <a:lstStyle/>
          <a:p>
            <a:r>
              <a:rPr lang="nb-NO" smtClean="0"/>
              <a:t>Click to edit Master title style</a:t>
            </a:r>
            <a:endParaRPr lang="en-US"/>
          </a:p>
        </p:txBody>
      </p:sp>
      <p:sp>
        <p:nvSpPr>
          <p:cNvPr id="3" name="Text Placeholder 2"/>
          <p:cNvSpPr>
            <a:spLocks noGrp="1"/>
          </p:cNvSpPr>
          <p:nvPr>
            <p:ph type="body" sz="half" idx="1"/>
          </p:nvPr>
        </p:nvSpPr>
        <p:spPr>
          <a:xfrm>
            <a:off x="698500" y="1009650"/>
            <a:ext cx="3873500" cy="5092700"/>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724400" y="1009650"/>
            <a:ext cx="3873500" cy="5092700"/>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Footer Placeholder 4"/>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65726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BA006C21-0250-3D46-9F0A-F042B71FB79E}" type="datetime4">
              <a:rPr lang="en-US" smtClean="0"/>
              <a:pPr>
                <a:defRPr/>
              </a:pPr>
              <a:t>March 28, 2013</a:t>
            </a:fld>
            <a:endParaRPr lang="en-US"/>
          </a:p>
        </p:txBody>
      </p:sp>
      <p:sp>
        <p:nvSpPr>
          <p:cNvPr id="5"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r>
              <a:rPr lang="en-US" smtClean="0"/>
              <a:t>© Tom@Gilb.com  www.gilb.com</a:t>
            </a:r>
            <a:endParaRPr lang="en-US"/>
          </a:p>
        </p:txBody>
      </p:sp>
      <p:sp>
        <p:nvSpPr>
          <p:cNvPr id="6"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FC8A0095-A789-D548-8A47-77E7976BD1D7}" type="slidenum">
              <a:rPr lang="en-US"/>
              <a:pPr>
                <a:defRPr/>
              </a:pPr>
              <a:t>‹#›</a:t>
            </a:fld>
            <a:endParaRPr lang="en-US"/>
          </a:p>
        </p:txBody>
      </p:sp>
    </p:spTree>
    <p:extLst>
      <p:ext uri="{BB962C8B-B14F-4D97-AF65-F5344CB8AC3E}">
        <p14:creationId xmlns:p14="http://schemas.microsoft.com/office/powerpoint/2010/main" val="122021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216229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Click to edit Master text styles</a:t>
            </a:r>
          </a:p>
        </p:txBody>
      </p:sp>
      <p:sp>
        <p:nvSpPr>
          <p:cNvPr id="4" name="Footer Placeholder 3"/>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2510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698500" y="1009650"/>
            <a:ext cx="38735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724400" y="1009650"/>
            <a:ext cx="38735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98234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Footer Placeholder 6"/>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96770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Tree>
    <p:extLst>
      <p:ext uri="{BB962C8B-B14F-4D97-AF65-F5344CB8AC3E}">
        <p14:creationId xmlns:p14="http://schemas.microsoft.com/office/powerpoint/2010/main" val="39810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0991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Footer Placeholder 4"/>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34939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Footer Placeholder 4"/>
          <p:cNvSpPr>
            <a:spLocks noGrp="1"/>
          </p:cNvSpPr>
          <p:nvPr>
            <p:ph type="ftr" sz="quarter" idx="10"/>
          </p:nvPr>
        </p:nvSpPr>
        <p:spPr>
          <a:xfrm>
            <a:off x="6248400" y="6281738"/>
            <a:ext cx="2895600" cy="576262"/>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317066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1100" y="187325"/>
            <a:ext cx="782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98500" y="1009650"/>
            <a:ext cx="78994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Rectangle 8"/>
          <p:cNvSpPr>
            <a:spLocks noChangeArrowheads="1"/>
          </p:cNvSpPr>
          <p:nvPr/>
        </p:nvSpPr>
        <p:spPr bwMode="auto">
          <a:xfrm rot="16200000">
            <a:off x="-2243931" y="3221818"/>
            <a:ext cx="5067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7" rIns="92075" bIns="46037">
            <a:spAutoFit/>
          </a:bodyPr>
          <a:lstStyle/>
          <a:p>
            <a:pPr algn="ctr"/>
            <a:r>
              <a:rPr lang="en-US" sz="3200">
                <a:solidFill>
                  <a:schemeClr val="bg1"/>
                </a:solidFill>
              </a:rPr>
              <a:t>Quantifying Quality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Times New Roman" charset="0"/>
          <a:ea typeface="ＭＳ Ｐゴシック" charset="0"/>
        </a:defRPr>
      </a:lvl2pPr>
      <a:lvl3pPr algn="ctr" rtl="0" eaLnBrk="0" fontAlgn="base" hangingPunct="0">
        <a:spcBef>
          <a:spcPct val="0"/>
        </a:spcBef>
        <a:spcAft>
          <a:spcPct val="0"/>
        </a:spcAft>
        <a:defRPr sz="2800">
          <a:solidFill>
            <a:schemeClr val="tx2"/>
          </a:solidFill>
          <a:latin typeface="Times New Roman" charset="0"/>
          <a:ea typeface="ＭＳ Ｐゴシック" charset="0"/>
        </a:defRPr>
      </a:lvl3pPr>
      <a:lvl4pPr algn="ctr" rtl="0" eaLnBrk="0" fontAlgn="base" hangingPunct="0">
        <a:spcBef>
          <a:spcPct val="0"/>
        </a:spcBef>
        <a:spcAft>
          <a:spcPct val="0"/>
        </a:spcAft>
        <a:defRPr sz="2800">
          <a:solidFill>
            <a:schemeClr val="tx2"/>
          </a:solidFill>
          <a:latin typeface="Times New Roman" charset="0"/>
          <a:ea typeface="ＭＳ Ｐゴシック" charset="0"/>
        </a:defRPr>
      </a:lvl4pPr>
      <a:lvl5pPr algn="ctr" rtl="0" eaLnBrk="0" fontAlgn="base" hangingPunct="0">
        <a:spcBef>
          <a:spcPct val="0"/>
        </a:spcBef>
        <a:spcAft>
          <a:spcPct val="0"/>
        </a:spcAft>
        <a:defRPr sz="28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28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28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28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28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085850" indent="-228600" algn="l" rtl="0" eaLnBrk="0" fontAlgn="base" hangingPunct="0">
        <a:spcBef>
          <a:spcPct val="20000"/>
        </a:spcBef>
        <a:spcAft>
          <a:spcPct val="0"/>
        </a:spcAft>
        <a:buChar char="•"/>
        <a:defRPr sz="2000">
          <a:solidFill>
            <a:schemeClr val="tx1"/>
          </a:solidFill>
          <a:latin typeface="+mn-lt"/>
          <a:ea typeface="+mn-ea"/>
        </a:defRPr>
      </a:lvl3pPr>
      <a:lvl4pPr marL="1428750" indent="-228600" algn="l" rtl="0" eaLnBrk="0" fontAlgn="base" hangingPunct="0">
        <a:spcBef>
          <a:spcPct val="20000"/>
        </a:spcBef>
        <a:spcAft>
          <a:spcPct val="0"/>
        </a:spcAft>
        <a:buChar char="–"/>
        <a:defRPr sz="2000">
          <a:solidFill>
            <a:schemeClr val="tx1"/>
          </a:solidFill>
          <a:latin typeface="+mn-lt"/>
          <a:ea typeface="+mn-ea"/>
        </a:defRPr>
      </a:lvl4pPr>
      <a:lvl5pPr marL="1771650" indent="-228600" algn="l" rtl="0" eaLnBrk="0" fontAlgn="base" hangingPunct="0">
        <a:spcBef>
          <a:spcPct val="20000"/>
        </a:spcBef>
        <a:spcAft>
          <a:spcPct val="0"/>
        </a:spcAft>
        <a:buChar char="•"/>
        <a:defRPr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www.bu.edu/cfa/music/faculty/yudkin/" TargetMode="External"/><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7.bin"/><Relationship Id="rId5" Type="http://schemas.openxmlformats.org/officeDocument/2006/relationships/oleObject" Target="../embeddings/Microsoft_Word_97_-_2004_Document5.doc"/><Relationship Id="rId6" Type="http://schemas.openxmlformats.org/officeDocument/2006/relationships/image" Target="../media/image110.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jpeg"/><Relationship Id="rId1" Type="http://schemas.openxmlformats.org/officeDocument/2006/relationships/slideLayout" Target="../slideLayouts/slideLayout12.xml"/><Relationship Id="rId2" Type="http://schemas.openxmlformats.org/officeDocument/2006/relationships/notesSlide" Target="../notesSlides/notesSlide8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e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jpeg"/><Relationship Id="rId8" Type="http://schemas.openxmlformats.org/officeDocument/2006/relationships/hyperlink" Target="http://bit.ly/BringCase" TargetMode="External"/><Relationship Id="rId1" Type="http://schemas.openxmlformats.org/officeDocument/2006/relationships/slideLayout" Target="../slideLayouts/slideLayout2.xml"/><Relationship Id="rId2" Type="http://schemas.openxmlformats.org/officeDocument/2006/relationships/hyperlink" Target="http://www.bring.no/dk/se/nl/co.uk/com/ee"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2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2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hyperlink" Target="mailto:stefan.landro@bekk.no" TargetMode="External"/><Relationship Id="rId7"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19.jpeg"/><Relationship Id="rId5"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 Id="rId3" Type="http://schemas.openxmlformats.org/officeDocument/2006/relationships/image" Target="../media/image11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 Id="rId3" Type="http://schemas.openxmlformats.org/officeDocument/2006/relationships/image" Target="../media/image12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hyperlink" Target="http://www.microsensesoftware.com/"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32.png"/></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3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32.png"/></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5.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5.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 Id="rId3" Type="http://schemas.openxmlformats.org/officeDocument/2006/relationships/image" Target="../media/image1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19.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19.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1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1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1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 Id="rId3" Type="http://schemas.openxmlformats.org/officeDocument/2006/relationships/image" Target="../media/image11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19.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1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19.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19.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1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19.jpeg"/></Relationships>
</file>

<file path=ppt/slides/_rels/slide15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53.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45.png"/></Relationships>
</file>

<file path=ppt/slides/_rels/slide156.xml.rels><?xml version="1.0" encoding="UTF-8" standalone="yes"?>
<Relationships xmlns="http://schemas.openxmlformats.org/package/2006/relationships"><Relationship Id="rId11" Type="http://schemas.openxmlformats.org/officeDocument/2006/relationships/hyperlink" Target="mailto:gjermund@netliferesearch.com" TargetMode="External"/><Relationship Id="rId12"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image" Target="../media/image114.jpe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hyperlink" Target="mailto:anne.hognestad@posten.no" TargetMode="External"/><Relationship Id="rId7" Type="http://schemas.openxmlformats.org/officeDocument/2006/relationships/hyperlink" Target="mailto:terje.berget@posten.no" TargetMode="External"/><Relationship Id="rId8" Type="http://schemas.openxmlformats.org/officeDocument/2006/relationships/hyperlink" Target="mailto:kjetil.halvorsen@posten.no" TargetMode="External"/><Relationship Id="rId9" Type="http://schemas.openxmlformats.org/officeDocument/2006/relationships/hyperlink" Target="mailto:fredrik.bach@bekk.no" TargetMode="External"/><Relationship Id="rId10" Type="http://schemas.openxmlformats.org/officeDocument/2006/relationships/hyperlink" Target="mailto:stefan.landro@bekk.no"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47.png"/><Relationship Id="rId5" Type="http://schemas.openxmlformats.org/officeDocument/2006/relationships/image" Target="../media/image119.jpe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49.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audio2.bin"/><Relationship Id="rId3" Type="http://schemas.openxmlformats.org/officeDocument/2006/relationships/audio" Target="../media/audio3.bin"/></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51.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52.emf"/><Relationship Id="rId5" Type="http://schemas.openxmlformats.org/officeDocument/2006/relationships/oleObject" Target="../embeddings/oleObject11.bin"/><Relationship Id="rId6" Type="http://schemas.openxmlformats.org/officeDocument/2006/relationships/image" Target="../media/image153.emf"/><Relationship Id="rId7" Type="http://schemas.openxmlformats.org/officeDocument/2006/relationships/oleObject" Target="../embeddings/oleObject12.bin"/><Relationship Id="rId8" Type="http://schemas.openxmlformats.org/officeDocument/2006/relationships/image" Target="../media/image154.emf"/><Relationship Id="rId9" Type="http://schemas.openxmlformats.org/officeDocument/2006/relationships/oleObject" Target="../embeddings/oleObject13.bin"/><Relationship Id="rId10" Type="http://schemas.openxmlformats.org/officeDocument/2006/relationships/image" Target="../media/image155.emf"/><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156.emf"/><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oleObject" Target="../embeddings/oleObject15.bin"/><Relationship Id="rId5" Type="http://schemas.openxmlformats.org/officeDocument/2006/relationships/image" Target="../media/image157.emf"/><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image" Target="../media/image162.emf"/><Relationship Id="rId13" Type="http://schemas.openxmlformats.org/officeDocument/2006/relationships/oleObject" Target="../embeddings/oleObject21.bin"/><Relationship Id="rId14" Type="http://schemas.openxmlformats.org/officeDocument/2006/relationships/image" Target="../media/image163.emf"/><Relationship Id="rId15" Type="http://schemas.openxmlformats.org/officeDocument/2006/relationships/oleObject" Target="../embeddings/oleObject22.bin"/><Relationship Id="rId16" Type="http://schemas.openxmlformats.org/officeDocument/2006/relationships/image" Target="../media/image164.emf"/><Relationship Id="rId1" Type="http://schemas.openxmlformats.org/officeDocument/2006/relationships/vmlDrawing" Target="../drawings/vmlDrawing13.vml"/><Relationship Id="rId2" Type="http://schemas.openxmlformats.org/officeDocument/2006/relationships/slideLayout" Target="../slideLayouts/slideLayout12.xml"/><Relationship Id="rId3" Type="http://schemas.openxmlformats.org/officeDocument/2006/relationships/oleObject" Target="../embeddings/oleObject16.bin"/><Relationship Id="rId4" Type="http://schemas.openxmlformats.org/officeDocument/2006/relationships/image" Target="../media/image158.emf"/><Relationship Id="rId5" Type="http://schemas.openxmlformats.org/officeDocument/2006/relationships/oleObject" Target="../embeddings/oleObject17.bin"/><Relationship Id="rId6" Type="http://schemas.openxmlformats.org/officeDocument/2006/relationships/image" Target="../media/image159.emf"/><Relationship Id="rId7" Type="http://schemas.openxmlformats.org/officeDocument/2006/relationships/oleObject" Target="../embeddings/oleObject18.bin"/><Relationship Id="rId8" Type="http://schemas.openxmlformats.org/officeDocument/2006/relationships/image" Target="../media/image160.emf"/><Relationship Id="rId9" Type="http://schemas.openxmlformats.org/officeDocument/2006/relationships/oleObject" Target="../embeddings/oleObject19.bin"/><Relationship Id="rId10" Type="http://schemas.openxmlformats.org/officeDocument/2006/relationships/image" Target="../media/image161.emf"/></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65.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66.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ilb.com/" TargetMode="External"/><Relationship Id="rId3" Type="http://schemas.openxmlformats.org/officeDocument/2006/relationships/image" Target="../media/image167.em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Charles_Dickens"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jpg"/><Relationship Id="rId5"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jpg"/><Relationship Id="rId5"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6.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prott.physics.wisc.edu/lectures/love&amp;hap/" TargetMode="External"/><Relationship Id="rId4" Type="http://schemas.openxmlformats.org/officeDocument/2006/relationships/hyperlink" Target="http://sprott.physics.wisc.edu/sprott.htm" TargetMode="External"/><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4.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http://www.npr.org/templates/story/story.php?storyId=113673324"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http://www.gilb.com" TargetMode="External"/><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6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hyperlink" Target="http://www.gilb.com/tiki-download_file.php?fileId=32" TargetMode="External"/><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http://edition.cnn.com/2008/WORLD/europe/03/07/spiritof.music/"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78.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3.bin"/><Relationship Id="rId5" Type="http://schemas.openxmlformats.org/officeDocument/2006/relationships/oleObject" Target="../embeddings/Microsoft_Word_97_-_2004_Document1.doc"/><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87.emf"/><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78.pn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78.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7.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9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9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10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u.edu/cfa/music/faculty/yudkin/" TargetMode="External"/><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10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4.bin"/><Relationship Id="rId5" Type="http://schemas.openxmlformats.org/officeDocument/2006/relationships/oleObject" Target="../embeddings/Microsoft_Word_97_-_2004_Document2.doc"/><Relationship Id="rId6" Type="http://schemas.openxmlformats.org/officeDocument/2006/relationships/image" Target="../media/image106.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9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5.bin"/><Relationship Id="rId5" Type="http://schemas.openxmlformats.org/officeDocument/2006/relationships/oleObject" Target="../embeddings/Microsoft_Word_97_-_2004_Document3.doc"/><Relationship Id="rId6" Type="http://schemas.openxmlformats.org/officeDocument/2006/relationships/image" Target="../media/image108.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6.bin"/><Relationship Id="rId5" Type="http://schemas.openxmlformats.org/officeDocument/2006/relationships/oleObject" Target="../embeddings/Microsoft_Word_97_-_2004_Document4.doc"/><Relationship Id="rId6" Type="http://schemas.openxmlformats.org/officeDocument/2006/relationships/image" Target="../media/image10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36675" y="206375"/>
            <a:ext cx="7327900" cy="2571750"/>
          </a:xfrm>
          <a:ln>
            <a:solidFill>
              <a:schemeClr val="accent2"/>
            </a:solidFill>
            <a:miter lim="800000"/>
            <a:headEnd/>
            <a:tailEnd/>
          </a:ln>
        </p:spPr>
        <p:txBody>
          <a:bodyPr/>
          <a:lstStyle/>
          <a:p>
            <a:r>
              <a:rPr lang="en-US" sz="4000" b="1" dirty="0" smtClean="0"/>
              <a:t>Quality Quantification for Quality Engineering</a:t>
            </a:r>
            <a:endParaRPr lang="en-US" sz="4000" dirty="0"/>
          </a:p>
        </p:txBody>
      </p:sp>
      <p:sp>
        <p:nvSpPr>
          <p:cNvPr id="4099" name="Rectangle 3"/>
          <p:cNvSpPr>
            <a:spLocks noGrp="1" noChangeArrowheads="1"/>
          </p:cNvSpPr>
          <p:nvPr>
            <p:ph type="subTitle" idx="1"/>
          </p:nvPr>
        </p:nvSpPr>
        <p:spPr>
          <a:xfrm>
            <a:off x="1736725" y="3051175"/>
            <a:ext cx="6257925" cy="3606800"/>
          </a:xfrm>
          <a:ln>
            <a:solidFill>
              <a:schemeClr val="accent2"/>
            </a:solidFill>
            <a:miter lim="800000"/>
            <a:headEnd/>
            <a:tailEnd/>
          </a:ln>
        </p:spPr>
        <p:txBody>
          <a:bodyPr/>
          <a:lstStyle/>
          <a:p>
            <a:r>
              <a:rPr lang="en-US" dirty="0" smtClean="0"/>
              <a:t> by</a:t>
            </a:r>
            <a:endParaRPr lang="en-US" dirty="0"/>
          </a:p>
          <a:p>
            <a:r>
              <a:rPr lang="en-US" sz="3600" b="1" dirty="0" err="1">
                <a:solidFill>
                  <a:srgbClr val="FF3300"/>
                </a:solidFill>
              </a:rPr>
              <a:t>Tom@Gilb.com</a:t>
            </a:r>
            <a:endParaRPr lang="en-US" sz="3600" b="1" dirty="0">
              <a:solidFill>
                <a:srgbClr val="FF3300"/>
              </a:solidFill>
            </a:endParaRPr>
          </a:p>
          <a:p>
            <a:r>
              <a:rPr lang="en-US" dirty="0" smtClean="0"/>
              <a:t>www . GILB . Com</a:t>
            </a:r>
          </a:p>
          <a:p>
            <a:r>
              <a:rPr lang="en-US" dirty="0" smtClean="0">
                <a:solidFill>
                  <a:schemeClr val="tx1"/>
                </a:solidFill>
                <a:latin typeface="+mn-lt"/>
                <a:ea typeface="+mn-ea"/>
                <a:cs typeface="+mn-cs"/>
              </a:rPr>
              <a:t>For Brno Universities</a:t>
            </a:r>
          </a:p>
          <a:p>
            <a:r>
              <a:rPr lang="en-US" dirty="0" smtClean="0"/>
              <a:t>28 March 2013</a:t>
            </a:r>
          </a:p>
          <a:p>
            <a:endParaRPr lang="en-US" dirty="0"/>
          </a:p>
        </p:txBody>
      </p:sp>
      <p:pic>
        <p:nvPicPr>
          <p:cNvPr id="2" name="Picture 1" descr="CE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2292"/>
            <a:ext cx="2584916" cy="3757145"/>
          </a:xfrm>
          <a:prstGeom prst="rect">
            <a:avLst/>
          </a:prstGeom>
        </p:spPr>
      </p:pic>
      <p:pic>
        <p:nvPicPr>
          <p:cNvPr id="3" name="Picture 2" descr="Software Inspection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812" y="2398401"/>
            <a:ext cx="1371600" cy="2032000"/>
          </a:xfrm>
          <a:prstGeom prst="rect">
            <a:avLst/>
          </a:prstGeom>
        </p:spPr>
      </p:pic>
      <p:pic>
        <p:nvPicPr>
          <p:cNvPr id="5" name="Picture 4" descr="POSEM 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494" y="4511014"/>
            <a:ext cx="1412844" cy="2119266"/>
          </a:xfrm>
          <a:prstGeom prst="rect">
            <a:avLst/>
          </a:prstGeom>
        </p:spPr>
      </p:pic>
      <p:pic>
        <p:nvPicPr>
          <p:cNvPr id="4" name="Picture 3" descr="Y soft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086" y="5476053"/>
            <a:ext cx="2311400" cy="114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Most Unwanted Attributes</a:t>
            </a:r>
            <a:endParaRPr lang="en-US" sz="4000" dirty="0"/>
          </a:p>
        </p:txBody>
      </p:sp>
      <p:sp>
        <p:nvSpPr>
          <p:cNvPr id="3" name="Content Placeholder 2"/>
          <p:cNvSpPr>
            <a:spLocks noGrp="1"/>
          </p:cNvSpPr>
          <p:nvPr>
            <p:ph idx="1"/>
          </p:nvPr>
        </p:nvSpPr>
        <p:spPr>
          <a:xfrm>
            <a:off x="116786" y="1009650"/>
            <a:ext cx="6408647" cy="5092700"/>
          </a:xfrm>
        </p:spPr>
        <p:txBody>
          <a:bodyPr>
            <a:normAutofit fontScale="77500" lnSpcReduction="20000"/>
          </a:bodyPr>
          <a:lstStyle/>
          <a:p>
            <a:pPr marL="342900" lvl="1" indent="-342900">
              <a:buNone/>
            </a:pPr>
            <a:r>
              <a:rPr lang="en-US" dirty="0" smtClean="0"/>
              <a:t>To appeal to only about 200 Americans</a:t>
            </a:r>
          </a:p>
          <a:p>
            <a:pPr marL="742950" lvl="2" indent="-342900"/>
            <a:r>
              <a:rPr lang="en-US" sz="3500" dirty="0" smtClean="0"/>
              <a:t>Extreme length</a:t>
            </a:r>
          </a:p>
          <a:p>
            <a:pPr marL="742950" lvl="2" indent="-342900"/>
            <a:r>
              <a:rPr lang="en-US" sz="3500" dirty="0" smtClean="0"/>
              <a:t>Wide range of dynamics, tempo and pitch in abrupt succession</a:t>
            </a:r>
          </a:p>
          <a:p>
            <a:pPr marL="742950" lvl="2" indent="-342900"/>
            <a:r>
              <a:rPr lang="en-US" sz="3500" dirty="0" smtClean="0"/>
              <a:t>An operatic soprano singing atonally</a:t>
            </a:r>
          </a:p>
          <a:p>
            <a:pPr marL="742950" lvl="2" indent="-342900"/>
            <a:r>
              <a:rPr lang="en-US" sz="3500" dirty="0" smtClean="0"/>
              <a:t>A cowboy song with political slogans</a:t>
            </a:r>
          </a:p>
          <a:p>
            <a:pPr marL="742950" lvl="2" indent="-342900"/>
            <a:r>
              <a:rPr lang="en-US" sz="3500" dirty="0" smtClean="0"/>
              <a:t>A children’s choir singing holiday songs</a:t>
            </a:r>
          </a:p>
          <a:p>
            <a:pPr marL="742950" lvl="2" indent="-342900"/>
            <a:r>
              <a:rPr lang="en-US" sz="3500" dirty="0" smtClean="0"/>
              <a:t>Large orchestra featuring harp, accordion and bagpipes</a:t>
            </a:r>
          </a:p>
          <a:p>
            <a:pPr marL="342900" lvl="1" indent="-342900">
              <a:buFont typeface="Arial"/>
              <a:buChar char="•"/>
            </a:pPr>
            <a:endParaRPr lang="en-US" u="sng" dirty="0" smtClean="0">
              <a:hlinkClick r:id="rId3"/>
            </a:endParaRPr>
          </a:p>
          <a:p>
            <a:pPr marL="342900" lvl="1" indent="-342900">
              <a:buNone/>
            </a:pPr>
            <a:r>
              <a:rPr lang="en-US" u="sng" dirty="0" smtClean="0">
                <a:hlinkClick r:id="rId3"/>
              </a:rPr>
              <a:t>http://www.bu.edu/cfa/music/faculty/yudkin/</a:t>
            </a:r>
            <a:r>
              <a:rPr lang="en-US" dirty="0" smtClean="0"/>
              <a:t> </a:t>
            </a:r>
          </a:p>
          <a:p>
            <a:pPr marL="342900" lvl="1" indent="-342900">
              <a:buNone/>
            </a:pPr>
            <a:r>
              <a:rPr lang="en-US" sz="2000" i="1" dirty="0" smtClean="0"/>
              <a:t>There are samples of two songs written by David Soldier with lyrics by Nina </a:t>
            </a:r>
            <a:r>
              <a:rPr lang="en-US" sz="2000" i="1" dirty="0" err="1" smtClean="0"/>
              <a:t>Mankin</a:t>
            </a:r>
            <a:r>
              <a:rPr lang="en-US" sz="2000" i="1" dirty="0" smtClean="0"/>
              <a:t> to these wanted and unwanted guidelines about 19 minutes into </a:t>
            </a:r>
            <a:r>
              <a:rPr lang="en-US" sz="2000" i="1" dirty="0" err="1" smtClean="0"/>
              <a:t>Yudkin’s</a:t>
            </a:r>
            <a:r>
              <a:rPr lang="en-US" sz="2000" i="1" dirty="0" smtClean="0"/>
              <a:t> lecture</a:t>
            </a:r>
          </a:p>
          <a:p>
            <a:endParaRPr lang="en-US" dirty="0"/>
          </a:p>
        </p:txBody>
      </p:sp>
      <p:pic>
        <p:nvPicPr>
          <p:cNvPr id="7" name="Picture 6"/>
          <p:cNvPicPr>
            <a:picLocks noChangeAspect="1"/>
          </p:cNvPicPr>
          <p:nvPr/>
        </p:nvPicPr>
        <p:blipFill>
          <a:blip r:embed="rId4"/>
          <a:stretch>
            <a:fillRect/>
          </a:stretch>
        </p:blipFill>
        <p:spPr>
          <a:xfrm>
            <a:off x="6429587" y="2102294"/>
            <a:ext cx="2714413" cy="1628648"/>
          </a:xfrm>
          <a:prstGeom prst="rect">
            <a:avLst/>
          </a:prstGeom>
        </p:spPr>
      </p:pic>
    </p:spTree>
    <p:extLst>
      <p:ext uri="{BB962C8B-B14F-4D97-AF65-F5344CB8AC3E}">
        <p14:creationId xmlns:p14="http://schemas.microsoft.com/office/powerpoint/2010/main" val="190829181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130" name="Object 2"/>
          <p:cNvGraphicFramePr>
            <a:graphicFrameLocks noChangeAspect="1"/>
          </p:cNvGraphicFramePr>
          <p:nvPr>
            <p:extLst>
              <p:ext uri="{D42A27DB-BD31-4B8C-83A1-F6EECF244321}">
                <p14:modId xmlns:p14="http://schemas.microsoft.com/office/powerpoint/2010/main" val="1074747498"/>
              </p:ext>
            </p:extLst>
          </p:nvPr>
        </p:nvGraphicFramePr>
        <p:xfrm>
          <a:off x="175176" y="932203"/>
          <a:ext cx="9144000" cy="5334000"/>
        </p:xfrm>
        <a:graphic>
          <a:graphicData uri="http://schemas.openxmlformats.org/presentationml/2006/ole">
            <mc:AlternateContent xmlns:mc="http://schemas.openxmlformats.org/markup-compatibility/2006">
              <mc:Choice xmlns:v="urn:schemas-microsoft-com:vml" Requires="v">
                <p:oleObj spid="_x0000_s161902" name="Document" r:id="rId5" imgW="5937504" imgH="1539240" progId="Word.Document.8">
                  <p:embed/>
                </p:oleObj>
              </mc:Choice>
              <mc:Fallback>
                <p:oleObj name="Document" r:id="rId5" imgW="5937504" imgH="153924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176" y="932203"/>
                        <a:ext cx="9144000"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4131" name="Rectangle 3"/>
          <p:cNvSpPr>
            <a:spLocks noGrp="1" noChangeArrowheads="1"/>
          </p:cNvSpPr>
          <p:nvPr>
            <p:ph type="title"/>
          </p:nvPr>
        </p:nvSpPr>
        <p:spPr>
          <a:xfrm>
            <a:off x="1687788" y="0"/>
            <a:ext cx="5486400" cy="533400"/>
          </a:xfrm>
          <a:ln>
            <a:solidFill>
              <a:schemeClr val="accent2"/>
            </a:solidFill>
            <a:miter lim="800000"/>
            <a:headEnd/>
            <a:tailEnd/>
          </a:ln>
        </p:spPr>
        <p:txBody>
          <a:bodyPr/>
          <a:lstStyle/>
          <a:p>
            <a:r>
              <a:rPr lang="en-US"/>
              <a:t>Strategy Impact Estimation</a:t>
            </a:r>
          </a:p>
        </p:txBody>
      </p:sp>
      <p:sp>
        <p:nvSpPr>
          <p:cNvPr id="304132" name="Rectangle 4"/>
          <p:cNvSpPr>
            <a:spLocks noChangeArrowheads="1"/>
          </p:cNvSpPr>
          <p:nvPr/>
        </p:nvSpPr>
        <p:spPr bwMode="auto">
          <a:xfrm>
            <a:off x="3433968" y="5486400"/>
            <a:ext cx="381000" cy="838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04133" name="Rectangle 5"/>
          <p:cNvSpPr>
            <a:spLocks noChangeArrowheads="1"/>
          </p:cNvSpPr>
          <p:nvPr/>
        </p:nvSpPr>
        <p:spPr bwMode="auto">
          <a:xfrm>
            <a:off x="3433968" y="2160691"/>
            <a:ext cx="376184" cy="317331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04134" name="WordArt 6"/>
          <p:cNvSpPr>
            <a:spLocks noChangeArrowheads="1" noChangeShapeType="1" noTextEdit="1"/>
          </p:cNvSpPr>
          <p:nvPr/>
        </p:nvSpPr>
        <p:spPr bwMode="auto">
          <a:xfrm>
            <a:off x="1611588" y="5410200"/>
            <a:ext cx="838200" cy="85566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r>
              <a:rPr lang="en-GB" kern="10">
                <a:ln w="9525">
                  <a:round/>
                  <a:headEnd/>
                  <a:tailEnd/>
                </a:ln>
                <a:gradFill rotWithShape="0">
                  <a:gsLst>
                    <a:gs pos="0">
                      <a:srgbClr val="FFE701"/>
                    </a:gs>
                    <a:gs pos="100000">
                      <a:srgbClr val="FE3E02"/>
                    </a:gs>
                  </a:gsLst>
                  <a:lin ang="5400000" scaled="1"/>
                </a:gradFill>
                <a:latin typeface="Impact"/>
                <a:ea typeface="Impact"/>
                <a:cs typeface="Impact"/>
              </a:rPr>
              <a:t>Cost</a:t>
            </a:r>
          </a:p>
        </p:txBody>
      </p:sp>
      <p:sp>
        <p:nvSpPr>
          <p:cNvPr id="304135" name="WordArt 7"/>
          <p:cNvSpPr>
            <a:spLocks noChangeArrowheads="1" noChangeShapeType="1" noTextEdit="1"/>
          </p:cNvSpPr>
          <p:nvPr/>
        </p:nvSpPr>
        <p:spPr bwMode="auto">
          <a:xfrm>
            <a:off x="5573988" y="5486400"/>
            <a:ext cx="20828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en-GB"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Benefit/Cost</a:t>
            </a:r>
          </a:p>
          <a:p>
            <a:r>
              <a:rPr lang="en-GB"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ratio</a:t>
            </a:r>
          </a:p>
        </p:txBody>
      </p:sp>
      <p:sp>
        <p:nvSpPr>
          <p:cNvPr id="304136" name="Line 8"/>
          <p:cNvSpPr>
            <a:spLocks noChangeShapeType="1"/>
          </p:cNvSpPr>
          <p:nvPr/>
        </p:nvSpPr>
        <p:spPr bwMode="auto">
          <a:xfrm flipH="1" flipV="1">
            <a:off x="3745188" y="6172200"/>
            <a:ext cx="2438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04137" name="WordArt 9"/>
          <p:cNvSpPr>
            <a:spLocks noChangeArrowheads="1" noChangeShapeType="1" noTextEdit="1"/>
          </p:cNvSpPr>
          <p:nvPr/>
        </p:nvSpPr>
        <p:spPr bwMode="auto">
          <a:xfrm>
            <a:off x="4202388" y="685800"/>
            <a:ext cx="3898900" cy="558800"/>
          </a:xfrm>
          <a:prstGeom prst="rect">
            <a:avLst/>
          </a:prstGeom>
        </p:spPr>
        <p:txBody>
          <a:bodyPr wrap="none" fromWordArt="1">
            <a:prstTxWarp prst="textPlain">
              <a:avLst>
                <a:gd name="adj" fmla="val 50000"/>
              </a:avLst>
            </a:prstTxWarp>
          </a:bodyPr>
          <a:lstStyle/>
          <a:p>
            <a:r>
              <a:rPr lang="en-GB"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Technical Strategies</a:t>
            </a:r>
          </a:p>
        </p:txBody>
      </p:sp>
      <p:sp>
        <p:nvSpPr>
          <p:cNvPr id="304138" name="WordArt 10"/>
          <p:cNvSpPr>
            <a:spLocks noChangeArrowheads="1" noChangeShapeType="1" noTextEdit="1"/>
          </p:cNvSpPr>
          <p:nvPr/>
        </p:nvSpPr>
        <p:spPr bwMode="auto">
          <a:xfrm>
            <a:off x="316188" y="990600"/>
            <a:ext cx="19812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GB"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Objectives</a:t>
            </a:r>
          </a:p>
        </p:txBody>
      </p:sp>
      <p:sp>
        <p:nvSpPr>
          <p:cNvPr id="304139" name="AutoShape 11"/>
          <p:cNvSpPr>
            <a:spLocks noChangeArrowheads="1"/>
          </p:cNvSpPr>
          <p:nvPr/>
        </p:nvSpPr>
        <p:spPr bwMode="auto">
          <a:xfrm>
            <a:off x="392388" y="1676400"/>
            <a:ext cx="228600" cy="304800"/>
          </a:xfrm>
          <a:prstGeom prst="downArrow">
            <a:avLst>
              <a:gd name="adj1" fmla="val 50000"/>
              <a:gd name="adj2" fmla="val 33333"/>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04140" name="AutoShape 12"/>
          <p:cNvSpPr>
            <a:spLocks noChangeArrowheads="1"/>
          </p:cNvSpPr>
          <p:nvPr/>
        </p:nvSpPr>
        <p:spPr bwMode="auto">
          <a:xfrm>
            <a:off x="6107388" y="1219200"/>
            <a:ext cx="228600" cy="304800"/>
          </a:xfrm>
          <a:prstGeom prst="downArrow">
            <a:avLst>
              <a:gd name="adj1" fmla="val 50000"/>
              <a:gd name="adj2" fmla="val 33333"/>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04141" name="WordArt 13"/>
          <p:cNvSpPr>
            <a:spLocks noChangeArrowheads="1" noChangeShapeType="1" noTextEdit="1"/>
          </p:cNvSpPr>
          <p:nvPr/>
        </p:nvSpPr>
        <p:spPr bwMode="auto">
          <a:xfrm>
            <a:off x="3897588" y="2362200"/>
            <a:ext cx="2667000" cy="2590800"/>
          </a:xfrm>
          <a:prstGeom prst="rect">
            <a:avLst/>
          </a:prstGeom>
        </p:spPr>
        <p:txBody>
          <a:bodyPr wrap="none" fromWordArt="1">
            <a:prstTxWarp prst="textPlain">
              <a:avLst>
                <a:gd name="adj" fmla="val 50000"/>
              </a:avLst>
            </a:prstTxWarp>
          </a:bodyPr>
          <a:lstStyle/>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Strategy</a:t>
            </a:r>
          </a:p>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Impacts</a:t>
            </a:r>
          </a:p>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on </a:t>
            </a:r>
          </a:p>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Objectives</a:t>
            </a:r>
          </a:p>
        </p:txBody>
      </p:sp>
      <p:sp>
        <p:nvSpPr>
          <p:cNvPr id="304142" name="Rectangle 14"/>
          <p:cNvSpPr>
            <a:spLocks noChangeArrowheads="1"/>
          </p:cNvSpPr>
          <p:nvPr/>
        </p:nvSpPr>
        <p:spPr bwMode="auto">
          <a:xfrm>
            <a:off x="2754588" y="1828800"/>
            <a:ext cx="457200" cy="3505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76969783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320800" y="0"/>
            <a:ext cx="7823200" cy="561975"/>
          </a:xfrm>
        </p:spPr>
        <p:txBody>
          <a:bodyPr/>
          <a:lstStyle/>
          <a:p>
            <a:r>
              <a:rPr lang="en-GB" sz="1900">
                <a:solidFill>
                  <a:schemeClr val="tx1"/>
                </a:solidFill>
                <a:latin typeface="Arial" charset="0"/>
                <a:cs typeface="Times" charset="0"/>
              </a:rPr>
              <a:t>THE PRINCIPLE OF 'QUALITY QUANTIFICATION'</a:t>
            </a:r>
          </a:p>
        </p:txBody>
      </p:sp>
      <p:sp>
        <p:nvSpPr>
          <p:cNvPr id="52227" name="Rectangle 3"/>
          <p:cNvSpPr>
            <a:spLocks noGrp="1" noChangeArrowheads="1"/>
          </p:cNvSpPr>
          <p:nvPr>
            <p:ph type="body" sz="half" idx="2"/>
          </p:nvPr>
        </p:nvSpPr>
        <p:spPr>
          <a:xfrm>
            <a:off x="1416050" y="473075"/>
            <a:ext cx="7391400" cy="641350"/>
          </a:xfrm>
          <a:ln>
            <a:solidFill>
              <a:srgbClr val="FF0000"/>
            </a:solidFill>
            <a:miter lim="800000"/>
            <a:headEnd/>
            <a:tailEnd/>
          </a:ln>
        </p:spPr>
        <p:txBody>
          <a:bodyPr/>
          <a:lstStyle/>
          <a:p>
            <a:pPr marL="0" indent="0" algn="ctr" defTabSz="974725">
              <a:lnSpc>
                <a:spcPct val="90000"/>
              </a:lnSpc>
            </a:pPr>
            <a:r>
              <a:rPr lang="en-GB" sz="1400" b="1">
                <a:latin typeface="Arial" charset="0"/>
                <a:cs typeface="Times" charset="0"/>
              </a:rPr>
              <a:t>All qualities can be expressed quantitatively,</a:t>
            </a:r>
          </a:p>
          <a:p>
            <a:pPr marL="0" indent="0" algn="ctr" defTabSz="974725">
              <a:lnSpc>
                <a:spcPct val="90000"/>
              </a:lnSpc>
            </a:pPr>
            <a:r>
              <a:rPr lang="en-GB" sz="1400" b="1">
                <a:latin typeface="Arial" charset="0"/>
                <a:cs typeface="Times" charset="0"/>
              </a:rPr>
              <a:t> </a:t>
            </a:r>
            <a:r>
              <a:rPr lang="en-GB" sz="1400" b="1" i="1">
                <a:latin typeface="Arial" charset="0"/>
                <a:cs typeface="Times" charset="0"/>
              </a:rPr>
              <a:t>'qualitative'</a:t>
            </a:r>
            <a:r>
              <a:rPr lang="en-GB" sz="1400" b="1">
                <a:latin typeface="Arial" charset="0"/>
                <a:cs typeface="Times" charset="0"/>
              </a:rPr>
              <a:t> does </a:t>
            </a:r>
            <a:r>
              <a:rPr lang="en-GB" sz="1400" b="1" i="1">
                <a:latin typeface="Arial" charset="0"/>
                <a:cs typeface="Times" charset="0"/>
              </a:rPr>
              <a:t>not</a:t>
            </a:r>
            <a:r>
              <a:rPr lang="en-GB" sz="1400" b="1">
                <a:latin typeface="Arial" charset="0"/>
                <a:cs typeface="Times" charset="0"/>
              </a:rPr>
              <a:t> mean unmeasurable.</a:t>
            </a:r>
            <a:r>
              <a:rPr lang="en-GB" sz="1400">
                <a:cs typeface="Times" charset="0"/>
              </a:rPr>
              <a:t/>
            </a:r>
            <a:br>
              <a:rPr lang="en-GB" sz="1400">
                <a:cs typeface="Times" charset="0"/>
              </a:rPr>
            </a:br>
            <a:r>
              <a:rPr lang="en-GB" sz="1400">
                <a:cs typeface="Times" charset="0"/>
              </a:rPr>
              <a:t/>
            </a:r>
            <a:br>
              <a:rPr lang="en-GB" sz="1400">
                <a:cs typeface="Times" charset="0"/>
              </a:rPr>
            </a:br>
            <a:endParaRPr lang="en-GB" sz="1400">
              <a:cs typeface="Times" charset="0"/>
            </a:endParaRPr>
          </a:p>
        </p:txBody>
      </p:sp>
      <p:sp>
        <p:nvSpPr>
          <p:cNvPr id="52228" name="Text Box 4"/>
          <p:cNvSpPr txBox="1">
            <a:spLocks noChangeArrowheads="1"/>
          </p:cNvSpPr>
          <p:nvPr/>
        </p:nvSpPr>
        <p:spPr bwMode="auto">
          <a:xfrm>
            <a:off x="1143000" y="1320800"/>
            <a:ext cx="6248400" cy="5053013"/>
          </a:xfrm>
          <a:prstGeom prst="rect">
            <a:avLst/>
          </a:prstGeom>
          <a:solidFill>
            <a:schemeClr val="bg1"/>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000000"/>
                </a:solidFill>
              </a:rPr>
              <a:t>"In physical science the first essential step in the direction of learning any subject is to find principles of numerical reckoning and practicable methods for measuring some quality connected with it. </a:t>
            </a:r>
          </a:p>
          <a:p>
            <a:pPr>
              <a:spcBef>
                <a:spcPct val="50000"/>
              </a:spcBef>
            </a:pPr>
            <a:r>
              <a:rPr lang="en-US" sz="2000" b="1">
                <a:solidFill>
                  <a:schemeClr val="accent2"/>
                </a:solidFill>
              </a:rPr>
              <a:t>I often say that when you can measure what you are speaking about, and express it in numbers, you know something about it;</a:t>
            </a:r>
          </a:p>
          <a:p>
            <a:pPr>
              <a:spcBef>
                <a:spcPct val="50000"/>
              </a:spcBef>
            </a:pPr>
            <a:r>
              <a:rPr lang="en-US" sz="2000" b="1">
                <a:solidFill>
                  <a:schemeClr val="accent2"/>
                </a:solidFill>
              </a:rPr>
              <a:t> but when you cannot measure it, when you cannot express it in numbers, your knowledge is of a meagre and unsatisfactory kind;</a:t>
            </a:r>
          </a:p>
          <a:p>
            <a:pPr>
              <a:spcBef>
                <a:spcPct val="50000"/>
              </a:spcBef>
            </a:pPr>
            <a:r>
              <a:rPr lang="en-US" sz="1800" b="1">
                <a:solidFill>
                  <a:srgbClr val="000000"/>
                </a:solidFill>
              </a:rPr>
              <a:t> it may be the beginning of knowledge, but you have scarcely in your thoughts advanced to the state of Science, whatever the matter may be.</a:t>
            </a:r>
            <a:r>
              <a:rPr lang="ja-JP" altLang="en-US" sz="1800" b="1">
                <a:solidFill>
                  <a:srgbClr val="000000"/>
                </a:solidFill>
                <a:latin typeface="Arial"/>
              </a:rPr>
              <a:t>”</a:t>
            </a:r>
            <a:r>
              <a:rPr lang="en-GB" sz="1800" b="1" i="1">
                <a:solidFill>
                  <a:srgbClr val="FF0000"/>
                </a:solidFill>
              </a:rPr>
              <a:t> </a:t>
            </a:r>
          </a:p>
          <a:p>
            <a:pPr>
              <a:spcBef>
                <a:spcPct val="30000"/>
              </a:spcBef>
            </a:pPr>
            <a:r>
              <a:rPr lang="en-GB" sz="1800" b="1" i="1">
                <a:solidFill>
                  <a:srgbClr val="FF0000"/>
                </a:solidFill>
              </a:rPr>
              <a:t>Lord Kelvin, 1893</a:t>
            </a:r>
            <a:endParaRPr lang="en-GB" sz="2000" b="1" i="1"/>
          </a:p>
          <a:p>
            <a:pPr>
              <a:spcBef>
                <a:spcPct val="30000"/>
              </a:spcBef>
            </a:pPr>
            <a:r>
              <a:rPr lang="en-US" sz="1000" b="1">
                <a:solidFill>
                  <a:srgbClr val="000000"/>
                </a:solidFill>
              </a:rPr>
              <a:t>from</a:t>
            </a:r>
          </a:p>
          <a:p>
            <a:pPr>
              <a:spcBef>
                <a:spcPct val="30000"/>
              </a:spcBef>
            </a:pPr>
            <a:r>
              <a:rPr lang="en-US" sz="1000" b="1" u="sng">
                <a:solidFill>
                  <a:srgbClr val="0000FF"/>
                </a:solidFill>
              </a:rPr>
              <a:t>http://zapatopi.net/kelvin/quotes.html</a:t>
            </a:r>
            <a:endParaRPr lang="en-GB" sz="1000" b="1" u="sng">
              <a:solidFill>
                <a:srgbClr val="0000FF"/>
              </a:solidFill>
            </a:endParaRPr>
          </a:p>
        </p:txBody>
      </p:sp>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713" y="1371600"/>
            <a:ext cx="1792287" cy="2401888"/>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038600"/>
            <a:ext cx="1828800" cy="182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80521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Grp="1" noChangeArrowheads="1"/>
          </p:cNvSpPr>
          <p:nvPr>
            <p:ph type="title"/>
          </p:nvPr>
        </p:nvSpPr>
        <p:spPr>
          <a:xfrm>
            <a:off x="3107531" y="428625"/>
            <a:ext cx="5509617" cy="3670102"/>
          </a:xfrm>
        </p:spPr>
        <p:txBody>
          <a:bodyPr/>
          <a:lstStyle/>
          <a:p>
            <a:pPr eaLnBrk="1" hangingPunct="1"/>
            <a:r>
              <a:rPr lang="en-US" sz="4500">
                <a:latin typeface="Gill Sans" charset="0"/>
                <a:ea typeface="ヒラギノ角ゴ ProN W3" charset="0"/>
                <a:cs typeface="ヒラギノ角ゴ ProN W3" charset="0"/>
              </a:rPr>
              <a:t>Value Management (Evo)</a:t>
            </a:r>
            <a:br>
              <a:rPr lang="en-US" sz="4500">
                <a:latin typeface="Gill Sans" charset="0"/>
                <a:ea typeface="ヒラギノ角ゴ ProN W3" charset="0"/>
                <a:cs typeface="ヒラギノ角ゴ ProN W3" charset="0"/>
              </a:rPr>
            </a:br>
            <a:r>
              <a:rPr lang="en-US" sz="4500">
                <a:latin typeface="Gill Sans" charset="0"/>
                <a:ea typeface="ヒラギノ角ゴ ProN W3" charset="0"/>
                <a:cs typeface="ヒラギノ角ゴ ProN W3" charset="0"/>
              </a:rPr>
              <a:t>with</a:t>
            </a:r>
            <a:br>
              <a:rPr lang="en-US" sz="4500">
                <a:latin typeface="Gill Sans" charset="0"/>
                <a:ea typeface="ヒラギノ角ゴ ProN W3" charset="0"/>
                <a:cs typeface="ヒラギノ角ゴ ProN W3" charset="0"/>
              </a:rPr>
            </a:br>
            <a:r>
              <a:rPr lang="en-US" sz="4500">
                <a:latin typeface="Gill Sans" charset="0"/>
                <a:ea typeface="ヒラギノ角ゴ ProN W3" charset="0"/>
                <a:cs typeface="ヒラギノ角ゴ ProN W3" charset="0"/>
              </a:rPr>
              <a:t>Scrum development</a:t>
            </a:r>
          </a:p>
        </p:txBody>
      </p:sp>
      <p:sp>
        <p:nvSpPr>
          <p:cNvPr id="395267" name="Rectangle 2"/>
          <p:cNvSpPr>
            <a:spLocks noGrp="1" noChangeArrowheads="1"/>
          </p:cNvSpPr>
          <p:nvPr>
            <p:ph type="body" idx="1"/>
          </p:nvPr>
        </p:nvSpPr>
        <p:spPr>
          <a:xfrm>
            <a:off x="3348633" y="4795242"/>
            <a:ext cx="4973836" cy="1250156"/>
          </a:xfrm>
        </p:spPr>
        <p:txBody>
          <a:bodyPr/>
          <a:lstStyle/>
          <a:p>
            <a:pPr marL="0" indent="0" eaLnBrk="1" hangingPunct="1"/>
            <a:r>
              <a:rPr lang="en-US">
                <a:latin typeface="Gill Sans" charset="0"/>
                <a:ea typeface="ヒラギノ角ゴ ProN W3" charset="0"/>
                <a:cs typeface="ヒラギノ角ゴ ProN W3" charset="0"/>
              </a:rPr>
              <a:t>developing a large web portal </a:t>
            </a:r>
            <a:r>
              <a:rPr lang="en-US" u="sng">
                <a:latin typeface="Gill Sans" charset="0"/>
                <a:ea typeface="ヒラギノ角ゴ ProN W3" charset="0"/>
                <a:cs typeface="ヒラギノ角ゴ ProN W3" charset="0"/>
                <a:hlinkClick r:id="rId2"/>
              </a:rPr>
              <a:t>www.bring.no  dk/se/nl/co.uk/com/ee</a:t>
            </a:r>
            <a:r>
              <a:rPr lang="en-US">
                <a:latin typeface="Gill Sans" charset="0"/>
                <a:ea typeface="ヒラギノ角ゴ ProN W3" charset="0"/>
                <a:cs typeface="ヒラギノ角ゴ ProN W3" charset="0"/>
              </a:rPr>
              <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at Posten Norge </a:t>
            </a:r>
          </a:p>
        </p:txBody>
      </p:sp>
      <p:sp>
        <p:nvSpPr>
          <p:cNvPr id="395268"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241436A-AB46-3C4B-AF57-2D4FA7BBC311}" type="slidenum">
              <a:rPr lang="en-US" sz="1300">
                <a:solidFill>
                  <a:schemeClr val="tx1"/>
                </a:solidFill>
                <a:cs typeface="Gill Sans" charset="0"/>
              </a:rPr>
              <a:pPr eaLnBrk="1" hangingPunct="1"/>
              <a:t>102</a:t>
            </a:fld>
            <a:endParaRPr lang="en-US" sz="1300">
              <a:solidFill>
                <a:schemeClr val="tx1"/>
              </a:solidFill>
              <a:cs typeface="Gill Sans" charset="0"/>
            </a:endParaRPr>
          </a:p>
        </p:txBody>
      </p:sp>
      <p:pic>
        <p:nvPicPr>
          <p:cNvPr id="33796" name="Picture 4"/>
          <p:cNvPicPr>
            <a:picLocks noChangeAspect="1" noChangeArrowheads="1"/>
          </p:cNvPicPr>
          <p:nvPr/>
        </p:nvPicPr>
        <p:blipFill>
          <a:blip r:embed="rId3"/>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3952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1" y="2116336"/>
            <a:ext cx="1241227"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527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61" y="3071812"/>
            <a:ext cx="219670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9" name="Picture 7"/>
          <p:cNvPicPr>
            <a:picLocks noChangeAspect="1" noChangeArrowheads="1"/>
          </p:cNvPicPr>
          <p:nvPr/>
        </p:nvPicPr>
        <p:blipFill>
          <a:blip r:embed="rId6"/>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395273" name="Rectangle 8"/>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39527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9" y="4987230"/>
            <a:ext cx="1732359" cy="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5275" name="Rectangle 10"/>
          <p:cNvSpPr>
            <a:spLocks/>
          </p:cNvSpPr>
          <p:nvPr/>
        </p:nvSpPr>
        <p:spPr bwMode="auto">
          <a:xfrm>
            <a:off x="5199310" y="6536441"/>
            <a:ext cx="42598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rgbClr val="FFFFFF"/>
                </a:solidFill>
                <a:cs typeface="Gill Sans" charset="0"/>
              </a:rPr>
              <a:t>Slides download:     </a:t>
            </a:r>
            <a:r>
              <a:rPr lang="en-US" sz="1800" u="sng">
                <a:solidFill>
                  <a:srgbClr val="FFFFFF"/>
                </a:solidFill>
                <a:cs typeface="Gill Sans" charset="0"/>
                <a:hlinkClick r:id="rId8"/>
              </a:rPr>
              <a:t>http://bit.ly/BringCase</a:t>
            </a:r>
            <a:endParaRPr lang="en-US" sz="1800" u="sng">
              <a:solidFill>
                <a:srgbClr val="FFFFFF"/>
              </a:solidFill>
              <a:cs typeface="Gill Sans" charset="0"/>
            </a:endParaRPr>
          </a:p>
        </p:txBody>
      </p:sp>
    </p:spTree>
    <p:extLst>
      <p:ext uri="{BB962C8B-B14F-4D97-AF65-F5344CB8AC3E}">
        <p14:creationId xmlns:p14="http://schemas.microsoft.com/office/powerpoint/2010/main" val="155840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We have a challenge ...</a:t>
            </a:r>
          </a:p>
        </p:txBody>
      </p:sp>
    </p:spTree>
    <p:extLst>
      <p:ext uri="{BB962C8B-B14F-4D97-AF65-F5344CB8AC3E}">
        <p14:creationId xmlns:p14="http://schemas.microsoft.com/office/powerpoint/2010/main" val="386876895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1"/>
          <p:cNvSpPr>
            <a:spLocks noGrp="1" noChangeArrowheads="1"/>
          </p:cNvSpPr>
          <p:nvPr>
            <p:ph type="title"/>
          </p:nvPr>
        </p:nvSpPr>
        <p:spPr>
          <a:xfrm>
            <a:off x="750256" y="187325"/>
            <a:ext cx="7823200" cy="4235362"/>
          </a:xfrm>
        </p:spPr>
        <p:txBody>
          <a:bodyPr/>
          <a:lstStyle/>
          <a:p>
            <a:pPr eaLnBrk="1" hangingPunct="1"/>
            <a:r>
              <a:rPr lang="en-US" sz="4300" b="1" dirty="0">
                <a:latin typeface="Gill Sans" charset="0"/>
                <a:ea typeface="ヒラギノ角ゴ ProN W3" charset="0"/>
                <a:cs typeface="ヒラギノ角ゴ ProN W3" charset="0"/>
              </a:rPr>
              <a:t>deliver </a:t>
            </a:r>
            <a:r>
              <a:rPr lang="en-US" sz="4300" b="1" dirty="0">
                <a:latin typeface="Gill Sans" charset="0"/>
                <a:ea typeface="ヒラギノ角ゴ ProN W6" charset="0"/>
                <a:cs typeface="ヒラギノ角ゴ ProN W6" charset="0"/>
              </a:rPr>
              <a:t/>
            </a:r>
            <a:br>
              <a:rPr lang="en-US" sz="4300" b="1" dirty="0">
                <a:latin typeface="Gill Sans" charset="0"/>
                <a:ea typeface="ヒラギノ角ゴ ProN W6" charset="0"/>
                <a:cs typeface="ヒラギノ角ゴ ProN W6" charset="0"/>
              </a:rPr>
            </a:br>
            <a:r>
              <a:rPr lang="en-US" sz="4300" b="1" dirty="0">
                <a:latin typeface="Gill Sans" charset="0"/>
                <a:ea typeface="ヒラギノ角ゴ ProN W3" charset="0"/>
                <a:cs typeface="ヒラギノ角ゴ ProN W3" charset="0"/>
              </a:rPr>
              <a:t>value to stakeholders, </a:t>
            </a:r>
            <a:r>
              <a:rPr lang="en-US" sz="4300" b="1" dirty="0">
                <a:latin typeface="Gill Sans" charset="0"/>
                <a:ea typeface="ヒラギノ角ゴ ProN W6" charset="0"/>
                <a:cs typeface="ヒラギノ角ゴ ProN W6" charset="0"/>
              </a:rPr>
              <a:t/>
            </a:r>
            <a:br>
              <a:rPr lang="en-US" sz="4300" b="1" dirty="0">
                <a:latin typeface="Gill Sans" charset="0"/>
                <a:ea typeface="ヒラギノ角ゴ ProN W6" charset="0"/>
                <a:cs typeface="ヒラギノ角ゴ ProN W6" charset="0"/>
              </a:rPr>
            </a:br>
            <a:r>
              <a:rPr lang="en-US" sz="4300" dirty="0">
                <a:latin typeface="Gill Sans" charset="0"/>
                <a:ea typeface="ヒラギノ角ゴ ProN W3" charset="0"/>
                <a:cs typeface="ヒラギノ角ゴ ProN W3" charset="0"/>
              </a:rPr>
              <a:t>within agreeable resources.</a:t>
            </a:r>
          </a:p>
        </p:txBody>
      </p:sp>
    </p:spTree>
    <p:extLst>
      <p:ext uri="{BB962C8B-B14F-4D97-AF65-F5344CB8AC3E}">
        <p14:creationId xmlns:p14="http://schemas.microsoft.com/office/powerpoint/2010/main" val="6877190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64" y="-160734"/>
            <a:ext cx="9572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14" name="AutoShape 2"/>
          <p:cNvSpPr>
            <a:spLocks/>
          </p:cNvSpPr>
          <p:nvPr/>
        </p:nvSpPr>
        <p:spPr bwMode="auto">
          <a:xfrm>
            <a:off x="80367" y="3812977"/>
            <a:ext cx="8983266" cy="2732484"/>
          </a:xfrm>
          <a:prstGeom prst="roundRect">
            <a:avLst>
              <a:gd name="adj" fmla="val 4898"/>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sz="2400" dirty="0">
                <a:solidFill>
                  <a:srgbClr val="FFFFFF"/>
                </a:solidFill>
                <a:effectLst>
                  <a:outerShdw blurRad="38100" dist="38100" dir="2700000" algn="tl">
                    <a:srgbClr val="DDDDDD"/>
                  </a:outerShdw>
                </a:effectLst>
                <a:cs typeface="Gill Sans" charset="0"/>
              </a:rPr>
              <a:t>no external Value delivery?</a:t>
            </a:r>
          </a:p>
          <a:p>
            <a:pPr algn="ctr"/>
            <a:r>
              <a:rPr lang="en-US" sz="2400" dirty="0">
                <a:solidFill>
                  <a:srgbClr val="FFFFFF"/>
                </a:solidFill>
                <a:effectLst>
                  <a:outerShdw blurRad="38100" dist="38100" dir="2700000" algn="tl">
                    <a:srgbClr val="DDDDDD"/>
                  </a:outerShdw>
                </a:effectLst>
                <a:cs typeface="Gill Sans" charset="0"/>
              </a:rPr>
              <a:t>not even a thought about Stakeholders?</a:t>
            </a:r>
          </a:p>
          <a:p>
            <a:pPr algn="ctr"/>
            <a:endParaRPr lang="en-US" sz="2400" dirty="0">
              <a:solidFill>
                <a:srgbClr val="FFFFFF"/>
              </a:solidFill>
              <a:effectLst>
                <a:outerShdw blurRad="38100" dist="38100" dir="2700000" algn="tl">
                  <a:srgbClr val="DDDDDD"/>
                </a:outerShdw>
              </a:effectLst>
              <a:cs typeface="Gill Sans" charset="0"/>
            </a:endParaRPr>
          </a:p>
          <a:p>
            <a:pPr algn="ctr"/>
            <a:r>
              <a:rPr lang="en-US" sz="2400" dirty="0">
                <a:solidFill>
                  <a:srgbClr val="FFFFFF"/>
                </a:solidFill>
                <a:effectLst>
                  <a:outerShdw blurRad="38100" dist="38100" dir="2700000" algn="tl">
                    <a:srgbClr val="DDDDDD"/>
                  </a:outerShdw>
                </a:effectLst>
                <a:cs typeface="Gill Sans" charset="0"/>
              </a:rPr>
              <a:t>It is all about YOU</a:t>
            </a:r>
          </a:p>
          <a:p>
            <a:pPr algn="ctr"/>
            <a:r>
              <a:rPr lang="ja-JP" altLang="en-US" sz="2400" dirty="0">
                <a:solidFill>
                  <a:srgbClr val="FFFFFF"/>
                </a:solidFill>
                <a:effectLst>
                  <a:outerShdw blurRad="38100" dist="38100" dir="2700000" algn="tl">
                    <a:srgbClr val="DDDDDD"/>
                  </a:outerShdw>
                </a:effectLst>
                <a:cs typeface="Gill Sans" charset="0"/>
              </a:rPr>
              <a:t>“</a:t>
            </a:r>
            <a:r>
              <a:rPr lang="en-US" sz="2400" dirty="0">
                <a:solidFill>
                  <a:srgbClr val="FFFFFF"/>
                </a:solidFill>
                <a:effectLst>
                  <a:outerShdw blurRad="38100" dist="38100" dir="2700000" algn="tl">
                    <a:srgbClr val="DDDDDD"/>
                  </a:outerShdw>
                </a:effectLst>
                <a:cs typeface="Gill Sans" charset="0"/>
              </a:rPr>
              <a:t>You, the developer, have become the center of the universe!</a:t>
            </a:r>
            <a:r>
              <a:rPr lang="ja-JP" altLang="en-US" sz="2400" dirty="0">
                <a:solidFill>
                  <a:srgbClr val="FFFFFF"/>
                </a:solidFill>
                <a:effectLst>
                  <a:outerShdw blurRad="38100" dist="38100" dir="2700000" algn="tl">
                    <a:srgbClr val="DDDDDD"/>
                  </a:outerShdw>
                </a:effectLst>
                <a:cs typeface="Gill Sans" charset="0"/>
              </a:rPr>
              <a:t>”</a:t>
            </a:r>
            <a:endParaRPr lang="en-US" sz="2400" dirty="0">
              <a:solidFill>
                <a:srgbClr val="FFFFFF"/>
              </a:solidFill>
              <a:effectLst>
                <a:outerShdw blurRad="38100" dist="38100" dir="2700000" algn="tl">
                  <a:srgbClr val="DDDDDD"/>
                </a:outerShdw>
              </a:effectLst>
              <a:cs typeface="Gill Sans" charset="0"/>
            </a:endParaRPr>
          </a:p>
          <a:p>
            <a:pPr algn="ctr">
              <a:lnSpc>
                <a:spcPct val="110000"/>
              </a:lnSpc>
            </a:pPr>
            <a:r>
              <a:rPr lang="en-US" sz="2400" dirty="0">
                <a:solidFill>
                  <a:srgbClr val="FFFFFF"/>
                </a:solidFill>
                <a:effectLst>
                  <a:outerShdw blurRad="38100" dist="38100" dir="2700000" algn="tl">
                    <a:srgbClr val="DDDDDD"/>
                  </a:outerShdw>
                </a:effectLst>
                <a:cs typeface="Gill Sans" charset="0"/>
              </a:rPr>
              <a:t>&lt;- Scott Ambler</a:t>
            </a:r>
          </a:p>
        </p:txBody>
      </p:sp>
    </p:spTree>
    <p:extLst>
      <p:ext uri="{BB962C8B-B14F-4D97-AF65-F5344CB8AC3E}">
        <p14:creationId xmlns:p14="http://schemas.microsoft.com/office/powerpoint/2010/main" val="405157116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 y="0"/>
            <a:ext cx="103495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0" name="Rectangle 2"/>
          <p:cNvSpPr>
            <a:spLocks/>
          </p:cNvSpPr>
          <p:nvPr/>
        </p:nvSpPr>
        <p:spPr bwMode="auto">
          <a:xfrm>
            <a:off x="672912" y="126505"/>
            <a:ext cx="7386495" cy="3077766"/>
          </a:xfrm>
          <a:prstGeom prst="rect">
            <a:avLst/>
          </a:prstGeom>
          <a:solidFill>
            <a:schemeClr val="accent1">
              <a:alpha val="8196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a:r>
              <a:rPr lang="en-US" dirty="0">
                <a:solidFill>
                  <a:schemeClr val="tx1"/>
                </a:solidFill>
                <a:cs typeface="Gill Sans" charset="0"/>
              </a:rPr>
              <a:t>Our highest priority is to satisfy the customer</a:t>
            </a:r>
            <a:br>
              <a:rPr lang="en-US" dirty="0">
                <a:solidFill>
                  <a:schemeClr val="tx1"/>
                </a:solidFill>
                <a:cs typeface="Gill Sans" charset="0"/>
              </a:rPr>
            </a:br>
            <a:r>
              <a:rPr lang="en-US" dirty="0">
                <a:solidFill>
                  <a:schemeClr val="tx1"/>
                </a:solidFill>
                <a:cs typeface="Gill Sans" charset="0"/>
              </a:rPr>
              <a:t>through early and continuous delivery</a:t>
            </a:r>
            <a:br>
              <a:rPr lang="en-US" dirty="0">
                <a:solidFill>
                  <a:schemeClr val="tx1"/>
                </a:solidFill>
                <a:cs typeface="Gill Sans" charset="0"/>
              </a:rPr>
            </a:br>
            <a:r>
              <a:rPr lang="en-US" dirty="0">
                <a:solidFill>
                  <a:schemeClr val="tx1"/>
                </a:solidFill>
                <a:cs typeface="Gill Sans" charset="0"/>
              </a:rPr>
              <a:t>of valuable software.</a:t>
            </a:r>
          </a:p>
        </p:txBody>
      </p:sp>
      <p:sp>
        <p:nvSpPr>
          <p:cNvPr id="43011" name="Rectangle 3"/>
          <p:cNvSpPr>
            <a:spLocks/>
          </p:cNvSpPr>
          <p:nvPr/>
        </p:nvSpPr>
        <p:spPr bwMode="auto">
          <a:xfrm>
            <a:off x="77971" y="3603725"/>
            <a:ext cx="8877651" cy="1231106"/>
          </a:xfrm>
          <a:prstGeom prst="rect">
            <a:avLst/>
          </a:prstGeom>
          <a:solidFill>
            <a:schemeClr val="accent1">
              <a:alpha val="8196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a:r>
              <a:rPr lang="en-US">
                <a:solidFill>
                  <a:schemeClr val="tx1"/>
                </a:solidFill>
                <a:cs typeface="Gill Sans" charset="0"/>
              </a:rPr>
              <a:t>Working software is the primary measure of progress.</a:t>
            </a:r>
          </a:p>
        </p:txBody>
      </p:sp>
    </p:spTree>
    <p:extLst>
      <p:ext uri="{BB962C8B-B14F-4D97-AF65-F5344CB8AC3E}">
        <p14:creationId xmlns:p14="http://schemas.microsoft.com/office/powerpoint/2010/main" val="222765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autoUpdateAnimBg="0"/>
      <p:bldP spid="43011"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Scrum</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09" y="1732359"/>
            <a:ext cx="71437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4484"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3CF0267-FD2D-2248-8385-14D90EC7E8FD}" type="slidenum">
              <a:rPr lang="en-US" sz="1300">
                <a:solidFill>
                  <a:schemeClr val="tx1"/>
                </a:solidFill>
                <a:cs typeface="Gill Sans" charset="0"/>
              </a:rPr>
              <a:pPr eaLnBrk="1" hangingPunct="1"/>
              <a:t>107</a:t>
            </a:fld>
            <a:endParaRPr lang="en-US" sz="1300">
              <a:solidFill>
                <a:schemeClr val="tx1"/>
              </a:solidFill>
              <a:cs typeface="Gill Sans" charset="0"/>
            </a:endParaRPr>
          </a:p>
        </p:txBody>
      </p:sp>
      <p:sp>
        <p:nvSpPr>
          <p:cNvPr id="404485"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18902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1"/>
          <p:cNvSpPr>
            <a:spLocks noGrp="1" noChangeArrowheads="1"/>
          </p:cNvSpPr>
          <p:nvPr>
            <p:ph type="title"/>
          </p:nvPr>
        </p:nvSpPr>
        <p:spPr>
          <a:xfrm>
            <a:off x="500063" y="750094"/>
            <a:ext cx="8340328" cy="3804047"/>
          </a:xfrm>
        </p:spPr>
        <p:txBody>
          <a:bodyPr/>
          <a:lstStyle/>
          <a:p>
            <a:pPr eaLnBrk="1" hangingPunct="1"/>
            <a:r>
              <a:rPr lang="en-US" sz="4300" b="1">
                <a:latin typeface="Gill Sans" charset="0"/>
                <a:ea typeface="ヒラギノ角ゴ ProN W3" charset="0"/>
                <a:cs typeface="ヒラギノ角ゴ ProN W3" charset="0"/>
              </a:rPr>
              <a:t>deliver </a:t>
            </a:r>
            <a:r>
              <a:rPr lang="en-US" sz="4300" b="1">
                <a:latin typeface="Gill Sans" charset="0"/>
                <a:ea typeface="ヒラギノ角ゴ ProN W6" charset="0"/>
                <a:cs typeface="ヒラギノ角ゴ ProN W6" charset="0"/>
              </a:rPr>
              <a:t/>
            </a:r>
            <a:br>
              <a:rPr lang="en-US" sz="4300" b="1">
                <a:latin typeface="Gill Sans" charset="0"/>
                <a:ea typeface="ヒラギノ角ゴ ProN W6" charset="0"/>
                <a:cs typeface="ヒラギノ角ゴ ProN W6" charset="0"/>
              </a:rPr>
            </a:br>
            <a:r>
              <a:rPr lang="en-US" sz="4300" b="1">
                <a:latin typeface="Gill Sans" charset="0"/>
                <a:ea typeface="ヒラギノ角ゴ ProN W3" charset="0"/>
                <a:cs typeface="ヒラギノ角ゴ ProN W3" charset="0"/>
              </a:rPr>
              <a:t>value to stakeholders, </a:t>
            </a:r>
            <a:r>
              <a:rPr lang="en-US" sz="4300" b="1">
                <a:latin typeface="Gill Sans" charset="0"/>
                <a:ea typeface="ヒラギノ角ゴ ProN W6" charset="0"/>
                <a:cs typeface="ヒラギノ角ゴ ProN W6" charset="0"/>
              </a:rPr>
              <a:t/>
            </a:r>
            <a:br>
              <a:rPr lang="en-US" sz="4300" b="1">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within agreeable resources.</a:t>
            </a:r>
          </a:p>
        </p:txBody>
      </p:sp>
      <p:sp>
        <p:nvSpPr>
          <p:cNvPr id="46082" name="Rectangle 2"/>
          <p:cNvSpPr>
            <a:spLocks/>
          </p:cNvSpPr>
          <p:nvPr/>
        </p:nvSpPr>
        <p:spPr bwMode="auto">
          <a:xfrm>
            <a:off x="1222251" y="3376911"/>
            <a:ext cx="7545551"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r>
              <a:rPr lang="en-US" dirty="0">
                <a:solidFill>
                  <a:srgbClr val="7F7F7F"/>
                </a:solidFill>
                <a:cs typeface="Gill Sans" charset="0"/>
              </a:rPr>
              <a:t>Our</a:t>
            </a:r>
            <a:r>
              <a:rPr lang="en-US" dirty="0">
                <a:solidFill>
                  <a:schemeClr val="tx1"/>
                </a:solidFill>
                <a:cs typeface="Gill Sans" charset="0"/>
              </a:rPr>
              <a:t> highest priority is to satisfy the customer</a:t>
            </a:r>
            <a:br>
              <a:rPr lang="en-US" dirty="0">
                <a:solidFill>
                  <a:schemeClr val="tx1"/>
                </a:solidFill>
                <a:cs typeface="Gill Sans" charset="0"/>
              </a:rPr>
            </a:br>
            <a:r>
              <a:rPr lang="en-US" dirty="0">
                <a:solidFill>
                  <a:srgbClr val="7F7F7F"/>
                </a:solidFill>
                <a:cs typeface="Gill Sans" charset="0"/>
              </a:rPr>
              <a:t>through early and continuous delivery</a:t>
            </a:r>
            <a:br>
              <a:rPr lang="en-US" dirty="0">
                <a:solidFill>
                  <a:srgbClr val="7F7F7F"/>
                </a:solidFill>
                <a:cs typeface="Gill Sans" charset="0"/>
              </a:rPr>
            </a:br>
            <a:r>
              <a:rPr lang="en-US" dirty="0">
                <a:solidFill>
                  <a:schemeClr val="tx1"/>
                </a:solidFill>
                <a:cs typeface="Gill Sans" charset="0"/>
              </a:rPr>
              <a:t>of valuable software.</a:t>
            </a:r>
          </a:p>
        </p:txBody>
      </p:sp>
      <p:sp>
        <p:nvSpPr>
          <p:cNvPr id="46083" name="AutoShape 3"/>
          <p:cNvSpPr>
            <a:spLocks/>
          </p:cNvSpPr>
          <p:nvPr/>
        </p:nvSpPr>
        <p:spPr bwMode="auto">
          <a:xfrm>
            <a:off x="759024" y="669727"/>
            <a:ext cx="7822406" cy="4991695"/>
          </a:xfrm>
          <a:prstGeom prst="wedgeEllipseCallout">
            <a:avLst>
              <a:gd name="adj1" fmla="val -50130"/>
              <a:gd name="adj2" fmla="val 52204"/>
            </a:avLst>
          </a:prstGeom>
          <a:blipFill dpi="0" rotWithShape="0">
            <a:blip r:embed="rId3"/>
            <a:srcRect/>
            <a:tile tx="0" ty="0" sx="100000" sy="100000" flip="none" algn="tl"/>
          </a:blipFill>
          <a:ln w="25400" cap="flat">
            <a:noFill/>
            <a:miter lim="800000"/>
            <a:headEnd type="none" w="med" len="med"/>
            <a:tailEnd type="none" w="med" len="med"/>
          </a:ln>
        </p:spPr>
        <p:txBody>
          <a:bodyPr lIns="0" tIns="0" rIns="0" bIns="0" anchor="ctr"/>
          <a:lstStyle/>
          <a:p>
            <a:r>
              <a:rPr lang="en-US" sz="3800">
                <a:effectLst>
                  <a:outerShdw blurRad="38100" dist="38100" dir="2700000" algn="tl">
                    <a:srgbClr val="DDDDDD"/>
                  </a:outerShdw>
                </a:effectLst>
                <a:cs typeface="Gill Sans" charset="0"/>
              </a:rPr>
              <a:t>Should we not try to </a:t>
            </a:r>
            <a:br>
              <a:rPr lang="en-US" sz="3800">
                <a:effectLst>
                  <a:outerShdw blurRad="38100" dist="38100" dir="2700000" algn="tl">
                    <a:srgbClr val="DDDDDD"/>
                  </a:outerShdw>
                </a:effectLst>
                <a:cs typeface="Gill Sans" charset="0"/>
              </a:rPr>
            </a:br>
            <a:r>
              <a:rPr lang="en-US" sz="3800">
                <a:effectLst>
                  <a:outerShdw blurRad="38100" dist="38100" dir="2700000" algn="tl">
                    <a:srgbClr val="DDDDDD"/>
                  </a:outerShdw>
                </a:effectLst>
                <a:cs typeface="Gill Sans" charset="0"/>
              </a:rPr>
              <a:t>understand and define </a:t>
            </a:r>
            <a:br>
              <a:rPr lang="en-US" sz="3800">
                <a:effectLst>
                  <a:outerShdw blurRad="38100" dist="38100" dir="2700000" algn="tl">
                    <a:srgbClr val="DDDDDD"/>
                  </a:outerShdw>
                </a:effectLst>
                <a:cs typeface="Gill Sans" charset="0"/>
              </a:rPr>
            </a:br>
            <a:r>
              <a:rPr lang="en-US" sz="3800">
                <a:effectLst>
                  <a:outerShdw blurRad="38100" dist="38100" dir="2700000" algn="tl">
                    <a:srgbClr val="DDDDDD"/>
                  </a:outerShdw>
                </a:effectLst>
                <a:cs typeface="Gill Sans" charset="0"/>
              </a:rPr>
              <a:t>what our stakeholders value?</a:t>
            </a:r>
          </a:p>
          <a:p>
            <a:r>
              <a:rPr lang="en-US" sz="3800">
                <a:effectLst>
                  <a:outerShdw blurRad="38100" dist="38100" dir="2700000" algn="tl">
                    <a:srgbClr val="DDDDDD"/>
                  </a:outerShdw>
                </a:effectLst>
                <a:cs typeface="Gill Sans" charset="0"/>
              </a:rPr>
              <a:t>And set out to deliver that!</a:t>
            </a:r>
          </a:p>
        </p:txBody>
      </p:sp>
    </p:spTree>
    <p:extLst>
      <p:ext uri="{BB962C8B-B14F-4D97-AF65-F5344CB8AC3E}">
        <p14:creationId xmlns:p14="http://schemas.microsoft.com/office/powerpoint/2010/main" val="306973590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utoUpdateAnimBg="0"/>
      <p:bldP spid="46083"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history</a:t>
            </a:r>
          </a:p>
        </p:txBody>
      </p:sp>
      <p:sp>
        <p:nvSpPr>
          <p:cNvPr id="408579" name="Rectangle 2"/>
          <p:cNvSpPr>
            <a:spLocks noGrp="1" noChangeArrowheads="1"/>
          </p:cNvSpPr>
          <p:nvPr>
            <p:ph type="body" idx="1"/>
          </p:nvPr>
        </p:nvSpPr>
        <p:spPr>
          <a:xfrm>
            <a:off x="892969" y="1893094"/>
            <a:ext cx="7358063" cy="3250406"/>
          </a:xfrm>
        </p:spPr>
        <p:txBody>
          <a:bodyPr/>
          <a:lstStyle/>
          <a:p>
            <a:pPr marL="625056" eaLnBrk="1" hangingPunct="1"/>
            <a:r>
              <a:rPr lang="en-US" b="1">
                <a:latin typeface="Gill Sans" charset="0"/>
                <a:ea typeface="ヒラギノ角ゴ ProN W3" charset="0"/>
                <a:cs typeface="ヒラギノ角ゴ ProN W3" charset="0"/>
              </a:rPr>
              <a:t>Posten Norge AS bought a series of companies </a:t>
            </a:r>
            <a:endParaRPr lang="en-US" b="1">
              <a:latin typeface="Gill Sans" charset="0"/>
              <a:ea typeface="ヒラギノ角ゴ ProN W6" charset="0"/>
              <a:cs typeface="ヒラギノ角ゴ ProN W6" charset="0"/>
            </a:endParaRPr>
          </a:p>
          <a:p>
            <a:pPr marL="937584" lvl="1" eaLnBrk="1" hangingPunct="1"/>
            <a:r>
              <a:rPr lang="en-US">
                <a:latin typeface="Gill Sans" charset="0"/>
                <a:ea typeface="ヒラギノ角ゴ ProN W3" charset="0"/>
                <a:cs typeface="ヒラギノ角ゴ ProN W3" charset="0"/>
              </a:rPr>
              <a:t>within Logistics, Package transport, CRM and Storage</a:t>
            </a:r>
          </a:p>
          <a:p>
            <a:pPr marL="937584" lvl="1" eaLnBrk="1" hangingPunct="1"/>
            <a:r>
              <a:rPr lang="en-US">
                <a:latin typeface="Gill Sans" charset="0"/>
                <a:ea typeface="ヒラギノ角ゴ ProN W3" charset="0"/>
                <a:cs typeface="ヒラギノ角ゴ ProN W3" charset="0"/>
              </a:rPr>
              <a:t>in Norway, Sweden, Denmark, Finland, UK, Holland and Estonia.</a:t>
            </a:r>
          </a:p>
        </p:txBody>
      </p:sp>
      <p:sp>
        <p:nvSpPr>
          <p:cNvPr id="408580"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593A09E-B199-114A-A3F7-696214CBF369}" type="slidenum">
              <a:rPr lang="en-US" sz="1300">
                <a:solidFill>
                  <a:schemeClr val="tx1"/>
                </a:solidFill>
                <a:cs typeface="Gill Sans" charset="0"/>
              </a:rPr>
              <a:pPr eaLnBrk="1" hangingPunct="1"/>
              <a:t>109</a:t>
            </a:fld>
            <a:endParaRPr lang="en-US" sz="1300">
              <a:solidFill>
                <a:schemeClr val="tx1"/>
              </a:solidFill>
              <a:cs typeface="Gill Sans" charset="0"/>
            </a:endParaRPr>
          </a:p>
        </p:txBody>
      </p:sp>
      <p:sp>
        <p:nvSpPr>
          <p:cNvPr id="408581"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085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7219"/>
            <a:ext cx="2214563"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7306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Some potentially quantifiable</a:t>
            </a:r>
            <a:br>
              <a:rPr lang="en-GB" dirty="0" smtClean="0"/>
            </a:br>
            <a:r>
              <a:rPr lang="en-GB" dirty="0" smtClean="0"/>
              <a:t>Quality dimensions of Music</a:t>
            </a:r>
            <a:endParaRPr lang="en-GB" dirty="0"/>
          </a:p>
        </p:txBody>
      </p:sp>
      <p:sp>
        <p:nvSpPr>
          <p:cNvPr id="4" name="Text Placeholder 3"/>
          <p:cNvSpPr>
            <a:spLocks noGrp="1"/>
          </p:cNvSpPr>
          <p:nvPr>
            <p:ph type="body" idx="1"/>
          </p:nvPr>
        </p:nvSpPr>
        <p:spPr/>
        <p:txBody>
          <a:bodyPr>
            <a:normAutofit fontScale="92500" lnSpcReduction="20000"/>
          </a:bodyPr>
          <a:lstStyle/>
          <a:p>
            <a:r>
              <a:rPr lang="en-GB" dirty="0" smtClean="0"/>
              <a:t>Brainstormed by Steve F. and Rachel D.  At lunch</a:t>
            </a:r>
            <a:endParaRPr lang="en-GB" dirty="0"/>
          </a:p>
        </p:txBody>
      </p:sp>
      <p:sp>
        <p:nvSpPr>
          <p:cNvPr id="5" name="Content Placeholder 4"/>
          <p:cNvSpPr>
            <a:spLocks noGrp="1"/>
          </p:cNvSpPr>
          <p:nvPr>
            <p:ph sz="half" idx="2"/>
          </p:nvPr>
        </p:nvSpPr>
        <p:spPr>
          <a:xfrm>
            <a:off x="47132" y="2174875"/>
            <a:ext cx="4040188" cy="3951288"/>
          </a:xfrm>
        </p:spPr>
        <p:txBody>
          <a:bodyPr>
            <a:normAutofit fontScale="92500" lnSpcReduction="20000"/>
          </a:bodyPr>
          <a:lstStyle/>
          <a:p>
            <a:r>
              <a:rPr lang="en-GB" dirty="0" smtClean="0"/>
              <a:t>In tune</a:t>
            </a:r>
          </a:p>
          <a:p>
            <a:r>
              <a:rPr lang="en-GB" dirty="0" smtClean="0"/>
              <a:t>Applause</a:t>
            </a:r>
          </a:p>
          <a:p>
            <a:r>
              <a:rPr lang="en-GB" dirty="0" smtClean="0"/>
              <a:t>Moving</a:t>
            </a:r>
          </a:p>
          <a:p>
            <a:r>
              <a:rPr lang="en-GB" dirty="0" smtClean="0"/>
              <a:t>Encores</a:t>
            </a:r>
          </a:p>
          <a:p>
            <a:r>
              <a:rPr lang="en-GB" dirty="0" smtClean="0"/>
              <a:t>Repeat Gigs</a:t>
            </a:r>
          </a:p>
          <a:p>
            <a:r>
              <a:rPr lang="en-GB" dirty="0" smtClean="0"/>
              <a:t>Busking Hat Collection</a:t>
            </a:r>
          </a:p>
          <a:p>
            <a:r>
              <a:rPr lang="en-GB" dirty="0" smtClean="0"/>
              <a:t>MRI Brain Scan</a:t>
            </a:r>
          </a:p>
          <a:p>
            <a:r>
              <a:rPr lang="en-GB" dirty="0" smtClean="0"/>
              <a:t>Downloads</a:t>
            </a:r>
          </a:p>
          <a:p>
            <a:r>
              <a:rPr lang="en-GB" dirty="0" err="1" smtClean="0"/>
              <a:t>Utube</a:t>
            </a:r>
            <a:r>
              <a:rPr lang="en-GB" dirty="0" smtClean="0"/>
              <a:t> Reviews</a:t>
            </a:r>
          </a:p>
          <a:p>
            <a:r>
              <a:rPr lang="en-GB" dirty="0" smtClean="0"/>
              <a:t>Royalties</a:t>
            </a:r>
          </a:p>
          <a:p>
            <a:r>
              <a:rPr lang="en-GB" dirty="0" smtClean="0"/>
              <a:t>…   (many more!!)</a:t>
            </a:r>
            <a:endParaRPr lang="en-GB" dirty="0"/>
          </a:p>
        </p:txBody>
      </p:sp>
      <p:sp>
        <p:nvSpPr>
          <p:cNvPr id="6" name="Text Placeholder 5"/>
          <p:cNvSpPr>
            <a:spLocks noGrp="1"/>
          </p:cNvSpPr>
          <p:nvPr>
            <p:ph type="body" sz="quarter" idx="3"/>
          </p:nvPr>
        </p:nvSpPr>
        <p:spPr>
          <a:xfrm>
            <a:off x="4645025" y="1164673"/>
            <a:ext cx="4041775" cy="639762"/>
          </a:xfrm>
        </p:spPr>
        <p:txBody>
          <a:bodyPr/>
          <a:lstStyle/>
          <a:p>
            <a:r>
              <a:rPr lang="en-GB" dirty="0" smtClean="0"/>
              <a:t>Examples in </a:t>
            </a:r>
            <a:r>
              <a:rPr lang="en-GB" dirty="0" err="1" smtClean="0"/>
              <a:t>Planguage</a:t>
            </a:r>
            <a:endParaRPr lang="en-GB" dirty="0"/>
          </a:p>
        </p:txBody>
      </p:sp>
      <p:sp>
        <p:nvSpPr>
          <p:cNvPr id="7" name="Content Placeholder 6"/>
          <p:cNvSpPr>
            <a:spLocks noGrp="1"/>
          </p:cNvSpPr>
          <p:nvPr>
            <p:ph sz="quarter" idx="4"/>
          </p:nvPr>
        </p:nvSpPr>
        <p:spPr>
          <a:xfrm>
            <a:off x="3079750" y="1804434"/>
            <a:ext cx="6064250" cy="4836927"/>
          </a:xfrm>
          <a:ln>
            <a:solidFill>
              <a:srgbClr val="4F81BD"/>
            </a:solidFill>
          </a:ln>
        </p:spPr>
        <p:txBody>
          <a:bodyPr>
            <a:noAutofit/>
          </a:bodyPr>
          <a:lstStyle/>
          <a:p>
            <a:r>
              <a:rPr lang="en-GB" sz="1800" u="sng" dirty="0" err="1" smtClean="0">
                <a:latin typeface="Arial Black"/>
                <a:cs typeface="Arial Black"/>
              </a:rPr>
              <a:t>Music.Moving</a:t>
            </a:r>
            <a:r>
              <a:rPr lang="en-GB" sz="1800" u="sng" dirty="0" smtClean="0">
                <a:latin typeface="Arial Black"/>
                <a:cs typeface="Arial Black"/>
              </a:rPr>
              <a:t>:</a:t>
            </a:r>
          </a:p>
          <a:p>
            <a:endParaRPr lang="en-GB" sz="1800" b="1" dirty="0" smtClean="0">
              <a:latin typeface="Arial Black"/>
              <a:cs typeface="Arial Black"/>
            </a:endParaRPr>
          </a:p>
          <a:p>
            <a:r>
              <a:rPr lang="en-GB" sz="1800" u="sng" dirty="0" smtClean="0">
                <a:latin typeface="Arial Black"/>
                <a:cs typeface="Arial Black"/>
              </a:rPr>
              <a:t>Type</a:t>
            </a:r>
            <a:r>
              <a:rPr lang="en-GB" sz="1800" dirty="0" smtClean="0">
                <a:latin typeface="Arial Black"/>
                <a:cs typeface="Arial Black"/>
              </a:rPr>
              <a:t>: primary music quality attribute</a:t>
            </a:r>
          </a:p>
          <a:p>
            <a:endParaRPr lang="en-GB" sz="1800" b="1" dirty="0" smtClean="0">
              <a:latin typeface="Arial Black"/>
              <a:cs typeface="Arial Black"/>
            </a:endParaRPr>
          </a:p>
          <a:p>
            <a:r>
              <a:rPr lang="en-GB" sz="1800" b="1" u="sng" dirty="0" smtClean="0">
                <a:latin typeface="Arial Black"/>
                <a:cs typeface="Arial Black"/>
              </a:rPr>
              <a:t>Ambition</a:t>
            </a:r>
            <a:r>
              <a:rPr lang="en-GB" sz="1800" u="sng" dirty="0" smtClean="0">
                <a:latin typeface="Arial Black"/>
                <a:cs typeface="Arial Black"/>
              </a:rPr>
              <a:t> Level</a:t>
            </a:r>
            <a:r>
              <a:rPr lang="en-GB" sz="1800" dirty="0" smtClean="0">
                <a:latin typeface="Arial Black"/>
                <a:cs typeface="Arial Black"/>
              </a:rPr>
              <a:t>: the majority of listeners feel moved to tears or strong physical emotional reactions.</a:t>
            </a:r>
          </a:p>
          <a:p>
            <a:endParaRPr lang="en-GB" sz="1800" b="1" dirty="0" smtClean="0">
              <a:latin typeface="Arial Black"/>
              <a:cs typeface="Arial Black"/>
            </a:endParaRPr>
          </a:p>
          <a:p>
            <a:r>
              <a:rPr lang="en-GB" sz="1800" b="1" u="sng" dirty="0" smtClean="0">
                <a:latin typeface="Arial Black"/>
                <a:cs typeface="Arial Black"/>
              </a:rPr>
              <a:t>Scale</a:t>
            </a:r>
            <a:r>
              <a:rPr lang="en-GB" sz="1800" dirty="0" smtClean="0">
                <a:latin typeface="Arial Black"/>
                <a:cs typeface="Arial Black"/>
              </a:rPr>
              <a:t>: the % of defined [Listeners] hearing defined [Music] under defined [Environments] who reports a defined [Emotion] at a defined [Strength]</a:t>
            </a:r>
          </a:p>
          <a:p>
            <a:endParaRPr lang="en-GB" sz="1800" dirty="0" smtClean="0">
              <a:latin typeface="Arial Black"/>
              <a:cs typeface="Arial Black"/>
            </a:endParaRPr>
          </a:p>
          <a:p>
            <a:r>
              <a:rPr lang="en-GB" sz="1800" u="sng" dirty="0" smtClean="0">
                <a:latin typeface="Arial Black"/>
                <a:cs typeface="Arial Black"/>
              </a:rPr>
              <a:t>Goal</a:t>
            </a:r>
            <a:r>
              <a:rPr lang="en-GB" sz="1800" dirty="0" smtClean="0">
                <a:latin typeface="Arial Black"/>
                <a:cs typeface="Arial Black"/>
              </a:rPr>
              <a:t> [1</a:t>
            </a:r>
            <a:r>
              <a:rPr lang="en-GB" sz="1800" baseline="30000" dirty="0" smtClean="0">
                <a:latin typeface="Arial Black"/>
                <a:cs typeface="Arial Black"/>
              </a:rPr>
              <a:t>st</a:t>
            </a:r>
            <a:r>
              <a:rPr lang="en-GB" sz="1800" dirty="0" smtClean="0">
                <a:latin typeface="Arial Black"/>
                <a:cs typeface="Arial Black"/>
              </a:rPr>
              <a:t> UK Release, Music = Hip Hop, Environment = </a:t>
            </a:r>
            <a:r>
              <a:rPr lang="en-GB" sz="1800" dirty="0" err="1" smtClean="0">
                <a:latin typeface="Arial Black"/>
                <a:cs typeface="Arial Black"/>
              </a:rPr>
              <a:t>Itunes</a:t>
            </a:r>
            <a:r>
              <a:rPr lang="en-GB" sz="1800" dirty="0" smtClean="0">
                <a:latin typeface="Arial Black"/>
                <a:cs typeface="Arial Black"/>
              </a:rPr>
              <a:t>, Emotion = {Tears, Sadness}, Strength = Powerful] 50% ± 20% ?</a:t>
            </a:r>
            <a:endParaRPr lang="en-GB" sz="1800" dirty="0">
              <a:latin typeface="Arial Black"/>
              <a:cs typeface="Arial Black"/>
            </a:endParaRPr>
          </a:p>
        </p:txBody>
      </p:sp>
      <p:pic>
        <p:nvPicPr>
          <p:cNvPr id="8" name="Picture 7" descr="CE cover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807" y="74613"/>
            <a:ext cx="1003300" cy="1460500"/>
          </a:xfrm>
          <a:prstGeom prst="rect">
            <a:avLst/>
          </a:prstGeom>
        </p:spPr>
      </p:pic>
      <p:sp>
        <p:nvSpPr>
          <p:cNvPr id="11" name="Right Arrow 10"/>
          <p:cNvSpPr/>
          <p:nvPr/>
        </p:nvSpPr>
        <p:spPr bwMode="auto">
          <a:xfrm>
            <a:off x="1576615" y="2861455"/>
            <a:ext cx="1445230" cy="408779"/>
          </a:xfrm>
          <a:prstGeom prst="right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65594820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17859"/>
            <a:ext cx="9081492" cy="70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2466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219" y="107156"/>
            <a:ext cx="14912578" cy="810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9108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425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61" y="2116336"/>
            <a:ext cx="1241227"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59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1" y="3071812"/>
            <a:ext cx="219670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40" name="Picture 4"/>
          <p:cNvPicPr>
            <a:picLocks noChangeAspect="1" noChangeArrowheads="1"/>
          </p:cNvPicPr>
          <p:nvPr/>
        </p:nvPicPr>
        <p:blipFill>
          <a:blip r:embed="rId5"/>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425990" name="Rectangle 5"/>
          <p:cNvSpPr>
            <a:spLocks noGrp="1" noChangeArrowheads="1"/>
          </p:cNvSpPr>
          <p:nvPr>
            <p:ph type="title"/>
          </p:nvPr>
        </p:nvSpPr>
        <p:spPr>
          <a:xfrm>
            <a:off x="2643187" y="178594"/>
            <a:ext cx="5607844" cy="1250156"/>
          </a:xfrm>
        </p:spPr>
        <p:txBody>
          <a:bodyPr/>
          <a:lstStyle/>
          <a:p>
            <a:pPr eaLnBrk="1" hangingPunct="1"/>
            <a:r>
              <a:rPr lang="en-US">
                <a:latin typeface="Gill Sans" charset="0"/>
                <a:ea typeface="ヒラギノ角ゴ ProN W3" charset="0"/>
                <a:cs typeface="ヒラギノ角ゴ ProN W3" charset="0"/>
              </a:rPr>
              <a:t>Some Players</a:t>
            </a:r>
          </a:p>
        </p:txBody>
      </p:sp>
      <p:sp>
        <p:nvSpPr>
          <p:cNvPr id="425991" name="Text Box 6"/>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458DE22-0159-7142-BFE1-D4D01743CAF5}" type="slidenum">
              <a:rPr lang="en-US" sz="1300">
                <a:solidFill>
                  <a:schemeClr val="tx1"/>
                </a:solidFill>
                <a:cs typeface="Gill Sans" charset="0"/>
              </a:rPr>
              <a:pPr eaLnBrk="1" hangingPunct="1"/>
              <a:t>112</a:t>
            </a:fld>
            <a:endParaRPr lang="en-US" sz="1300">
              <a:solidFill>
                <a:schemeClr val="tx1"/>
              </a:solidFill>
              <a:cs typeface="Gill Sans" charset="0"/>
            </a:endParaRPr>
          </a:p>
        </p:txBody>
      </p:sp>
      <p:sp>
        <p:nvSpPr>
          <p:cNvPr id="425992"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25993" name="Rectangle 8"/>
          <p:cNvSpPr>
            <a:spLocks/>
          </p:cNvSpPr>
          <p:nvPr/>
        </p:nvSpPr>
        <p:spPr bwMode="auto">
          <a:xfrm>
            <a:off x="2714625" y="1053703"/>
            <a:ext cx="6456164" cy="508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562"/>
              </a:spcBef>
            </a:pPr>
            <a:r>
              <a:rPr lang="en-US" sz="1600" b="1">
                <a:cs typeface="Gill Sans" charset="0"/>
              </a:rPr>
              <a:t>Posten</a:t>
            </a:r>
          </a:p>
          <a:p>
            <a:pPr>
              <a:spcBef>
                <a:spcPts val="562"/>
              </a:spcBef>
            </a:pPr>
            <a:r>
              <a:rPr lang="en-US" sz="1600">
                <a:cs typeface="Gill Sans" charset="0"/>
              </a:rPr>
              <a:t>Webteam - Value Management Certified</a:t>
            </a:r>
          </a:p>
          <a:p>
            <a:pPr marL="0" lvl="1">
              <a:spcBef>
                <a:spcPts val="562"/>
              </a:spcBef>
            </a:pPr>
            <a:r>
              <a:rPr lang="en-US" sz="1600">
                <a:cs typeface="Gill Sans" charset="0"/>
              </a:rPr>
              <a:t>Project Owner: Anne Hognestad anne.hognestad@posten.no</a:t>
            </a:r>
          </a:p>
          <a:p>
            <a:pPr marL="0" lvl="1">
              <a:spcBef>
                <a:spcPts val="562"/>
              </a:spcBef>
            </a:pPr>
            <a:r>
              <a:rPr lang="en-US" sz="1600">
                <a:cs typeface="Gill Sans" charset="0"/>
              </a:rPr>
              <a:t>Product Owner: Terje Berget terje.berget@posten.no</a:t>
            </a:r>
          </a:p>
          <a:p>
            <a:pPr marL="0" lvl="1">
              <a:spcBef>
                <a:spcPts val="562"/>
              </a:spcBef>
            </a:pPr>
            <a:r>
              <a:rPr lang="en-US" sz="1600">
                <a:cs typeface="Gill Sans" charset="0"/>
              </a:rPr>
              <a:t>Lin Smitt-Amundsen &amp; Kristin Nygård</a:t>
            </a:r>
          </a:p>
          <a:p>
            <a:pPr>
              <a:spcBef>
                <a:spcPts val="562"/>
              </a:spcBef>
            </a:pPr>
            <a:r>
              <a:rPr lang="en-US" sz="1600">
                <a:cs typeface="Gill Sans" charset="0"/>
              </a:rPr>
              <a:t>Many Business Groups and internal stakeholders.</a:t>
            </a:r>
          </a:p>
          <a:p>
            <a:pPr>
              <a:spcBef>
                <a:spcPts val="562"/>
              </a:spcBef>
            </a:pPr>
            <a:r>
              <a:rPr lang="en-US" sz="1600">
                <a:cs typeface="Gill Sans" charset="0"/>
              </a:rPr>
              <a:t>Kjetil Halvorsen kjetil.halvorsen@posten.no</a:t>
            </a:r>
          </a:p>
          <a:p>
            <a:pPr>
              <a:spcBef>
                <a:spcPts val="562"/>
              </a:spcBef>
            </a:pPr>
            <a:r>
              <a:rPr lang="en-US" sz="1600" b="1">
                <a:cs typeface="Gill Sans" charset="0"/>
              </a:rPr>
              <a:t>Bekk &amp; Ergo Group</a:t>
            </a:r>
          </a:p>
          <a:p>
            <a:pPr>
              <a:spcBef>
                <a:spcPts val="562"/>
              </a:spcBef>
            </a:pPr>
            <a:r>
              <a:rPr lang="en-US" sz="1600">
                <a:cs typeface="Gill Sans" charset="0"/>
              </a:rPr>
              <a:t>Scrum Master: Fredrik Bach fredrik.bach@bekk.no</a:t>
            </a:r>
          </a:p>
          <a:p>
            <a:pPr>
              <a:spcBef>
                <a:spcPts val="562"/>
              </a:spcBef>
            </a:pPr>
            <a:r>
              <a:rPr lang="en-US" sz="1600">
                <a:cs typeface="Gill Sans" charset="0"/>
              </a:rPr>
              <a:t>Technical Architect: Stefan M. Landrø: </a:t>
            </a:r>
            <a:r>
              <a:rPr lang="en-US" sz="1600" u="sng">
                <a:cs typeface="Gill Sans" charset="0"/>
                <a:hlinkClick r:id="rId6"/>
              </a:rPr>
              <a:t>stefan.landro@bekk.no</a:t>
            </a:r>
            <a:endParaRPr lang="en-US" sz="1600">
              <a:cs typeface="Gill Sans" charset="0"/>
            </a:endParaRPr>
          </a:p>
          <a:p>
            <a:pPr>
              <a:spcBef>
                <a:spcPts val="562"/>
              </a:spcBef>
            </a:pPr>
            <a:r>
              <a:rPr lang="en-US" sz="1600">
                <a:cs typeface="Gill Sans" charset="0"/>
              </a:rPr>
              <a:t>Graphics: Espen Satver</a:t>
            </a:r>
          </a:p>
          <a:p>
            <a:pPr>
              <a:spcBef>
                <a:spcPts val="562"/>
              </a:spcBef>
            </a:pPr>
            <a:r>
              <a:rPr lang="en-US" sz="1600">
                <a:cs typeface="Gill Sans" charset="0"/>
              </a:rPr>
              <a:t>Morten Wille Johannessen, Markus Krüger, Dag Stepanenko</a:t>
            </a:r>
          </a:p>
          <a:p>
            <a:pPr>
              <a:spcBef>
                <a:spcPts val="562"/>
              </a:spcBef>
            </a:pPr>
            <a:r>
              <a:rPr lang="en-US" sz="1600" b="1">
                <a:cs typeface="Gill Sans" charset="0"/>
              </a:rPr>
              <a:t>NetLife Research</a:t>
            </a:r>
          </a:p>
          <a:p>
            <a:pPr>
              <a:spcBef>
                <a:spcPts val="562"/>
              </a:spcBef>
            </a:pPr>
            <a:r>
              <a:rPr lang="en-US" sz="1600">
                <a:cs typeface="Gill Sans" charset="0"/>
              </a:rPr>
              <a:t>User Experience: Gjermund Also gjermund@netliferesearch.com Kjell-Morten Bratsberg Thorsen </a:t>
            </a:r>
          </a:p>
          <a:p>
            <a:pPr>
              <a:spcBef>
                <a:spcPts val="562"/>
              </a:spcBef>
            </a:pPr>
            <a:r>
              <a:rPr lang="en-US" sz="1600" b="1">
                <a:cs typeface="Gill Sans" charset="0"/>
              </a:rPr>
              <a:t>Kai Gilb</a:t>
            </a:r>
            <a:r>
              <a:rPr lang="en-US" sz="1600">
                <a:cs typeface="Gill Sans" charset="0"/>
              </a:rPr>
              <a:t>: Management Coach: Kai</a:t>
            </a:r>
          </a:p>
        </p:txBody>
      </p:sp>
      <p:pic>
        <p:nvPicPr>
          <p:cNvPr id="42599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9" y="4987230"/>
            <a:ext cx="1732359" cy="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5219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25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2701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239E6D0-0CE2-6243-B48D-CF90CEB38098}" type="slidenum">
              <a:rPr lang="en-US" sz="1300">
                <a:solidFill>
                  <a:schemeClr val="tx1"/>
                </a:solidFill>
                <a:cs typeface="Gill Sans" charset="0"/>
              </a:rPr>
              <a:pPr eaLnBrk="1" hangingPunct="1"/>
              <a:t>113</a:t>
            </a:fld>
            <a:endParaRPr lang="en-US" sz="1300">
              <a:solidFill>
                <a:schemeClr val="tx1"/>
              </a:solidFill>
              <a:cs typeface="Gill Sans" charset="0"/>
            </a:endParaRPr>
          </a:p>
        </p:txBody>
      </p:sp>
    </p:spTree>
    <p:extLst>
      <p:ext uri="{BB962C8B-B14F-4D97-AF65-F5344CB8AC3E}">
        <p14:creationId xmlns:p14="http://schemas.microsoft.com/office/powerpoint/2010/main" val="3134837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1"/>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39299" name="Rectangle 2"/>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439300" name="Group 3"/>
          <p:cNvGrpSpPr>
            <a:grpSpLocks/>
          </p:cNvGrpSpPr>
          <p:nvPr/>
        </p:nvGrpSpPr>
        <p:grpSpPr bwMode="auto">
          <a:xfrm>
            <a:off x="1608461" y="318121"/>
            <a:ext cx="6154787" cy="6167065"/>
            <a:chOff x="0" y="0"/>
            <a:chExt cx="5514" cy="5524"/>
          </a:xfrm>
        </p:grpSpPr>
        <p:pic>
          <p:nvPicPr>
            <p:cNvPr id="439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2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2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9301" name="Rectangle 12"/>
          <p:cNvSpPr>
            <a:spLocks/>
          </p:cNvSpPr>
          <p:nvPr/>
        </p:nvSpPr>
        <p:spPr bwMode="auto">
          <a:xfrm>
            <a:off x="5345535" y="687496"/>
            <a:ext cx="1347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Stakeholders</a:t>
            </a:r>
          </a:p>
        </p:txBody>
      </p:sp>
      <p:sp>
        <p:nvSpPr>
          <p:cNvPr id="439302" name="Rectangle 13"/>
          <p:cNvSpPr>
            <a:spLocks/>
          </p:cNvSpPr>
          <p:nvPr/>
        </p:nvSpPr>
        <p:spPr bwMode="auto">
          <a:xfrm>
            <a:off x="6956227" y="2263586"/>
            <a:ext cx="701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Values</a:t>
            </a:r>
          </a:p>
        </p:txBody>
      </p:sp>
      <p:sp>
        <p:nvSpPr>
          <p:cNvPr id="439303" name="Rectangle 14"/>
          <p:cNvSpPr>
            <a:spLocks/>
          </p:cNvSpPr>
          <p:nvPr/>
        </p:nvSpPr>
        <p:spPr bwMode="auto">
          <a:xfrm>
            <a:off x="1740174" y="2129641"/>
            <a:ext cx="898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Measure</a:t>
            </a:r>
          </a:p>
        </p:txBody>
      </p:sp>
      <p:sp>
        <p:nvSpPr>
          <p:cNvPr id="439304" name="Rectangle 15"/>
          <p:cNvSpPr>
            <a:spLocks/>
          </p:cNvSpPr>
          <p:nvPr/>
        </p:nvSpPr>
        <p:spPr bwMode="auto">
          <a:xfrm>
            <a:off x="3306217" y="691961"/>
            <a:ext cx="5903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Learn</a:t>
            </a:r>
          </a:p>
        </p:txBody>
      </p:sp>
      <p:sp>
        <p:nvSpPr>
          <p:cNvPr id="439305" name="Rectangle 16"/>
          <p:cNvSpPr>
            <a:spLocks/>
          </p:cNvSpPr>
          <p:nvPr/>
        </p:nvSpPr>
        <p:spPr bwMode="auto">
          <a:xfrm>
            <a:off x="3141017" y="2380358"/>
            <a:ext cx="4424288"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Value Management </a:t>
            </a:r>
            <a:br>
              <a:rPr lang="en-US">
                <a:solidFill>
                  <a:schemeClr val="tx1"/>
                </a:solidFill>
                <a:cs typeface="Gill Sans" charset="0"/>
              </a:rPr>
            </a:br>
            <a:r>
              <a:rPr lang="en-US">
                <a:solidFill>
                  <a:schemeClr val="tx1"/>
                </a:solidFill>
                <a:cs typeface="Gill Sans" charset="0"/>
              </a:rPr>
              <a:t>Process</a:t>
            </a:r>
          </a:p>
        </p:txBody>
      </p:sp>
      <p:sp>
        <p:nvSpPr>
          <p:cNvPr id="78865" name="Oval 17"/>
          <p:cNvSpPr>
            <a:spLocks/>
          </p:cNvSpPr>
          <p:nvPr/>
        </p:nvSpPr>
        <p:spPr bwMode="auto">
          <a:xfrm>
            <a:off x="1035844" y="3437930"/>
            <a:ext cx="7304484" cy="3009305"/>
          </a:xfrm>
          <a:prstGeom prst="ellipse">
            <a:avLst/>
          </a:prstGeom>
          <a:blipFill dpi="0" rotWithShape="0">
            <a:blip r:embed="rId4">
              <a:alphaModFix amt="23000"/>
            </a:blip>
            <a:srcRect/>
            <a:tile tx="0" ty="0" sx="100000" sy="100000" flip="none" algn="tl"/>
          </a:blipFill>
          <a:ln w="127000">
            <a:solidFill>
              <a:schemeClr val="tx1">
                <a:alpha val="23137"/>
              </a:schemeClr>
            </a:solidFill>
            <a:miter lim="800000"/>
            <a:headEnd/>
            <a:tailEnd/>
          </a:ln>
        </p:spPr>
        <p:txBody>
          <a:bodyPr lIns="0" tIns="0" rIns="0" bIns="0"/>
          <a:lstStyle/>
          <a:p>
            <a:endParaRPr lang="nb-NO"/>
          </a:p>
        </p:txBody>
      </p:sp>
      <p:pic>
        <p:nvPicPr>
          <p:cNvPr id="43930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320" y="3835301"/>
            <a:ext cx="3652242" cy="182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9308" name="Text Box 19"/>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D8E2BB2-6E16-EC4D-80F1-029FCAB0B743}" type="slidenum">
              <a:rPr lang="en-US" sz="1300">
                <a:solidFill>
                  <a:schemeClr val="tx1"/>
                </a:solidFill>
                <a:cs typeface="Gill Sans" charset="0"/>
              </a:rPr>
              <a:pPr eaLnBrk="1" hangingPunct="1"/>
              <a:t>114</a:t>
            </a:fld>
            <a:endParaRPr lang="en-US" sz="1300">
              <a:solidFill>
                <a:schemeClr val="tx1"/>
              </a:solidFill>
              <a:cs typeface="Gill Sans" charset="0"/>
            </a:endParaRPr>
          </a:p>
        </p:txBody>
      </p:sp>
      <p:sp>
        <p:nvSpPr>
          <p:cNvPr id="439309" name="Rectangle 20"/>
          <p:cNvSpPr>
            <a:spLocks/>
          </p:cNvSpPr>
          <p:nvPr/>
        </p:nvSpPr>
        <p:spPr bwMode="auto">
          <a:xfrm>
            <a:off x="6744146" y="4263836"/>
            <a:ext cx="9495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Solutions</a:t>
            </a:r>
          </a:p>
        </p:txBody>
      </p:sp>
      <p:sp>
        <p:nvSpPr>
          <p:cNvPr id="439310" name="Rectangle 21"/>
          <p:cNvSpPr>
            <a:spLocks/>
          </p:cNvSpPr>
          <p:nvPr/>
        </p:nvSpPr>
        <p:spPr bwMode="auto">
          <a:xfrm>
            <a:off x="5096619" y="5719375"/>
            <a:ext cx="1231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Decompose</a:t>
            </a:r>
          </a:p>
        </p:txBody>
      </p:sp>
      <p:sp>
        <p:nvSpPr>
          <p:cNvPr id="439311" name="Rectangle 22"/>
          <p:cNvSpPr>
            <a:spLocks/>
          </p:cNvSpPr>
          <p:nvPr/>
        </p:nvSpPr>
        <p:spPr bwMode="auto">
          <a:xfrm>
            <a:off x="3151064" y="5656867"/>
            <a:ext cx="8469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Develop</a:t>
            </a:r>
          </a:p>
        </p:txBody>
      </p:sp>
      <p:sp>
        <p:nvSpPr>
          <p:cNvPr id="439312" name="Rectangle 23"/>
          <p:cNvSpPr>
            <a:spLocks/>
          </p:cNvSpPr>
          <p:nvPr/>
        </p:nvSpPr>
        <p:spPr bwMode="auto">
          <a:xfrm>
            <a:off x="1741289" y="4263836"/>
            <a:ext cx="718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Deliver</a:t>
            </a:r>
          </a:p>
        </p:txBody>
      </p:sp>
      <p:sp>
        <p:nvSpPr>
          <p:cNvPr id="439313" name="Rectangle 24"/>
          <p:cNvSpPr>
            <a:spLocks/>
          </p:cNvSpPr>
          <p:nvPr/>
        </p:nvSpPr>
        <p:spPr bwMode="auto">
          <a:xfrm rot="-787807">
            <a:off x="2326893" y="3527525"/>
            <a:ext cx="148202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Scrum</a:t>
            </a:r>
          </a:p>
        </p:txBody>
      </p:sp>
    </p:spTree>
    <p:extLst>
      <p:ext uri="{BB962C8B-B14F-4D97-AF65-F5344CB8AC3E}">
        <p14:creationId xmlns:p14="http://schemas.microsoft.com/office/powerpoint/2010/main" val="370869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732360"/>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23" name="Rectangle 2"/>
          <p:cNvSpPr>
            <a:spLocks/>
          </p:cNvSpPr>
          <p:nvPr/>
        </p:nvSpPr>
        <p:spPr bwMode="auto">
          <a:xfrm>
            <a:off x="4509492" y="2857500"/>
            <a:ext cx="2536031" cy="1017984"/>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440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086" y="290661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25" name="Rectangle 4"/>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a:t>
            </a:r>
          </a:p>
        </p:txBody>
      </p:sp>
      <p:sp>
        <p:nvSpPr>
          <p:cNvPr id="440326"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AA4D5E8-5B15-F542-AD64-A6429A2A85A9}" type="slidenum">
              <a:rPr lang="en-US" sz="1300">
                <a:solidFill>
                  <a:schemeClr val="tx1"/>
                </a:solidFill>
                <a:cs typeface="Gill Sans" charset="0"/>
              </a:rPr>
              <a:pPr eaLnBrk="1" hangingPunct="1"/>
              <a:t>115</a:t>
            </a:fld>
            <a:endParaRPr lang="en-US" sz="1300">
              <a:solidFill>
                <a:schemeClr val="tx1"/>
              </a:solidFill>
              <a:cs typeface="Gill Sans" charset="0"/>
            </a:endParaRPr>
          </a:p>
        </p:txBody>
      </p:sp>
      <p:sp>
        <p:nvSpPr>
          <p:cNvPr id="440327" name="Rectangle 6"/>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308703408"/>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32360"/>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2371" name="Rectangle 2"/>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a:t>
            </a:r>
          </a:p>
        </p:txBody>
      </p:sp>
      <p:sp>
        <p:nvSpPr>
          <p:cNvPr id="442372"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EF48DF8-7333-DC48-B4D6-2258802C7628}" type="slidenum">
              <a:rPr lang="en-US" sz="1300">
                <a:solidFill>
                  <a:schemeClr val="tx1"/>
                </a:solidFill>
                <a:cs typeface="Gill Sans" charset="0"/>
              </a:rPr>
              <a:pPr eaLnBrk="1" hangingPunct="1"/>
              <a:t>116</a:t>
            </a:fld>
            <a:endParaRPr lang="en-US" sz="1300">
              <a:solidFill>
                <a:schemeClr val="tx1"/>
              </a:solidFill>
              <a:cs typeface="Gill Sans" charset="0"/>
            </a:endParaRPr>
          </a:p>
        </p:txBody>
      </p:sp>
      <p:sp>
        <p:nvSpPr>
          <p:cNvPr id="442373"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81925" name="AutoShape 5"/>
          <p:cNvSpPr>
            <a:spLocks/>
          </p:cNvSpPr>
          <p:nvPr/>
        </p:nvSpPr>
        <p:spPr bwMode="auto">
          <a:xfrm>
            <a:off x="208732" y="4651251"/>
            <a:ext cx="1062633" cy="919758"/>
          </a:xfrm>
          <a:prstGeom prst="rightArrow">
            <a:avLst>
              <a:gd name="adj1" fmla="val 32000"/>
              <a:gd name="adj2" fmla="val 42721"/>
            </a:avLst>
          </a:prstGeom>
          <a:solidFill>
            <a:srgbClr val="007001"/>
          </a:solid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cs typeface="Gill Sans" charset="0"/>
              </a:rPr>
              <a:t>Management</a:t>
            </a:r>
          </a:p>
        </p:txBody>
      </p:sp>
      <p:sp>
        <p:nvSpPr>
          <p:cNvPr id="81926" name="AutoShape 6"/>
          <p:cNvSpPr>
            <a:spLocks/>
          </p:cNvSpPr>
          <p:nvPr/>
        </p:nvSpPr>
        <p:spPr bwMode="auto">
          <a:xfrm>
            <a:off x="4295180" y="4188023"/>
            <a:ext cx="1062633" cy="919758"/>
          </a:xfrm>
          <a:prstGeom prst="rightArrow">
            <a:avLst>
              <a:gd name="adj1" fmla="val 32000"/>
              <a:gd name="adj2" fmla="val 42721"/>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DDDDDD"/>
                  </a:outerShdw>
                </a:effectLst>
                <a:cs typeface="Gill Sans" charset="0"/>
              </a:rPr>
              <a:t>Developers</a:t>
            </a:r>
          </a:p>
        </p:txBody>
      </p:sp>
      <p:sp>
        <p:nvSpPr>
          <p:cNvPr id="81927" name="AutoShape 7"/>
          <p:cNvSpPr>
            <a:spLocks/>
          </p:cNvSpPr>
          <p:nvPr/>
        </p:nvSpPr>
        <p:spPr bwMode="auto">
          <a:xfrm>
            <a:off x="2652117" y="4188023"/>
            <a:ext cx="1062633" cy="919758"/>
          </a:xfrm>
          <a:prstGeom prst="rightArrow">
            <a:avLst>
              <a:gd name="adj1" fmla="val 32000"/>
              <a:gd name="adj2" fmla="val 42721"/>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DDDDDD"/>
                  </a:outerShdw>
                </a:effectLst>
                <a:cs typeface="Gill Sans" charset="0"/>
              </a:rPr>
              <a:t>Developers</a:t>
            </a:r>
          </a:p>
        </p:txBody>
      </p:sp>
      <p:sp>
        <p:nvSpPr>
          <p:cNvPr id="81928" name="AutoShape 8"/>
          <p:cNvSpPr>
            <a:spLocks/>
          </p:cNvSpPr>
          <p:nvPr/>
        </p:nvSpPr>
        <p:spPr bwMode="auto">
          <a:xfrm>
            <a:off x="214312" y="4652367"/>
            <a:ext cx="1062633" cy="919758"/>
          </a:xfrm>
          <a:prstGeom prst="rightArrow">
            <a:avLst>
              <a:gd name="adj1" fmla="val 32000"/>
              <a:gd name="adj2" fmla="val 42721"/>
            </a:avLst>
          </a:prstGeom>
          <a:solidFill>
            <a:srgbClr val="007001"/>
          </a:solid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cs typeface="Gill Sans" charset="0"/>
              </a:rPr>
              <a:t>Management</a:t>
            </a:r>
          </a:p>
        </p:txBody>
      </p:sp>
    </p:spTree>
    <p:extLst>
      <p:ext uri="{BB962C8B-B14F-4D97-AF65-F5344CB8AC3E}">
        <p14:creationId xmlns:p14="http://schemas.microsoft.com/office/powerpoint/2010/main" val="1100655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afterEffect">
                                  <p:stCondLst>
                                    <p:cond delay="0"/>
                                  </p:stCondLst>
                                  <p:childTnLst>
                                    <p:set>
                                      <p:cBhvr>
                                        <p:cTn id="6" dur="1" fill="hold">
                                          <p:stCondLst>
                                            <p:cond delay="499"/>
                                          </p:stCondLst>
                                        </p:cTn>
                                        <p:tgtEl>
                                          <p:spTgt spid="81926"/>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192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xit" presetSubtype="0" fill="hold" grpId="0" nodeType="afterEffect">
                                  <p:stCondLst>
                                    <p:cond delay="0"/>
                                  </p:stCondLst>
                                  <p:childTnLst>
                                    <p:set>
                                      <p:cBhvr>
                                        <p:cTn id="12" dur="1" fill="hold">
                                          <p:stCondLst>
                                            <p:cond delay="499"/>
                                          </p:stCondLst>
                                        </p:cTn>
                                        <p:tgtEl>
                                          <p:spTgt spid="81925"/>
                                        </p:tgtEl>
                                        <p:attrNameLst>
                                          <p:attrName>style.visibility</p:attrName>
                                        </p:attrNameLst>
                                      </p:cBhvr>
                                      <p:to>
                                        <p:strVal val="hidden"/>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19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xit" presetSubtype="0" fill="hold" grpId="1" nodeType="afterEffect">
                                  <p:stCondLst>
                                    <p:cond delay="0"/>
                                  </p:stCondLst>
                                  <p:childTnLst>
                                    <p:set>
                                      <p:cBhvr>
                                        <p:cTn id="18" dur="1" fill="hold">
                                          <p:stCondLst>
                                            <p:cond delay="499"/>
                                          </p:stCondLst>
                                        </p:cTn>
                                        <p:tgtEl>
                                          <p:spTgt spid="81927"/>
                                        </p:tgtEl>
                                        <p:attrNameLst>
                                          <p:attrName>style.visibility</p:attrName>
                                        </p:attrNameLst>
                                      </p:cBhvr>
                                      <p:to>
                                        <p:strVal val="hidden"/>
                                      </p:to>
                                    </p:set>
                                  </p:childTnLst>
                                </p:cTn>
                              </p:par>
                            </p:childTnLst>
                          </p:cTn>
                        </p:par>
                        <p:par>
                          <p:cTn id="19" fill="hold" nodeType="afterGroup">
                            <p:stCondLst>
                              <p:cond delay="2500"/>
                            </p:stCondLst>
                            <p:childTnLst>
                              <p:par>
                                <p:cTn id="20" presetID="1" presetClass="exit" presetSubtype="0" fill="hold" grpId="1" nodeType="afterEffect">
                                  <p:stCondLst>
                                    <p:cond delay="0"/>
                                  </p:stCondLst>
                                  <p:childTnLst>
                                    <p:set>
                                      <p:cBhvr>
                                        <p:cTn id="21" dur="1" fill="hold">
                                          <p:stCondLst>
                                            <p:cond delay="499"/>
                                          </p:stCondLst>
                                        </p:cTn>
                                        <p:tgtEl>
                                          <p:spTgt spid="81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autoUpdateAnimBg="0"/>
      <p:bldP spid="81926" grpId="0" animBg="1" autoUpdateAnimBg="0"/>
      <p:bldP spid="81927" grpId="0" animBg="1" autoUpdateAnimBg="0"/>
      <p:bldP spid="81927" grpId="1" animBg="1" autoUpdateAnimBg="0"/>
      <p:bldP spid="81928" grpId="0" animBg="1" autoUpdateAnimBg="0"/>
      <p:bldP spid="81928" grpId="1"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32360"/>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3395" name="Rectangle 2"/>
          <p:cNvSpPr>
            <a:spLocks/>
          </p:cNvSpPr>
          <p:nvPr/>
        </p:nvSpPr>
        <p:spPr bwMode="auto">
          <a:xfrm>
            <a:off x="4509492" y="2857500"/>
            <a:ext cx="2536031" cy="1017984"/>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443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086" y="290661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3397" name="Rectangle 4"/>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a:t>
            </a:r>
          </a:p>
        </p:txBody>
      </p:sp>
      <p:sp>
        <p:nvSpPr>
          <p:cNvPr id="443398"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6D29BC3-0C0E-1E4E-B704-4CCF0AF1910F}" type="slidenum">
              <a:rPr lang="en-US" sz="1300">
                <a:solidFill>
                  <a:schemeClr val="tx1"/>
                </a:solidFill>
                <a:cs typeface="Gill Sans" charset="0"/>
              </a:rPr>
              <a:pPr eaLnBrk="1" hangingPunct="1"/>
              <a:t>117</a:t>
            </a:fld>
            <a:endParaRPr lang="en-US" sz="1300">
              <a:solidFill>
                <a:schemeClr val="tx1"/>
              </a:solidFill>
              <a:cs typeface="Gill Sans" charset="0"/>
            </a:endParaRPr>
          </a:p>
        </p:txBody>
      </p:sp>
      <p:sp>
        <p:nvSpPr>
          <p:cNvPr id="443399" name="Rectangle 6"/>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992738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ACF03AB9-FEF1-0D46-A8B5-5BC8BFD95B30}" type="slidenum">
              <a:rPr lang="en-US" sz="1300">
                <a:solidFill>
                  <a:schemeClr val="tx1"/>
                </a:solidFill>
                <a:cs typeface="Gill Sans" charset="0"/>
              </a:rPr>
              <a:pPr eaLnBrk="1" hangingPunct="1"/>
              <a:t>118</a:t>
            </a:fld>
            <a:endParaRPr lang="en-US" sz="1300">
              <a:solidFill>
                <a:schemeClr val="tx1"/>
              </a:solidFill>
              <a:cs typeface="Gill Sans" charset="0"/>
            </a:endParaRPr>
          </a:p>
        </p:txBody>
      </p:sp>
      <p:graphicFrame>
        <p:nvGraphicFramePr>
          <p:cNvPr id="83969"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4013"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4057"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4101"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4497" name="Rectangle 151"/>
          <p:cNvSpPr>
            <a:spLocks/>
          </p:cNvSpPr>
          <p:nvPr/>
        </p:nvSpPr>
        <p:spPr bwMode="auto">
          <a:xfrm>
            <a:off x="6573367" y="5005090"/>
            <a:ext cx="2303859"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We measure improvements</a:t>
            </a:r>
          </a:p>
          <a:p>
            <a:pPr algn="l"/>
            <a:r>
              <a:rPr lang="en-US" sz="2200">
                <a:cs typeface="Gill Sans" charset="0"/>
              </a:rPr>
              <a:t>Learn and Repeat</a:t>
            </a:r>
          </a:p>
        </p:txBody>
      </p:sp>
      <p:sp>
        <p:nvSpPr>
          <p:cNvPr id="444498" name="Line 152"/>
          <p:cNvSpPr>
            <a:spLocks noChangeShapeType="1"/>
          </p:cNvSpPr>
          <p:nvPr/>
        </p:nvSpPr>
        <p:spPr bwMode="auto">
          <a:xfrm>
            <a:off x="142875" y="1151930"/>
            <a:ext cx="2034853" cy="4830961"/>
          </a:xfrm>
          <a:prstGeom prst="line">
            <a:avLst/>
          </a:prstGeom>
          <a:noFill/>
          <a:ln w="101600">
            <a:solidFill>
              <a:srgbClr val="3F3F3F"/>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graphicFrame>
        <p:nvGraphicFramePr>
          <p:cNvPr id="84121" name="Group 15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4511" name="Rectangle 171"/>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4512" name="Rectangle 172"/>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pic>
        <p:nvPicPr>
          <p:cNvPr id="444513" name="Picture 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17" y="521047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4514" name="Rectangle 174"/>
          <p:cNvSpPr>
            <a:spLocks/>
          </p:cNvSpPr>
          <p:nvPr/>
        </p:nvSpPr>
        <p:spPr bwMode="auto">
          <a:xfrm>
            <a:off x="4377779" y="4996547"/>
            <a:ext cx="20696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00">
                <a:cs typeface="Gill Sans" charset="0"/>
              </a:rPr>
              <a:t>Scrum Develops</a:t>
            </a:r>
          </a:p>
        </p:txBody>
      </p:sp>
      <p:sp>
        <p:nvSpPr>
          <p:cNvPr id="444515" name="Line 175"/>
          <p:cNvSpPr>
            <a:spLocks noChangeShapeType="1"/>
          </p:cNvSpPr>
          <p:nvPr/>
        </p:nvSpPr>
        <p:spPr bwMode="auto">
          <a:xfrm flipH="1">
            <a:off x="2275955" y="6213947"/>
            <a:ext cx="6478488" cy="0"/>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44516" name="Line 176"/>
          <p:cNvSpPr>
            <a:spLocks noChangeShapeType="1"/>
          </p:cNvSpPr>
          <p:nvPr/>
        </p:nvSpPr>
        <p:spPr bwMode="auto">
          <a:xfrm>
            <a:off x="6701731" y="1088306"/>
            <a:ext cx="1993553" cy="4510608"/>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226516607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84101"/>
                                        </p:tgtEl>
                                        <p:attrNameLst>
                                          <p:attrName>style.visibility</p:attrName>
                                        </p:attrNameLst>
                                      </p:cBhvr>
                                      <p:to>
                                        <p:strVal val="visible"/>
                                      </p:to>
                                    </p:set>
                                    <p:animEffect transition="in" filter="wipe(down)">
                                      <p:cBhvr>
                                        <p:cTn id="7" dur="500"/>
                                        <p:tgtEl>
                                          <p:spTgt spid="8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75101E0-1369-914A-B2CB-CEF4CBE9C7DB}" type="slidenum">
              <a:rPr lang="en-US" sz="1300">
                <a:solidFill>
                  <a:schemeClr val="tx1"/>
                </a:solidFill>
                <a:cs typeface="Gill Sans" charset="0"/>
              </a:rPr>
              <a:pPr eaLnBrk="1" hangingPunct="1"/>
              <a:t>119</a:t>
            </a:fld>
            <a:endParaRPr lang="en-US" sz="1300">
              <a:solidFill>
                <a:schemeClr val="tx1"/>
              </a:solidFill>
              <a:cs typeface="Gill Sans" charset="0"/>
            </a:endParaRPr>
          </a:p>
        </p:txBody>
      </p:sp>
      <p:pic>
        <p:nvPicPr>
          <p:cNvPr id="494595"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357331" y="-1170414"/>
            <a:ext cx="3285771" cy="3166016"/>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4596" name="Rectangle 2"/>
          <p:cNvSpPr>
            <a:spLocks noGrp="1" noChangeArrowheads="1"/>
          </p:cNvSpPr>
          <p:nvPr>
            <p:ph type="title"/>
          </p:nvPr>
        </p:nvSpPr>
        <p:spPr>
          <a:xfrm>
            <a:off x="892969" y="125016"/>
            <a:ext cx="7358063" cy="1714500"/>
          </a:xfrm>
        </p:spPr>
        <p:txBody>
          <a:bodyPr/>
          <a:lstStyle/>
          <a:p>
            <a:pPr eaLnBrk="1" hangingPunct="1"/>
            <a:r>
              <a:rPr lang="en-US">
                <a:latin typeface="Gill Sans" charset="0"/>
                <a:ea typeface="ヒラギノ角ゴ ProN W3" charset="0"/>
                <a:cs typeface="ヒラギノ角ゴ ProN W3" charset="0"/>
              </a:rPr>
              <a:t>Wargame</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Value Decision Table</a:t>
            </a:r>
          </a:p>
        </p:txBody>
      </p:sp>
      <p:pic>
        <p:nvPicPr>
          <p:cNvPr id="4945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25" y="1998920"/>
            <a:ext cx="1890414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4598"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8CC7113-142C-1145-8DA1-C9B90344B812}" type="slidenum">
              <a:rPr lang="en-US" sz="1300">
                <a:solidFill>
                  <a:schemeClr val="tx1"/>
                </a:solidFill>
                <a:cs typeface="Gill Sans" charset="0"/>
              </a:rPr>
              <a:pPr eaLnBrk="1" hangingPunct="1"/>
              <a:t>119</a:t>
            </a:fld>
            <a:endParaRPr lang="en-US" sz="1300">
              <a:solidFill>
                <a:schemeClr val="tx1"/>
              </a:solidFill>
              <a:cs typeface="Gill Sans" charset="0"/>
            </a:endParaRPr>
          </a:p>
        </p:txBody>
      </p:sp>
      <p:sp>
        <p:nvSpPr>
          <p:cNvPr id="494599" name="Rectangle 5"/>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94600" name="Rectangle 6"/>
          <p:cNvSpPr>
            <a:spLocks/>
          </p:cNvSpPr>
          <p:nvPr/>
        </p:nvSpPr>
        <p:spPr bwMode="auto">
          <a:xfrm>
            <a:off x="65857" y="3067348"/>
            <a:ext cx="991195"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Find.Fast</a:t>
            </a:r>
          </a:p>
        </p:txBody>
      </p:sp>
      <p:sp>
        <p:nvSpPr>
          <p:cNvPr id="494601" name="Rectangle 7"/>
          <p:cNvSpPr>
            <a:spLocks/>
          </p:cNvSpPr>
          <p:nvPr/>
        </p:nvSpPr>
        <p:spPr bwMode="auto">
          <a:xfrm>
            <a:off x="4813102" y="2625328"/>
            <a:ext cx="208061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Sorted.Needs</a:t>
            </a:r>
          </a:p>
        </p:txBody>
      </p:sp>
      <p:sp>
        <p:nvSpPr>
          <p:cNvPr id="494602" name="Rectangle 8"/>
          <p:cNvSpPr>
            <a:spLocks/>
          </p:cNvSpPr>
          <p:nvPr/>
        </p:nvSpPr>
        <p:spPr bwMode="auto">
          <a:xfrm>
            <a:off x="6875859" y="2625328"/>
            <a:ext cx="2009180"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Service Guide</a:t>
            </a:r>
          </a:p>
        </p:txBody>
      </p:sp>
      <p:sp>
        <p:nvSpPr>
          <p:cNvPr id="494603" name="Rectangle 9"/>
          <p:cNvSpPr>
            <a:spLocks/>
          </p:cNvSpPr>
          <p:nvPr/>
        </p:nvSpPr>
        <p:spPr bwMode="auto">
          <a:xfrm>
            <a:off x="62508" y="4777383"/>
            <a:ext cx="236636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Resources. External</a:t>
            </a:r>
          </a:p>
        </p:txBody>
      </p:sp>
      <p:sp>
        <p:nvSpPr>
          <p:cNvPr id="494604" name="Rectangle 10"/>
          <p:cNvSpPr>
            <a:spLocks/>
          </p:cNvSpPr>
          <p:nvPr/>
        </p:nvSpPr>
        <p:spPr bwMode="auto">
          <a:xfrm>
            <a:off x="44649" y="5393531"/>
            <a:ext cx="236636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Resources. Internal</a:t>
            </a:r>
          </a:p>
        </p:txBody>
      </p:sp>
    </p:spTree>
    <p:extLst>
      <p:ext uri="{BB962C8B-B14F-4D97-AF65-F5344CB8AC3E}">
        <p14:creationId xmlns:p14="http://schemas.microsoft.com/office/powerpoint/2010/main" val="2475188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p:cNvSpPr>
            <a:spLocks noGrp="1" noChangeArrowheads="1"/>
          </p:cNvSpPr>
          <p:nvPr>
            <p:ph type="title"/>
          </p:nvPr>
        </p:nvSpPr>
        <p:spPr/>
        <p:txBody>
          <a:bodyPr/>
          <a:lstStyle/>
          <a:p>
            <a:r>
              <a:rPr lang="en-US">
                <a:latin typeface="Arial" charset="0"/>
              </a:rPr>
              <a:t>Philolaus on Numbers</a:t>
            </a:r>
          </a:p>
        </p:txBody>
      </p:sp>
      <p:sp>
        <p:nvSpPr>
          <p:cNvPr id="134147" name="Rectangle 1027"/>
          <p:cNvSpPr>
            <a:spLocks noGrp="1" noChangeArrowheads="1"/>
          </p:cNvSpPr>
          <p:nvPr>
            <p:ph type="body" idx="1"/>
          </p:nvPr>
        </p:nvSpPr>
        <p:spPr>
          <a:xfrm>
            <a:off x="218974" y="1025525"/>
            <a:ext cx="8394801" cy="5092700"/>
          </a:xfrm>
        </p:spPr>
        <p:txBody>
          <a:bodyPr/>
          <a:lstStyle/>
          <a:p>
            <a:r>
              <a:rPr lang="en-US" dirty="0">
                <a:latin typeface="Arial" charset="0"/>
              </a:rPr>
              <a:t>Over four hundred years BC, </a:t>
            </a:r>
            <a:endParaRPr lang="en-US" dirty="0" smtClean="0">
              <a:latin typeface="Arial" charset="0"/>
            </a:endParaRPr>
          </a:p>
          <a:p>
            <a:r>
              <a:rPr lang="en-US" dirty="0" smtClean="0">
                <a:latin typeface="Arial" charset="0"/>
              </a:rPr>
              <a:t>a </a:t>
            </a:r>
            <a:r>
              <a:rPr lang="en-US" dirty="0">
                <a:latin typeface="Arial" charset="0"/>
              </a:rPr>
              <a:t>Greek by the name of </a:t>
            </a:r>
            <a:endParaRPr lang="en-US" dirty="0" smtClean="0">
              <a:latin typeface="Arial" charset="0"/>
            </a:endParaRPr>
          </a:p>
          <a:p>
            <a:r>
              <a:rPr lang="en-US" b="1" dirty="0" err="1" smtClean="0">
                <a:latin typeface="Arial" charset="0"/>
              </a:rPr>
              <a:t>Philolaus</a:t>
            </a:r>
            <a:r>
              <a:rPr lang="en-US" dirty="0" smtClean="0">
                <a:latin typeface="Arial" charset="0"/>
              </a:rPr>
              <a:t> </a:t>
            </a:r>
            <a:r>
              <a:rPr lang="en-US" dirty="0">
                <a:latin typeface="Arial" charset="0"/>
              </a:rPr>
              <a:t>of Tarentum said </a:t>
            </a:r>
            <a:r>
              <a:rPr lang="en-US" dirty="0" smtClean="0">
                <a:latin typeface="Arial" charset="0"/>
              </a:rPr>
              <a:t>:</a:t>
            </a:r>
            <a:endParaRPr lang="en-US" dirty="0">
              <a:latin typeface="Arial" charset="0"/>
            </a:endParaRPr>
          </a:p>
          <a:p>
            <a:r>
              <a:rPr lang="en-US" sz="3600" i="1" dirty="0">
                <a:latin typeface="Arial" charset="0"/>
                <a:ea typeface="ヒラギノ角ゴ Pro W3" charset="0"/>
                <a:cs typeface="ヒラギノ角ゴ Pro W3" charset="0"/>
              </a:rPr>
              <a:t>”</a:t>
            </a:r>
            <a:r>
              <a:rPr lang="en-US" sz="3600" i="1" dirty="0">
                <a:latin typeface="Arial" charset="0"/>
              </a:rPr>
              <a:t> Actually, everything that can be known has a Number; </a:t>
            </a:r>
          </a:p>
          <a:p>
            <a:pPr lvl="1"/>
            <a:r>
              <a:rPr lang="en-US" sz="3600" i="1" dirty="0" smtClean="0">
                <a:latin typeface="Arial" charset="0"/>
              </a:rPr>
              <a:t> for </a:t>
            </a:r>
            <a:r>
              <a:rPr lang="en-US" sz="3600" i="1" dirty="0">
                <a:latin typeface="Arial" charset="0"/>
              </a:rPr>
              <a:t>it is impossible to grasp anything with the mind or to recognize it without this (number)</a:t>
            </a:r>
            <a:r>
              <a:rPr lang="en-US" sz="3600" i="1" dirty="0" smtClean="0">
                <a:latin typeface="Arial" charset="0"/>
              </a:rPr>
              <a:t>.”</a:t>
            </a:r>
            <a:endParaRPr lang="en-US" sz="3600" i="1" dirty="0">
              <a:latin typeface="Arial" charset="0"/>
            </a:endParaRPr>
          </a:p>
          <a:p>
            <a:pPr marL="0" indent="0">
              <a:buNone/>
            </a:pPr>
            <a:endParaRPr lang="en-US" dirty="0" smtClean="0">
              <a:latin typeface="Arial" charset="0"/>
            </a:endParaRPr>
          </a:p>
          <a:p>
            <a:pPr marL="0" indent="0">
              <a:buNone/>
            </a:pPr>
            <a:r>
              <a:rPr lang="en-US" dirty="0" smtClean="0">
                <a:latin typeface="Arial" charset="0"/>
              </a:rPr>
              <a:t>Best </a:t>
            </a:r>
            <a:r>
              <a:rPr lang="en-US" dirty="0">
                <a:latin typeface="Arial" charset="0"/>
              </a:rPr>
              <a:t>regards  (Aug 2005</a:t>
            </a:r>
            <a:r>
              <a:rPr lang="en-US" dirty="0" smtClean="0">
                <a:latin typeface="Arial" charset="0"/>
              </a:rPr>
              <a:t>), </a:t>
            </a:r>
            <a:r>
              <a:rPr lang="en-US" dirty="0" err="1" smtClean="0">
                <a:latin typeface="Arial" charset="0"/>
              </a:rPr>
              <a:t>N.V.Krishna</a:t>
            </a:r>
            <a:r>
              <a:rPr lang="en-US" u="sng" dirty="0" err="1" smtClean="0">
                <a:solidFill>
                  <a:srgbClr val="0000FE"/>
                </a:solidFill>
                <a:latin typeface="Arial" charset="0"/>
                <a:hlinkClick r:id="rId3"/>
              </a:rPr>
              <a:t>www.microsensesoftware.com</a:t>
            </a:r>
            <a:endParaRPr lang="en-US" u="sng" dirty="0">
              <a:solidFill>
                <a:srgbClr val="0000FE"/>
              </a:solidFill>
              <a:latin typeface="Arial" charset="0"/>
            </a:endParaRPr>
          </a:p>
        </p:txBody>
      </p:sp>
      <p:pic>
        <p:nvPicPr>
          <p:cNvPr id="2" name="Picture 1"/>
          <p:cNvPicPr>
            <a:picLocks noChangeAspect="1"/>
          </p:cNvPicPr>
          <p:nvPr/>
        </p:nvPicPr>
        <p:blipFill>
          <a:blip r:embed="rId4"/>
          <a:stretch>
            <a:fillRect/>
          </a:stretch>
        </p:blipFill>
        <p:spPr>
          <a:xfrm>
            <a:off x="7112000" y="0"/>
            <a:ext cx="20320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F04F2B30-250D-F04C-81C4-B5986FCDA5E4}" type="slidenum">
              <a:rPr lang="en-US" sz="1300">
                <a:solidFill>
                  <a:schemeClr val="tx1"/>
                </a:solidFill>
                <a:cs typeface="Gill Sans" charset="0"/>
              </a:rPr>
              <a:pPr eaLnBrk="1" hangingPunct="1"/>
              <a:t>120</a:t>
            </a:fld>
            <a:endParaRPr lang="en-US" sz="1300">
              <a:solidFill>
                <a:schemeClr val="tx1"/>
              </a:solidFill>
              <a:cs typeface="Gill Sans" charset="0"/>
            </a:endParaRPr>
          </a:p>
        </p:txBody>
      </p:sp>
      <p:pic>
        <p:nvPicPr>
          <p:cNvPr id="516099" name="Picture 1"/>
          <p:cNvPicPr>
            <a:picLocks noChangeAspect="1" noChangeArrowheads="1"/>
          </p:cNvPicPr>
          <p:nvPr/>
        </p:nvPicPr>
        <p:blipFill>
          <a:blip r:embed="rId3">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6100" name="Rectangle 2"/>
          <p:cNvSpPr>
            <a:spLocks noGrp="1" noChangeArrowheads="1"/>
          </p:cNvSpPr>
          <p:nvPr>
            <p:ph type="title"/>
          </p:nvPr>
        </p:nvSpPr>
        <p:spPr>
          <a:xfrm>
            <a:off x="1107281" y="392906"/>
            <a:ext cx="7804547" cy="3518297"/>
          </a:xfrm>
        </p:spPr>
        <p:txBody>
          <a:bodyPr/>
          <a:lstStyle/>
          <a:p>
            <a:pPr algn="l" eaLnBrk="1" hangingPunct="1"/>
            <a:r>
              <a:rPr lang="en-US" sz="3400">
                <a:solidFill>
                  <a:srgbClr val="18376A"/>
                </a:solidFill>
                <a:latin typeface="Gill Sans" charset="0"/>
                <a:ea typeface="ヒラギノ角ゴ ProN W3" charset="0"/>
                <a:cs typeface="ヒラギノ角ゴ ProN W3" charset="0"/>
              </a:rPr>
              <a:t/>
            </a:r>
            <a:br>
              <a:rPr lang="en-US" sz="3400">
                <a:solidFill>
                  <a:srgbClr val="18376A"/>
                </a:solidFill>
                <a:latin typeface="Gill Sans" charset="0"/>
                <a:ea typeface="ヒラギノ角ゴ ProN W3" charset="0"/>
                <a:cs typeface="ヒラギノ角ゴ ProN W3" charset="0"/>
              </a:rPr>
            </a:br>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Our challenge is to measure in practice</a:t>
            </a:r>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
            </a:r>
            <a:br>
              <a:rPr lang="en-US" sz="3400">
                <a:solidFill>
                  <a:srgbClr val="18376A"/>
                </a:solidFill>
                <a:latin typeface="Gill Sans" charset="0"/>
                <a:ea typeface="ヒラギノ角ゴ ProN W3" charset="0"/>
                <a:cs typeface="ヒラギノ角ゴ ProN W3" charset="0"/>
              </a:rPr>
            </a:br>
            <a:endParaRPr lang="en-US" sz="3400">
              <a:solidFill>
                <a:srgbClr val="18376A"/>
              </a:solidFill>
              <a:latin typeface="Gill Sans" charset="0"/>
              <a:ea typeface="ヒラギノ角ゴ ProN W3" charset="0"/>
              <a:cs typeface="ヒラギノ角ゴ ProN W3" charset="0"/>
            </a:endParaRPr>
          </a:p>
        </p:txBody>
      </p:sp>
      <p:sp>
        <p:nvSpPr>
          <p:cNvPr id="516101" name="Rectangle 3"/>
          <p:cNvSpPr>
            <a:spLocks noGrp="1" noChangeArrowheads="1"/>
          </p:cNvSpPr>
          <p:nvPr>
            <p:ph type="body" idx="1"/>
          </p:nvPr>
        </p:nvSpPr>
        <p:spPr>
          <a:xfrm>
            <a:off x="598289" y="4759523"/>
            <a:ext cx="8081367" cy="1357313"/>
          </a:xfrm>
        </p:spPr>
        <p:txBody>
          <a:bodyPr/>
          <a:lstStyle/>
          <a:p>
            <a:pPr marL="0" indent="0" eaLnBrk="1" hangingPunct="1"/>
            <a:r>
              <a:rPr lang="en-US" sz="3000">
                <a:solidFill>
                  <a:srgbClr val="535353"/>
                </a:solidFill>
                <a:latin typeface="Calibri Bold" charset="0"/>
                <a:ea typeface="ヒラギノ角ゴ ProN W3" charset="0"/>
                <a:cs typeface="Calibri Bold" charset="0"/>
                <a:sym typeface="Calibri Bold" charset="0"/>
              </a:rPr>
              <a:t>Anne Hognestad</a:t>
            </a:r>
            <a:r>
              <a:rPr lang="en-US" sz="1400">
                <a:solidFill>
                  <a:srgbClr val="535353"/>
                </a:solidFill>
                <a:latin typeface="Calibri Bold" charset="0"/>
                <a:ea typeface="ヒラギノ角ゴ ProN W6" charset="0"/>
                <a:cs typeface="ヒラギノ角ゴ ProN W6" charset="0"/>
                <a:sym typeface="Calibri Bold" charset="0"/>
              </a:rPr>
              <a:t/>
            </a:r>
            <a:br>
              <a:rPr lang="en-US" sz="1400">
                <a:solidFill>
                  <a:srgbClr val="535353"/>
                </a:solidFill>
                <a:latin typeface="Calibri Bold" charset="0"/>
                <a:ea typeface="ヒラギノ角ゴ ProN W6" charset="0"/>
                <a:cs typeface="ヒラギノ角ゴ ProN W6" charset="0"/>
                <a:sym typeface="Calibri Bold" charset="0"/>
              </a:rPr>
            </a:br>
            <a:r>
              <a:rPr lang="en-US" sz="1400">
                <a:solidFill>
                  <a:srgbClr val="535353"/>
                </a:solidFill>
                <a:latin typeface="Calibri" charset="0"/>
                <a:ea typeface="ヒラギノ角ゴ ProN W3" charset="0"/>
                <a:cs typeface="Calibri" charset="0"/>
                <a:sym typeface="Calibri" charset="0"/>
              </a:rPr>
              <a:t>Project Owner:</a:t>
            </a:r>
            <a:r>
              <a:rPr lang="en-US" sz="1400">
                <a:solidFill>
                  <a:srgbClr val="535353"/>
                </a:solidFill>
                <a:latin typeface="Calibri" charset="0"/>
                <a:ea typeface="ヒラギノ角ゴ ProN W3" charset="0"/>
                <a:cs typeface="ヒラギノ角ゴ ProN W3" charset="0"/>
                <a:sym typeface="Calibri" charset="0"/>
              </a:rPr>
              <a:t/>
            </a:r>
            <a:br>
              <a:rPr lang="en-US" sz="1400">
                <a:solidFill>
                  <a:srgbClr val="535353"/>
                </a:solidFill>
                <a:latin typeface="Calibri" charset="0"/>
                <a:ea typeface="ヒラギノ角ゴ ProN W3" charset="0"/>
                <a:cs typeface="ヒラギノ角ゴ ProN W3" charset="0"/>
                <a:sym typeface="Calibri" charset="0"/>
              </a:rPr>
            </a:br>
            <a:r>
              <a:rPr lang="en-US" sz="1400">
                <a:solidFill>
                  <a:srgbClr val="1197FF"/>
                </a:solidFill>
                <a:latin typeface="Calibri" charset="0"/>
                <a:ea typeface="ヒラギノ角ゴ ProN W3" charset="0"/>
                <a:cs typeface="Calibri" charset="0"/>
                <a:sym typeface="Calibri" charset="0"/>
              </a:rPr>
              <a:t>anne.hognestad@posten.no</a:t>
            </a:r>
            <a:endParaRPr lang="en-US" sz="1400">
              <a:solidFill>
                <a:srgbClr val="1197FF"/>
              </a:solidFill>
              <a:latin typeface="Calibri" charset="0"/>
              <a:ea typeface="ヒラギノ角ゴ ProN W3" charset="0"/>
              <a:cs typeface="ヒラギノ角ゴ ProN W3" charset="0"/>
              <a:sym typeface="Calibri" charset="0"/>
            </a:endParaRPr>
          </a:p>
        </p:txBody>
      </p:sp>
      <p:sp>
        <p:nvSpPr>
          <p:cNvPr id="516102"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429334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DAC0863E-EF2D-4F46-BD77-4C7964EB9FBA}" type="slidenum">
              <a:rPr lang="en-US" sz="1300">
                <a:solidFill>
                  <a:schemeClr val="tx1"/>
                </a:solidFill>
                <a:cs typeface="Gill Sans" charset="0"/>
              </a:rPr>
              <a:pPr eaLnBrk="1" hangingPunct="1"/>
              <a:t>121</a:t>
            </a:fld>
            <a:endParaRPr lang="en-US" sz="1300">
              <a:solidFill>
                <a:schemeClr val="tx1"/>
              </a:solidFill>
              <a:cs typeface="Gill Sans" charset="0"/>
            </a:endParaRPr>
          </a:p>
        </p:txBody>
      </p:sp>
      <p:pic>
        <p:nvPicPr>
          <p:cNvPr id="518147" name="Picture 1"/>
          <p:cNvPicPr>
            <a:picLocks noChangeAspect="1" noChangeArrowheads="1"/>
          </p:cNvPicPr>
          <p:nvPr/>
        </p:nvPicPr>
        <p:blipFill>
          <a:blip r:embed="rId3">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8148" name="Rectangle 2"/>
          <p:cNvSpPr>
            <a:spLocks noGrp="1" noChangeArrowheads="1"/>
          </p:cNvSpPr>
          <p:nvPr>
            <p:ph type="title"/>
          </p:nvPr>
        </p:nvSpPr>
        <p:spPr>
          <a:xfrm>
            <a:off x="-44648" y="178594"/>
            <a:ext cx="9188648"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Past</a:t>
            </a:r>
            <a:r>
              <a:rPr lang="en-US">
                <a:latin typeface="Gill Sans" charset="0"/>
                <a:ea typeface="ヒラギノ角ゴ ProN W3" charset="0"/>
                <a:cs typeface="ヒラギノ角ゴ ProN W3" charset="0"/>
              </a:rPr>
              <a:t> Levels</a:t>
            </a:r>
          </a:p>
        </p:txBody>
      </p:sp>
      <p:grpSp>
        <p:nvGrpSpPr>
          <p:cNvPr id="518149" name="Group 3"/>
          <p:cNvGrpSpPr>
            <a:grpSpLocks/>
          </p:cNvGrpSpPr>
          <p:nvPr/>
        </p:nvGrpSpPr>
        <p:grpSpPr bwMode="auto">
          <a:xfrm>
            <a:off x="750094" y="2687836"/>
            <a:ext cx="7500938" cy="2154287"/>
            <a:chOff x="0" y="0"/>
            <a:chExt cx="6720" cy="1930"/>
          </a:xfrm>
        </p:grpSpPr>
        <p:pic>
          <p:nvPicPr>
            <p:cNvPr id="5181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8153" name="Rectangle 5"/>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[March.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 sec.</a:t>
              </a:r>
            </a:p>
          </p:txBody>
        </p:sp>
      </p:grpSp>
      <p:sp>
        <p:nvSpPr>
          <p:cNvPr id="518150" name="Rectangle 6"/>
          <p:cNvSpPr>
            <a:spLocks/>
          </p:cNvSpPr>
          <p:nvPr/>
        </p:nvSpPr>
        <p:spPr bwMode="auto">
          <a:xfrm>
            <a:off x="491133" y="4567535"/>
            <a:ext cx="8295680"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endParaRPr lang="en-US" sz="1700" b="1">
              <a:cs typeface="Gill Sans" charset="0"/>
            </a:endParaRPr>
          </a:p>
          <a:p>
            <a:pPr algn="l"/>
            <a:endParaRPr lang="en-US" sz="1700" b="1">
              <a:cs typeface="Gill Sans" charset="0"/>
            </a:endParaRPr>
          </a:p>
          <a:p>
            <a:pPr algn="l"/>
            <a:r>
              <a:rPr lang="en-US" sz="1700" b="1">
                <a:cs typeface="Gill Sans" charset="0"/>
              </a:rPr>
              <a:t>Scale: Average time, in seconds, a User </a:t>
            </a:r>
            <a:r>
              <a:rPr lang="en-US" sz="1700">
                <a:cs typeface="Gill Sans" charset="0"/>
              </a:rPr>
              <a:t>with def. [User-Experience, default=Normal]</a:t>
            </a:r>
            <a:r>
              <a:rPr lang="en-US" sz="1700" b="1">
                <a:cs typeface="Gill Sans" charset="0"/>
              </a:rPr>
              <a:t> uses to find what they and we want them to find.</a:t>
            </a:r>
          </a:p>
        </p:txBody>
      </p:sp>
      <p:sp>
        <p:nvSpPr>
          <p:cNvPr id="518151"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888061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1"/>
          <p:cNvPicPr>
            <a:picLocks noChangeAspect="1" noChangeArrowheads="1"/>
          </p:cNvPicPr>
          <p:nvPr/>
        </p:nvPicPr>
        <p:blipFill>
          <a:blip r:embed="rId3">
            <a:alphaModFix amt="38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38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0195" name="Rectangle 2"/>
          <p:cNvSpPr>
            <a:spLocks/>
          </p:cNvSpPr>
          <p:nvPr/>
        </p:nvSpPr>
        <p:spPr bwMode="auto">
          <a:xfrm>
            <a:off x="723305" y="133945"/>
            <a:ext cx="7884914" cy="658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562"/>
              </a:spcBef>
            </a:pPr>
            <a:r>
              <a:rPr lang="en-US" sz="1500" b="1" dirty="0">
                <a:cs typeface="Gill Sans" charset="0"/>
              </a:rPr>
              <a:t>Use Cases</a:t>
            </a:r>
            <a:r>
              <a:rPr lang="en-US" sz="1500" dirty="0" smtClean="0">
                <a:cs typeface="Gill Sans" charset="0"/>
              </a:rPr>
              <a:t>: These were used to measure the effectiveness of different solution alternatives</a:t>
            </a:r>
            <a:endParaRPr lang="en-US" sz="1500" dirty="0">
              <a:cs typeface="Gill Sans" charset="0"/>
            </a:endParaRPr>
          </a:p>
          <a:p>
            <a:pPr>
              <a:spcBef>
                <a:spcPts val="562"/>
              </a:spcBef>
            </a:pPr>
            <a:r>
              <a:rPr lang="en-US" sz="1500" dirty="0">
                <a:cs typeface="Gill Sans" charset="0"/>
              </a:rPr>
              <a:t>1.      Send a contract to another company in Oslo. It has to be delivered within two hours </a:t>
            </a:r>
          </a:p>
          <a:p>
            <a:pPr>
              <a:spcBef>
                <a:spcPts val="562"/>
              </a:spcBef>
            </a:pPr>
            <a:r>
              <a:rPr lang="en-US" sz="1500" dirty="0">
                <a:cs typeface="Gill Sans" charset="0"/>
              </a:rPr>
              <a:t>Correct: (Express – </a:t>
            </a:r>
            <a:r>
              <a:rPr lang="en-US" sz="1500" dirty="0" err="1">
                <a:cs typeface="Gill Sans" charset="0"/>
              </a:rPr>
              <a:t>Budservice</a:t>
            </a:r>
            <a:r>
              <a:rPr lang="en-US" sz="1500" dirty="0">
                <a:cs typeface="Gill Sans" charset="0"/>
              </a:rPr>
              <a:t>)</a:t>
            </a:r>
          </a:p>
          <a:p>
            <a:pPr>
              <a:spcBef>
                <a:spcPts val="562"/>
              </a:spcBef>
            </a:pPr>
            <a:r>
              <a:rPr lang="en-US" sz="1500" dirty="0">
                <a:cs typeface="Gill Sans" charset="0"/>
              </a:rPr>
              <a:t>2.       Send five books to an office in Trondheim. The time it takes is not critical.</a:t>
            </a:r>
          </a:p>
          <a:p>
            <a:pPr marL="0" lvl="1">
              <a:spcBef>
                <a:spcPts val="562"/>
              </a:spcBef>
            </a:pPr>
            <a:r>
              <a:rPr lang="en-US" sz="1500" i="1" dirty="0">
                <a:cs typeface="Gill Sans" charset="0"/>
              </a:rPr>
              <a:t>Correct: (Logistics – </a:t>
            </a:r>
            <a:r>
              <a:rPr lang="en-US" sz="1500" i="1" dirty="0" err="1">
                <a:cs typeface="Gill Sans" charset="0"/>
              </a:rPr>
              <a:t>Bedriftspakke</a:t>
            </a:r>
            <a:r>
              <a:rPr lang="en-US" sz="1500" i="1" dirty="0">
                <a:cs typeface="Gill Sans" charset="0"/>
              </a:rPr>
              <a:t> </a:t>
            </a:r>
            <a:r>
              <a:rPr lang="en-US" sz="1500" i="1" dirty="0" err="1">
                <a:cs typeface="Gill Sans" charset="0"/>
              </a:rPr>
              <a:t>Dør-til-Dør</a:t>
            </a:r>
            <a:r>
              <a:rPr lang="en-US" sz="1500" i="1" dirty="0">
                <a:cs typeface="Gill Sans" charset="0"/>
              </a:rPr>
              <a:t>)</a:t>
            </a:r>
          </a:p>
          <a:p>
            <a:pPr>
              <a:spcBef>
                <a:spcPts val="562"/>
              </a:spcBef>
            </a:pPr>
            <a:r>
              <a:rPr lang="en-US" sz="1500" dirty="0">
                <a:cs typeface="Gill Sans" charset="0"/>
              </a:rPr>
              <a:t>3.       You are selling sofas. You store them in </a:t>
            </a:r>
            <a:r>
              <a:rPr lang="en-US" sz="1500" dirty="0" err="1">
                <a:cs typeface="Gill Sans" charset="0"/>
              </a:rPr>
              <a:t>Kolbotn</a:t>
            </a:r>
            <a:r>
              <a:rPr lang="en-US" sz="1500" dirty="0">
                <a:cs typeface="Gill Sans" charset="0"/>
              </a:rPr>
              <a:t> and ship them to customers </a:t>
            </a:r>
            <a:r>
              <a:rPr lang="en-US" sz="1500" dirty="0" err="1">
                <a:cs typeface="Gill Sans" charset="0"/>
              </a:rPr>
              <a:t>accross</a:t>
            </a:r>
            <a:r>
              <a:rPr lang="en-US" sz="1500" dirty="0">
                <a:cs typeface="Gill Sans" charset="0"/>
              </a:rPr>
              <a:t> the country. Find a service to deliver the sofas from your </a:t>
            </a:r>
            <a:r>
              <a:rPr lang="en-US" sz="1500" dirty="0" err="1">
                <a:cs typeface="Gill Sans" charset="0"/>
              </a:rPr>
              <a:t>wearhouse</a:t>
            </a:r>
            <a:r>
              <a:rPr lang="en-US" sz="1500" dirty="0">
                <a:cs typeface="Gill Sans" charset="0"/>
              </a:rPr>
              <a:t> to your customers home.</a:t>
            </a:r>
          </a:p>
          <a:p>
            <a:pPr marL="0" lvl="1">
              <a:spcBef>
                <a:spcPts val="562"/>
              </a:spcBef>
            </a:pPr>
            <a:r>
              <a:rPr lang="en-US" sz="1500" i="1" dirty="0">
                <a:cs typeface="Gill Sans" charset="0"/>
              </a:rPr>
              <a:t>Correct: (Logistics – </a:t>
            </a:r>
            <a:r>
              <a:rPr lang="en-US" sz="1500" i="1" dirty="0" err="1">
                <a:cs typeface="Gill Sans" charset="0"/>
              </a:rPr>
              <a:t>Hjemlevering</a:t>
            </a:r>
            <a:r>
              <a:rPr lang="en-US" sz="1500" i="1" dirty="0">
                <a:cs typeface="Gill Sans" charset="0"/>
              </a:rPr>
              <a:t>, </a:t>
            </a:r>
            <a:r>
              <a:rPr lang="en-US" sz="1500" i="1" dirty="0" err="1">
                <a:cs typeface="Gill Sans" charset="0"/>
              </a:rPr>
              <a:t>Nasjonalt</a:t>
            </a:r>
            <a:r>
              <a:rPr lang="en-US" sz="1500" i="1" dirty="0">
                <a:cs typeface="Gill Sans" charset="0"/>
              </a:rPr>
              <a:t> gods)</a:t>
            </a:r>
          </a:p>
          <a:p>
            <a:pPr marL="0" lvl="1">
              <a:spcBef>
                <a:spcPts val="562"/>
              </a:spcBef>
            </a:pPr>
            <a:r>
              <a:rPr lang="en-US" sz="1500" dirty="0">
                <a:cs typeface="Gill Sans" charset="0"/>
              </a:rPr>
              <a:t>4.      You have a container stocked with bicycles that you are going to ship to South-Africa. Find a product/service that will do this for you.</a:t>
            </a:r>
          </a:p>
          <a:p>
            <a:pPr marL="0" lvl="1">
              <a:spcBef>
                <a:spcPts val="562"/>
              </a:spcBef>
            </a:pPr>
            <a:r>
              <a:rPr lang="en-US" sz="1500" i="1" dirty="0">
                <a:cs typeface="Gill Sans" charset="0"/>
              </a:rPr>
              <a:t>Correct: (Logistics – FCL, Full </a:t>
            </a:r>
            <a:r>
              <a:rPr lang="en-US" sz="1500" i="1" dirty="0" err="1">
                <a:cs typeface="Gill Sans" charset="0"/>
              </a:rPr>
              <a:t>Containerlast</a:t>
            </a:r>
            <a:r>
              <a:rPr lang="en-US" sz="1500" i="1" dirty="0">
                <a:cs typeface="Gill Sans" charset="0"/>
              </a:rPr>
              <a:t>)</a:t>
            </a:r>
          </a:p>
          <a:p>
            <a:pPr>
              <a:spcBef>
                <a:spcPts val="562"/>
              </a:spcBef>
            </a:pPr>
            <a:r>
              <a:rPr lang="en-US" sz="1500" dirty="0">
                <a:cs typeface="Gill Sans" charset="0"/>
              </a:rPr>
              <a:t>5.      You are expecting a shipment of frozen vegetables. Find a service to store them for 2-3 months.</a:t>
            </a:r>
          </a:p>
          <a:p>
            <a:pPr marL="0" lvl="1">
              <a:spcBef>
                <a:spcPts val="562"/>
              </a:spcBef>
            </a:pPr>
            <a:r>
              <a:rPr lang="en-US" sz="1500" i="1" dirty="0">
                <a:cs typeface="Gill Sans" charset="0"/>
              </a:rPr>
              <a:t>Correct: (</a:t>
            </a:r>
            <a:r>
              <a:rPr lang="en-US" sz="1500" i="1" dirty="0" err="1">
                <a:cs typeface="Gill Sans" charset="0"/>
              </a:rPr>
              <a:t>Frigoscandia</a:t>
            </a:r>
            <a:r>
              <a:rPr lang="en-US" sz="1500" i="1" dirty="0">
                <a:cs typeface="Gill Sans" charset="0"/>
              </a:rPr>
              <a:t> – </a:t>
            </a:r>
            <a:r>
              <a:rPr lang="en-US" sz="1500" i="1" dirty="0" err="1">
                <a:cs typeface="Gill Sans" charset="0"/>
              </a:rPr>
              <a:t>Fryselagring</a:t>
            </a:r>
            <a:r>
              <a:rPr lang="en-US" sz="1500" i="1" dirty="0">
                <a:cs typeface="Gill Sans" charset="0"/>
              </a:rPr>
              <a:t>, </a:t>
            </a:r>
            <a:r>
              <a:rPr lang="en-US" sz="1500" i="1" dirty="0" err="1">
                <a:cs typeface="Gill Sans" charset="0"/>
              </a:rPr>
              <a:t>Lagertjenester</a:t>
            </a:r>
            <a:r>
              <a:rPr lang="en-US" sz="1500" i="1" dirty="0">
                <a:cs typeface="Gill Sans" charset="0"/>
              </a:rPr>
              <a:t>)</a:t>
            </a:r>
          </a:p>
          <a:p>
            <a:pPr>
              <a:spcBef>
                <a:spcPts val="562"/>
              </a:spcBef>
            </a:pPr>
            <a:r>
              <a:rPr lang="en-US" sz="1500" dirty="0">
                <a:cs typeface="Gill Sans" charset="0"/>
              </a:rPr>
              <a:t>6.       You want to send advertising to children families in </a:t>
            </a:r>
            <a:r>
              <a:rPr lang="en-US" sz="1500" dirty="0" err="1">
                <a:cs typeface="Gill Sans" charset="0"/>
              </a:rPr>
              <a:t>Tvedestrand</a:t>
            </a:r>
            <a:r>
              <a:rPr lang="en-US" sz="1500" dirty="0">
                <a:cs typeface="Gill Sans" charset="0"/>
              </a:rPr>
              <a:t> and want to add addresses that you do not have in your customer database.</a:t>
            </a:r>
          </a:p>
          <a:p>
            <a:pPr marL="0" lvl="1">
              <a:spcBef>
                <a:spcPts val="562"/>
              </a:spcBef>
            </a:pPr>
            <a:r>
              <a:rPr lang="en-US" sz="1500" i="1" dirty="0">
                <a:cs typeface="Gill Sans" charset="0"/>
              </a:rPr>
              <a:t>Correct: (Dialogue – </a:t>
            </a:r>
            <a:r>
              <a:rPr lang="en-US" sz="1500" i="1" dirty="0" err="1">
                <a:cs typeface="Gill Sans" charset="0"/>
              </a:rPr>
              <a:t>Målgrupper</a:t>
            </a:r>
            <a:r>
              <a:rPr lang="en-US" sz="1500" i="1" dirty="0">
                <a:cs typeface="Gill Sans" charset="0"/>
              </a:rPr>
              <a:t> </a:t>
            </a:r>
            <a:r>
              <a:rPr lang="en-US" sz="1500" i="1" dirty="0" err="1">
                <a:cs typeface="Gill Sans" charset="0"/>
              </a:rPr>
              <a:t>og</a:t>
            </a:r>
            <a:r>
              <a:rPr lang="en-US" sz="1500" i="1" dirty="0">
                <a:cs typeface="Gill Sans" charset="0"/>
              </a:rPr>
              <a:t> </a:t>
            </a:r>
            <a:r>
              <a:rPr lang="en-US" sz="1500" i="1" dirty="0" err="1">
                <a:cs typeface="Gill Sans" charset="0"/>
              </a:rPr>
              <a:t>adresser</a:t>
            </a:r>
            <a:r>
              <a:rPr lang="en-US" sz="1500" i="1" dirty="0">
                <a:cs typeface="Gill Sans" charset="0"/>
              </a:rPr>
              <a:t>)</a:t>
            </a:r>
          </a:p>
          <a:p>
            <a:pPr>
              <a:spcBef>
                <a:spcPts val="562"/>
              </a:spcBef>
            </a:pPr>
            <a:r>
              <a:rPr lang="en-US" sz="1500" dirty="0">
                <a:cs typeface="Gill Sans" charset="0"/>
              </a:rPr>
              <a:t>7.       You are tasked by your company to find the most profitable way for them to send mail. Your company </a:t>
            </a:r>
            <a:r>
              <a:rPr lang="en-US" sz="1500" dirty="0" err="1">
                <a:cs typeface="Gill Sans" charset="0"/>
              </a:rPr>
              <a:t>normaly</a:t>
            </a:r>
            <a:r>
              <a:rPr lang="en-US" sz="1500" dirty="0">
                <a:cs typeface="Gill Sans" charset="0"/>
              </a:rPr>
              <a:t> sends about 500 to 600 letters a month.</a:t>
            </a:r>
          </a:p>
          <a:p>
            <a:pPr marL="0" lvl="1">
              <a:spcBef>
                <a:spcPts val="562"/>
              </a:spcBef>
            </a:pPr>
            <a:r>
              <a:rPr lang="en-US" sz="1500" i="1" dirty="0">
                <a:cs typeface="Gill Sans" charset="0"/>
              </a:rPr>
              <a:t>Correct: (Mail – </a:t>
            </a:r>
            <a:r>
              <a:rPr lang="en-US" sz="1500" i="1" dirty="0" err="1">
                <a:cs typeface="Gill Sans" charset="0"/>
              </a:rPr>
              <a:t>Fleksipost</a:t>
            </a:r>
            <a:r>
              <a:rPr lang="en-US" sz="1500" i="1" dirty="0">
                <a:cs typeface="Gill Sans" charset="0"/>
              </a:rPr>
              <a:t>)</a:t>
            </a:r>
          </a:p>
          <a:p>
            <a:pPr>
              <a:spcBef>
                <a:spcPts val="562"/>
              </a:spcBef>
            </a:pPr>
            <a:r>
              <a:rPr lang="en-US" sz="1500" dirty="0">
                <a:cs typeface="Gill Sans" charset="0"/>
              </a:rPr>
              <a:t>8.       You have already sent out an offer to a list of potential customers, and you now want to send to the customers that have not responded, an </a:t>
            </a:r>
            <a:r>
              <a:rPr lang="en-US" sz="1500" dirty="0" err="1">
                <a:cs typeface="Gill Sans" charset="0"/>
              </a:rPr>
              <a:t>followup</a:t>
            </a:r>
            <a:r>
              <a:rPr lang="en-US" sz="1500" dirty="0">
                <a:cs typeface="Gill Sans" charset="0"/>
              </a:rPr>
              <a:t> offer. Find the </a:t>
            </a:r>
            <a:r>
              <a:rPr lang="en-US" sz="1500" dirty="0" err="1">
                <a:cs typeface="Gill Sans" charset="0"/>
              </a:rPr>
              <a:t>service.Correct</a:t>
            </a:r>
            <a:r>
              <a:rPr lang="en-US" sz="1500" dirty="0">
                <a:cs typeface="Gill Sans" charset="0"/>
              </a:rPr>
              <a:t>: (</a:t>
            </a:r>
            <a:r>
              <a:rPr lang="en-US" sz="1500" dirty="0" err="1">
                <a:cs typeface="Gill Sans" charset="0"/>
              </a:rPr>
              <a:t>CityMail</a:t>
            </a:r>
            <a:r>
              <a:rPr lang="en-US" sz="1500" dirty="0">
                <a:cs typeface="Gill Sans" charset="0"/>
              </a:rPr>
              <a:t> – </a:t>
            </a:r>
            <a:r>
              <a:rPr lang="en-US" sz="1500" dirty="0" err="1">
                <a:cs typeface="Gill Sans" charset="0"/>
              </a:rPr>
              <a:t>Effekt</a:t>
            </a:r>
            <a:r>
              <a:rPr lang="en-US" sz="1500" dirty="0">
                <a:cs typeface="Gill Sans" charset="0"/>
              </a:rPr>
              <a:t> </a:t>
            </a:r>
            <a:r>
              <a:rPr lang="en-US" sz="1500" dirty="0" err="1">
                <a:cs typeface="Gill Sans" charset="0"/>
              </a:rPr>
              <a:t>och</a:t>
            </a:r>
            <a:r>
              <a:rPr lang="en-US" sz="1500" dirty="0">
                <a:cs typeface="Gill Sans" charset="0"/>
              </a:rPr>
              <a:t> </a:t>
            </a:r>
            <a:r>
              <a:rPr lang="en-US" sz="1500" dirty="0" err="1">
                <a:cs typeface="Gill Sans" charset="0"/>
              </a:rPr>
              <a:t>oppföljning</a:t>
            </a:r>
            <a:r>
              <a:rPr lang="en-US" sz="1500" dirty="0">
                <a:cs typeface="Gill Sans" charset="0"/>
              </a:rPr>
              <a:t>)</a:t>
            </a:r>
          </a:p>
          <a:p>
            <a:pPr>
              <a:spcBef>
                <a:spcPts val="562"/>
              </a:spcBef>
            </a:pPr>
            <a:endParaRPr lang="en-US" sz="1500" dirty="0">
              <a:cs typeface="Gill Sans" charset="0"/>
            </a:endParaRPr>
          </a:p>
        </p:txBody>
      </p:sp>
      <p:sp>
        <p:nvSpPr>
          <p:cNvPr id="520196"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6DC5E94-799A-F04D-9FBC-697FFC7EF3CC}" type="slidenum">
              <a:rPr lang="en-US" sz="1300">
                <a:solidFill>
                  <a:schemeClr val="tx1"/>
                </a:solidFill>
                <a:cs typeface="Gill Sans" charset="0"/>
              </a:rPr>
              <a:pPr eaLnBrk="1" hangingPunct="1"/>
              <a:t>122</a:t>
            </a:fld>
            <a:endParaRPr lang="en-US" sz="1300">
              <a:solidFill>
                <a:schemeClr val="tx1"/>
              </a:solidFill>
              <a:cs typeface="Gill Sans" charset="0"/>
            </a:endParaRPr>
          </a:p>
        </p:txBody>
      </p:sp>
      <p:sp>
        <p:nvSpPr>
          <p:cNvPr id="520197"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737971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1"/>
          <p:cNvPicPr>
            <a:picLocks noChangeAspect="1" noChangeArrowheads="1"/>
          </p:cNvPicPr>
          <p:nvPr/>
        </p:nvPicPr>
        <p:blipFill>
          <a:blip r:embed="rId3">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43" name="Rectangle 2"/>
          <p:cNvSpPr>
            <a:spLocks/>
          </p:cNvSpPr>
          <p:nvPr/>
        </p:nvSpPr>
        <p:spPr bwMode="auto">
          <a:xfrm>
            <a:off x="330399" y="1299270"/>
            <a:ext cx="8626078" cy="356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400" dirty="0">
                <a:cs typeface="Gill Sans" charset="0"/>
              </a:rPr>
              <a:t>Penalty Time</a:t>
            </a:r>
            <a:r>
              <a:rPr lang="en-US" sz="2400" dirty="0" smtClean="0">
                <a:cs typeface="Gill Sans" charset="0"/>
              </a:rPr>
              <a:t>: a device for getting a more realistic measure of customer success in finding our services</a:t>
            </a:r>
            <a:endParaRPr lang="en-US" sz="2400" dirty="0">
              <a:cs typeface="Gill Sans" charset="0"/>
            </a:endParaRPr>
          </a:p>
          <a:p>
            <a:pPr algn="l"/>
            <a:endParaRPr lang="en-US" sz="2400" dirty="0">
              <a:cs typeface="Gill Sans" charset="0"/>
            </a:endParaRPr>
          </a:p>
          <a:p>
            <a:pPr algn="l"/>
            <a:r>
              <a:rPr lang="en-US" sz="2400" b="1" dirty="0">
                <a:cs typeface="Gill Sans" charset="0"/>
              </a:rPr>
              <a:t>Wrong Service</a:t>
            </a:r>
            <a:r>
              <a:rPr lang="en-US" sz="2400" dirty="0">
                <a:cs typeface="Gill Sans" charset="0"/>
              </a:rPr>
              <a:t>: The service the user chose would NOT do the task.</a:t>
            </a:r>
          </a:p>
          <a:p>
            <a:pPr algn="l"/>
            <a:r>
              <a:rPr lang="en-US" sz="2400" b="1" dirty="0">
                <a:cs typeface="Gill Sans" charset="0"/>
              </a:rPr>
              <a:t>+300 seconds.</a:t>
            </a:r>
          </a:p>
          <a:p>
            <a:pPr algn="l"/>
            <a:endParaRPr lang="en-US" sz="2400" dirty="0">
              <a:cs typeface="Gill Sans" charset="0"/>
            </a:endParaRPr>
          </a:p>
          <a:p>
            <a:pPr algn="l"/>
            <a:r>
              <a:rPr lang="en-US" sz="2400" b="1" dirty="0">
                <a:cs typeface="Gill Sans" charset="0"/>
              </a:rPr>
              <a:t>Suboptimal Service</a:t>
            </a:r>
            <a:r>
              <a:rPr lang="en-US" sz="2400" dirty="0">
                <a:cs typeface="Gill Sans" charset="0"/>
              </a:rPr>
              <a:t>: The service the user chose could do the task, but it is not the optimal service.</a:t>
            </a:r>
          </a:p>
          <a:p>
            <a:pPr algn="l"/>
            <a:r>
              <a:rPr lang="en-US" sz="2400" b="1" dirty="0">
                <a:cs typeface="Gill Sans" charset="0"/>
              </a:rPr>
              <a:t>+30-120 seconds</a:t>
            </a:r>
          </a:p>
          <a:p>
            <a:endParaRPr lang="en-US" sz="2400" dirty="0">
              <a:cs typeface="Gill Sans" charset="0"/>
            </a:endParaRPr>
          </a:p>
        </p:txBody>
      </p:sp>
      <p:sp>
        <p:nvSpPr>
          <p:cNvPr id="522244"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1787BC8-59C5-D442-9DB7-3B56580E5F07}" type="slidenum">
              <a:rPr lang="en-US" sz="1300">
                <a:solidFill>
                  <a:schemeClr val="tx1"/>
                </a:solidFill>
                <a:cs typeface="Gill Sans" charset="0"/>
              </a:rPr>
              <a:pPr eaLnBrk="1" hangingPunct="1"/>
              <a:t>123</a:t>
            </a:fld>
            <a:endParaRPr lang="en-US" sz="1300">
              <a:solidFill>
                <a:schemeClr val="tx1"/>
              </a:solidFill>
              <a:cs typeface="Gill Sans" charset="0"/>
            </a:endParaRPr>
          </a:p>
        </p:txBody>
      </p:sp>
      <p:sp>
        <p:nvSpPr>
          <p:cNvPr id="522245"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401808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1"/>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3267"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6091921-37A9-0B43-877D-A27F148ACCF3}" type="slidenum">
              <a:rPr lang="en-US" sz="1300">
                <a:solidFill>
                  <a:schemeClr val="tx1"/>
                </a:solidFill>
                <a:cs typeface="Gill Sans" charset="0"/>
              </a:rPr>
              <a:pPr eaLnBrk="1" hangingPunct="1"/>
              <a:t>124</a:t>
            </a:fld>
            <a:endParaRPr lang="en-US" sz="1300">
              <a:solidFill>
                <a:schemeClr val="tx1"/>
              </a:solidFill>
              <a:cs typeface="Gill Sans" charset="0"/>
            </a:endParaRPr>
          </a:p>
        </p:txBody>
      </p:sp>
      <p:sp>
        <p:nvSpPr>
          <p:cNvPr id="523268"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232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 y="98226"/>
            <a:ext cx="8518922" cy="64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3270" name="Rectangle 5"/>
          <p:cNvSpPr>
            <a:spLocks/>
          </p:cNvSpPr>
          <p:nvPr/>
        </p:nvSpPr>
        <p:spPr bwMode="auto">
          <a:xfrm>
            <a:off x="7546703" y="6360318"/>
            <a:ext cx="1454475"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
        <p:nvSpPr>
          <p:cNvPr id="162822" name="AutoShape 6"/>
          <p:cNvSpPr>
            <a:spLocks/>
          </p:cNvSpPr>
          <p:nvPr/>
        </p:nvSpPr>
        <p:spPr bwMode="auto">
          <a:xfrm>
            <a:off x="1812727" y="660797"/>
            <a:ext cx="6161484" cy="2652117"/>
          </a:xfrm>
          <a:prstGeom prst="roundRect">
            <a:avLst>
              <a:gd name="adj" fmla="val 5046"/>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Result data from testing 5 users on Find.Fast</a:t>
            </a:r>
          </a:p>
        </p:txBody>
      </p:sp>
    </p:spTree>
    <p:extLst>
      <p:ext uri="{BB962C8B-B14F-4D97-AF65-F5344CB8AC3E}">
        <p14:creationId xmlns:p14="http://schemas.microsoft.com/office/powerpoint/2010/main" val="179694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AEC48050-FA44-7C44-B29A-C3F19E082D9F}" type="slidenum">
              <a:rPr lang="en-US" sz="1300">
                <a:solidFill>
                  <a:schemeClr val="tx1"/>
                </a:solidFill>
                <a:cs typeface="Gill Sans" charset="0"/>
              </a:rPr>
              <a:pPr eaLnBrk="1" hangingPunct="1"/>
              <a:t>125</a:t>
            </a:fld>
            <a:endParaRPr lang="en-US" sz="1300">
              <a:solidFill>
                <a:schemeClr val="tx1"/>
              </a:solidFill>
              <a:cs typeface="Gill Sans" charset="0"/>
            </a:endParaRPr>
          </a:p>
        </p:txBody>
      </p:sp>
      <p:pic>
        <p:nvPicPr>
          <p:cNvPr id="524291" name="Picture 1"/>
          <p:cNvPicPr>
            <a:picLocks noChangeAspect="1" noChangeArrowheads="1"/>
          </p:cNvPicPr>
          <p:nvPr/>
        </p:nvPicPr>
        <p:blipFill>
          <a:blip r:embed="rId3">
            <a:alphaModFix amt="33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33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4292" name="Rectangle 2"/>
          <p:cNvSpPr>
            <a:spLocks noGrp="1" noChangeArrowheads="1"/>
          </p:cNvSpPr>
          <p:nvPr>
            <p:ph type="title"/>
          </p:nvPr>
        </p:nvSpPr>
        <p:spPr>
          <a:xfrm>
            <a:off x="71438" y="178594"/>
            <a:ext cx="9054703"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Past</a:t>
            </a:r>
            <a:r>
              <a:rPr lang="en-US">
                <a:latin typeface="Gill Sans" charset="0"/>
                <a:ea typeface="ヒラギノ角ゴ ProN W3" charset="0"/>
                <a:cs typeface="ヒラギノ角ゴ ProN W3" charset="0"/>
              </a:rPr>
              <a:t> Levels</a:t>
            </a:r>
          </a:p>
        </p:txBody>
      </p:sp>
      <p:grpSp>
        <p:nvGrpSpPr>
          <p:cNvPr id="524293" name="Group 3"/>
          <p:cNvGrpSpPr>
            <a:grpSpLocks/>
          </p:cNvGrpSpPr>
          <p:nvPr/>
        </p:nvGrpSpPr>
        <p:grpSpPr bwMode="auto">
          <a:xfrm>
            <a:off x="750094" y="2687836"/>
            <a:ext cx="7500938" cy="2154287"/>
            <a:chOff x="0" y="0"/>
            <a:chExt cx="6720" cy="1930"/>
          </a:xfrm>
        </p:grpSpPr>
        <p:pic>
          <p:nvPicPr>
            <p:cNvPr id="5242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4298" name="Rectangle 5"/>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b="1">
                  <a:latin typeface="Helvetica" charset="0"/>
                  <a:cs typeface="Helvetica" charset="0"/>
                  <a:sym typeface="Helvetica" charset="0"/>
                </a:rPr>
                <a:t>Past</a:t>
              </a:r>
              <a:r>
                <a:rPr lang="en-US" sz="1500">
                  <a:latin typeface="Helvetica" charset="0"/>
                  <a:cs typeface="Helvetica" charset="0"/>
                  <a:sym typeface="Helvetica" charset="0"/>
                </a:rPr>
                <a:t> </a:t>
              </a:r>
              <a:br>
                <a:rPr lang="en-US" sz="1500">
                  <a:latin typeface="Helvetica" charset="0"/>
                  <a:cs typeface="Helvetica" charset="0"/>
                  <a:sym typeface="Helvetica" charset="0"/>
                </a:rPr>
              </a:br>
              <a:r>
                <a:rPr lang="en-US" sz="1500">
                  <a:latin typeface="Helvetica" charset="0"/>
                  <a:cs typeface="Helvetica" charset="0"/>
                  <a:sym typeface="Helvetica" charset="0"/>
                </a:rPr>
                <a:t>[March 2008]</a:t>
              </a:r>
            </a:p>
          </p:txBody>
        </p:sp>
      </p:grpSp>
      <p:sp>
        <p:nvSpPr>
          <p:cNvPr id="524294" name="Rectangle 6"/>
          <p:cNvSpPr>
            <a:spLocks/>
          </p:cNvSpPr>
          <p:nvPr/>
        </p:nvSpPr>
        <p:spPr bwMode="auto">
          <a:xfrm>
            <a:off x="241101" y="5228332"/>
            <a:ext cx="8295680"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41093"/>
            <a:r>
              <a:rPr lang="en-US" sz="1700" b="1">
                <a:cs typeface="Gill Sans" charset="0"/>
              </a:rPr>
              <a:t>Scale: Average time, in seconds, a User </a:t>
            </a:r>
            <a:r>
              <a:rPr lang="en-US" sz="1700">
                <a:cs typeface="Gill Sans" charset="0"/>
              </a:rPr>
              <a:t>with def. [User-Experience, default=Normal]</a:t>
            </a:r>
            <a:r>
              <a:rPr lang="en-US" sz="1700" b="1">
                <a:cs typeface="Gill Sans" charset="0"/>
              </a:rPr>
              <a:t> uses to find what they and we want them to find.</a:t>
            </a:r>
          </a:p>
        </p:txBody>
      </p:sp>
      <p:sp>
        <p:nvSpPr>
          <p:cNvPr id="524295"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24296" name="Rectangle 8"/>
          <p:cNvSpPr>
            <a:spLocks/>
          </p:cNvSpPr>
          <p:nvPr/>
        </p:nvSpPr>
        <p:spPr bwMode="auto">
          <a:xfrm>
            <a:off x="2126383" y="4601170"/>
            <a:ext cx="1454475"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Tree>
    <p:extLst>
      <p:ext uri="{BB962C8B-B14F-4D97-AF65-F5344CB8AC3E}">
        <p14:creationId xmlns:p14="http://schemas.microsoft.com/office/powerpoint/2010/main" val="390551963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5EDAD8A-0773-A94A-B4A0-D1EF9A58A95E}" type="slidenum">
              <a:rPr lang="en-US" sz="1300">
                <a:solidFill>
                  <a:schemeClr val="tx1"/>
                </a:solidFill>
                <a:cs typeface="Gill Sans" charset="0"/>
              </a:rPr>
              <a:pPr eaLnBrk="1" hangingPunct="1"/>
              <a:t>126</a:t>
            </a:fld>
            <a:endParaRPr lang="en-US" sz="1300">
              <a:solidFill>
                <a:schemeClr val="tx1"/>
              </a:solidFill>
              <a:cs typeface="Gill Sans" charset="0"/>
            </a:endParaRPr>
          </a:p>
        </p:txBody>
      </p:sp>
      <p:pic>
        <p:nvPicPr>
          <p:cNvPr id="526339" name="Picture 1"/>
          <p:cNvPicPr>
            <a:picLocks noChangeAspect="1" noChangeArrowheads="1"/>
          </p:cNvPicPr>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27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5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883" y="1928813"/>
            <a:ext cx="2877592"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6341" name="Rectangle 3"/>
          <p:cNvSpPr>
            <a:spLocks noGrp="1" noChangeArrowheads="1"/>
          </p:cNvSpPr>
          <p:nvPr>
            <p:ph type="title"/>
          </p:nvPr>
        </p:nvSpPr>
        <p:spPr>
          <a:xfrm>
            <a:off x="0" y="178594"/>
            <a:ext cx="9188648"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Status</a:t>
            </a:r>
            <a:r>
              <a:rPr lang="en-US">
                <a:latin typeface="Gill Sans" charset="0"/>
                <a:ea typeface="ヒラギノ角ゴ ProN W3" charset="0"/>
                <a:cs typeface="ヒラギノ角ゴ ProN W3" charset="0"/>
              </a:rPr>
              <a:t> Levels</a:t>
            </a:r>
          </a:p>
        </p:txBody>
      </p:sp>
      <p:pic>
        <p:nvPicPr>
          <p:cNvPr id="5263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4" y="2687836"/>
            <a:ext cx="7500938" cy="18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6343" name="Rectangle 5"/>
          <p:cNvSpPr>
            <a:spLocks/>
          </p:cNvSpPr>
          <p:nvPr/>
        </p:nvSpPr>
        <p:spPr bwMode="auto">
          <a:xfrm>
            <a:off x="241101" y="5228332"/>
            <a:ext cx="8295680"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41093"/>
            <a:r>
              <a:rPr lang="en-US" sz="1700" b="1">
                <a:cs typeface="Gill Sans" charset="0"/>
              </a:rPr>
              <a:t>Scale: Average time, in seconds, a User </a:t>
            </a:r>
            <a:r>
              <a:rPr lang="en-US" sz="1700">
                <a:cs typeface="Gill Sans" charset="0"/>
              </a:rPr>
              <a:t>with def.</a:t>
            </a:r>
            <a:r>
              <a:rPr lang="en-US" sz="1700" b="1">
                <a:cs typeface="Gill Sans" charset="0"/>
              </a:rPr>
              <a:t> </a:t>
            </a:r>
            <a:r>
              <a:rPr lang="en-US" sz="1700">
                <a:cs typeface="Gill Sans" charset="0"/>
              </a:rPr>
              <a:t>[User-Experience, default=Normal]</a:t>
            </a:r>
            <a:r>
              <a:rPr lang="en-US" sz="1700" b="1">
                <a:cs typeface="Gill Sans" charset="0"/>
              </a:rPr>
              <a:t> uses to find what they and we want them to find.</a:t>
            </a:r>
          </a:p>
        </p:txBody>
      </p:sp>
      <p:sp>
        <p:nvSpPr>
          <p:cNvPr id="526344" name="Rectangle 6"/>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165895" name="Rectangle 7"/>
          <p:cNvSpPr>
            <a:spLocks/>
          </p:cNvSpPr>
          <p:nvPr/>
        </p:nvSpPr>
        <p:spPr bwMode="auto">
          <a:xfrm>
            <a:off x="5497340" y="3617417"/>
            <a:ext cx="2642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Status</a:t>
            </a:r>
            <a:br>
              <a:rPr lang="en-US">
                <a:solidFill>
                  <a:schemeClr val="tx1"/>
                </a:solidFill>
                <a:cs typeface="Gill Sans" charset="0"/>
              </a:rPr>
            </a:br>
            <a:r>
              <a:rPr lang="en-US">
                <a:solidFill>
                  <a:schemeClr val="tx1"/>
                </a:solidFill>
                <a:cs typeface="Gill Sans" charset="0"/>
              </a:rPr>
              <a:t>[May. 2009]</a:t>
            </a:r>
          </a:p>
          <a:p>
            <a:r>
              <a:rPr lang="en-US">
                <a:solidFill>
                  <a:schemeClr val="tx1"/>
                </a:solidFill>
                <a:cs typeface="Gill Sans" charset="0"/>
              </a:rPr>
              <a:t>??? sec.</a:t>
            </a:r>
          </a:p>
        </p:txBody>
      </p:sp>
      <p:sp>
        <p:nvSpPr>
          <p:cNvPr id="526346" name="Rectangle 8"/>
          <p:cNvSpPr>
            <a:spLocks/>
          </p:cNvSpPr>
          <p:nvPr/>
        </p:nvSpPr>
        <p:spPr bwMode="auto">
          <a:xfrm>
            <a:off x="2126383" y="4601170"/>
            <a:ext cx="1454475"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
        <p:nvSpPr>
          <p:cNvPr id="526347" name="Rectangle 9"/>
          <p:cNvSpPr>
            <a:spLocks/>
          </p:cNvSpPr>
          <p:nvPr/>
        </p:nvSpPr>
        <p:spPr bwMode="auto">
          <a:xfrm>
            <a:off x="1471166" y="3841998"/>
            <a:ext cx="2655466"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6788" tIns="26788" rIns="26788" bIns="26788" anchor="ctr"/>
          <a:lstStyle/>
          <a:p>
            <a:pPr>
              <a:spcBef>
                <a:spcPts val="1125"/>
              </a:spcBef>
            </a:pPr>
            <a:r>
              <a:rPr lang="en-US" sz="1500">
                <a:latin typeface="Helvetica" charset="0"/>
                <a:cs typeface="Helvetica" charset="0"/>
                <a:sym typeface="Helvetica" charset="0"/>
              </a:rPr>
              <a:t>Past </a:t>
            </a:r>
            <a:br>
              <a:rPr lang="en-US" sz="1500">
                <a:latin typeface="Helvetica" charset="0"/>
                <a:cs typeface="Helvetica" charset="0"/>
                <a:sym typeface="Helvetica" charset="0"/>
              </a:rPr>
            </a:br>
            <a:r>
              <a:rPr lang="en-US" sz="1500">
                <a:latin typeface="Helvetica" charset="0"/>
                <a:cs typeface="Helvetica" charset="0"/>
                <a:sym typeface="Helvetica" charset="0"/>
              </a:rPr>
              <a:t>[March 2008]</a:t>
            </a:r>
          </a:p>
        </p:txBody>
      </p:sp>
      <p:sp>
        <p:nvSpPr>
          <p:cNvPr id="165898" name="Rectangle 10"/>
          <p:cNvSpPr>
            <a:spLocks/>
          </p:cNvSpPr>
          <p:nvPr/>
        </p:nvSpPr>
        <p:spPr bwMode="auto">
          <a:xfrm>
            <a:off x="3875485" y="2750642"/>
            <a:ext cx="1824668" cy="61555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 sec.</a:t>
            </a:r>
          </a:p>
        </p:txBody>
      </p:sp>
    </p:spTree>
    <p:extLst>
      <p:ext uri="{BB962C8B-B14F-4D97-AF65-F5344CB8AC3E}">
        <p14:creationId xmlns:p14="http://schemas.microsoft.com/office/powerpoint/2010/main" val="367762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 calcmode="lin" valueType="num">
                                      <p:cBhvr additive="base">
                                        <p:cTn id="7" dur="500" fill="hold"/>
                                        <p:tgtEl>
                                          <p:spTgt spid="165890"/>
                                        </p:tgtEl>
                                        <p:attrNameLst>
                                          <p:attrName>ppt_x</p:attrName>
                                        </p:attrNameLst>
                                      </p:cBhvr>
                                      <p:tavLst>
                                        <p:tav tm="0">
                                          <p:val>
                                            <p:strVal val="0-#ppt_w/2"/>
                                          </p:val>
                                        </p:tav>
                                        <p:tav tm="100000">
                                          <p:val>
                                            <p:strVal val="#ppt_x"/>
                                          </p:val>
                                        </p:tav>
                                      </p:tavLst>
                                    </p:anim>
                                    <p:anim calcmode="lin" valueType="num">
                                      <p:cBhvr additive="base">
                                        <p:cTn id="8" dur="500" fill="hold"/>
                                        <p:tgtEl>
                                          <p:spTgt spid="1658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65895"/>
                                        </p:tgtEl>
                                        <p:attrNameLst>
                                          <p:attrName>style.visibility</p:attrName>
                                        </p:attrNameLst>
                                      </p:cBhvr>
                                      <p:to>
                                        <p:strVal val="visible"/>
                                      </p:to>
                                    </p:se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165898"/>
                                        </p:tgtEl>
                                        <p:attrNameLst>
                                          <p:attrName>style.visibility</p:attrName>
                                        </p:attrNameLst>
                                      </p:cBhvr>
                                      <p:to>
                                        <p:strVal val="visible"/>
                                      </p:to>
                                    </p:set>
                                    <p:anim calcmode="lin" valueType="num">
                                      <p:cBhvr>
                                        <p:cTn id="15" dur="500" fill="hold"/>
                                        <p:tgtEl>
                                          <p:spTgt spid="165898"/>
                                        </p:tgtEl>
                                        <p:attrNameLst>
                                          <p:attrName>ppt_w</p:attrName>
                                        </p:attrNameLst>
                                      </p:cBhvr>
                                      <p:tavLst>
                                        <p:tav tm="0">
                                          <p:val>
                                            <p:fltVal val="0"/>
                                          </p:val>
                                        </p:tav>
                                        <p:tav tm="100000">
                                          <p:val>
                                            <p:strVal val="#ppt_w"/>
                                          </p:val>
                                        </p:tav>
                                      </p:tavLst>
                                    </p:anim>
                                    <p:anim calcmode="lin" valueType="num">
                                      <p:cBhvr>
                                        <p:cTn id="16" dur="500" fill="hold"/>
                                        <p:tgtEl>
                                          <p:spTgt spid="1658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utoUpdateAnimBg="0"/>
      <p:bldP spid="165898"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8F05D278-3728-2244-9CF6-C7D88C13634D}" type="slidenum">
              <a:rPr lang="en-US" sz="1300">
                <a:solidFill>
                  <a:schemeClr val="tx1"/>
                </a:solidFill>
                <a:cs typeface="Gill Sans" charset="0"/>
              </a:rPr>
              <a:pPr eaLnBrk="1" hangingPunct="1"/>
              <a:t>127</a:t>
            </a:fld>
            <a:endParaRPr lang="en-US" sz="1300">
              <a:solidFill>
                <a:schemeClr val="tx1"/>
              </a:solidFill>
              <a:cs typeface="Gill Sans" charset="0"/>
            </a:endParaRPr>
          </a:p>
        </p:txBody>
      </p:sp>
      <p:pic>
        <p:nvPicPr>
          <p:cNvPr id="528387" name="Picture 1"/>
          <p:cNvPicPr>
            <a:picLocks noChangeAspect="1" noChangeArrowheads="1"/>
          </p:cNvPicPr>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27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83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883" y="1928813"/>
            <a:ext cx="2877592"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8389" name="Rectangle 3"/>
          <p:cNvSpPr>
            <a:spLocks noGrp="1" noChangeArrowheads="1"/>
          </p:cNvSpPr>
          <p:nvPr>
            <p:ph type="title"/>
          </p:nvPr>
        </p:nvSpPr>
        <p:spPr>
          <a:xfrm>
            <a:off x="0" y="178594"/>
            <a:ext cx="9188648"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Status</a:t>
            </a:r>
            <a:r>
              <a:rPr lang="en-US">
                <a:latin typeface="Gill Sans" charset="0"/>
                <a:ea typeface="ヒラギノ角ゴ ProN W3" charset="0"/>
                <a:cs typeface="ヒラギノ角ゴ ProN W3" charset="0"/>
              </a:rPr>
              <a:t> Levels</a:t>
            </a:r>
          </a:p>
        </p:txBody>
      </p:sp>
      <p:pic>
        <p:nvPicPr>
          <p:cNvPr id="5283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4" y="2687836"/>
            <a:ext cx="7500938" cy="18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8391" name="Rectangle 5"/>
          <p:cNvSpPr>
            <a:spLocks/>
          </p:cNvSpPr>
          <p:nvPr/>
        </p:nvSpPr>
        <p:spPr bwMode="auto">
          <a:xfrm>
            <a:off x="241101" y="5228332"/>
            <a:ext cx="8295680"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41093"/>
            <a:r>
              <a:rPr lang="en-US" sz="1700" b="1">
                <a:cs typeface="Gill Sans" charset="0"/>
              </a:rPr>
              <a:t>Scale: Average time, in seconds, a User </a:t>
            </a:r>
            <a:r>
              <a:rPr lang="en-US" sz="1700">
                <a:cs typeface="Gill Sans" charset="0"/>
              </a:rPr>
              <a:t>with def.</a:t>
            </a:r>
            <a:r>
              <a:rPr lang="en-US" sz="1700" b="1">
                <a:cs typeface="Gill Sans" charset="0"/>
              </a:rPr>
              <a:t> </a:t>
            </a:r>
            <a:r>
              <a:rPr lang="en-US" sz="1700">
                <a:cs typeface="Gill Sans" charset="0"/>
              </a:rPr>
              <a:t>[User-Experience, default=Normal]</a:t>
            </a:r>
            <a:r>
              <a:rPr lang="en-US" sz="1700" b="1">
                <a:cs typeface="Gill Sans" charset="0"/>
              </a:rPr>
              <a:t> uses to find what they and we want them to find.</a:t>
            </a:r>
          </a:p>
        </p:txBody>
      </p:sp>
      <p:sp>
        <p:nvSpPr>
          <p:cNvPr id="528392" name="Rectangle 6"/>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28393" name="Rectangle 7"/>
          <p:cNvSpPr>
            <a:spLocks/>
          </p:cNvSpPr>
          <p:nvPr/>
        </p:nvSpPr>
        <p:spPr bwMode="auto">
          <a:xfrm>
            <a:off x="5497340" y="3617417"/>
            <a:ext cx="2642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Status</a:t>
            </a:r>
            <a:br>
              <a:rPr lang="en-US">
                <a:solidFill>
                  <a:schemeClr val="tx1"/>
                </a:solidFill>
                <a:cs typeface="Gill Sans" charset="0"/>
              </a:rPr>
            </a:br>
            <a:r>
              <a:rPr lang="en-US">
                <a:solidFill>
                  <a:schemeClr val="tx1"/>
                </a:solidFill>
                <a:cs typeface="Gill Sans" charset="0"/>
              </a:rPr>
              <a:t>[May. 2009]</a:t>
            </a:r>
          </a:p>
          <a:p>
            <a:r>
              <a:rPr lang="en-US">
                <a:solidFill>
                  <a:schemeClr val="tx1"/>
                </a:solidFill>
                <a:cs typeface="Gill Sans" charset="0"/>
              </a:rPr>
              <a:t>148 sec.</a:t>
            </a:r>
          </a:p>
        </p:txBody>
      </p:sp>
      <p:sp>
        <p:nvSpPr>
          <p:cNvPr id="528394" name="Rectangle 8"/>
          <p:cNvSpPr>
            <a:spLocks/>
          </p:cNvSpPr>
          <p:nvPr/>
        </p:nvSpPr>
        <p:spPr bwMode="auto">
          <a:xfrm>
            <a:off x="2126383" y="4601170"/>
            <a:ext cx="1454475"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
        <p:nvSpPr>
          <p:cNvPr id="528395" name="Rectangle 9"/>
          <p:cNvSpPr>
            <a:spLocks/>
          </p:cNvSpPr>
          <p:nvPr/>
        </p:nvSpPr>
        <p:spPr bwMode="auto">
          <a:xfrm>
            <a:off x="1471166" y="3841998"/>
            <a:ext cx="2655466"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6788" tIns="26788" rIns="26788" bIns="26788" anchor="ctr"/>
          <a:lstStyle/>
          <a:p>
            <a:pPr>
              <a:spcBef>
                <a:spcPts val="1125"/>
              </a:spcBef>
            </a:pPr>
            <a:r>
              <a:rPr lang="en-US" sz="1500">
                <a:latin typeface="Helvetica" charset="0"/>
                <a:cs typeface="Helvetica" charset="0"/>
                <a:sym typeface="Helvetica" charset="0"/>
              </a:rPr>
              <a:t>Past </a:t>
            </a:r>
            <a:br>
              <a:rPr lang="en-US" sz="1500">
                <a:latin typeface="Helvetica" charset="0"/>
                <a:cs typeface="Helvetica" charset="0"/>
                <a:sym typeface="Helvetica" charset="0"/>
              </a:rPr>
            </a:br>
            <a:r>
              <a:rPr lang="en-US" sz="1500">
                <a:latin typeface="Helvetica" charset="0"/>
                <a:cs typeface="Helvetica" charset="0"/>
                <a:sym typeface="Helvetica" charset="0"/>
              </a:rPr>
              <a:t>[March 2008]</a:t>
            </a:r>
          </a:p>
        </p:txBody>
      </p:sp>
      <p:sp>
        <p:nvSpPr>
          <p:cNvPr id="167946" name="Rectangle 10"/>
          <p:cNvSpPr>
            <a:spLocks/>
          </p:cNvSpPr>
          <p:nvPr/>
        </p:nvSpPr>
        <p:spPr bwMode="auto">
          <a:xfrm>
            <a:off x="3812977" y="2750642"/>
            <a:ext cx="1824668" cy="61555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-49 sec.</a:t>
            </a:r>
          </a:p>
        </p:txBody>
      </p:sp>
    </p:spTree>
    <p:extLst>
      <p:ext uri="{BB962C8B-B14F-4D97-AF65-F5344CB8AC3E}">
        <p14:creationId xmlns:p14="http://schemas.microsoft.com/office/powerpoint/2010/main" val="263170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wipe(down)">
                                      <p:cBhvr>
                                        <p:cTn id="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9F88037-CB19-B74D-B680-FD33F4089D75}" type="slidenum">
              <a:rPr lang="en-US" sz="1300">
                <a:solidFill>
                  <a:schemeClr val="tx1"/>
                </a:solidFill>
                <a:cs typeface="Gill Sans" charset="0"/>
              </a:rPr>
              <a:pPr eaLnBrk="1" hangingPunct="1"/>
              <a:t>128</a:t>
            </a:fld>
            <a:endParaRPr lang="en-US" sz="1300">
              <a:solidFill>
                <a:schemeClr val="tx1"/>
              </a:solidFill>
              <a:cs typeface="Gill Sans" charset="0"/>
            </a:endParaRPr>
          </a:p>
        </p:txBody>
      </p:sp>
      <p:sp>
        <p:nvSpPr>
          <p:cNvPr id="530435" name="Rectangle 2"/>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304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0444" name="Rectangle 11"/>
          <p:cNvSpPr>
            <a:spLocks/>
          </p:cNvSpPr>
          <p:nvPr/>
        </p:nvSpPr>
        <p:spPr bwMode="auto">
          <a:xfrm>
            <a:off x="5345535" y="687496"/>
            <a:ext cx="1347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Stakeholders</a:t>
            </a:r>
          </a:p>
        </p:txBody>
      </p:sp>
      <p:sp>
        <p:nvSpPr>
          <p:cNvPr id="530445" name="Rectangle 12"/>
          <p:cNvSpPr>
            <a:spLocks/>
          </p:cNvSpPr>
          <p:nvPr/>
        </p:nvSpPr>
        <p:spPr bwMode="auto">
          <a:xfrm>
            <a:off x="6956227" y="2263586"/>
            <a:ext cx="701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Values</a:t>
            </a:r>
          </a:p>
        </p:txBody>
      </p:sp>
      <p:sp>
        <p:nvSpPr>
          <p:cNvPr id="530446" name="Rectangle 13"/>
          <p:cNvSpPr>
            <a:spLocks/>
          </p:cNvSpPr>
          <p:nvPr/>
        </p:nvSpPr>
        <p:spPr bwMode="auto">
          <a:xfrm>
            <a:off x="6744146" y="4263836"/>
            <a:ext cx="9495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Solutions</a:t>
            </a:r>
          </a:p>
        </p:txBody>
      </p:sp>
      <p:sp>
        <p:nvSpPr>
          <p:cNvPr id="530447" name="Rectangle 14"/>
          <p:cNvSpPr>
            <a:spLocks/>
          </p:cNvSpPr>
          <p:nvPr/>
        </p:nvSpPr>
        <p:spPr bwMode="auto">
          <a:xfrm>
            <a:off x="5096619" y="5719375"/>
            <a:ext cx="1231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Decompose</a:t>
            </a:r>
          </a:p>
        </p:txBody>
      </p:sp>
      <p:sp>
        <p:nvSpPr>
          <p:cNvPr id="530448" name="Rectangle 15"/>
          <p:cNvSpPr>
            <a:spLocks/>
          </p:cNvSpPr>
          <p:nvPr/>
        </p:nvSpPr>
        <p:spPr bwMode="auto">
          <a:xfrm>
            <a:off x="3151064" y="5656867"/>
            <a:ext cx="8469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Develop</a:t>
            </a:r>
          </a:p>
        </p:txBody>
      </p:sp>
      <p:sp>
        <p:nvSpPr>
          <p:cNvPr id="530449" name="Rectangle 16"/>
          <p:cNvSpPr>
            <a:spLocks/>
          </p:cNvSpPr>
          <p:nvPr/>
        </p:nvSpPr>
        <p:spPr bwMode="auto">
          <a:xfrm>
            <a:off x="1741289" y="4263836"/>
            <a:ext cx="718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Deliver</a:t>
            </a:r>
          </a:p>
        </p:txBody>
      </p:sp>
      <p:sp>
        <p:nvSpPr>
          <p:cNvPr id="530450" name="Rectangle 17"/>
          <p:cNvSpPr>
            <a:spLocks/>
          </p:cNvSpPr>
          <p:nvPr/>
        </p:nvSpPr>
        <p:spPr bwMode="auto">
          <a:xfrm>
            <a:off x="1740174" y="2129641"/>
            <a:ext cx="898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Measure</a:t>
            </a:r>
          </a:p>
        </p:txBody>
      </p:sp>
      <p:sp>
        <p:nvSpPr>
          <p:cNvPr id="530451" name="Rectangle 18"/>
          <p:cNvSpPr>
            <a:spLocks/>
          </p:cNvSpPr>
          <p:nvPr/>
        </p:nvSpPr>
        <p:spPr bwMode="auto">
          <a:xfrm>
            <a:off x="3306217" y="691961"/>
            <a:ext cx="5903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cs typeface="Gill Sans" charset="0"/>
              </a:rPr>
              <a:t>Learn</a:t>
            </a:r>
          </a:p>
        </p:txBody>
      </p:sp>
      <p:sp>
        <p:nvSpPr>
          <p:cNvPr id="170003" name="AutoShape 19"/>
          <p:cNvSpPr>
            <a:spLocks/>
          </p:cNvSpPr>
          <p:nvPr/>
        </p:nvSpPr>
        <p:spPr bwMode="auto">
          <a:xfrm>
            <a:off x="3071812" y="2357438"/>
            <a:ext cx="3098602" cy="1937742"/>
          </a:xfrm>
          <a:custGeom>
            <a:avLst/>
            <a:gdLst>
              <a:gd name="T0" fmla="*/ 10800 w 21600"/>
              <a:gd name="T1" fmla="+- 0 10800 8578"/>
              <a:gd name="T2" fmla="*/ 10800 h 13022"/>
            </a:gdLst>
            <a:ahLst/>
            <a:cxnLst>
              <a:cxn ang="0">
                <a:pos x="T0" y="T2"/>
              </a:cxn>
            </a:cxnLst>
            <a:rect l="0" t="0" r="r" b="b"/>
            <a:pathLst>
              <a:path w="21600" h="13022">
                <a:moveTo>
                  <a:pt x="4492" y="-8578"/>
                </a:moveTo>
                <a:lnTo>
                  <a:pt x="3398" y="0"/>
                </a:lnTo>
                <a:lnTo>
                  <a:pt x="1245" y="0"/>
                </a:lnTo>
                <a:cubicBezTo>
                  <a:pt x="557" y="0"/>
                  <a:pt x="0" y="537"/>
                  <a:pt x="0" y="1200"/>
                </a:cubicBezTo>
                <a:lnTo>
                  <a:pt x="0" y="11822"/>
                </a:lnTo>
                <a:cubicBezTo>
                  <a:pt x="0" y="12485"/>
                  <a:pt x="557" y="13022"/>
                  <a:pt x="1245" y="13022"/>
                </a:cubicBezTo>
                <a:lnTo>
                  <a:pt x="20355" y="13022"/>
                </a:lnTo>
                <a:cubicBezTo>
                  <a:pt x="21043" y="13022"/>
                  <a:pt x="21600" y="12485"/>
                  <a:pt x="21600" y="11822"/>
                </a:cubicBezTo>
                <a:lnTo>
                  <a:pt x="21600" y="1200"/>
                </a:lnTo>
                <a:cubicBezTo>
                  <a:pt x="21600" y="537"/>
                  <a:pt x="21043" y="0"/>
                  <a:pt x="20355" y="0"/>
                </a:cubicBezTo>
                <a:lnTo>
                  <a:pt x="5585" y="0"/>
                </a:lnTo>
                <a:lnTo>
                  <a:pt x="4492" y="-8578"/>
                </a:lnTo>
                <a:close/>
                <a:moveTo>
                  <a:pt x="4492" y="-8578"/>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Learn &amp; Change</a:t>
            </a:r>
          </a:p>
          <a:p>
            <a:r>
              <a:rPr lang="en-US" sz="1700">
                <a:solidFill>
                  <a:srgbClr val="FFFFFF"/>
                </a:solidFill>
                <a:effectLst>
                  <a:outerShdw blurRad="38100" dist="38100" dir="2700000" algn="tl">
                    <a:srgbClr val="DDDDDD"/>
                  </a:outerShdw>
                </a:effectLst>
                <a:cs typeface="Gill Sans" charset="0"/>
              </a:rPr>
              <a:t>Learning is defined as a change in behavior.</a:t>
            </a:r>
          </a:p>
        </p:txBody>
      </p:sp>
    </p:spTree>
    <p:extLst>
      <p:ext uri="{BB962C8B-B14F-4D97-AF65-F5344CB8AC3E}">
        <p14:creationId xmlns:p14="http://schemas.microsoft.com/office/powerpoint/2010/main" val="2246719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7" y="1401961"/>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3507" name="AutoShape 2"/>
          <p:cNvSpPr>
            <a:spLocks/>
          </p:cNvSpPr>
          <p:nvPr/>
        </p:nvSpPr>
        <p:spPr bwMode="auto">
          <a:xfrm>
            <a:off x="3045024" y="4304109"/>
            <a:ext cx="5080992" cy="892969"/>
          </a:xfrm>
          <a:prstGeom prst="leftRightArrow">
            <a:avLst>
              <a:gd name="adj1" fmla="val 32000"/>
              <a:gd name="adj2" fmla="val 43992"/>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3508" name="AutoShape 3"/>
          <p:cNvSpPr>
            <a:spLocks/>
          </p:cNvSpPr>
          <p:nvPr/>
        </p:nvSpPr>
        <p:spPr bwMode="auto">
          <a:xfrm>
            <a:off x="750094" y="4304109"/>
            <a:ext cx="2277070" cy="892969"/>
          </a:xfrm>
          <a:prstGeom prst="leftRightArrow">
            <a:avLst>
              <a:gd name="adj1" fmla="val 32000"/>
              <a:gd name="adj2" fmla="val 43999"/>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3509"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CDC6B42-92B3-634C-BB2F-85588EE5B607}" type="slidenum">
              <a:rPr lang="en-US" sz="1300">
                <a:solidFill>
                  <a:schemeClr val="tx1"/>
                </a:solidFill>
                <a:cs typeface="Gill Sans" charset="0"/>
              </a:rPr>
              <a:pPr eaLnBrk="1" hangingPunct="1"/>
              <a:t>129</a:t>
            </a:fld>
            <a:endParaRPr lang="en-US" sz="1300">
              <a:solidFill>
                <a:schemeClr val="tx1"/>
              </a:solidFill>
              <a:cs typeface="Gill Sans" charset="0"/>
            </a:endParaRPr>
          </a:p>
        </p:txBody>
      </p:sp>
      <p:sp>
        <p:nvSpPr>
          <p:cNvPr id="533510" name="Rectangle 5"/>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66245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a:t>
            </a:r>
          </a:p>
        </p:txBody>
      </p:sp>
      <p:sp>
        <p:nvSpPr>
          <p:cNvPr id="1433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100" name="Rectangle 4"/>
          <p:cNvSpPr>
            <a:spLocks noGrp="1" noChangeArrowheads="1"/>
          </p:cNvSpPr>
          <p:nvPr>
            <p:ph type="title"/>
          </p:nvPr>
        </p:nvSpPr>
        <p:spPr>
          <a:xfrm>
            <a:off x="0" y="0"/>
            <a:ext cx="9144000" cy="609600"/>
          </a:xfrm>
        </p:spPr>
        <p:txBody>
          <a:bodyPr>
            <a:normAutofit/>
          </a:bodyPr>
          <a:lstStyle/>
          <a:p>
            <a:r>
              <a:rPr lang="en-US" sz="3200">
                <a:latin typeface="Calibri" charset="0"/>
              </a:rPr>
              <a:t>Software Engineering Productivity Study</a:t>
            </a:r>
          </a:p>
        </p:txBody>
      </p:sp>
      <p:sp>
        <p:nvSpPr>
          <p:cNvPr id="14341" name="Rectangle 5"/>
          <p:cNvSpPr>
            <a:spLocks noGrp="1" noChangeArrowheads="1"/>
          </p:cNvSpPr>
          <p:nvPr>
            <p:ph type="body" idx="1"/>
          </p:nvPr>
        </p:nvSpPr>
        <p:spPr>
          <a:xfrm>
            <a:off x="0" y="1830388"/>
            <a:ext cx="9144000" cy="2284412"/>
          </a:xfrm>
        </p:spPr>
        <p:txBody>
          <a:bodyPr/>
          <a:lstStyle/>
          <a:p>
            <a:pPr algn="ctr">
              <a:buFont typeface="Wingdings" charset="0"/>
              <a:buNone/>
            </a:pPr>
            <a:r>
              <a:rPr lang="en-US" sz="2800">
                <a:latin typeface="Calibri" charset="0"/>
              </a:rPr>
              <a:t>An example of setting objectives for process improvement</a:t>
            </a:r>
          </a:p>
          <a:p>
            <a:pPr algn="ctr">
              <a:buFont typeface="Wingdings" charset="0"/>
              <a:buNone/>
            </a:pPr>
            <a:r>
              <a:rPr lang="en-US" sz="2100">
                <a:latin typeface="Calibri" charset="0"/>
              </a:rPr>
              <a:t>For 1997 with 70% software labor development content in products</a:t>
            </a:r>
          </a:p>
          <a:p>
            <a:pPr>
              <a:buFont typeface="Wingdings" charset="0"/>
              <a:buNone/>
            </a:pPr>
            <a:r>
              <a:rPr lang="en-US" sz="1200">
                <a:latin typeface="Calibri" charset="0"/>
              </a:rPr>
              <a:t> </a:t>
            </a:r>
          </a:p>
          <a:p>
            <a:pPr>
              <a:buFont typeface="Wingdings" charset="0"/>
              <a:buNone/>
            </a:pPr>
            <a:r>
              <a:rPr lang="en-US" sz="1200">
                <a:latin typeface="Calibri" charset="0"/>
              </a:rPr>
              <a:t>.</a:t>
            </a:r>
          </a:p>
        </p:txBody>
      </p:sp>
      <p:pic>
        <p:nvPicPr>
          <p:cNvPr id="14342" name="Picture 6" descr="ericsson_logo_black.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1813"/>
            <a:ext cx="67056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Pictur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0" y="2943225"/>
            <a:ext cx="86995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8"/>
          <p:cNvSpPr txBox="1">
            <a:spLocks noChangeArrowheads="1"/>
          </p:cNvSpPr>
          <p:nvPr/>
        </p:nvSpPr>
        <p:spPr bwMode="auto">
          <a:xfrm>
            <a:off x="76200" y="6335713"/>
            <a:ext cx="1139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1000"/>
              <a:t>Non-Confidential</a:t>
            </a:r>
          </a:p>
        </p:txBody>
      </p:sp>
      <p:sp>
        <p:nvSpPr>
          <p:cNvPr id="14345" name="TextBox 9"/>
          <p:cNvSpPr txBox="1">
            <a:spLocks noChangeArrowheads="1"/>
          </p:cNvSpPr>
          <p:nvPr/>
        </p:nvSpPr>
        <p:spPr bwMode="auto">
          <a:xfrm>
            <a:off x="515424" y="6294355"/>
            <a:ext cx="7707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b="1" dirty="0"/>
              <a:t>Main beam from a </a:t>
            </a:r>
            <a:r>
              <a:rPr lang="en-US" b="1" dirty="0" err="1"/>
              <a:t>macrocell</a:t>
            </a:r>
            <a:r>
              <a:rPr lang="en-US" b="1" dirty="0"/>
              <a:t> base station antenna</a:t>
            </a:r>
            <a:endParaRPr lang="en-US" dirty="0"/>
          </a:p>
        </p:txBody>
      </p:sp>
    </p:spTree>
    <p:extLst>
      <p:ext uri="{BB962C8B-B14F-4D97-AF65-F5344CB8AC3E}">
        <p14:creationId xmlns:p14="http://schemas.microsoft.com/office/powerpoint/2010/main" val="1015972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3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DAFE158-74B5-7846-A539-A34EE91F4820}" type="slidenum">
              <a:rPr lang="en-US" sz="1300">
                <a:solidFill>
                  <a:schemeClr val="tx1"/>
                </a:solidFill>
                <a:cs typeface="Gill Sans" charset="0"/>
              </a:rPr>
              <a:pPr eaLnBrk="1" hangingPunct="1"/>
              <a:t>130</a:t>
            </a:fld>
            <a:endParaRPr lang="en-US" sz="1300">
              <a:solidFill>
                <a:schemeClr val="tx1"/>
              </a:solidFill>
              <a:cs typeface="Gill Sans" charset="0"/>
            </a:endParaRPr>
          </a:p>
        </p:txBody>
      </p:sp>
      <p:sp>
        <p:nvSpPr>
          <p:cNvPr id="534532"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4533" name="AutoShape 4"/>
          <p:cNvSpPr>
            <a:spLocks/>
          </p:cNvSpPr>
          <p:nvPr/>
        </p:nvSpPr>
        <p:spPr bwMode="auto">
          <a:xfrm rot="4137750">
            <a:off x="-607219" y="1902023"/>
            <a:ext cx="2277070" cy="892969"/>
          </a:xfrm>
          <a:prstGeom prst="leftRightArrow">
            <a:avLst>
              <a:gd name="adj1" fmla="val 32000"/>
              <a:gd name="adj2" fmla="val 43999"/>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4534" name="AutoShape 5"/>
          <p:cNvSpPr>
            <a:spLocks/>
          </p:cNvSpPr>
          <p:nvPr/>
        </p:nvSpPr>
        <p:spPr bwMode="auto">
          <a:xfrm rot="4140000">
            <a:off x="428625" y="4363269"/>
            <a:ext cx="2071688" cy="892969"/>
          </a:xfrm>
          <a:prstGeom prst="leftRightArrow">
            <a:avLst>
              <a:gd name="adj1" fmla="val 32000"/>
              <a:gd name="adj2" fmla="val 4399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graphicFrame>
        <p:nvGraphicFramePr>
          <p:cNvPr id="174086"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4130"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4174"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34601" name="Rectangle 138"/>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74219"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4614" name="Rectangle 157"/>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415742662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FE77580-3710-254A-8616-977B87194553}" type="slidenum">
              <a:rPr lang="en-US" sz="1300">
                <a:solidFill>
                  <a:schemeClr val="tx1"/>
                </a:solidFill>
                <a:cs typeface="Gill Sans" charset="0"/>
              </a:rPr>
              <a:pPr eaLnBrk="1" hangingPunct="1"/>
              <a:t>131</a:t>
            </a:fld>
            <a:endParaRPr lang="en-US" sz="1300">
              <a:solidFill>
                <a:schemeClr val="tx1"/>
              </a:solidFill>
              <a:cs typeface="Gill Sans" charset="0"/>
            </a:endParaRPr>
          </a:p>
        </p:txBody>
      </p:sp>
      <p:sp>
        <p:nvSpPr>
          <p:cNvPr id="535555" name="Rectangle 1"/>
          <p:cNvSpPr>
            <a:spLocks noGrp="1" noChangeArrowheads="1"/>
          </p:cNvSpPr>
          <p:nvPr>
            <p:ph type="title"/>
          </p:nvPr>
        </p:nvSpPr>
        <p:spPr>
          <a:xfrm>
            <a:off x="892969" y="178594"/>
            <a:ext cx="7358063" cy="964406"/>
          </a:xfrm>
        </p:spPr>
        <p:txBody>
          <a:bodyPr/>
          <a:lstStyle/>
          <a:p>
            <a:pPr eaLnBrk="1" hangingPunct="1"/>
            <a:r>
              <a:rPr lang="en-US">
                <a:latin typeface="Gill Sans" charset="0"/>
                <a:ea typeface="ヒラギノ角ゴ ProN W3" charset="0"/>
                <a:cs typeface="ヒラギノ角ゴ ProN W3" charset="0"/>
              </a:rPr>
              <a:t>Value Decision Table</a:t>
            </a:r>
          </a:p>
        </p:txBody>
      </p:sp>
      <p:pic>
        <p:nvPicPr>
          <p:cNvPr id="535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05" y="2062758"/>
            <a:ext cx="12349758" cy="392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5557"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5558" name="Rectangle 4"/>
          <p:cNvSpPr>
            <a:spLocks/>
          </p:cNvSpPr>
          <p:nvPr/>
        </p:nvSpPr>
        <p:spPr bwMode="auto">
          <a:xfrm>
            <a:off x="271240" y="2737262"/>
            <a:ext cx="991195"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Find.Fast</a:t>
            </a:r>
          </a:p>
        </p:txBody>
      </p:sp>
      <p:sp>
        <p:nvSpPr>
          <p:cNvPr id="535559" name="Rectangle 5"/>
          <p:cNvSpPr>
            <a:spLocks/>
          </p:cNvSpPr>
          <p:nvPr/>
        </p:nvSpPr>
        <p:spPr bwMode="auto">
          <a:xfrm>
            <a:off x="3375422" y="2443663"/>
            <a:ext cx="136624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dirty="0" err="1">
                <a:cs typeface="Gill Sans" charset="0"/>
              </a:rPr>
              <a:t>Sorted.Needs</a:t>
            </a:r>
            <a:endParaRPr lang="en-US" sz="1300" dirty="0">
              <a:cs typeface="Gill Sans" charset="0"/>
            </a:endParaRPr>
          </a:p>
        </p:txBody>
      </p:sp>
      <p:sp>
        <p:nvSpPr>
          <p:cNvPr id="535560" name="Rectangle 6"/>
          <p:cNvSpPr>
            <a:spLocks/>
          </p:cNvSpPr>
          <p:nvPr/>
        </p:nvSpPr>
        <p:spPr bwMode="auto">
          <a:xfrm>
            <a:off x="4688086" y="2443663"/>
            <a:ext cx="1428750"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Service Guide</a:t>
            </a:r>
          </a:p>
        </p:txBody>
      </p:sp>
      <p:sp>
        <p:nvSpPr>
          <p:cNvPr id="535561" name="Rectangle 7"/>
          <p:cNvSpPr>
            <a:spLocks/>
          </p:cNvSpPr>
          <p:nvPr/>
        </p:nvSpPr>
        <p:spPr bwMode="auto">
          <a:xfrm>
            <a:off x="267891" y="3840078"/>
            <a:ext cx="1535906"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dirty="0">
                <a:cs typeface="Gill Sans" charset="0"/>
              </a:rPr>
              <a:t>Resources. External</a:t>
            </a:r>
          </a:p>
        </p:txBody>
      </p:sp>
      <p:sp>
        <p:nvSpPr>
          <p:cNvPr id="535562" name="Rectangle 8"/>
          <p:cNvSpPr>
            <a:spLocks/>
          </p:cNvSpPr>
          <p:nvPr/>
        </p:nvSpPr>
        <p:spPr bwMode="auto">
          <a:xfrm>
            <a:off x="267891" y="4250844"/>
            <a:ext cx="1535906"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Resources. Internal</a:t>
            </a:r>
          </a:p>
        </p:txBody>
      </p:sp>
      <p:grpSp>
        <p:nvGrpSpPr>
          <p:cNvPr id="2" name="Group 9"/>
          <p:cNvGrpSpPr>
            <a:grpSpLocks/>
          </p:cNvGrpSpPr>
          <p:nvPr/>
        </p:nvGrpSpPr>
        <p:grpSpPr bwMode="auto">
          <a:xfrm>
            <a:off x="1000125" y="1504653"/>
            <a:ext cx="2357438" cy="2616398"/>
            <a:chOff x="0" y="0"/>
            <a:chExt cx="2112" cy="2344"/>
          </a:xfrm>
        </p:grpSpPr>
        <p:sp>
          <p:nvSpPr>
            <p:cNvPr id="535567" name="AutoShape 10"/>
            <p:cNvSpPr>
              <a:spLocks/>
            </p:cNvSpPr>
            <p:nvPr/>
          </p:nvSpPr>
          <p:spPr bwMode="auto">
            <a:xfrm rot="5400000">
              <a:off x="-121" y="772"/>
              <a:ext cx="2343" cy="800"/>
            </a:xfrm>
            <a:prstGeom prst="leftRightArrow">
              <a:avLst>
                <a:gd name="adj1" fmla="val 33194"/>
                <a:gd name="adj2" fmla="val 47036"/>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5115" name="Oval 11"/>
            <p:cNvSpPr>
              <a:spLocks/>
            </p:cNvSpPr>
            <p:nvPr/>
          </p:nvSpPr>
          <p:spPr bwMode="auto">
            <a:xfrm>
              <a:off x="0" y="596"/>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Product</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12"/>
          <p:cNvGrpSpPr>
            <a:grpSpLocks/>
          </p:cNvGrpSpPr>
          <p:nvPr/>
        </p:nvGrpSpPr>
        <p:grpSpPr bwMode="auto">
          <a:xfrm>
            <a:off x="4191372" y="1232297"/>
            <a:ext cx="4411266" cy="1330523"/>
            <a:chOff x="0" y="0"/>
            <a:chExt cx="3952" cy="1192"/>
          </a:xfrm>
        </p:grpSpPr>
        <p:sp>
          <p:nvSpPr>
            <p:cNvPr id="535565" name="AutoShape 13"/>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5118" name="Oval 14"/>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Solutions</a:t>
              </a:r>
            </a:p>
          </p:txBody>
        </p:sp>
      </p:grpSp>
    </p:spTree>
    <p:extLst>
      <p:ext uri="{BB962C8B-B14F-4D97-AF65-F5344CB8AC3E}">
        <p14:creationId xmlns:p14="http://schemas.microsoft.com/office/powerpoint/2010/main" val="385275915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6579" name="Rectangle 2"/>
          <p:cNvSpPr>
            <a:spLocks/>
          </p:cNvSpPr>
          <p:nvPr/>
        </p:nvSpPr>
        <p:spPr bwMode="auto">
          <a:xfrm>
            <a:off x="124040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36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6581"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E14B622-2E69-A240-88CA-196BDCF60217}" type="slidenum">
              <a:rPr lang="en-US" sz="1300">
                <a:solidFill>
                  <a:schemeClr val="tx1"/>
                </a:solidFill>
                <a:cs typeface="Gill Sans" charset="0"/>
              </a:rPr>
              <a:pPr eaLnBrk="1" hangingPunct="1"/>
              <a:t>132</a:t>
            </a:fld>
            <a:endParaRPr lang="en-US" sz="1300">
              <a:solidFill>
                <a:schemeClr val="tx1"/>
              </a:solidFill>
              <a:cs typeface="Gill Sans" charset="0"/>
            </a:endParaRPr>
          </a:p>
        </p:txBody>
      </p:sp>
      <p:sp>
        <p:nvSpPr>
          <p:cNvPr id="536582" name="Rectangle 5"/>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76134"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6178"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6222"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36649" name="Rectangle 138"/>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76267"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6662" name="Rectangle 157"/>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3561225250"/>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977"/>
            <a:ext cx="12099727"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7603"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C5F1D84-F3EA-C646-AA74-45B15F1B4E9C}" type="slidenum">
              <a:rPr lang="en-US" sz="1300">
                <a:solidFill>
                  <a:schemeClr val="tx1"/>
                </a:solidFill>
                <a:cs typeface="Gill Sans" charset="0"/>
              </a:rPr>
              <a:pPr eaLnBrk="1" hangingPunct="1"/>
              <a:t>133</a:t>
            </a:fld>
            <a:endParaRPr lang="en-US" sz="1300">
              <a:solidFill>
                <a:schemeClr val="tx1"/>
              </a:solidFill>
              <a:cs typeface="Gill Sans" charset="0"/>
            </a:endParaRPr>
          </a:p>
        </p:txBody>
      </p:sp>
      <p:sp>
        <p:nvSpPr>
          <p:cNvPr id="537604"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7605" name="Rectangle 4"/>
          <p:cNvSpPr>
            <a:spLocks/>
          </p:cNvSpPr>
          <p:nvPr/>
        </p:nvSpPr>
        <p:spPr bwMode="auto">
          <a:xfrm>
            <a:off x="3063915" y="466201"/>
            <a:ext cx="1116211"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b="1" dirty="0" err="1">
                <a:cs typeface="Gill Sans" charset="0"/>
              </a:rPr>
              <a:t>Find.Fast</a:t>
            </a:r>
            <a:endParaRPr lang="en-US" sz="1300" b="1" dirty="0">
              <a:cs typeface="Gill Sans" charset="0"/>
            </a:endParaRPr>
          </a:p>
        </p:txBody>
      </p:sp>
      <p:grpSp>
        <p:nvGrpSpPr>
          <p:cNvPr id="2" name="Group 5"/>
          <p:cNvGrpSpPr>
            <a:grpSpLocks/>
          </p:cNvGrpSpPr>
          <p:nvPr/>
        </p:nvGrpSpPr>
        <p:grpSpPr bwMode="auto">
          <a:xfrm>
            <a:off x="151804" y="977801"/>
            <a:ext cx="2357438" cy="5473898"/>
            <a:chOff x="0" y="0"/>
            <a:chExt cx="2112" cy="4904"/>
          </a:xfrm>
        </p:grpSpPr>
        <p:sp>
          <p:nvSpPr>
            <p:cNvPr id="537610" name="AutoShape 6"/>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7159" name="Oval 7"/>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400" dirty="0">
                  <a:solidFill>
                    <a:srgbClr val="FFFFFF"/>
                  </a:solidFill>
                  <a:effectLst>
                    <a:outerShdw blurRad="38100" dist="38100" dir="2700000" algn="tl">
                      <a:srgbClr val="DDDDDD"/>
                    </a:outerShdw>
                  </a:effectLst>
                  <a:cs typeface="Gill Sans" charset="0"/>
                </a:rPr>
                <a:t>Stakeholder</a:t>
              </a:r>
              <a:br>
                <a:rPr lang="en-US" sz="2400" dirty="0">
                  <a:solidFill>
                    <a:srgbClr val="FFFFFF"/>
                  </a:solidFill>
                  <a:effectLst>
                    <a:outerShdw blurRad="38100" dist="38100" dir="2700000" algn="tl">
                      <a:srgbClr val="DDDDDD"/>
                    </a:outerShdw>
                  </a:effectLst>
                  <a:cs typeface="Gill Sans" charset="0"/>
                </a:rPr>
              </a:br>
              <a:r>
                <a:rPr lang="en-US" sz="2800" dirty="0">
                  <a:solidFill>
                    <a:srgbClr val="FFFFFF"/>
                  </a:solidFill>
                  <a:effectLst>
                    <a:outerShdw blurRad="38100" dist="38100" dir="2700000" algn="tl">
                      <a:srgbClr val="DDDDDD"/>
                    </a:outerShdw>
                  </a:effectLst>
                  <a:cs typeface="Gill Sans" charset="0"/>
                </a:rPr>
                <a:t>Values</a:t>
              </a:r>
            </a:p>
          </p:txBody>
        </p:sp>
      </p:grpSp>
      <p:grpSp>
        <p:nvGrpSpPr>
          <p:cNvPr id="3" name="Group 8"/>
          <p:cNvGrpSpPr>
            <a:grpSpLocks/>
          </p:cNvGrpSpPr>
          <p:nvPr/>
        </p:nvGrpSpPr>
        <p:grpSpPr bwMode="auto">
          <a:xfrm>
            <a:off x="4128864" y="80367"/>
            <a:ext cx="4411266" cy="1330523"/>
            <a:chOff x="0" y="0"/>
            <a:chExt cx="3952" cy="1192"/>
          </a:xfrm>
        </p:grpSpPr>
        <p:sp>
          <p:nvSpPr>
            <p:cNvPr id="537608" name="AutoShape 9"/>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7162" name="Oval 10"/>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Product</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255313710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8626" name="Group 1"/>
          <p:cNvGrpSpPr>
            <a:grpSpLocks/>
          </p:cNvGrpSpPr>
          <p:nvPr/>
        </p:nvGrpSpPr>
        <p:grpSpPr bwMode="auto">
          <a:xfrm>
            <a:off x="151804" y="977801"/>
            <a:ext cx="2357438" cy="5473898"/>
            <a:chOff x="0" y="0"/>
            <a:chExt cx="2112" cy="4904"/>
          </a:xfrm>
        </p:grpSpPr>
        <p:sp>
          <p:nvSpPr>
            <p:cNvPr id="538627" name="AutoShape 2"/>
            <p:cNvSpPr>
              <a:spLocks/>
            </p:cNvSpPr>
            <p:nvPr/>
          </p:nvSpPr>
          <p:spPr bwMode="auto">
            <a:xfrm rot="5400000">
              <a:off x="-1401" y="2052"/>
              <a:ext cx="4903" cy="800"/>
            </a:xfrm>
            <a:prstGeom prst="leftRightArrow">
              <a:avLst>
                <a:gd name="adj1" fmla="val 33194"/>
                <a:gd name="adj2" fmla="val 47044"/>
              </a:avLst>
            </a:prstGeom>
            <a:blipFill dpi="0" rotWithShape="0">
              <a:blip r:embed="rId2"/>
              <a:srcRect/>
              <a:tile tx="0" ty="0" sx="100000" sy="100000" flip="none" algn="tl"/>
            </a:blipFill>
            <a:ln w="25400">
              <a:solidFill>
                <a:schemeClr val="tx1"/>
              </a:solidFill>
              <a:miter lim="800000"/>
              <a:headEnd/>
              <a:tailEnd/>
            </a:ln>
          </p:spPr>
          <p:txBody>
            <a:bodyPr lIns="0" tIns="0" rIns="0" bIns="0"/>
            <a:lstStyle/>
            <a:p>
              <a:endParaRPr lang="nb-NO"/>
            </a:p>
          </p:txBody>
        </p:sp>
        <p:sp>
          <p:nvSpPr>
            <p:cNvPr id="178179" name="Oval 3"/>
            <p:cNvSpPr>
              <a:spLocks/>
            </p:cNvSpPr>
            <p:nvPr/>
          </p:nvSpPr>
          <p:spPr bwMode="auto">
            <a:xfrm>
              <a:off x="0" y="1404"/>
              <a:ext cx="2112" cy="1192"/>
            </a:xfrm>
            <a:prstGeom prst="ellipse">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2909484721"/>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xmlns:p14="http://schemas.microsoft.com/office/powerpoint/2010/main" spd="slow" advClick="0" advTm="500"/>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1"/>
          <p:cNvSpPr>
            <a:spLocks noGrp="1" noChangeArrowheads="1"/>
          </p:cNvSpPr>
          <p:nvPr>
            <p:ph type="title"/>
          </p:nvPr>
        </p:nvSpPr>
        <p:spPr>
          <a:xfrm>
            <a:off x="107156" y="0"/>
            <a:ext cx="8929688" cy="1276945"/>
          </a:xfrm>
        </p:spPr>
        <p:txBody>
          <a:bodyPr/>
          <a:lstStyle/>
          <a:p>
            <a:pPr eaLnBrk="1" hangingPunct="1"/>
            <a:r>
              <a:rPr lang="en-US">
                <a:latin typeface="Gill Sans" charset="0"/>
                <a:ea typeface="ヒラギノ角ゴ ProN W3" charset="0"/>
                <a:cs typeface="ヒラギノ角ゴ ProN W3" charset="0"/>
              </a:rPr>
              <a:t>Stakeholder Value Examples</a:t>
            </a:r>
          </a:p>
        </p:txBody>
      </p:sp>
      <p:sp>
        <p:nvSpPr>
          <p:cNvPr id="539651" name="Rectangle 2"/>
          <p:cNvSpPr>
            <a:spLocks/>
          </p:cNvSpPr>
          <p:nvPr/>
        </p:nvSpPr>
        <p:spPr bwMode="auto">
          <a:xfrm>
            <a:off x="2741414" y="2268141"/>
            <a:ext cx="6116836" cy="374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500" b="1">
                <a:cs typeface="Gill Sans" charset="0"/>
              </a:rPr>
              <a:t>KFS.Charging </a:t>
            </a:r>
            <a:r>
              <a:rPr lang="en-US" sz="2500">
                <a:cs typeface="Gill Sans" charset="0"/>
              </a:rPr>
              <a:t>Scale: number of customers per month that charge their postage meter </a:t>
            </a:r>
            <a:r>
              <a:rPr lang="ja-JP" altLang="en-US" sz="2500">
                <a:cs typeface="Gill Sans" charset="0"/>
              </a:rPr>
              <a:t>“</a:t>
            </a:r>
            <a:r>
              <a:rPr lang="en-US" sz="2500">
                <a:cs typeface="Gill Sans" charset="0"/>
              </a:rPr>
              <a:t>frankeringsmaskin</a:t>
            </a:r>
            <a:r>
              <a:rPr lang="ja-JP" altLang="en-US" sz="2500">
                <a:cs typeface="Gill Sans" charset="0"/>
              </a:rPr>
              <a:t>”</a:t>
            </a:r>
            <a:r>
              <a:rPr lang="en-US" sz="2500">
                <a:cs typeface="Gill Sans" charset="0"/>
              </a:rPr>
              <a:t> on www.Bring.no/Mail</a:t>
            </a:r>
            <a:r>
              <a:rPr lang="en-US" sz="2500" b="1">
                <a:cs typeface="Gill Sans" charset="0"/>
              </a:rPr>
              <a:t>Customerservice.Contact</a:t>
            </a:r>
            <a:r>
              <a:rPr lang="en-US" sz="2500">
                <a:cs typeface="Gill Sans" charset="0"/>
              </a:rPr>
              <a:t> Scale:  % of customers that get the correct answer on their question, the first time they contact Customerservice.</a:t>
            </a:r>
          </a:p>
        </p:txBody>
      </p:sp>
      <p:sp>
        <p:nvSpPr>
          <p:cNvPr id="539652"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7B18824-BBC9-264C-888F-DA5FD97E0B36}" type="slidenum">
              <a:rPr lang="en-US" sz="1300">
                <a:solidFill>
                  <a:schemeClr val="tx1"/>
                </a:solidFill>
                <a:cs typeface="Gill Sans" charset="0"/>
              </a:rPr>
              <a:pPr eaLnBrk="1" hangingPunct="1"/>
              <a:t>135</a:t>
            </a:fld>
            <a:endParaRPr lang="en-US" sz="1300">
              <a:solidFill>
                <a:schemeClr val="tx1"/>
              </a:solidFill>
              <a:cs typeface="Gill Sans" charset="0"/>
            </a:endParaRPr>
          </a:p>
        </p:txBody>
      </p:sp>
      <p:sp>
        <p:nvSpPr>
          <p:cNvPr id="539653"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396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414" y="1330523"/>
            <a:ext cx="3795117"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39655" name="Group 6"/>
          <p:cNvGrpSpPr>
            <a:grpSpLocks/>
          </p:cNvGrpSpPr>
          <p:nvPr/>
        </p:nvGrpSpPr>
        <p:grpSpPr bwMode="auto">
          <a:xfrm>
            <a:off x="151804" y="977801"/>
            <a:ext cx="2357438" cy="5473898"/>
            <a:chOff x="0" y="0"/>
            <a:chExt cx="2112" cy="4904"/>
          </a:xfrm>
        </p:grpSpPr>
        <p:sp>
          <p:nvSpPr>
            <p:cNvPr id="539656" name="AutoShape 7"/>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9208" name="Oval 8"/>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259696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1"/>
          <p:cNvSpPr>
            <a:spLocks noGrp="1" noChangeArrowheads="1"/>
          </p:cNvSpPr>
          <p:nvPr>
            <p:ph type="title"/>
          </p:nvPr>
        </p:nvSpPr>
        <p:spPr>
          <a:xfrm>
            <a:off x="107156" y="0"/>
            <a:ext cx="8929688" cy="1276945"/>
          </a:xfrm>
        </p:spPr>
        <p:txBody>
          <a:bodyPr/>
          <a:lstStyle/>
          <a:p>
            <a:pPr eaLnBrk="1" hangingPunct="1"/>
            <a:r>
              <a:rPr lang="en-US">
                <a:latin typeface="Gill Sans" charset="0"/>
                <a:ea typeface="ヒラギノ角ゴ ProN W3" charset="0"/>
                <a:cs typeface="ヒラギノ角ゴ ProN W3" charset="0"/>
              </a:rPr>
              <a:t>Stakeholder Value Examples</a:t>
            </a:r>
          </a:p>
        </p:txBody>
      </p:sp>
      <p:sp>
        <p:nvSpPr>
          <p:cNvPr id="540675" name="Rectangle 2"/>
          <p:cNvSpPr>
            <a:spLocks/>
          </p:cNvSpPr>
          <p:nvPr/>
        </p:nvSpPr>
        <p:spPr bwMode="auto">
          <a:xfrm>
            <a:off x="3589734" y="1201043"/>
            <a:ext cx="5438180" cy="48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500" b="1">
                <a:cs typeface="Gill Sans" charset="0"/>
              </a:rPr>
              <a:t>Sales:Order.Number</a:t>
            </a:r>
            <a:r>
              <a:rPr lang="en-US" sz="2500">
                <a:cs typeface="Gill Sans" charset="0"/>
              </a:rPr>
              <a:t> Scale: number of completed sales per month, from Self.Help.Solutions.</a:t>
            </a:r>
          </a:p>
          <a:p>
            <a:pPr algn="l"/>
            <a:r>
              <a:rPr lang="en-US" sz="2500" b="1">
                <a:cs typeface="Gill Sans" charset="0"/>
              </a:rPr>
              <a:t>Sales.Leadsgeneration</a:t>
            </a:r>
            <a:r>
              <a:rPr lang="en-US" sz="2500">
                <a:cs typeface="Gill Sans" charset="0"/>
              </a:rPr>
              <a:t> Scale: number of Electronic-Leads per month generated on bring.xx to the Specialists.</a:t>
            </a:r>
          </a:p>
          <a:p>
            <a:pPr algn="l"/>
            <a:endParaRPr lang="en-US" sz="2500">
              <a:cs typeface="Gill Sans" charset="0"/>
            </a:endParaRPr>
          </a:p>
          <a:p>
            <a:pPr algn="l"/>
            <a:r>
              <a:rPr lang="en-US" sz="2500" b="1">
                <a:cs typeface="Gill Sans" charset="0"/>
              </a:rPr>
              <a:t>SMB.Selfservice</a:t>
            </a:r>
            <a:r>
              <a:rPr lang="en-US" sz="2500">
                <a:cs typeface="Gill Sans" charset="0"/>
              </a:rPr>
              <a:t> Scale: % SMB customers tht use self service solutions rather than other channels.</a:t>
            </a:r>
          </a:p>
        </p:txBody>
      </p:sp>
      <p:sp>
        <p:nvSpPr>
          <p:cNvPr id="540676"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12CEDD8-6A0C-2448-9572-F63B7B067DEB}" type="slidenum">
              <a:rPr lang="en-US" sz="1300">
                <a:solidFill>
                  <a:schemeClr val="tx1"/>
                </a:solidFill>
                <a:cs typeface="Gill Sans" charset="0"/>
              </a:rPr>
              <a:pPr eaLnBrk="1" hangingPunct="1"/>
              <a:t>136</a:t>
            </a:fld>
            <a:endParaRPr lang="en-US" sz="1300">
              <a:solidFill>
                <a:schemeClr val="tx1"/>
              </a:solidFill>
              <a:cs typeface="Gill Sans" charset="0"/>
            </a:endParaRPr>
          </a:p>
        </p:txBody>
      </p:sp>
      <p:sp>
        <p:nvSpPr>
          <p:cNvPr id="540677"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540678" name="Group 5"/>
          <p:cNvGrpSpPr>
            <a:grpSpLocks/>
          </p:cNvGrpSpPr>
          <p:nvPr/>
        </p:nvGrpSpPr>
        <p:grpSpPr bwMode="auto">
          <a:xfrm>
            <a:off x="151804" y="977801"/>
            <a:ext cx="2357438" cy="5473898"/>
            <a:chOff x="0" y="0"/>
            <a:chExt cx="2112" cy="4904"/>
          </a:xfrm>
        </p:grpSpPr>
        <p:sp>
          <p:nvSpPr>
            <p:cNvPr id="540679" name="AutoShape 6"/>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0231" name="Oval 7"/>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310232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977"/>
            <a:ext cx="12099727"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23" name="Text Box 2"/>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3130605-A5BC-DA4A-B682-EAEECAA65ECD}" type="slidenum">
              <a:rPr lang="en-US" sz="1300">
                <a:solidFill>
                  <a:schemeClr val="tx1"/>
                </a:solidFill>
                <a:cs typeface="Gill Sans" charset="0"/>
              </a:rPr>
              <a:pPr eaLnBrk="1" hangingPunct="1"/>
              <a:t>137</a:t>
            </a:fld>
            <a:endParaRPr lang="en-US" sz="1300">
              <a:solidFill>
                <a:schemeClr val="tx1"/>
              </a:solidFill>
              <a:cs typeface="Gill Sans" charset="0"/>
            </a:endParaRPr>
          </a:p>
        </p:txBody>
      </p:sp>
      <p:sp>
        <p:nvSpPr>
          <p:cNvPr id="542724"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2" name="Group 4"/>
          <p:cNvGrpSpPr>
            <a:grpSpLocks/>
          </p:cNvGrpSpPr>
          <p:nvPr/>
        </p:nvGrpSpPr>
        <p:grpSpPr bwMode="auto">
          <a:xfrm>
            <a:off x="151804" y="977801"/>
            <a:ext cx="2357438" cy="5473898"/>
            <a:chOff x="0" y="0"/>
            <a:chExt cx="2112" cy="4904"/>
          </a:xfrm>
        </p:grpSpPr>
        <p:sp>
          <p:nvSpPr>
            <p:cNvPr id="542726" name="AutoShape 5"/>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2278" name="Oval 6"/>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272963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xit" presetSubtype="0" fill="hold" nodeType="afterEffect">
                                  <p:stCondLst>
                                    <p:cond delay="500"/>
                                  </p:stCondLst>
                                  <p:childTnLst>
                                    <p:set>
                                      <p:cBhvr>
                                        <p:cTn id="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92" y="151805"/>
            <a:ext cx="5204891"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47" name="Rectangle 2"/>
          <p:cNvSpPr>
            <a:spLocks/>
          </p:cNvSpPr>
          <p:nvPr/>
        </p:nvSpPr>
        <p:spPr bwMode="auto">
          <a:xfrm>
            <a:off x="705445" y="142875"/>
            <a:ext cx="5268516" cy="196453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3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49" name="Rectangle 4"/>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3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51" name="Text Box 6"/>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0CEF56A-D88C-B846-B9F8-50BD56295279}" type="slidenum">
              <a:rPr lang="en-US" sz="1300">
                <a:solidFill>
                  <a:schemeClr val="tx1"/>
                </a:solidFill>
                <a:cs typeface="Gill Sans" charset="0"/>
              </a:rPr>
              <a:pPr eaLnBrk="1" hangingPunct="1"/>
              <a:t>138</a:t>
            </a:fld>
            <a:endParaRPr lang="en-US" sz="1300">
              <a:solidFill>
                <a:schemeClr val="tx1"/>
              </a:solidFill>
              <a:cs typeface="Gill Sans" charset="0"/>
            </a:endParaRPr>
          </a:p>
        </p:txBody>
      </p:sp>
      <p:sp>
        <p:nvSpPr>
          <p:cNvPr id="543752"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83304" name="Group 8"/>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3348" name="Group 52"/>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3392" name="Group 96"/>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43819" name="Rectangle 140"/>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83437" name="Group 141"/>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3832" name="Rectangle 159"/>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232072456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A8F1177-73E6-2140-9B81-7B0E65BCA96B}" type="slidenum">
              <a:rPr lang="en-US" sz="1300">
                <a:solidFill>
                  <a:schemeClr val="tx1"/>
                </a:solidFill>
                <a:cs typeface="Gill Sans" charset="0"/>
              </a:rPr>
              <a:pPr eaLnBrk="1" hangingPunct="1"/>
              <a:t>139</a:t>
            </a:fld>
            <a:endParaRPr lang="en-US" sz="1300">
              <a:solidFill>
                <a:schemeClr val="tx1"/>
              </a:solidFill>
              <a:cs typeface="Gill Sans" charset="0"/>
            </a:endParaRPr>
          </a:p>
        </p:txBody>
      </p:sp>
      <p:pic>
        <p:nvPicPr>
          <p:cNvPr id="54477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8445"/>
            <a:ext cx="11144250" cy="405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4772" name="Rectangle 2"/>
          <p:cNvSpPr>
            <a:spLocks noGrp="1" noChangeArrowheads="1"/>
          </p:cNvSpPr>
          <p:nvPr>
            <p:ph type="title"/>
          </p:nvPr>
        </p:nvSpPr>
        <p:spPr>
          <a:xfrm>
            <a:off x="892969" y="178594"/>
            <a:ext cx="7358063" cy="937617"/>
          </a:xfrm>
        </p:spPr>
        <p:txBody>
          <a:bodyPr/>
          <a:lstStyle/>
          <a:p>
            <a:pPr eaLnBrk="1" hangingPunct="1"/>
            <a:r>
              <a:rPr lang="en-US">
                <a:latin typeface="Gill Sans" charset="0"/>
                <a:ea typeface="ヒラギノ角ゴ ProN W3" charset="0"/>
                <a:cs typeface="ヒラギノ角ゴ ProN W3" charset="0"/>
              </a:rPr>
              <a:t>Value Decision Table</a:t>
            </a:r>
          </a:p>
        </p:txBody>
      </p:sp>
      <p:sp>
        <p:nvSpPr>
          <p:cNvPr id="544773"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2" name="Group 4"/>
          <p:cNvGrpSpPr>
            <a:grpSpLocks/>
          </p:cNvGrpSpPr>
          <p:nvPr/>
        </p:nvGrpSpPr>
        <p:grpSpPr bwMode="auto">
          <a:xfrm>
            <a:off x="1000125" y="1843981"/>
            <a:ext cx="2357438" cy="2616398"/>
            <a:chOff x="0" y="0"/>
            <a:chExt cx="2112" cy="2344"/>
          </a:xfrm>
        </p:grpSpPr>
        <p:sp>
          <p:nvSpPr>
            <p:cNvPr id="544778" name="AutoShape 5"/>
            <p:cNvSpPr>
              <a:spLocks/>
            </p:cNvSpPr>
            <p:nvPr/>
          </p:nvSpPr>
          <p:spPr bwMode="auto">
            <a:xfrm rot="5400000">
              <a:off x="-121" y="772"/>
              <a:ext cx="2343" cy="800"/>
            </a:xfrm>
            <a:prstGeom prst="leftRightArrow">
              <a:avLst>
                <a:gd name="adj1" fmla="val 33194"/>
                <a:gd name="adj2" fmla="val 47036"/>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4326" name="Oval 6"/>
            <p:cNvSpPr>
              <a:spLocks/>
            </p:cNvSpPr>
            <p:nvPr/>
          </p:nvSpPr>
          <p:spPr bwMode="auto">
            <a:xfrm>
              <a:off x="0" y="596"/>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sz="2800" dirty="0">
                  <a:solidFill>
                    <a:srgbClr val="FFFFFF"/>
                  </a:solidFill>
                  <a:effectLst>
                    <a:outerShdw blurRad="38100" dist="38100" dir="2700000" algn="tl">
                      <a:srgbClr val="DDDDDD"/>
                    </a:outerShdw>
                  </a:effectLst>
                  <a:cs typeface="Gill Sans" charset="0"/>
                </a:rPr>
                <a:t>Business</a:t>
              </a:r>
              <a:br>
                <a:rPr lang="en-US" sz="2800" dirty="0">
                  <a:solidFill>
                    <a:srgbClr val="FFFFFF"/>
                  </a:solidFill>
                  <a:effectLst>
                    <a:outerShdw blurRad="38100" dist="38100" dir="2700000" algn="tl">
                      <a:srgbClr val="DDDDDD"/>
                    </a:outerShdw>
                  </a:effectLst>
                  <a:cs typeface="Gill Sans" charset="0"/>
                </a:rPr>
              </a:br>
              <a:r>
                <a:rPr lang="en-US" sz="2800" dirty="0">
                  <a:solidFill>
                    <a:srgbClr val="FFFFFF"/>
                  </a:solidFill>
                  <a:effectLst>
                    <a:outerShdw blurRad="38100" dist="38100" dir="2700000" algn="tl">
                      <a:srgbClr val="DDDDDD"/>
                    </a:outerShdw>
                  </a:effectLst>
                  <a:cs typeface="Gill Sans" charset="0"/>
                </a:rPr>
                <a:t>Values</a:t>
              </a:r>
            </a:p>
          </p:txBody>
        </p:sp>
      </p:grpSp>
      <p:grpSp>
        <p:nvGrpSpPr>
          <p:cNvPr id="3" name="Group 7"/>
          <p:cNvGrpSpPr>
            <a:grpSpLocks/>
          </p:cNvGrpSpPr>
          <p:nvPr/>
        </p:nvGrpSpPr>
        <p:grpSpPr bwMode="auto">
          <a:xfrm>
            <a:off x="3709169" y="1178719"/>
            <a:ext cx="4411266" cy="1330523"/>
            <a:chOff x="0" y="0"/>
            <a:chExt cx="3952" cy="1192"/>
          </a:xfrm>
        </p:grpSpPr>
        <p:sp>
          <p:nvSpPr>
            <p:cNvPr id="544776" name="AutoShape 8"/>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4329" name="Oval 9"/>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sz="2400" dirty="0">
                  <a:solidFill>
                    <a:srgbClr val="FFFFFF"/>
                  </a:solidFill>
                  <a:effectLst>
                    <a:outerShdw blurRad="38100" dist="38100" dir="2700000" algn="tl">
                      <a:srgbClr val="DDDDDD"/>
                    </a:outerShdw>
                  </a:effectLst>
                  <a:cs typeface="Gill Sans" charset="0"/>
                </a:rPr>
                <a:t>Stakeholder</a:t>
              </a:r>
              <a:br>
                <a:rPr lang="en-US" sz="2400" dirty="0">
                  <a:solidFill>
                    <a:srgbClr val="FFFFFF"/>
                  </a:solidFill>
                  <a:effectLst>
                    <a:outerShdw blurRad="38100" dist="38100" dir="2700000" algn="tl">
                      <a:srgbClr val="DDDDDD"/>
                    </a:outerShdw>
                  </a:effectLst>
                  <a:cs typeface="Gill Sans" charset="0"/>
                </a:rPr>
              </a:br>
              <a:r>
                <a:rPr lang="en-US" sz="2800" dirty="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398811786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6600"/>
          </a:xfrm>
        </p:spPr>
        <p:txBody>
          <a:bodyPr>
            <a:normAutofit/>
          </a:bodyPr>
          <a:lstStyle/>
          <a:p>
            <a:r>
              <a:rPr lang="en-US" sz="4000">
                <a:latin typeface="Calibri" charset="0"/>
              </a:rPr>
              <a:t>The problem</a:t>
            </a:r>
          </a:p>
        </p:txBody>
      </p:sp>
      <p:sp>
        <p:nvSpPr>
          <p:cNvPr id="3" name="Content Placeholder 2"/>
          <p:cNvSpPr>
            <a:spLocks noGrp="1"/>
          </p:cNvSpPr>
          <p:nvPr>
            <p:ph idx="1"/>
          </p:nvPr>
        </p:nvSpPr>
        <p:spPr>
          <a:xfrm>
            <a:off x="457200" y="1219200"/>
            <a:ext cx="4572000" cy="2819400"/>
          </a:xfrm>
        </p:spPr>
        <p:txBody>
          <a:bodyPr>
            <a:normAutofit/>
          </a:bodyPr>
          <a:lstStyle/>
          <a:p>
            <a:pPr>
              <a:lnSpc>
                <a:spcPct val="80000"/>
              </a:lnSpc>
            </a:pPr>
            <a:r>
              <a:rPr lang="en-US" sz="2700">
                <a:latin typeface="Calibri" charset="0"/>
              </a:rPr>
              <a:t>Great Market Growth Opportunities</a:t>
            </a:r>
          </a:p>
          <a:p>
            <a:pPr>
              <a:lnSpc>
                <a:spcPct val="80000"/>
              </a:lnSpc>
            </a:pPr>
            <a:r>
              <a:rPr lang="en-US" sz="2700">
                <a:latin typeface="Calibri" charset="0"/>
              </a:rPr>
              <a:t>Too Few Software Engineers</a:t>
            </a:r>
          </a:p>
          <a:p>
            <a:pPr>
              <a:lnSpc>
                <a:spcPct val="80000"/>
              </a:lnSpc>
            </a:pPr>
            <a:endParaRPr lang="en-US" sz="2700">
              <a:latin typeface="Calibri" charset="0"/>
            </a:endParaRPr>
          </a:p>
          <a:p>
            <a:pPr>
              <a:lnSpc>
                <a:spcPct val="80000"/>
              </a:lnSpc>
            </a:pPr>
            <a:r>
              <a:rPr lang="en-US" sz="2700">
                <a:latin typeface="Calibri" charset="0"/>
              </a:rPr>
              <a:t>Solution:</a:t>
            </a:r>
          </a:p>
          <a:p>
            <a:pPr lvl="1">
              <a:lnSpc>
                <a:spcPct val="80000"/>
              </a:lnSpc>
            </a:pPr>
            <a:r>
              <a:rPr lang="en-US" sz="2400">
                <a:latin typeface="Calibri" charset="0"/>
              </a:rPr>
              <a:t>Increase productivity of existing engineers</a:t>
            </a:r>
          </a:p>
        </p:txBody>
      </p:sp>
      <p:pic>
        <p:nvPicPr>
          <p:cNvPr id="16388" name="Picture 3"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36600"/>
            <a:ext cx="41148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ericssonrbs54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113" y="4419600"/>
            <a:ext cx="1889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triped Right Arrow 5"/>
          <p:cNvSpPr/>
          <p:nvPr/>
        </p:nvSpPr>
        <p:spPr>
          <a:xfrm>
            <a:off x="2895600" y="4648200"/>
            <a:ext cx="2133600" cy="11430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769565707"/>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92" y="151805"/>
            <a:ext cx="5204891"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5" name="Rectangle 2"/>
          <p:cNvSpPr>
            <a:spLocks/>
          </p:cNvSpPr>
          <p:nvPr/>
        </p:nvSpPr>
        <p:spPr bwMode="auto">
          <a:xfrm>
            <a:off x="705445" y="142875"/>
            <a:ext cx="5268516" cy="196453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5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7" name="Rectangle 4"/>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57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9" name="Text Box 6"/>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C80249D-EEC1-5041-BC84-CE219ADD128A}" type="slidenum">
              <a:rPr lang="en-US" sz="1300">
                <a:solidFill>
                  <a:schemeClr val="tx1"/>
                </a:solidFill>
                <a:cs typeface="Gill Sans" charset="0"/>
              </a:rPr>
              <a:pPr eaLnBrk="1" hangingPunct="1"/>
              <a:t>140</a:t>
            </a:fld>
            <a:endParaRPr lang="en-US" sz="1300">
              <a:solidFill>
                <a:schemeClr val="tx1"/>
              </a:solidFill>
              <a:cs typeface="Gill Sans" charset="0"/>
            </a:endParaRPr>
          </a:p>
        </p:txBody>
      </p:sp>
      <p:sp>
        <p:nvSpPr>
          <p:cNvPr id="545800"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85352" name="Group 8"/>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5396" name="Group 52"/>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5440" name="Group 96"/>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45867" name="Rectangle 140"/>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85485" name="Group 141"/>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5880" name="Rectangle 159"/>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107097529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7" y="1401961"/>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3507" name="AutoShape 2"/>
          <p:cNvSpPr>
            <a:spLocks/>
          </p:cNvSpPr>
          <p:nvPr/>
        </p:nvSpPr>
        <p:spPr bwMode="auto">
          <a:xfrm>
            <a:off x="3045024" y="4304109"/>
            <a:ext cx="5080992" cy="892969"/>
          </a:xfrm>
          <a:prstGeom prst="leftRightArrow">
            <a:avLst>
              <a:gd name="adj1" fmla="val 32000"/>
              <a:gd name="adj2" fmla="val 43992"/>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3508" name="AutoShape 3"/>
          <p:cNvSpPr>
            <a:spLocks/>
          </p:cNvSpPr>
          <p:nvPr/>
        </p:nvSpPr>
        <p:spPr bwMode="auto">
          <a:xfrm>
            <a:off x="750094" y="4304109"/>
            <a:ext cx="2277070" cy="892969"/>
          </a:xfrm>
          <a:prstGeom prst="leftRightArrow">
            <a:avLst>
              <a:gd name="adj1" fmla="val 32000"/>
              <a:gd name="adj2" fmla="val 43999"/>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3509"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CDC6B42-92B3-634C-BB2F-85588EE5B607}" type="slidenum">
              <a:rPr lang="en-US" sz="1300">
                <a:solidFill>
                  <a:schemeClr val="tx1"/>
                </a:solidFill>
                <a:cs typeface="Gill Sans" charset="0"/>
              </a:rPr>
              <a:pPr eaLnBrk="1" hangingPunct="1"/>
              <a:t>141</a:t>
            </a:fld>
            <a:endParaRPr lang="en-US" sz="1300">
              <a:solidFill>
                <a:schemeClr val="tx1"/>
              </a:solidFill>
              <a:cs typeface="Gill Sans" charset="0"/>
            </a:endParaRPr>
          </a:p>
        </p:txBody>
      </p:sp>
      <p:sp>
        <p:nvSpPr>
          <p:cNvPr id="533510" name="Rectangle 5"/>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84326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3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DAFE158-74B5-7846-A539-A34EE91F4820}" type="slidenum">
              <a:rPr lang="en-US" sz="1300">
                <a:solidFill>
                  <a:schemeClr val="tx1"/>
                </a:solidFill>
                <a:cs typeface="Gill Sans" charset="0"/>
              </a:rPr>
              <a:pPr eaLnBrk="1" hangingPunct="1"/>
              <a:t>142</a:t>
            </a:fld>
            <a:endParaRPr lang="en-US" sz="1300">
              <a:solidFill>
                <a:schemeClr val="tx1"/>
              </a:solidFill>
              <a:cs typeface="Gill Sans" charset="0"/>
            </a:endParaRPr>
          </a:p>
        </p:txBody>
      </p:sp>
      <p:sp>
        <p:nvSpPr>
          <p:cNvPr id="534532"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4533" name="AutoShape 4"/>
          <p:cNvSpPr>
            <a:spLocks/>
          </p:cNvSpPr>
          <p:nvPr/>
        </p:nvSpPr>
        <p:spPr bwMode="auto">
          <a:xfrm rot="4137750">
            <a:off x="-607219" y="1902023"/>
            <a:ext cx="2277070" cy="892969"/>
          </a:xfrm>
          <a:prstGeom prst="leftRightArrow">
            <a:avLst>
              <a:gd name="adj1" fmla="val 32000"/>
              <a:gd name="adj2" fmla="val 43999"/>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4534" name="AutoShape 5"/>
          <p:cNvSpPr>
            <a:spLocks/>
          </p:cNvSpPr>
          <p:nvPr/>
        </p:nvSpPr>
        <p:spPr bwMode="auto">
          <a:xfrm rot="4140000">
            <a:off x="428625" y="4363269"/>
            <a:ext cx="2071688" cy="892969"/>
          </a:xfrm>
          <a:prstGeom prst="leftRightArrow">
            <a:avLst>
              <a:gd name="adj1" fmla="val 32000"/>
              <a:gd name="adj2" fmla="val 4399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graphicFrame>
        <p:nvGraphicFramePr>
          <p:cNvPr id="174086"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4130"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4174"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34601" name="Rectangle 138"/>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74219"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4614" name="Rectangle 157"/>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172918629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FE77580-3710-254A-8616-977B87194553}" type="slidenum">
              <a:rPr lang="en-US" sz="1300">
                <a:solidFill>
                  <a:schemeClr val="tx1"/>
                </a:solidFill>
                <a:cs typeface="Gill Sans" charset="0"/>
              </a:rPr>
              <a:pPr eaLnBrk="1" hangingPunct="1"/>
              <a:t>143</a:t>
            </a:fld>
            <a:endParaRPr lang="en-US" sz="1300">
              <a:solidFill>
                <a:schemeClr val="tx1"/>
              </a:solidFill>
              <a:cs typeface="Gill Sans" charset="0"/>
            </a:endParaRPr>
          </a:p>
        </p:txBody>
      </p:sp>
      <p:sp>
        <p:nvSpPr>
          <p:cNvPr id="535555" name="Rectangle 1"/>
          <p:cNvSpPr>
            <a:spLocks noGrp="1" noChangeArrowheads="1"/>
          </p:cNvSpPr>
          <p:nvPr>
            <p:ph type="title"/>
          </p:nvPr>
        </p:nvSpPr>
        <p:spPr>
          <a:xfrm>
            <a:off x="892969" y="178594"/>
            <a:ext cx="7358063" cy="964406"/>
          </a:xfrm>
        </p:spPr>
        <p:txBody>
          <a:bodyPr/>
          <a:lstStyle/>
          <a:p>
            <a:pPr eaLnBrk="1" hangingPunct="1"/>
            <a:r>
              <a:rPr lang="en-US">
                <a:latin typeface="Gill Sans" charset="0"/>
                <a:ea typeface="ヒラギノ角ゴ ProN W3" charset="0"/>
                <a:cs typeface="ヒラギノ角ゴ ProN W3" charset="0"/>
              </a:rPr>
              <a:t>Value Decision Table</a:t>
            </a:r>
          </a:p>
        </p:txBody>
      </p:sp>
      <p:pic>
        <p:nvPicPr>
          <p:cNvPr id="535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05" y="2062758"/>
            <a:ext cx="12349758" cy="392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5557"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5558" name="Rectangle 4"/>
          <p:cNvSpPr>
            <a:spLocks/>
          </p:cNvSpPr>
          <p:nvPr/>
        </p:nvSpPr>
        <p:spPr bwMode="auto">
          <a:xfrm>
            <a:off x="271240" y="2812852"/>
            <a:ext cx="991195"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Find.Fast</a:t>
            </a:r>
          </a:p>
        </p:txBody>
      </p:sp>
      <p:sp>
        <p:nvSpPr>
          <p:cNvPr id="535559" name="Rectangle 5"/>
          <p:cNvSpPr>
            <a:spLocks/>
          </p:cNvSpPr>
          <p:nvPr/>
        </p:nvSpPr>
        <p:spPr bwMode="auto">
          <a:xfrm>
            <a:off x="3514590" y="2461058"/>
            <a:ext cx="136624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dirty="0" err="1">
                <a:cs typeface="Gill Sans" charset="0"/>
              </a:rPr>
              <a:t>Sorted.Needs</a:t>
            </a:r>
            <a:endParaRPr lang="en-US" sz="1300" dirty="0">
              <a:cs typeface="Gill Sans" charset="0"/>
            </a:endParaRPr>
          </a:p>
        </p:txBody>
      </p:sp>
      <p:sp>
        <p:nvSpPr>
          <p:cNvPr id="535560" name="Rectangle 6"/>
          <p:cNvSpPr>
            <a:spLocks/>
          </p:cNvSpPr>
          <p:nvPr/>
        </p:nvSpPr>
        <p:spPr bwMode="auto">
          <a:xfrm>
            <a:off x="4827254" y="2461058"/>
            <a:ext cx="1428750"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Service Guide</a:t>
            </a:r>
          </a:p>
        </p:txBody>
      </p:sp>
      <p:sp>
        <p:nvSpPr>
          <p:cNvPr id="535561" name="Rectangle 7"/>
          <p:cNvSpPr>
            <a:spLocks/>
          </p:cNvSpPr>
          <p:nvPr/>
        </p:nvSpPr>
        <p:spPr bwMode="auto">
          <a:xfrm>
            <a:off x="267891" y="3915668"/>
            <a:ext cx="1535906" cy="258961"/>
          </a:xfrm>
          <a:prstGeom prst="rect">
            <a:avLst/>
          </a:prstGeom>
          <a:solidFill>
            <a:srgbClr val="FFFFFF"/>
          </a:solidFill>
          <a:ln>
            <a:noFill/>
          </a:ln>
          <a:extLst/>
        </p:spPr>
        <p:txBody>
          <a:bodyPr lIns="0" tIns="0" rIns="0" bIns="0" anchor="ctr"/>
          <a:lstStyle/>
          <a:p>
            <a:r>
              <a:rPr lang="en-US" sz="1300" dirty="0">
                <a:cs typeface="Gill Sans" charset="0"/>
              </a:rPr>
              <a:t>Resources. External</a:t>
            </a:r>
          </a:p>
        </p:txBody>
      </p:sp>
      <p:sp>
        <p:nvSpPr>
          <p:cNvPr id="535562" name="Rectangle 8"/>
          <p:cNvSpPr>
            <a:spLocks/>
          </p:cNvSpPr>
          <p:nvPr/>
        </p:nvSpPr>
        <p:spPr bwMode="auto">
          <a:xfrm>
            <a:off x="267891" y="4326434"/>
            <a:ext cx="1535906" cy="258961"/>
          </a:xfrm>
          <a:prstGeom prst="rect">
            <a:avLst/>
          </a:prstGeom>
          <a:solidFill>
            <a:schemeClr val="bg1"/>
          </a:solidFill>
          <a:ln>
            <a:noFill/>
          </a:ln>
          <a:extLst/>
        </p:spPr>
        <p:txBody>
          <a:bodyPr lIns="0" tIns="0" rIns="0" bIns="0" anchor="ctr"/>
          <a:lstStyle/>
          <a:p>
            <a:r>
              <a:rPr lang="en-US" sz="1300" dirty="0">
                <a:cs typeface="Gill Sans" charset="0"/>
              </a:rPr>
              <a:t>Resources. Internal</a:t>
            </a:r>
          </a:p>
        </p:txBody>
      </p:sp>
      <p:grpSp>
        <p:nvGrpSpPr>
          <p:cNvPr id="2" name="Group 9"/>
          <p:cNvGrpSpPr>
            <a:grpSpLocks/>
          </p:cNvGrpSpPr>
          <p:nvPr/>
        </p:nvGrpSpPr>
        <p:grpSpPr bwMode="auto">
          <a:xfrm>
            <a:off x="1000125" y="1504653"/>
            <a:ext cx="2357438" cy="2616398"/>
            <a:chOff x="0" y="0"/>
            <a:chExt cx="2112" cy="2344"/>
          </a:xfrm>
        </p:grpSpPr>
        <p:sp>
          <p:nvSpPr>
            <p:cNvPr id="535567" name="AutoShape 10"/>
            <p:cNvSpPr>
              <a:spLocks/>
            </p:cNvSpPr>
            <p:nvPr/>
          </p:nvSpPr>
          <p:spPr bwMode="auto">
            <a:xfrm rot="5400000">
              <a:off x="-121" y="772"/>
              <a:ext cx="2343" cy="800"/>
            </a:xfrm>
            <a:prstGeom prst="leftRightArrow">
              <a:avLst>
                <a:gd name="adj1" fmla="val 33194"/>
                <a:gd name="adj2" fmla="val 47036"/>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5115" name="Oval 11"/>
            <p:cNvSpPr>
              <a:spLocks/>
            </p:cNvSpPr>
            <p:nvPr/>
          </p:nvSpPr>
          <p:spPr bwMode="auto">
            <a:xfrm>
              <a:off x="0" y="596"/>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Product</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12"/>
          <p:cNvGrpSpPr>
            <a:grpSpLocks/>
          </p:cNvGrpSpPr>
          <p:nvPr/>
        </p:nvGrpSpPr>
        <p:grpSpPr bwMode="auto">
          <a:xfrm>
            <a:off x="4191372" y="1232297"/>
            <a:ext cx="4411266" cy="1330523"/>
            <a:chOff x="0" y="0"/>
            <a:chExt cx="3952" cy="1192"/>
          </a:xfrm>
        </p:grpSpPr>
        <p:sp>
          <p:nvSpPr>
            <p:cNvPr id="535565" name="AutoShape 13"/>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5118" name="Oval 14"/>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Solutions</a:t>
              </a:r>
            </a:p>
          </p:txBody>
        </p:sp>
      </p:grpSp>
    </p:spTree>
    <p:extLst>
      <p:ext uri="{BB962C8B-B14F-4D97-AF65-F5344CB8AC3E}">
        <p14:creationId xmlns:p14="http://schemas.microsoft.com/office/powerpoint/2010/main" val="65075457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6579" name="Rectangle 2"/>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36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6581"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E14B622-2E69-A240-88CA-196BDCF60217}" type="slidenum">
              <a:rPr lang="en-US" sz="1300">
                <a:solidFill>
                  <a:schemeClr val="tx1"/>
                </a:solidFill>
                <a:cs typeface="Gill Sans" charset="0"/>
              </a:rPr>
              <a:pPr eaLnBrk="1" hangingPunct="1"/>
              <a:t>144</a:t>
            </a:fld>
            <a:endParaRPr lang="en-US" sz="1300">
              <a:solidFill>
                <a:schemeClr val="tx1"/>
              </a:solidFill>
              <a:cs typeface="Gill Sans" charset="0"/>
            </a:endParaRPr>
          </a:p>
        </p:txBody>
      </p:sp>
      <p:sp>
        <p:nvSpPr>
          <p:cNvPr id="536582" name="Rectangle 5"/>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76134"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6178"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6222"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36649" name="Rectangle 138"/>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76267"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6662" name="Rectangle 157"/>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334598079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977"/>
            <a:ext cx="12099727"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7603"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C5F1D84-F3EA-C646-AA74-45B15F1B4E9C}" type="slidenum">
              <a:rPr lang="en-US" sz="1300">
                <a:solidFill>
                  <a:schemeClr val="tx1"/>
                </a:solidFill>
                <a:cs typeface="Gill Sans" charset="0"/>
              </a:rPr>
              <a:pPr eaLnBrk="1" hangingPunct="1"/>
              <a:t>145</a:t>
            </a:fld>
            <a:endParaRPr lang="en-US" sz="1300">
              <a:solidFill>
                <a:schemeClr val="tx1"/>
              </a:solidFill>
              <a:cs typeface="Gill Sans" charset="0"/>
            </a:endParaRPr>
          </a:p>
        </p:txBody>
      </p:sp>
      <p:sp>
        <p:nvSpPr>
          <p:cNvPr id="537604"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7605" name="Rectangle 4"/>
          <p:cNvSpPr>
            <a:spLocks/>
          </p:cNvSpPr>
          <p:nvPr/>
        </p:nvSpPr>
        <p:spPr bwMode="auto">
          <a:xfrm>
            <a:off x="3007175" y="460191"/>
            <a:ext cx="1116211"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dirty="0" err="1">
                <a:cs typeface="Gill Sans" charset="0"/>
              </a:rPr>
              <a:t>Find.Fast</a:t>
            </a:r>
            <a:endParaRPr lang="en-US" sz="1300" dirty="0">
              <a:cs typeface="Gill Sans" charset="0"/>
            </a:endParaRPr>
          </a:p>
        </p:txBody>
      </p:sp>
      <p:grpSp>
        <p:nvGrpSpPr>
          <p:cNvPr id="2" name="Group 5"/>
          <p:cNvGrpSpPr>
            <a:grpSpLocks/>
          </p:cNvGrpSpPr>
          <p:nvPr/>
        </p:nvGrpSpPr>
        <p:grpSpPr bwMode="auto">
          <a:xfrm>
            <a:off x="151804" y="977801"/>
            <a:ext cx="2357438" cy="5473898"/>
            <a:chOff x="0" y="0"/>
            <a:chExt cx="2112" cy="4904"/>
          </a:xfrm>
        </p:grpSpPr>
        <p:sp>
          <p:nvSpPr>
            <p:cNvPr id="537610" name="AutoShape 6"/>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7159" name="Oval 7"/>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8"/>
          <p:cNvGrpSpPr>
            <a:grpSpLocks/>
          </p:cNvGrpSpPr>
          <p:nvPr/>
        </p:nvGrpSpPr>
        <p:grpSpPr bwMode="auto">
          <a:xfrm>
            <a:off x="4128864" y="80367"/>
            <a:ext cx="4411266" cy="1330523"/>
            <a:chOff x="0" y="0"/>
            <a:chExt cx="3952" cy="1192"/>
          </a:xfrm>
        </p:grpSpPr>
        <p:sp>
          <p:nvSpPr>
            <p:cNvPr id="537608" name="AutoShape 9"/>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7162" name="Oval 10"/>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Product</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289449546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8626" name="Group 1"/>
          <p:cNvGrpSpPr>
            <a:grpSpLocks/>
          </p:cNvGrpSpPr>
          <p:nvPr/>
        </p:nvGrpSpPr>
        <p:grpSpPr bwMode="auto">
          <a:xfrm>
            <a:off x="151804" y="977801"/>
            <a:ext cx="2357438" cy="5473898"/>
            <a:chOff x="0" y="0"/>
            <a:chExt cx="2112" cy="4904"/>
          </a:xfrm>
        </p:grpSpPr>
        <p:sp>
          <p:nvSpPr>
            <p:cNvPr id="538627" name="AutoShape 2"/>
            <p:cNvSpPr>
              <a:spLocks/>
            </p:cNvSpPr>
            <p:nvPr/>
          </p:nvSpPr>
          <p:spPr bwMode="auto">
            <a:xfrm rot="5400000">
              <a:off x="-1401" y="2052"/>
              <a:ext cx="4903" cy="800"/>
            </a:xfrm>
            <a:prstGeom prst="leftRightArrow">
              <a:avLst>
                <a:gd name="adj1" fmla="val 33194"/>
                <a:gd name="adj2" fmla="val 47044"/>
              </a:avLst>
            </a:prstGeom>
            <a:blipFill dpi="0" rotWithShape="0">
              <a:blip r:embed="rId2"/>
              <a:srcRect/>
              <a:tile tx="0" ty="0" sx="100000" sy="100000" flip="none" algn="tl"/>
            </a:blipFill>
            <a:ln w="25400">
              <a:solidFill>
                <a:schemeClr val="tx1"/>
              </a:solidFill>
              <a:miter lim="800000"/>
              <a:headEnd/>
              <a:tailEnd/>
            </a:ln>
          </p:spPr>
          <p:txBody>
            <a:bodyPr lIns="0" tIns="0" rIns="0" bIns="0"/>
            <a:lstStyle/>
            <a:p>
              <a:endParaRPr lang="nb-NO"/>
            </a:p>
          </p:txBody>
        </p:sp>
        <p:sp>
          <p:nvSpPr>
            <p:cNvPr id="178179" name="Oval 3"/>
            <p:cNvSpPr>
              <a:spLocks/>
            </p:cNvSpPr>
            <p:nvPr/>
          </p:nvSpPr>
          <p:spPr bwMode="auto">
            <a:xfrm>
              <a:off x="0" y="1404"/>
              <a:ext cx="2112" cy="1192"/>
            </a:xfrm>
            <a:prstGeom prst="ellipse">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358892125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xmlns:p14="http://schemas.microsoft.com/office/powerpoint/2010/main" spd="slow" advClick="0" advTm="500"/>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1"/>
          <p:cNvSpPr>
            <a:spLocks noGrp="1" noChangeArrowheads="1"/>
          </p:cNvSpPr>
          <p:nvPr>
            <p:ph type="title"/>
          </p:nvPr>
        </p:nvSpPr>
        <p:spPr>
          <a:xfrm>
            <a:off x="107156" y="0"/>
            <a:ext cx="8929688" cy="1276945"/>
          </a:xfrm>
        </p:spPr>
        <p:txBody>
          <a:bodyPr/>
          <a:lstStyle/>
          <a:p>
            <a:pPr eaLnBrk="1" hangingPunct="1"/>
            <a:r>
              <a:rPr lang="en-US">
                <a:latin typeface="Gill Sans" charset="0"/>
                <a:ea typeface="ヒラギノ角ゴ ProN W3" charset="0"/>
                <a:cs typeface="ヒラギノ角ゴ ProN W3" charset="0"/>
              </a:rPr>
              <a:t>Stakeholder Value Examples</a:t>
            </a:r>
          </a:p>
        </p:txBody>
      </p:sp>
      <p:sp>
        <p:nvSpPr>
          <p:cNvPr id="539651" name="Rectangle 2"/>
          <p:cNvSpPr>
            <a:spLocks/>
          </p:cNvSpPr>
          <p:nvPr/>
        </p:nvSpPr>
        <p:spPr bwMode="auto">
          <a:xfrm>
            <a:off x="2741414" y="2268141"/>
            <a:ext cx="6116836" cy="374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500" b="1">
                <a:cs typeface="Gill Sans" charset="0"/>
              </a:rPr>
              <a:t>KFS.Charging </a:t>
            </a:r>
            <a:r>
              <a:rPr lang="en-US" sz="2500">
                <a:cs typeface="Gill Sans" charset="0"/>
              </a:rPr>
              <a:t>Scale: number of customers per month that charge their postage meter </a:t>
            </a:r>
            <a:r>
              <a:rPr lang="ja-JP" altLang="en-US" sz="2500">
                <a:cs typeface="Gill Sans" charset="0"/>
              </a:rPr>
              <a:t>“</a:t>
            </a:r>
            <a:r>
              <a:rPr lang="en-US" sz="2500">
                <a:cs typeface="Gill Sans" charset="0"/>
              </a:rPr>
              <a:t>frankeringsmaskin</a:t>
            </a:r>
            <a:r>
              <a:rPr lang="ja-JP" altLang="en-US" sz="2500">
                <a:cs typeface="Gill Sans" charset="0"/>
              </a:rPr>
              <a:t>”</a:t>
            </a:r>
            <a:r>
              <a:rPr lang="en-US" sz="2500">
                <a:cs typeface="Gill Sans" charset="0"/>
              </a:rPr>
              <a:t> on www.Bring.no/Mail</a:t>
            </a:r>
            <a:r>
              <a:rPr lang="en-US" sz="2500" b="1">
                <a:cs typeface="Gill Sans" charset="0"/>
              </a:rPr>
              <a:t>Customerservice.Contact</a:t>
            </a:r>
            <a:r>
              <a:rPr lang="en-US" sz="2500">
                <a:cs typeface="Gill Sans" charset="0"/>
              </a:rPr>
              <a:t> Scale:  % of customers that get the correct answer on their question, the first time they contact Customerservice.</a:t>
            </a:r>
          </a:p>
        </p:txBody>
      </p:sp>
      <p:sp>
        <p:nvSpPr>
          <p:cNvPr id="539652"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7B18824-BBC9-264C-888F-DA5FD97E0B36}" type="slidenum">
              <a:rPr lang="en-US" sz="1300">
                <a:solidFill>
                  <a:schemeClr val="tx1"/>
                </a:solidFill>
                <a:cs typeface="Gill Sans" charset="0"/>
              </a:rPr>
              <a:pPr eaLnBrk="1" hangingPunct="1"/>
              <a:t>147</a:t>
            </a:fld>
            <a:endParaRPr lang="en-US" sz="1300">
              <a:solidFill>
                <a:schemeClr val="tx1"/>
              </a:solidFill>
              <a:cs typeface="Gill Sans" charset="0"/>
            </a:endParaRPr>
          </a:p>
        </p:txBody>
      </p:sp>
      <p:sp>
        <p:nvSpPr>
          <p:cNvPr id="539653"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396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414" y="1330523"/>
            <a:ext cx="3795117"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39655" name="Group 6"/>
          <p:cNvGrpSpPr>
            <a:grpSpLocks/>
          </p:cNvGrpSpPr>
          <p:nvPr/>
        </p:nvGrpSpPr>
        <p:grpSpPr bwMode="auto">
          <a:xfrm>
            <a:off x="151804" y="977801"/>
            <a:ext cx="2357438" cy="5473898"/>
            <a:chOff x="0" y="0"/>
            <a:chExt cx="2112" cy="4904"/>
          </a:xfrm>
        </p:grpSpPr>
        <p:sp>
          <p:nvSpPr>
            <p:cNvPr id="539656" name="AutoShape 7"/>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pPr algn="ctr"/>
              <a:endParaRPr lang="nb-NO"/>
            </a:p>
          </p:txBody>
        </p:sp>
        <p:sp>
          <p:nvSpPr>
            <p:cNvPr id="179208" name="Oval 8"/>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sz="2400" dirty="0">
                  <a:solidFill>
                    <a:srgbClr val="FFFFFF"/>
                  </a:solidFill>
                  <a:effectLst>
                    <a:outerShdw blurRad="38100" dist="38100" dir="2700000" algn="tl">
                      <a:srgbClr val="DDDDDD"/>
                    </a:outerShdw>
                  </a:effectLst>
                  <a:cs typeface="Gill Sans" charset="0"/>
                </a:rPr>
                <a:t>Stakeholder</a:t>
              </a:r>
              <a:r>
                <a:rPr lang="en-US" sz="2800" dirty="0">
                  <a:solidFill>
                    <a:srgbClr val="FFFFFF"/>
                  </a:solidFill>
                  <a:effectLst>
                    <a:outerShdw blurRad="38100" dist="38100" dir="2700000" algn="tl">
                      <a:srgbClr val="DDDDDD"/>
                    </a:outerShdw>
                  </a:effectLst>
                  <a:cs typeface="Gill Sans" charset="0"/>
                </a:rPr>
                <a:t/>
              </a:r>
              <a:br>
                <a:rPr lang="en-US" sz="2800" dirty="0">
                  <a:solidFill>
                    <a:srgbClr val="FFFFFF"/>
                  </a:solidFill>
                  <a:effectLst>
                    <a:outerShdw blurRad="38100" dist="38100" dir="2700000" algn="tl">
                      <a:srgbClr val="DDDDDD"/>
                    </a:outerShdw>
                  </a:effectLst>
                  <a:cs typeface="Gill Sans" charset="0"/>
                </a:rPr>
              </a:br>
              <a:r>
                <a:rPr lang="en-US" sz="2800" dirty="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62773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1"/>
          <p:cNvSpPr>
            <a:spLocks noGrp="1" noChangeArrowheads="1"/>
          </p:cNvSpPr>
          <p:nvPr>
            <p:ph type="title"/>
          </p:nvPr>
        </p:nvSpPr>
        <p:spPr>
          <a:xfrm>
            <a:off x="107156" y="0"/>
            <a:ext cx="8929688" cy="1276945"/>
          </a:xfrm>
        </p:spPr>
        <p:txBody>
          <a:bodyPr/>
          <a:lstStyle/>
          <a:p>
            <a:pPr eaLnBrk="1" hangingPunct="1"/>
            <a:r>
              <a:rPr lang="en-US">
                <a:latin typeface="Gill Sans" charset="0"/>
                <a:ea typeface="ヒラギノ角ゴ ProN W3" charset="0"/>
                <a:cs typeface="ヒラギノ角ゴ ProN W3" charset="0"/>
              </a:rPr>
              <a:t>Stakeholder Value Examples</a:t>
            </a:r>
          </a:p>
        </p:txBody>
      </p:sp>
      <p:sp>
        <p:nvSpPr>
          <p:cNvPr id="540675" name="Rectangle 2"/>
          <p:cNvSpPr>
            <a:spLocks/>
          </p:cNvSpPr>
          <p:nvPr/>
        </p:nvSpPr>
        <p:spPr bwMode="auto">
          <a:xfrm>
            <a:off x="3589734" y="1201043"/>
            <a:ext cx="5438180" cy="48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500" b="1">
                <a:cs typeface="Gill Sans" charset="0"/>
              </a:rPr>
              <a:t>Sales:Order.Number</a:t>
            </a:r>
            <a:r>
              <a:rPr lang="en-US" sz="2500">
                <a:cs typeface="Gill Sans" charset="0"/>
              </a:rPr>
              <a:t> Scale: number of completed sales per month, from Self.Help.Solutions.</a:t>
            </a:r>
          </a:p>
          <a:p>
            <a:pPr algn="l"/>
            <a:r>
              <a:rPr lang="en-US" sz="2500" b="1">
                <a:cs typeface="Gill Sans" charset="0"/>
              </a:rPr>
              <a:t>Sales.Leadsgeneration</a:t>
            </a:r>
            <a:r>
              <a:rPr lang="en-US" sz="2500">
                <a:cs typeface="Gill Sans" charset="0"/>
              </a:rPr>
              <a:t> Scale: number of Electronic-Leads per month generated on bring.xx to the Specialists.</a:t>
            </a:r>
          </a:p>
          <a:p>
            <a:pPr algn="l"/>
            <a:endParaRPr lang="en-US" sz="2500">
              <a:cs typeface="Gill Sans" charset="0"/>
            </a:endParaRPr>
          </a:p>
          <a:p>
            <a:pPr algn="l"/>
            <a:r>
              <a:rPr lang="en-US" sz="2500" b="1">
                <a:cs typeface="Gill Sans" charset="0"/>
              </a:rPr>
              <a:t>SMB.Selfservice</a:t>
            </a:r>
            <a:r>
              <a:rPr lang="en-US" sz="2500">
                <a:cs typeface="Gill Sans" charset="0"/>
              </a:rPr>
              <a:t> Scale: % SMB customers tht use self service solutions rather than other channels.</a:t>
            </a:r>
          </a:p>
        </p:txBody>
      </p:sp>
      <p:sp>
        <p:nvSpPr>
          <p:cNvPr id="540676"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12CEDD8-6A0C-2448-9572-F63B7B067DEB}" type="slidenum">
              <a:rPr lang="en-US" sz="1300">
                <a:solidFill>
                  <a:schemeClr val="tx1"/>
                </a:solidFill>
                <a:cs typeface="Gill Sans" charset="0"/>
              </a:rPr>
              <a:pPr eaLnBrk="1" hangingPunct="1"/>
              <a:t>148</a:t>
            </a:fld>
            <a:endParaRPr lang="en-US" sz="1300">
              <a:solidFill>
                <a:schemeClr val="tx1"/>
              </a:solidFill>
              <a:cs typeface="Gill Sans" charset="0"/>
            </a:endParaRPr>
          </a:p>
        </p:txBody>
      </p:sp>
      <p:sp>
        <p:nvSpPr>
          <p:cNvPr id="540677" name="Rectangle 4"/>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540678" name="Group 5"/>
          <p:cNvGrpSpPr>
            <a:grpSpLocks/>
          </p:cNvGrpSpPr>
          <p:nvPr/>
        </p:nvGrpSpPr>
        <p:grpSpPr bwMode="auto">
          <a:xfrm>
            <a:off x="151804" y="977801"/>
            <a:ext cx="2357438" cy="5473898"/>
            <a:chOff x="0" y="0"/>
            <a:chExt cx="2112" cy="4904"/>
          </a:xfrm>
        </p:grpSpPr>
        <p:sp>
          <p:nvSpPr>
            <p:cNvPr id="540679" name="AutoShape 6"/>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0231" name="Oval 7"/>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38946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977"/>
            <a:ext cx="12099727"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23" name="Text Box 2"/>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3130605-A5BC-DA4A-B682-EAEECAA65ECD}" type="slidenum">
              <a:rPr lang="en-US" sz="1300">
                <a:solidFill>
                  <a:schemeClr val="tx1"/>
                </a:solidFill>
                <a:cs typeface="Gill Sans" charset="0"/>
              </a:rPr>
              <a:pPr eaLnBrk="1" hangingPunct="1"/>
              <a:t>149</a:t>
            </a:fld>
            <a:endParaRPr lang="en-US" sz="1300">
              <a:solidFill>
                <a:schemeClr val="tx1"/>
              </a:solidFill>
              <a:cs typeface="Gill Sans" charset="0"/>
            </a:endParaRPr>
          </a:p>
        </p:txBody>
      </p:sp>
      <p:sp>
        <p:nvSpPr>
          <p:cNvPr id="542724"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2" name="Group 4"/>
          <p:cNvGrpSpPr>
            <a:grpSpLocks/>
          </p:cNvGrpSpPr>
          <p:nvPr/>
        </p:nvGrpSpPr>
        <p:grpSpPr bwMode="auto">
          <a:xfrm>
            <a:off x="151804" y="977801"/>
            <a:ext cx="2357438" cy="5472782"/>
            <a:chOff x="0" y="0"/>
            <a:chExt cx="2112" cy="4903"/>
          </a:xfrm>
        </p:grpSpPr>
        <p:sp>
          <p:nvSpPr>
            <p:cNvPr id="542726" name="AutoShape 5"/>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2278" name="Oval 6"/>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sz="2400" dirty="0">
                  <a:solidFill>
                    <a:srgbClr val="FFFFFF"/>
                  </a:solidFill>
                  <a:effectLst>
                    <a:outerShdw blurRad="38100" dist="38100" dir="2700000" algn="tl">
                      <a:srgbClr val="DDDDDD"/>
                    </a:outerShdw>
                  </a:effectLst>
                  <a:cs typeface="Gill Sans" charset="0"/>
                </a:rPr>
                <a:t>Stakeholder</a:t>
              </a:r>
              <a:br>
                <a:rPr lang="en-US" sz="2400" dirty="0">
                  <a:solidFill>
                    <a:srgbClr val="FFFFFF"/>
                  </a:solidFill>
                  <a:effectLst>
                    <a:outerShdw blurRad="38100" dist="38100" dir="2700000" algn="tl">
                      <a:srgbClr val="DDDDDD"/>
                    </a:outerShdw>
                  </a:effectLst>
                  <a:cs typeface="Gill Sans" charset="0"/>
                </a:rPr>
              </a:br>
              <a:r>
                <a:rPr lang="en-US" sz="2800" dirty="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3284806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xit" presetSubtype="0" fill="hold" nodeType="afterEffect">
                                  <p:stCondLst>
                                    <p:cond delay="500"/>
                                  </p:stCondLst>
                                  <p:childTnLst>
                                    <p:set>
                                      <p:cBhvr>
                                        <p:cTn id="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2</a:t>
            </a: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6148" name="Rectangle 4"/>
          <p:cNvSpPr>
            <a:spLocks noGrp="1" noChangeArrowheads="1"/>
          </p:cNvSpPr>
          <p:nvPr>
            <p:ph type="title"/>
          </p:nvPr>
        </p:nvSpPr>
        <p:spPr>
          <a:xfrm>
            <a:off x="533400" y="152400"/>
            <a:ext cx="7924800" cy="609600"/>
          </a:xfrm>
        </p:spPr>
        <p:txBody>
          <a:bodyPr>
            <a:normAutofit fontScale="90000"/>
          </a:bodyPr>
          <a:lstStyle/>
          <a:p>
            <a:r>
              <a:rPr lang="en-US" sz="2900" baseline="30000">
                <a:solidFill>
                  <a:srgbClr val="000000"/>
                </a:solidFill>
                <a:latin typeface="Arial Black" charset="0"/>
              </a:rPr>
              <a:t> The One Page Top Management Summary</a:t>
            </a:r>
            <a:br>
              <a:rPr lang="en-US" sz="2900" baseline="30000">
                <a:solidFill>
                  <a:srgbClr val="000000"/>
                </a:solidFill>
                <a:latin typeface="Arial Black" charset="0"/>
              </a:rPr>
            </a:br>
            <a:r>
              <a:rPr lang="en-US" sz="2900" baseline="30000">
                <a:solidFill>
                  <a:srgbClr val="000000"/>
                </a:solidFill>
                <a:latin typeface="Arial Black" charset="0"/>
              </a:rPr>
              <a:t>(after 2 weeks planning)</a:t>
            </a:r>
          </a:p>
        </p:txBody>
      </p:sp>
      <p:sp>
        <p:nvSpPr>
          <p:cNvPr id="18437" name="Rectangle 5"/>
          <p:cNvSpPr>
            <a:spLocks noGrp="1" noChangeArrowheads="1"/>
          </p:cNvSpPr>
          <p:nvPr>
            <p:ph type="body" idx="1"/>
          </p:nvPr>
        </p:nvSpPr>
        <p:spPr>
          <a:xfrm>
            <a:off x="457200" y="609600"/>
            <a:ext cx="8229600" cy="5516563"/>
          </a:xfrm>
        </p:spPr>
        <p:txBody>
          <a:bodyPr/>
          <a:lstStyle/>
          <a:p>
            <a:pPr algn="ctr">
              <a:lnSpc>
                <a:spcPct val="90000"/>
              </a:lnSpc>
              <a:spcAft>
                <a:spcPts val="1800"/>
              </a:spcAft>
              <a:buFont typeface="Wingdings" charset="0"/>
              <a:buNone/>
            </a:pPr>
            <a:r>
              <a:rPr lang="en-US" b="1">
                <a:latin typeface="Calibri" charset="0"/>
              </a:rPr>
              <a:t>The Dominant Goal</a:t>
            </a:r>
          </a:p>
          <a:p>
            <a:pPr lvl="3">
              <a:lnSpc>
                <a:spcPct val="90000"/>
              </a:lnSpc>
              <a:spcBef>
                <a:spcPts val="300"/>
              </a:spcBef>
              <a:buFont typeface="Wingdings" charset="0"/>
              <a:buNone/>
            </a:pPr>
            <a:r>
              <a:rPr lang="en-US">
                <a:latin typeface="Calibri" charset="0"/>
              </a:rPr>
              <a:t>Improve Software Productivity in R PROJECT by 2X by year 2000</a:t>
            </a:r>
          </a:p>
          <a:p>
            <a:pPr lvl="1">
              <a:lnSpc>
                <a:spcPct val="90000"/>
              </a:lnSpc>
              <a:spcBef>
                <a:spcPts val="1200"/>
              </a:spcBef>
              <a:spcAft>
                <a:spcPts val="600"/>
              </a:spcAft>
              <a:buFont typeface="Wingdings" charset="0"/>
              <a:buNone/>
            </a:pPr>
            <a:r>
              <a:rPr lang="en-US" b="1">
                <a:latin typeface="Calibri" charset="0"/>
              </a:rPr>
              <a:t>Dominant   (META) Strategies</a:t>
            </a:r>
          </a:p>
          <a:p>
            <a:pPr lvl="3">
              <a:lnSpc>
                <a:spcPct val="90000"/>
              </a:lnSpc>
              <a:spcBef>
                <a:spcPts val="300"/>
              </a:spcBef>
              <a:buFont typeface="Wingdings" charset="0"/>
              <a:buNone/>
            </a:pPr>
            <a:r>
              <a:rPr lang="en-US">
                <a:latin typeface="Calibri" charset="0"/>
              </a:rPr>
              <a:t>Continual Improvement (PDSA Cycles)</a:t>
            </a:r>
          </a:p>
          <a:p>
            <a:pPr lvl="3">
              <a:lnSpc>
                <a:spcPct val="90000"/>
              </a:lnSpc>
              <a:spcBef>
                <a:spcPts val="300"/>
              </a:spcBef>
              <a:buFont typeface="Wingdings" charset="0"/>
              <a:buNone/>
            </a:pPr>
            <a:r>
              <a:rPr lang="en-US">
                <a:latin typeface="Calibri" charset="0"/>
              </a:rPr>
              <a:t>.</a:t>
            </a:r>
            <a:r>
              <a:rPr lang="en-US" u="sng">
                <a:latin typeface="Calibri" charset="0"/>
              </a:rPr>
              <a:t>DPP</a:t>
            </a:r>
            <a:r>
              <a:rPr lang="en-US">
                <a:latin typeface="Calibri" charset="0"/>
              </a:rPr>
              <a:t>: Defect Prevention Process</a:t>
            </a:r>
          </a:p>
          <a:p>
            <a:pPr lvl="3">
              <a:lnSpc>
                <a:spcPct val="90000"/>
              </a:lnSpc>
              <a:spcBef>
                <a:spcPts val="300"/>
              </a:spcBef>
              <a:buFont typeface="Wingdings" charset="0"/>
              <a:buNone/>
            </a:pPr>
            <a:r>
              <a:rPr lang="en-US">
                <a:latin typeface="Calibri" charset="0"/>
              </a:rPr>
              <a:t>.</a:t>
            </a:r>
            <a:r>
              <a:rPr lang="en-US" u="sng">
                <a:latin typeface="Calibri" charset="0"/>
              </a:rPr>
              <a:t>EVO</a:t>
            </a:r>
            <a:r>
              <a:rPr lang="en-US">
                <a:latin typeface="Calibri" charset="0"/>
              </a:rPr>
              <a:t>: Evolutionary Project Management</a:t>
            </a:r>
          </a:p>
          <a:p>
            <a:pPr lvl="1">
              <a:lnSpc>
                <a:spcPct val="90000"/>
              </a:lnSpc>
              <a:spcBef>
                <a:spcPts val="1200"/>
              </a:spcBef>
              <a:spcAft>
                <a:spcPts val="600"/>
              </a:spcAft>
              <a:buFont typeface="Wingdings" charset="0"/>
              <a:buNone/>
            </a:pPr>
            <a:r>
              <a:rPr lang="en-US" b="1">
                <a:latin typeface="Calibri" charset="0"/>
              </a:rPr>
              <a:t>Long Term Goal [1997-2000+]</a:t>
            </a:r>
          </a:p>
          <a:p>
            <a:pPr lvl="3">
              <a:lnSpc>
                <a:spcPct val="90000"/>
              </a:lnSpc>
              <a:spcBef>
                <a:spcPts val="300"/>
              </a:spcBef>
              <a:buFont typeface="Wingdings" charset="0"/>
              <a:buNone/>
            </a:pPr>
            <a:r>
              <a:rPr lang="en-US">
                <a:latin typeface="Calibri" charset="0"/>
              </a:rPr>
              <a:t>DPP/EVO, Master them and Spread them on priority basis.</a:t>
            </a:r>
          </a:p>
          <a:p>
            <a:pPr lvl="1">
              <a:lnSpc>
                <a:spcPct val="90000"/>
              </a:lnSpc>
              <a:spcBef>
                <a:spcPts val="1200"/>
              </a:spcBef>
              <a:spcAft>
                <a:spcPts val="600"/>
              </a:spcAft>
              <a:buFont typeface="Wingdings" charset="0"/>
              <a:buNone/>
            </a:pPr>
            <a:r>
              <a:rPr lang="en-US" b="1">
                <a:latin typeface="Calibri" charset="0"/>
              </a:rPr>
              <a:t>Short Term Goal [Next Weeks]</a:t>
            </a:r>
          </a:p>
          <a:p>
            <a:pPr lvl="3">
              <a:lnSpc>
                <a:spcPct val="90000"/>
              </a:lnSpc>
              <a:spcBef>
                <a:spcPts val="300"/>
              </a:spcBef>
              <a:buFont typeface="Wingdings" charset="0"/>
              <a:buNone/>
            </a:pPr>
            <a:r>
              <a:rPr lang="en-US">
                <a:latin typeface="Calibri" charset="0"/>
              </a:rPr>
              <a:t>DPP [ RS?]</a:t>
            </a:r>
          </a:p>
          <a:p>
            <a:pPr lvl="3">
              <a:lnSpc>
                <a:spcPct val="90000"/>
              </a:lnSpc>
              <a:spcBef>
                <a:spcPts val="300"/>
              </a:spcBef>
              <a:buFont typeface="Wingdings" charset="0"/>
              <a:buNone/>
            </a:pPr>
            <a:r>
              <a:rPr lang="en-US">
                <a:latin typeface="Calibri" charset="0"/>
              </a:rPr>
              <a:t>EVO [Package C ?]</a:t>
            </a:r>
          </a:p>
          <a:p>
            <a:pPr>
              <a:lnSpc>
                <a:spcPct val="90000"/>
              </a:lnSpc>
              <a:buFont typeface="Wingdings" charset="0"/>
              <a:buNone/>
            </a:pPr>
            <a:r>
              <a:rPr lang="en-US">
                <a:latin typeface="Calibri" charset="0"/>
              </a:rPr>
              <a:t>Decision: {Go, Fund, Support}</a:t>
            </a:r>
          </a:p>
        </p:txBody>
      </p:sp>
      <p:pic>
        <p:nvPicPr>
          <p:cNvPr id="18438" name="Picture 5" descr="ol02pdsa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5888" y="1676400"/>
            <a:ext cx="2220912"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5213" y="5029200"/>
            <a:ext cx="10937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330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92" y="151805"/>
            <a:ext cx="5204891"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47" name="Rectangle 2"/>
          <p:cNvSpPr>
            <a:spLocks/>
          </p:cNvSpPr>
          <p:nvPr/>
        </p:nvSpPr>
        <p:spPr bwMode="auto">
          <a:xfrm>
            <a:off x="705445" y="142875"/>
            <a:ext cx="5268516" cy="196453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3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49" name="Rectangle 4"/>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3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51" name="Text Box 6"/>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0CEF56A-D88C-B846-B9F8-50BD56295279}" type="slidenum">
              <a:rPr lang="en-US" sz="1300">
                <a:solidFill>
                  <a:schemeClr val="tx1"/>
                </a:solidFill>
                <a:cs typeface="Gill Sans" charset="0"/>
              </a:rPr>
              <a:pPr eaLnBrk="1" hangingPunct="1"/>
              <a:t>150</a:t>
            </a:fld>
            <a:endParaRPr lang="en-US" sz="1300">
              <a:solidFill>
                <a:schemeClr val="tx1"/>
              </a:solidFill>
              <a:cs typeface="Gill Sans" charset="0"/>
            </a:endParaRPr>
          </a:p>
        </p:txBody>
      </p:sp>
      <p:sp>
        <p:nvSpPr>
          <p:cNvPr id="543752"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83304" name="Group 8"/>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3348" name="Group 52"/>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3392" name="Group 96"/>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43819" name="Rectangle 140"/>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83437" name="Group 141"/>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3832" name="Rectangle 159"/>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3921544608"/>
      </p:ext>
    </p:extLst>
  </p:cSld>
  <p:clrMapOvr>
    <a:masterClrMapping/>
  </p:clrMapOvr>
  <p:transition xmlns:p14="http://schemas.microsoft.com/office/powerpoint/2010/main" spd="med">
    <p:dissolv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A8F1177-73E6-2140-9B81-7B0E65BCA96B}" type="slidenum">
              <a:rPr lang="en-US" sz="1300">
                <a:solidFill>
                  <a:schemeClr val="tx1"/>
                </a:solidFill>
                <a:cs typeface="Gill Sans" charset="0"/>
              </a:rPr>
              <a:pPr eaLnBrk="1" hangingPunct="1"/>
              <a:t>151</a:t>
            </a:fld>
            <a:endParaRPr lang="en-US" sz="1300">
              <a:solidFill>
                <a:schemeClr val="tx1"/>
              </a:solidFill>
              <a:cs typeface="Gill Sans" charset="0"/>
            </a:endParaRPr>
          </a:p>
        </p:txBody>
      </p:sp>
      <p:pic>
        <p:nvPicPr>
          <p:cNvPr id="54477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8445"/>
            <a:ext cx="11144250" cy="405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4772" name="Rectangle 2"/>
          <p:cNvSpPr>
            <a:spLocks noGrp="1" noChangeArrowheads="1"/>
          </p:cNvSpPr>
          <p:nvPr>
            <p:ph type="title"/>
          </p:nvPr>
        </p:nvSpPr>
        <p:spPr>
          <a:xfrm>
            <a:off x="892969" y="178594"/>
            <a:ext cx="7358063" cy="937617"/>
          </a:xfrm>
        </p:spPr>
        <p:txBody>
          <a:bodyPr/>
          <a:lstStyle/>
          <a:p>
            <a:pPr eaLnBrk="1" hangingPunct="1"/>
            <a:r>
              <a:rPr lang="en-US">
                <a:latin typeface="Gill Sans" charset="0"/>
                <a:ea typeface="ヒラギノ角ゴ ProN W3" charset="0"/>
                <a:cs typeface="ヒラギノ角ゴ ProN W3" charset="0"/>
              </a:rPr>
              <a:t>Value Decision Table</a:t>
            </a:r>
          </a:p>
        </p:txBody>
      </p:sp>
      <p:sp>
        <p:nvSpPr>
          <p:cNvPr id="544773" name="Rectangle 3"/>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2" name="Group 4"/>
          <p:cNvGrpSpPr>
            <a:grpSpLocks/>
          </p:cNvGrpSpPr>
          <p:nvPr/>
        </p:nvGrpSpPr>
        <p:grpSpPr bwMode="auto">
          <a:xfrm>
            <a:off x="1000125" y="1843981"/>
            <a:ext cx="2357438" cy="2616398"/>
            <a:chOff x="0" y="0"/>
            <a:chExt cx="2112" cy="2344"/>
          </a:xfrm>
        </p:grpSpPr>
        <p:sp>
          <p:nvSpPr>
            <p:cNvPr id="544778" name="AutoShape 5"/>
            <p:cNvSpPr>
              <a:spLocks/>
            </p:cNvSpPr>
            <p:nvPr/>
          </p:nvSpPr>
          <p:spPr bwMode="auto">
            <a:xfrm rot="5400000">
              <a:off x="-121" y="772"/>
              <a:ext cx="2343" cy="800"/>
            </a:xfrm>
            <a:prstGeom prst="leftRightArrow">
              <a:avLst>
                <a:gd name="adj1" fmla="val 33194"/>
                <a:gd name="adj2" fmla="val 47036"/>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4326" name="Oval 6"/>
            <p:cNvSpPr>
              <a:spLocks/>
            </p:cNvSpPr>
            <p:nvPr/>
          </p:nvSpPr>
          <p:spPr bwMode="auto">
            <a:xfrm>
              <a:off x="0" y="596"/>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Business</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7"/>
          <p:cNvGrpSpPr>
            <a:grpSpLocks/>
          </p:cNvGrpSpPr>
          <p:nvPr/>
        </p:nvGrpSpPr>
        <p:grpSpPr bwMode="auto">
          <a:xfrm>
            <a:off x="3709169" y="1178719"/>
            <a:ext cx="4411266" cy="1330523"/>
            <a:chOff x="0" y="0"/>
            <a:chExt cx="3952" cy="1192"/>
          </a:xfrm>
        </p:grpSpPr>
        <p:sp>
          <p:nvSpPr>
            <p:cNvPr id="544776" name="AutoShape 8"/>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4329" name="Oval 9"/>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400" dirty="0">
                  <a:solidFill>
                    <a:srgbClr val="FFFFFF"/>
                  </a:solidFill>
                  <a:effectLst>
                    <a:outerShdw blurRad="38100" dist="38100" dir="2700000" algn="tl">
                      <a:srgbClr val="DDDDDD"/>
                    </a:outerShdw>
                  </a:effectLst>
                  <a:cs typeface="Gill Sans" charset="0"/>
                </a:rPr>
                <a:t>Stakeholder</a:t>
              </a:r>
              <a:br>
                <a:rPr lang="en-US" sz="2400" dirty="0">
                  <a:solidFill>
                    <a:srgbClr val="FFFFFF"/>
                  </a:solidFill>
                  <a:effectLst>
                    <a:outerShdw blurRad="38100" dist="38100" dir="2700000" algn="tl">
                      <a:srgbClr val="DDDDDD"/>
                    </a:outerShdw>
                  </a:effectLst>
                  <a:cs typeface="Gill Sans" charset="0"/>
                </a:rPr>
              </a:br>
              <a:r>
                <a:rPr lang="en-US" sz="2800" dirty="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146607670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92" y="151805"/>
            <a:ext cx="5204891"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5" name="Rectangle 2"/>
          <p:cNvSpPr>
            <a:spLocks/>
          </p:cNvSpPr>
          <p:nvPr/>
        </p:nvSpPr>
        <p:spPr bwMode="auto">
          <a:xfrm>
            <a:off x="705445" y="142875"/>
            <a:ext cx="5268516" cy="196453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5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7" name="Rectangle 4"/>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57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9" name="Text Box 6"/>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C80249D-EEC1-5041-BC84-CE219ADD128A}" type="slidenum">
              <a:rPr lang="en-US" sz="1300">
                <a:solidFill>
                  <a:schemeClr val="tx1"/>
                </a:solidFill>
                <a:cs typeface="Gill Sans" charset="0"/>
              </a:rPr>
              <a:pPr eaLnBrk="1" hangingPunct="1"/>
              <a:t>152</a:t>
            </a:fld>
            <a:endParaRPr lang="en-US" sz="1300">
              <a:solidFill>
                <a:schemeClr val="tx1"/>
              </a:solidFill>
              <a:cs typeface="Gill Sans" charset="0"/>
            </a:endParaRPr>
          </a:p>
        </p:txBody>
      </p:sp>
      <p:sp>
        <p:nvSpPr>
          <p:cNvPr id="545800" name="Rectangle 7"/>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85352" name="Group 8"/>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5396" name="Group 52"/>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5440" name="Group 96"/>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45867" name="Rectangle 140"/>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85485" name="Group 141"/>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5880" name="Rectangle 159"/>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cs typeface="Gill Sans" charset="0"/>
              </a:rPr>
              <a:t>Value Decision Tables</a:t>
            </a:r>
          </a:p>
        </p:txBody>
      </p:sp>
    </p:spTree>
    <p:extLst>
      <p:ext uri="{BB962C8B-B14F-4D97-AF65-F5344CB8AC3E}">
        <p14:creationId xmlns:p14="http://schemas.microsoft.com/office/powerpoint/2010/main" val="2939581749"/>
      </p:ext>
    </p:extLst>
  </p:cSld>
  <p:clrMapOvr>
    <a:masterClrMapping/>
  </p:clrMapOvr>
  <p:transition xmlns:p14="http://schemas.microsoft.com/office/powerpoint/2010/main" spd="med">
    <p:dissolv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AutoShape 1"/>
          <p:cNvSpPr>
            <a:spLocks/>
          </p:cNvSpPr>
          <p:nvPr/>
        </p:nvSpPr>
        <p:spPr bwMode="auto">
          <a:xfrm>
            <a:off x="1839515" y="317896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Project Management</a:t>
            </a:r>
          </a:p>
        </p:txBody>
      </p:sp>
      <p:sp>
        <p:nvSpPr>
          <p:cNvPr id="187394" name="AutoShape 2"/>
          <p:cNvSpPr>
            <a:spLocks/>
          </p:cNvSpPr>
          <p:nvPr/>
        </p:nvSpPr>
        <p:spPr bwMode="auto">
          <a:xfrm>
            <a:off x="125016"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Business Owners</a:t>
            </a:r>
          </a:p>
        </p:txBody>
      </p:sp>
      <p:sp>
        <p:nvSpPr>
          <p:cNvPr id="187395" name="AutoShape 3"/>
          <p:cNvSpPr>
            <a:spLocks/>
          </p:cNvSpPr>
          <p:nvPr/>
        </p:nvSpPr>
        <p:spPr bwMode="auto">
          <a:xfrm>
            <a:off x="1839515" y="544710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Developers</a:t>
            </a:r>
          </a:p>
        </p:txBody>
      </p:sp>
      <p:sp>
        <p:nvSpPr>
          <p:cNvPr id="187396" name="AutoShape 4"/>
          <p:cNvSpPr>
            <a:spLocks/>
          </p:cNvSpPr>
          <p:nvPr/>
        </p:nvSpPr>
        <p:spPr bwMode="auto">
          <a:xfrm>
            <a:off x="4714875"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Steering Committee</a:t>
            </a:r>
          </a:p>
        </p:txBody>
      </p:sp>
      <p:sp>
        <p:nvSpPr>
          <p:cNvPr id="547846" name="Rectangle 5"/>
          <p:cNvSpPr>
            <a:spLocks/>
          </p:cNvSpPr>
          <p:nvPr/>
        </p:nvSpPr>
        <p:spPr bwMode="auto">
          <a:xfrm>
            <a:off x="536898" y="1481956"/>
            <a:ext cx="355854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500">
                <a:cs typeface="Gill Sans" charset="0"/>
              </a:rPr>
              <a:t>Push Technical Solutions</a:t>
            </a:r>
          </a:p>
        </p:txBody>
      </p:sp>
      <p:sp>
        <p:nvSpPr>
          <p:cNvPr id="547847" name="Rectangle 6"/>
          <p:cNvSpPr>
            <a:spLocks/>
          </p:cNvSpPr>
          <p:nvPr/>
        </p:nvSpPr>
        <p:spPr bwMode="auto">
          <a:xfrm>
            <a:off x="4705945" y="1504652"/>
            <a:ext cx="4438055"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Wants to make decisions about  Technical Solutions</a:t>
            </a:r>
          </a:p>
        </p:txBody>
      </p:sp>
      <p:pic>
        <p:nvPicPr>
          <p:cNvPr id="54784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95" y="1982391"/>
            <a:ext cx="678656"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7849"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805" y="1987972"/>
            <a:ext cx="732234" cy="10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7850"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6219" y="4188024"/>
            <a:ext cx="526852"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7851" name="Rectangle 10"/>
          <p:cNvSpPr>
            <a:spLocks/>
          </p:cNvSpPr>
          <p:nvPr/>
        </p:nvSpPr>
        <p:spPr bwMode="auto">
          <a:xfrm>
            <a:off x="1599530" y="4910956"/>
            <a:ext cx="624967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500">
                <a:cs typeface="Gill Sans" charset="0"/>
              </a:rPr>
              <a:t>Thinks and understands Technical Solutions</a:t>
            </a:r>
          </a:p>
        </p:txBody>
      </p:sp>
      <p:sp>
        <p:nvSpPr>
          <p:cNvPr id="547852" name="Text Box 1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C06B763-4B20-464D-AA3A-AD6D00B94B72}" type="slidenum">
              <a:rPr lang="en-US" sz="1300">
                <a:solidFill>
                  <a:schemeClr val="tx1"/>
                </a:solidFill>
                <a:cs typeface="Gill Sans" charset="0"/>
              </a:rPr>
              <a:pPr eaLnBrk="1" hangingPunct="1"/>
              <a:t>153</a:t>
            </a:fld>
            <a:endParaRPr lang="en-US" sz="1300">
              <a:solidFill>
                <a:schemeClr val="tx1"/>
              </a:solidFill>
              <a:cs typeface="Gill Sans" charset="0"/>
            </a:endParaRPr>
          </a:p>
        </p:txBody>
      </p:sp>
    </p:spTree>
    <p:extLst>
      <p:ext uri="{BB962C8B-B14F-4D97-AF65-F5344CB8AC3E}">
        <p14:creationId xmlns:p14="http://schemas.microsoft.com/office/powerpoint/2010/main" val="209283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AutoShape 1"/>
          <p:cNvSpPr>
            <a:spLocks/>
          </p:cNvSpPr>
          <p:nvPr/>
        </p:nvSpPr>
        <p:spPr bwMode="auto">
          <a:xfrm>
            <a:off x="1839515" y="317896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Project Management</a:t>
            </a:r>
          </a:p>
        </p:txBody>
      </p:sp>
      <p:sp>
        <p:nvSpPr>
          <p:cNvPr id="188418" name="AutoShape 2"/>
          <p:cNvSpPr>
            <a:spLocks/>
          </p:cNvSpPr>
          <p:nvPr/>
        </p:nvSpPr>
        <p:spPr bwMode="auto">
          <a:xfrm>
            <a:off x="125016"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Business Owners</a:t>
            </a:r>
          </a:p>
        </p:txBody>
      </p:sp>
      <p:sp>
        <p:nvSpPr>
          <p:cNvPr id="188419" name="AutoShape 3"/>
          <p:cNvSpPr>
            <a:spLocks/>
          </p:cNvSpPr>
          <p:nvPr/>
        </p:nvSpPr>
        <p:spPr bwMode="auto">
          <a:xfrm>
            <a:off x="1839515" y="544710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Developers</a:t>
            </a:r>
          </a:p>
        </p:txBody>
      </p:sp>
      <p:sp>
        <p:nvSpPr>
          <p:cNvPr id="188420" name="AutoShape 4"/>
          <p:cNvSpPr>
            <a:spLocks/>
          </p:cNvSpPr>
          <p:nvPr/>
        </p:nvSpPr>
        <p:spPr bwMode="auto">
          <a:xfrm>
            <a:off x="4714875"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Steering Committee</a:t>
            </a:r>
          </a:p>
        </p:txBody>
      </p:sp>
      <p:sp>
        <p:nvSpPr>
          <p:cNvPr id="548870" name="Rectangle 5"/>
          <p:cNvSpPr>
            <a:spLocks/>
          </p:cNvSpPr>
          <p:nvPr/>
        </p:nvSpPr>
        <p:spPr bwMode="auto">
          <a:xfrm>
            <a:off x="401836" y="1852910"/>
            <a:ext cx="2518172"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 What are your real needs?</a:t>
            </a:r>
          </a:p>
        </p:txBody>
      </p:sp>
      <p:sp>
        <p:nvSpPr>
          <p:cNvPr id="548871" name="Rectangle 6"/>
          <p:cNvSpPr>
            <a:spLocks/>
          </p:cNvSpPr>
          <p:nvPr/>
        </p:nvSpPr>
        <p:spPr bwMode="auto">
          <a:xfrm>
            <a:off x="5447109" y="1852910"/>
            <a:ext cx="4009430"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Sign off on Value Improvements</a:t>
            </a:r>
          </a:p>
        </p:txBody>
      </p:sp>
      <p:pic>
        <p:nvPicPr>
          <p:cNvPr id="548872"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7" y="1650877"/>
            <a:ext cx="866180" cy="120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8873"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305" y="1666503"/>
            <a:ext cx="982266"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8874"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726" y="4750594"/>
            <a:ext cx="38397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8875" name="Rectangle 10"/>
          <p:cNvSpPr>
            <a:spLocks/>
          </p:cNvSpPr>
          <p:nvPr/>
        </p:nvSpPr>
        <p:spPr bwMode="auto">
          <a:xfrm>
            <a:off x="0" y="4067473"/>
            <a:ext cx="8883923"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What technical solution will give maximum</a:t>
            </a:r>
            <a:br>
              <a:rPr lang="en-US" sz="2500">
                <a:cs typeface="Gill Sans" charset="0"/>
              </a:rPr>
            </a:br>
            <a:r>
              <a:rPr lang="en-US" sz="2500">
                <a:cs typeface="Gill Sans" charset="0"/>
              </a:rPr>
              <a:t>Product Value improvements?</a:t>
            </a:r>
          </a:p>
        </p:txBody>
      </p:sp>
      <p:sp>
        <p:nvSpPr>
          <p:cNvPr id="548876" name="Text Box 1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96BE5D3-1F76-5D47-A55D-4BADABDE3D1F}" type="slidenum">
              <a:rPr lang="en-US" sz="1300">
                <a:solidFill>
                  <a:schemeClr val="tx1"/>
                </a:solidFill>
                <a:cs typeface="Gill Sans" charset="0"/>
              </a:rPr>
              <a:pPr eaLnBrk="1" hangingPunct="1"/>
              <a:t>154</a:t>
            </a:fld>
            <a:endParaRPr lang="en-US" sz="1300">
              <a:solidFill>
                <a:schemeClr val="tx1"/>
              </a:solidFill>
              <a:cs typeface="Gill Sans" charset="0"/>
            </a:endParaRPr>
          </a:p>
        </p:txBody>
      </p:sp>
    </p:spTree>
    <p:extLst>
      <p:ext uri="{BB962C8B-B14F-4D97-AF65-F5344CB8AC3E}">
        <p14:creationId xmlns:p14="http://schemas.microsoft.com/office/powerpoint/2010/main" val="50987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Number Placeholder 3"/>
          <p:cNvSpPr>
            <a:spLocks noGrp="1"/>
          </p:cNvSpPr>
          <p:nvPr>
            <p:ph type="sldNum" sz="quarter" idx="4294967295"/>
          </p:nvPr>
        </p:nvSpPr>
        <p:spPr>
          <a:xfrm>
            <a:off x="4446984" y="6509742"/>
            <a:ext cx="241102" cy="2589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CC5B4977-22DD-DF47-9199-1A941EEEAB40}" type="slidenum">
              <a:rPr lang="en-US" sz="1300">
                <a:solidFill>
                  <a:schemeClr val="tx1"/>
                </a:solidFill>
                <a:cs typeface="Gill Sans" charset="0"/>
              </a:rPr>
              <a:pPr eaLnBrk="1" hangingPunct="1"/>
              <a:t>155</a:t>
            </a:fld>
            <a:endParaRPr lang="en-US" sz="1300">
              <a:solidFill>
                <a:schemeClr val="tx1"/>
              </a:solidFill>
              <a:cs typeface="Gill Sans" charset="0"/>
            </a:endParaRPr>
          </a:p>
        </p:txBody>
      </p:sp>
      <p:pic>
        <p:nvPicPr>
          <p:cNvPr id="555011" name="Picture 1"/>
          <p:cNvPicPr>
            <a:picLocks noChangeAspect="1" noChangeArrowheads="1"/>
          </p:cNvPicPr>
          <p:nvPr/>
        </p:nvPicPr>
        <p:blipFill>
          <a:blip r:embed="rId3">
            <a:alphaModFix amt="23000"/>
            <a:extLst>
              <a:ext uri="{28A0092B-C50C-407E-A947-70E740481C1C}">
                <a14:useLocalDpi xmlns:a14="http://schemas.microsoft.com/office/drawing/2010/main" val="0"/>
              </a:ext>
            </a:extLst>
          </a:blip>
          <a:srcRect/>
          <a:stretch>
            <a:fillRect/>
          </a:stretch>
        </p:blipFill>
        <p:spPr bwMode="auto">
          <a:xfrm>
            <a:off x="-1080492" y="44648"/>
            <a:ext cx="10340578" cy="6858000"/>
          </a:xfrm>
          <a:prstGeom prst="rect">
            <a:avLst/>
          </a:prstGeom>
          <a:noFill/>
          <a:ln>
            <a:noFill/>
          </a:ln>
          <a:extLst>
            <a:ext uri="{909E8E84-426E-40dd-AFC4-6F175D3DCCD1}">
              <a14:hiddenFill xmlns:a14="http://schemas.microsoft.com/office/drawing/2010/main">
                <a:solidFill>
                  <a:srgbClr val="FFFFFF">
                    <a:alpha val="23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5012" name="Rectangle 2"/>
          <p:cNvSpPr>
            <a:spLocks noGrp="1" noChangeArrowheads="1"/>
          </p:cNvSpPr>
          <p:nvPr>
            <p:ph type="title"/>
          </p:nvPr>
        </p:nvSpPr>
        <p:spPr>
          <a:xfrm>
            <a:off x="366117" y="2241352"/>
            <a:ext cx="8545711" cy="1187648"/>
          </a:xfrm>
        </p:spPr>
        <p:txBody>
          <a:bodyPr/>
          <a:lstStyle/>
          <a:p>
            <a:pPr algn="l" eaLnBrk="1" hangingPunct="1"/>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Our challenge is to, in practice, </a:t>
            </a:r>
            <a:br>
              <a:rPr lang="en-US" sz="3400">
                <a:solidFill>
                  <a:srgbClr val="18376A"/>
                </a:solidFill>
                <a:latin typeface="Gill Sans" charset="0"/>
                <a:ea typeface="ヒラギノ角ゴ ProN W3" charset="0"/>
                <a:cs typeface="ヒラギノ角ゴ ProN W3" charset="0"/>
              </a:rPr>
            </a:br>
            <a:r>
              <a:rPr lang="en-US" sz="3400">
                <a:solidFill>
                  <a:srgbClr val="18376A"/>
                </a:solidFill>
                <a:latin typeface="Gill Sans" charset="0"/>
                <a:ea typeface="ヒラギノ角ゴ ProN W3" charset="0"/>
                <a:cs typeface="ヒラギノ角ゴ ProN W3" charset="0"/>
              </a:rPr>
              <a:t>make payments based on value delivery.</a:t>
            </a:r>
            <a:r>
              <a:rPr lang="ja-JP" altLang="en-US" sz="3400">
                <a:solidFill>
                  <a:srgbClr val="18376A"/>
                </a:solidFill>
                <a:latin typeface="Gill Sans" charset="0"/>
                <a:ea typeface="ヒラギノ角ゴ ProN W3" charset="0"/>
                <a:cs typeface="ヒラギノ角ゴ ProN W3" charset="0"/>
              </a:rPr>
              <a:t>”</a:t>
            </a:r>
            <a:endParaRPr lang="en-US" sz="3400">
              <a:solidFill>
                <a:srgbClr val="18376A"/>
              </a:solidFill>
              <a:latin typeface="Gill Sans" charset="0"/>
              <a:ea typeface="ヒラギノ角ゴ ProN W3" charset="0"/>
              <a:cs typeface="ヒラギノ角ゴ ProN W3" charset="0"/>
            </a:endParaRPr>
          </a:p>
        </p:txBody>
      </p:sp>
      <p:sp>
        <p:nvSpPr>
          <p:cNvPr id="555013" name="Rectangle 3"/>
          <p:cNvSpPr>
            <a:spLocks noGrp="1" noChangeArrowheads="1"/>
          </p:cNvSpPr>
          <p:nvPr>
            <p:ph type="body" idx="1"/>
          </p:nvPr>
        </p:nvSpPr>
        <p:spPr>
          <a:xfrm>
            <a:off x="187524" y="4527351"/>
            <a:ext cx="8081367" cy="1357313"/>
          </a:xfrm>
        </p:spPr>
        <p:txBody>
          <a:bodyPr/>
          <a:lstStyle/>
          <a:p>
            <a:pPr marL="0" indent="0" eaLnBrk="1" hangingPunct="1"/>
            <a:r>
              <a:rPr lang="en-US" sz="3000">
                <a:solidFill>
                  <a:srgbClr val="535353"/>
                </a:solidFill>
                <a:latin typeface="Calibri Bold" charset="0"/>
                <a:ea typeface="ヒラギノ角ゴ ProN W3" charset="0"/>
                <a:cs typeface="Calibri Bold" charset="0"/>
                <a:sym typeface="Calibri Bold" charset="0"/>
              </a:rPr>
              <a:t>Anne Hognestad</a:t>
            </a:r>
            <a:r>
              <a:rPr lang="en-US" sz="1400">
                <a:solidFill>
                  <a:srgbClr val="535353"/>
                </a:solidFill>
                <a:latin typeface="Calibri Bold" charset="0"/>
                <a:ea typeface="ヒラギノ角ゴ ProN W6" charset="0"/>
                <a:cs typeface="ヒラギノ角ゴ ProN W6" charset="0"/>
                <a:sym typeface="Calibri Bold" charset="0"/>
              </a:rPr>
              <a:t/>
            </a:r>
            <a:br>
              <a:rPr lang="en-US" sz="1400">
                <a:solidFill>
                  <a:srgbClr val="535353"/>
                </a:solidFill>
                <a:latin typeface="Calibri Bold" charset="0"/>
                <a:ea typeface="ヒラギノ角ゴ ProN W6" charset="0"/>
                <a:cs typeface="ヒラギノ角ゴ ProN W6" charset="0"/>
                <a:sym typeface="Calibri Bold" charset="0"/>
              </a:rPr>
            </a:br>
            <a:r>
              <a:rPr lang="en-US" sz="1400">
                <a:solidFill>
                  <a:srgbClr val="535353"/>
                </a:solidFill>
                <a:latin typeface="Calibri" charset="0"/>
                <a:ea typeface="ヒラギノ角ゴ ProN W3" charset="0"/>
                <a:cs typeface="Calibri" charset="0"/>
                <a:sym typeface="Calibri" charset="0"/>
              </a:rPr>
              <a:t>Project Owner:</a:t>
            </a:r>
            <a:r>
              <a:rPr lang="en-US" sz="1400">
                <a:solidFill>
                  <a:srgbClr val="535353"/>
                </a:solidFill>
                <a:latin typeface="Calibri" charset="0"/>
                <a:ea typeface="ヒラギノ角ゴ ProN W3" charset="0"/>
                <a:cs typeface="ヒラギノ角ゴ ProN W3" charset="0"/>
                <a:sym typeface="Calibri" charset="0"/>
              </a:rPr>
              <a:t/>
            </a:r>
            <a:br>
              <a:rPr lang="en-US" sz="1400">
                <a:solidFill>
                  <a:srgbClr val="535353"/>
                </a:solidFill>
                <a:latin typeface="Calibri" charset="0"/>
                <a:ea typeface="ヒラギノ角ゴ ProN W3" charset="0"/>
                <a:cs typeface="ヒラギノ角ゴ ProN W3" charset="0"/>
                <a:sym typeface="Calibri" charset="0"/>
              </a:rPr>
            </a:br>
            <a:r>
              <a:rPr lang="en-US" sz="1400">
                <a:solidFill>
                  <a:srgbClr val="1197FF"/>
                </a:solidFill>
                <a:latin typeface="Calibri" charset="0"/>
                <a:ea typeface="ヒラギノ角ゴ ProN W3" charset="0"/>
                <a:cs typeface="Calibri" charset="0"/>
                <a:sym typeface="Calibri" charset="0"/>
              </a:rPr>
              <a:t>anne.hognestad@posten.no</a:t>
            </a:r>
            <a:endParaRPr lang="en-US" sz="1400">
              <a:solidFill>
                <a:srgbClr val="1197FF"/>
              </a:solidFill>
              <a:latin typeface="Calibri" charset="0"/>
              <a:ea typeface="ヒラギノ角ゴ ProN W3" charset="0"/>
              <a:cs typeface="ヒラギノ角ゴ ProN W3" charset="0"/>
              <a:sym typeface="Calibri" charset="0"/>
            </a:endParaRPr>
          </a:p>
        </p:txBody>
      </p:sp>
      <p:sp>
        <p:nvSpPr>
          <p:cNvPr id="555014" name="Text Box 4"/>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2473F62-C457-9B4E-BD0D-46CC3D46BFEB}" type="slidenum">
              <a:rPr lang="en-US" sz="1300">
                <a:solidFill>
                  <a:schemeClr val="tx1"/>
                </a:solidFill>
                <a:cs typeface="Gill Sans" charset="0"/>
              </a:rPr>
              <a:pPr eaLnBrk="1" hangingPunct="1"/>
              <a:t>155</a:t>
            </a:fld>
            <a:endParaRPr lang="en-US" sz="1300">
              <a:solidFill>
                <a:schemeClr val="tx1"/>
              </a:solidFill>
              <a:cs typeface="Gill Sans" charset="0"/>
            </a:endParaRPr>
          </a:p>
        </p:txBody>
      </p:sp>
      <p:sp>
        <p:nvSpPr>
          <p:cNvPr id="555015" name="Rectangle 5"/>
          <p:cNvSpPr>
            <a:spLocks/>
          </p:cNvSpPr>
          <p:nvPr/>
        </p:nvSpPr>
        <p:spPr bwMode="auto">
          <a:xfrm>
            <a:off x="73670" y="6544136"/>
            <a:ext cx="2450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55016" name="Rectangle 6"/>
          <p:cNvSpPr>
            <a:spLocks/>
          </p:cNvSpPr>
          <p:nvPr/>
        </p:nvSpPr>
        <p:spPr bwMode="auto">
          <a:xfrm>
            <a:off x="3848695" y="491133"/>
            <a:ext cx="5500688"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r>
              <a:rPr lang="en-US" sz="3700">
                <a:solidFill>
                  <a:srgbClr val="3D3D3D"/>
                </a:solidFill>
                <a:cs typeface="Gill Sans" charset="0"/>
              </a:rPr>
              <a:t>the road ahead ...</a:t>
            </a:r>
          </a:p>
        </p:txBody>
      </p:sp>
    </p:spTree>
    <p:extLst>
      <p:ext uri="{BB962C8B-B14F-4D97-AF65-F5344CB8AC3E}">
        <p14:creationId xmlns:p14="http://schemas.microsoft.com/office/powerpoint/2010/main" val="322971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
          <p:cNvPicPr>
            <a:picLocks noChangeAspect="1" noChangeArrowheads="1"/>
          </p:cNvPicPr>
          <p:nvPr/>
        </p:nvPicPr>
        <p:blipFill>
          <a:blip r:embed="rId2"/>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557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61" y="2116336"/>
            <a:ext cx="1241227"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57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1" y="3071812"/>
            <a:ext cx="219670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6612" name="Picture 4"/>
          <p:cNvPicPr>
            <a:picLocks noChangeAspect="1" noChangeArrowheads="1"/>
          </p:cNvPicPr>
          <p:nvPr/>
        </p:nvPicPr>
        <p:blipFill>
          <a:blip r:embed="rId5"/>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557062" name="Rectangle 5"/>
          <p:cNvSpPr>
            <a:spLocks noGrp="1" noChangeArrowheads="1"/>
          </p:cNvSpPr>
          <p:nvPr>
            <p:ph type="body" idx="1"/>
          </p:nvPr>
        </p:nvSpPr>
        <p:spPr>
          <a:xfrm>
            <a:off x="2643188" y="544711"/>
            <a:ext cx="6741914" cy="5080992"/>
          </a:xfrm>
        </p:spPr>
        <p:txBody>
          <a:bodyPr/>
          <a:lstStyle/>
          <a:p>
            <a:pPr marL="223234" indent="0" eaLnBrk="1" hangingPunct="1"/>
            <a:r>
              <a:rPr lang="en-US" sz="1600" b="1">
                <a:latin typeface="Gill Sans" charset="0"/>
                <a:ea typeface="ヒラギノ角ゴ ProN W3" charset="0"/>
                <a:cs typeface="ヒラギノ角ゴ ProN W3" charset="0"/>
              </a:rPr>
              <a:t>Posten</a:t>
            </a:r>
            <a:endParaRPr lang="en-US" sz="1600" b="1">
              <a:latin typeface="Gill Sans" charset="0"/>
              <a:ea typeface="ヒラギノ角ゴ ProN W6" charset="0"/>
              <a:cs typeface="ヒラギノ角ゴ ProN W6" charset="0"/>
            </a:endParaRPr>
          </a:p>
          <a:p>
            <a:pPr marL="535762" lvl="1" indent="0" eaLnBrk="1" hangingPunct="1">
              <a:spcBef>
                <a:spcPts val="562"/>
              </a:spcBef>
            </a:pPr>
            <a:r>
              <a:rPr lang="en-US" sz="1600">
                <a:latin typeface="Gill Sans" charset="0"/>
                <a:ea typeface="ヒラギノ角ゴ ProN W3" charset="0"/>
                <a:cs typeface="ヒラギノ角ゴ ProN W3" charset="0"/>
              </a:rPr>
              <a:t>Webteam - Value Management Certified</a:t>
            </a:r>
          </a:p>
          <a:p>
            <a:pPr marL="848290" lvl="2" indent="0" eaLnBrk="1" hangingPunct="1">
              <a:spcBef>
                <a:spcPts val="562"/>
              </a:spcBef>
            </a:pPr>
            <a:r>
              <a:rPr lang="en-US" sz="1600">
                <a:latin typeface="Gill Sans" charset="0"/>
                <a:ea typeface="ヒラギノ角ゴ ProN W3" charset="0"/>
                <a:cs typeface="ヒラギノ角ゴ ProN W3" charset="0"/>
              </a:rPr>
              <a:t>Project Owner: Anne Hognestad </a:t>
            </a:r>
            <a:r>
              <a:rPr lang="en-US" sz="1600" u="sng">
                <a:latin typeface="Gill Sans" charset="0"/>
                <a:ea typeface="ヒラギノ角ゴ ProN W3" charset="0"/>
                <a:cs typeface="ヒラギノ角ゴ ProN W3" charset="0"/>
                <a:hlinkClick r:id="rId6"/>
              </a:rPr>
              <a:t>anne.hognestad@posten.no</a:t>
            </a:r>
            <a:endParaRPr lang="en-US" sz="1600">
              <a:latin typeface="Gill Sans" charset="0"/>
              <a:ea typeface="ヒラギノ角ゴ ProN W3" charset="0"/>
              <a:cs typeface="ヒラギノ角ゴ ProN W3" charset="0"/>
            </a:endParaRPr>
          </a:p>
          <a:p>
            <a:pPr marL="848290" lvl="2" indent="0" eaLnBrk="1" hangingPunct="1">
              <a:spcBef>
                <a:spcPts val="562"/>
              </a:spcBef>
            </a:pPr>
            <a:r>
              <a:rPr lang="en-US" sz="1600">
                <a:latin typeface="Gill Sans" charset="0"/>
                <a:ea typeface="ヒラギノ角ゴ ProN W3" charset="0"/>
                <a:cs typeface="ヒラギノ角ゴ ProN W3" charset="0"/>
              </a:rPr>
              <a:t>Product Owner: Terje Berget </a:t>
            </a:r>
            <a:r>
              <a:rPr lang="en-US" sz="1600" u="sng">
                <a:latin typeface="Gill Sans" charset="0"/>
                <a:ea typeface="ヒラギノ角ゴ ProN W3" charset="0"/>
                <a:cs typeface="ヒラギノ角ゴ ProN W3" charset="0"/>
                <a:hlinkClick r:id="rId7"/>
              </a:rPr>
              <a:t>terje.berget@posten.no</a:t>
            </a:r>
            <a:endParaRPr lang="en-US" sz="1600">
              <a:latin typeface="Gill Sans" charset="0"/>
              <a:ea typeface="ヒラギノ角ゴ ProN W3" charset="0"/>
              <a:cs typeface="ヒラギノ角ゴ ProN W3" charset="0"/>
            </a:endParaRPr>
          </a:p>
          <a:p>
            <a:pPr marL="848290" lvl="2" indent="0" eaLnBrk="1" hangingPunct="1">
              <a:spcBef>
                <a:spcPts val="562"/>
              </a:spcBef>
            </a:pPr>
            <a:r>
              <a:rPr lang="en-US" sz="1600">
                <a:latin typeface="Gill Sans" charset="0"/>
                <a:ea typeface="ヒラギノ角ゴ ProN W3" charset="0"/>
                <a:cs typeface="ヒラギノ角ゴ ProN W3" charset="0"/>
              </a:rPr>
              <a:t>Lin Smitt-Amundsen &amp; Kristin Nygård</a:t>
            </a:r>
          </a:p>
          <a:p>
            <a:pPr marL="535762" lvl="1" indent="0" eaLnBrk="1" hangingPunct="1">
              <a:spcBef>
                <a:spcPts val="562"/>
              </a:spcBef>
            </a:pPr>
            <a:r>
              <a:rPr lang="en-US" sz="1600">
                <a:latin typeface="Gill Sans" charset="0"/>
                <a:ea typeface="ヒラギノ角ゴ ProN W3" charset="0"/>
                <a:cs typeface="ヒラギノ角ゴ ProN W3" charset="0"/>
              </a:rPr>
              <a:t>Many Business Groups and internal stakeholders.</a:t>
            </a:r>
          </a:p>
          <a:p>
            <a:pPr marL="535762" lvl="1" indent="0" eaLnBrk="1" hangingPunct="1">
              <a:spcBef>
                <a:spcPts val="562"/>
              </a:spcBef>
            </a:pPr>
            <a:r>
              <a:rPr lang="en-US" sz="1600">
                <a:latin typeface="Gill Sans" charset="0"/>
                <a:ea typeface="ヒラギノ角ゴ ProN W3" charset="0"/>
                <a:cs typeface="ヒラギノ角ゴ ProN W3" charset="0"/>
              </a:rPr>
              <a:t>Kjetil Halvorsen </a:t>
            </a:r>
            <a:r>
              <a:rPr lang="en-US" sz="1600" u="sng">
                <a:latin typeface="Gill Sans" charset="0"/>
                <a:ea typeface="ヒラギノ角ゴ ProN W3" charset="0"/>
                <a:cs typeface="ヒラギノ角ゴ ProN W3" charset="0"/>
                <a:hlinkClick r:id="rId8"/>
              </a:rPr>
              <a:t>kjetil.halvorsen@posten.no</a:t>
            </a:r>
            <a:endParaRPr lang="en-US" sz="1600">
              <a:latin typeface="Gill Sans" charset="0"/>
              <a:ea typeface="ヒラギノ角ゴ ProN W3" charset="0"/>
              <a:cs typeface="ヒラギノ角ゴ ProN W3" charset="0"/>
            </a:endParaRPr>
          </a:p>
          <a:p>
            <a:pPr marL="223234" indent="0" eaLnBrk="1" hangingPunct="1">
              <a:spcBef>
                <a:spcPts val="562"/>
              </a:spcBef>
            </a:pPr>
            <a:r>
              <a:rPr lang="en-US" sz="1600" b="1">
                <a:latin typeface="Gill Sans" charset="0"/>
                <a:ea typeface="ヒラギノ角ゴ ProN W3" charset="0"/>
                <a:cs typeface="ヒラギノ角ゴ ProN W3" charset="0"/>
              </a:rPr>
              <a:t>Bekk &amp; Ergo Group</a:t>
            </a:r>
            <a:endParaRPr lang="en-US" sz="1600" b="1">
              <a:latin typeface="Gill Sans" charset="0"/>
              <a:ea typeface="ヒラギノ角ゴ ProN W6" charset="0"/>
              <a:cs typeface="ヒラギノ角ゴ ProN W6" charset="0"/>
            </a:endParaRPr>
          </a:p>
          <a:p>
            <a:pPr marL="535762" lvl="1" indent="0" eaLnBrk="1" hangingPunct="1">
              <a:spcBef>
                <a:spcPts val="562"/>
              </a:spcBef>
            </a:pPr>
            <a:r>
              <a:rPr lang="en-US" sz="1600">
                <a:latin typeface="Gill Sans" charset="0"/>
                <a:ea typeface="ヒラギノ角ゴ ProN W3" charset="0"/>
                <a:cs typeface="ヒラギノ角ゴ ProN W3" charset="0"/>
              </a:rPr>
              <a:t>Scrum Master: Fredrik Bach </a:t>
            </a:r>
            <a:r>
              <a:rPr lang="en-US" sz="1600" u="sng">
                <a:latin typeface="Gill Sans" charset="0"/>
                <a:ea typeface="ヒラギノ角ゴ ProN W3" charset="0"/>
                <a:cs typeface="ヒラギノ角ゴ ProN W3" charset="0"/>
                <a:hlinkClick r:id="rId9"/>
              </a:rPr>
              <a:t>fredrik.bach@bekk.no</a:t>
            </a:r>
            <a:endParaRPr lang="en-US" sz="1600">
              <a:latin typeface="Gill Sans" charset="0"/>
              <a:ea typeface="ヒラギノ角ゴ ProN W3" charset="0"/>
              <a:cs typeface="ヒラギノ角ゴ ProN W3" charset="0"/>
            </a:endParaRPr>
          </a:p>
          <a:p>
            <a:pPr marL="535762" lvl="1" indent="0" eaLnBrk="1" hangingPunct="1">
              <a:spcBef>
                <a:spcPts val="562"/>
              </a:spcBef>
            </a:pPr>
            <a:r>
              <a:rPr lang="en-US" sz="1600">
                <a:latin typeface="Gill Sans" charset="0"/>
                <a:ea typeface="ヒラギノ角ゴ ProN W3" charset="0"/>
                <a:cs typeface="ヒラギノ角ゴ ProN W3" charset="0"/>
              </a:rPr>
              <a:t>Technical Architect: Stefan M. Landrø: </a:t>
            </a:r>
            <a:r>
              <a:rPr lang="en-US" sz="1600" u="sng">
                <a:latin typeface="Gill Sans" charset="0"/>
                <a:ea typeface="ヒラギノ角ゴ ProN W3" charset="0"/>
                <a:cs typeface="ヒラギノ角ゴ ProN W3" charset="0"/>
                <a:hlinkClick r:id="rId10"/>
              </a:rPr>
              <a:t>stefan.landro@bekk.no</a:t>
            </a:r>
            <a:endParaRPr lang="en-US" sz="1600">
              <a:latin typeface="Gill Sans" charset="0"/>
              <a:ea typeface="ヒラギノ角ゴ ProN W3" charset="0"/>
              <a:cs typeface="ヒラギノ角ゴ ProN W3" charset="0"/>
            </a:endParaRPr>
          </a:p>
          <a:p>
            <a:pPr marL="535762" lvl="1" indent="0" eaLnBrk="1" hangingPunct="1">
              <a:spcBef>
                <a:spcPts val="562"/>
              </a:spcBef>
            </a:pPr>
            <a:r>
              <a:rPr lang="en-US" sz="1600">
                <a:latin typeface="Gill Sans" charset="0"/>
                <a:ea typeface="ヒラギノ角ゴ ProN W3" charset="0"/>
                <a:cs typeface="ヒラギノ角ゴ ProN W3" charset="0"/>
              </a:rPr>
              <a:t>Graphics: Espen Satver</a:t>
            </a:r>
          </a:p>
          <a:p>
            <a:pPr marL="535762" lvl="1" indent="0" eaLnBrk="1" hangingPunct="1">
              <a:spcBef>
                <a:spcPts val="562"/>
              </a:spcBef>
            </a:pPr>
            <a:r>
              <a:rPr lang="en-US" sz="1600">
                <a:latin typeface="Gill Sans" charset="0"/>
                <a:ea typeface="ヒラギノ角ゴ ProN W3" charset="0"/>
                <a:cs typeface="ヒラギノ角ゴ ProN W3" charset="0"/>
              </a:rPr>
              <a:t>Morten Wille Johannessen, Markus Krüger, Dag Stepanenko</a:t>
            </a:r>
          </a:p>
          <a:p>
            <a:pPr marL="223234" indent="0" eaLnBrk="1" hangingPunct="1">
              <a:spcBef>
                <a:spcPts val="562"/>
              </a:spcBef>
            </a:pPr>
            <a:r>
              <a:rPr lang="en-US" sz="1600" b="1">
                <a:latin typeface="Gill Sans" charset="0"/>
                <a:ea typeface="ヒラギノ角ゴ ProN W3" charset="0"/>
                <a:cs typeface="ヒラギノ角ゴ ProN W3" charset="0"/>
              </a:rPr>
              <a:t>NetLife Research</a:t>
            </a:r>
            <a:endParaRPr lang="en-US" sz="1600" b="1">
              <a:latin typeface="Gill Sans" charset="0"/>
              <a:ea typeface="ヒラギノ角ゴ ProN W6" charset="0"/>
              <a:cs typeface="ヒラギノ角ゴ ProN W6" charset="0"/>
            </a:endParaRPr>
          </a:p>
          <a:p>
            <a:pPr marL="535762" lvl="1" indent="0" eaLnBrk="1" hangingPunct="1">
              <a:spcBef>
                <a:spcPts val="562"/>
              </a:spcBef>
            </a:pPr>
            <a:r>
              <a:rPr lang="en-US" sz="1600">
                <a:latin typeface="Gill Sans" charset="0"/>
                <a:ea typeface="ヒラギノ角ゴ ProN W3" charset="0"/>
                <a:cs typeface="ヒラギノ角ゴ ProN W3" charset="0"/>
              </a:rPr>
              <a:t>User Experience: Gjermund Also </a:t>
            </a:r>
            <a:r>
              <a:rPr lang="en-US" sz="1600" u="sng">
                <a:latin typeface="Gill Sans" charset="0"/>
                <a:ea typeface="ヒラギノ角ゴ ProN W3" charset="0"/>
                <a:cs typeface="ヒラギノ角ゴ ProN W3" charset="0"/>
                <a:hlinkClick r:id="rId11"/>
              </a:rPr>
              <a:t>gjermund@netliferesearch.com</a:t>
            </a:r>
            <a:r>
              <a:rPr lang="en-US" sz="1600">
                <a:latin typeface="Gill Sans" charset="0"/>
                <a:ea typeface="ヒラギノ角ゴ ProN W3" charset="0"/>
                <a:cs typeface="ヒラギノ角ゴ ProN W3" charset="0"/>
              </a:rPr>
              <a:t> Kjell-Morten Bratsberg Thorsen </a:t>
            </a:r>
          </a:p>
          <a:p>
            <a:pPr marL="223234" indent="0" eaLnBrk="1" hangingPunct="1">
              <a:spcBef>
                <a:spcPts val="562"/>
              </a:spcBef>
            </a:pPr>
            <a:r>
              <a:rPr lang="en-US" sz="1600" b="1">
                <a:latin typeface="Gill Sans" charset="0"/>
                <a:ea typeface="ヒラギノ角ゴ ProN W3" charset="0"/>
                <a:cs typeface="ヒラギノ角ゴ ProN W3" charset="0"/>
              </a:rPr>
              <a:t>Kai Gilb</a:t>
            </a:r>
            <a:r>
              <a:rPr lang="en-US" sz="1600">
                <a:latin typeface="Gill Sans" charset="0"/>
                <a:ea typeface="ヒラギノ角ゴ ProN W3" charset="0"/>
                <a:cs typeface="ヒラギノ角ゴ ProN W3" charset="0"/>
              </a:rPr>
              <a:t>: Management Coach: Kai</a:t>
            </a:r>
          </a:p>
        </p:txBody>
      </p:sp>
      <p:sp>
        <p:nvSpPr>
          <p:cNvPr id="557063" name="Rectangle 6"/>
          <p:cNvSpPr>
            <a:spLocks noGrp="1" noChangeArrowheads="1"/>
          </p:cNvSpPr>
          <p:nvPr>
            <p:ph type="title"/>
          </p:nvPr>
        </p:nvSpPr>
        <p:spPr>
          <a:xfrm>
            <a:off x="2643187" y="-125015"/>
            <a:ext cx="5607844" cy="1250156"/>
          </a:xfrm>
        </p:spPr>
        <p:txBody>
          <a:bodyPr/>
          <a:lstStyle/>
          <a:p>
            <a:pPr eaLnBrk="1" hangingPunct="1"/>
            <a:r>
              <a:rPr lang="en-US">
                <a:latin typeface="Gill Sans" charset="0"/>
                <a:ea typeface="ヒラギノ角ゴ ProN W3" charset="0"/>
                <a:cs typeface="ヒラギノ角ゴ ProN W3" charset="0"/>
              </a:rPr>
              <a:t>The Team</a:t>
            </a:r>
          </a:p>
        </p:txBody>
      </p:sp>
      <p:sp>
        <p:nvSpPr>
          <p:cNvPr id="557064" name="Text Box 7"/>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CE0A126-37DB-3442-B3D6-B0E18D98FF70}" type="slidenum">
              <a:rPr lang="en-US" sz="1300">
                <a:solidFill>
                  <a:schemeClr val="tx1"/>
                </a:solidFill>
                <a:cs typeface="Gill Sans" charset="0"/>
              </a:rPr>
              <a:pPr eaLnBrk="1" hangingPunct="1"/>
              <a:t>156</a:t>
            </a:fld>
            <a:endParaRPr lang="en-US" sz="1300">
              <a:solidFill>
                <a:schemeClr val="tx1"/>
              </a:solidFill>
              <a:cs typeface="Gill Sans" charset="0"/>
            </a:endParaRPr>
          </a:p>
        </p:txBody>
      </p:sp>
      <p:sp>
        <p:nvSpPr>
          <p:cNvPr id="557065" name="Rectangle 8"/>
          <p:cNvSpPr>
            <a:spLocks/>
          </p:cNvSpPr>
          <p:nvPr/>
        </p:nvSpPr>
        <p:spPr bwMode="auto">
          <a:xfrm>
            <a:off x="73670" y="6514207"/>
            <a:ext cx="382190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700">
                <a:cs typeface="Gill Sans" charset="0"/>
              </a:rPr>
              <a:t>Copyright: Kai@Gilb.com        @kaigilb</a:t>
            </a:r>
          </a:p>
        </p:txBody>
      </p:sp>
      <p:sp>
        <p:nvSpPr>
          <p:cNvPr id="557066" name="Rectangle 9"/>
          <p:cNvSpPr>
            <a:spLocks/>
          </p:cNvSpPr>
          <p:nvPr/>
        </p:nvSpPr>
        <p:spPr bwMode="auto">
          <a:xfrm>
            <a:off x="3225850" y="5630168"/>
            <a:ext cx="5938242" cy="875109"/>
          </a:xfrm>
          <a:prstGeom prst="rect">
            <a:avLst/>
          </a:prstGeom>
          <a:solidFill>
            <a:srgbClr val="6A0513"/>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3576" tIns="53576" rIns="53576" bIns="53576" anchor="ctr"/>
          <a:lstStyle/>
          <a:p>
            <a:pPr marL="187517"/>
            <a:r>
              <a:rPr lang="en-US" sz="1800">
                <a:solidFill>
                  <a:srgbClr val="FFFFFF"/>
                </a:solidFill>
                <a:cs typeface="Gill Sans" charset="0"/>
              </a:rPr>
              <a:t>To download this presentation</a:t>
            </a:r>
          </a:p>
          <a:p>
            <a:pPr marL="187517"/>
            <a:r>
              <a:rPr lang="en-US" sz="1800">
                <a:solidFill>
                  <a:srgbClr val="FFFFFF"/>
                </a:solidFill>
                <a:cs typeface="Gill Sans" charset="0"/>
              </a:rPr>
              <a:t>You will find it here:         http://www.gilb.com/FileGalleries</a:t>
            </a:r>
          </a:p>
          <a:p>
            <a:pPr marL="187517"/>
            <a:r>
              <a:rPr lang="en-US" sz="1800">
                <a:solidFill>
                  <a:srgbClr val="FFFFFF"/>
                </a:solidFill>
                <a:cs typeface="Gill Sans" charset="0"/>
              </a:rPr>
              <a:t>Direct link:                      http://bit.ly/BringCase</a:t>
            </a:r>
          </a:p>
        </p:txBody>
      </p:sp>
      <p:pic>
        <p:nvPicPr>
          <p:cNvPr id="557067"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9" y="4987230"/>
            <a:ext cx="1732359" cy="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4168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1"/>
          <p:cNvSpPr>
            <a:spLocks/>
          </p:cNvSpPr>
          <p:nvPr/>
        </p:nvSpPr>
        <p:spPr bwMode="auto">
          <a:xfrm>
            <a:off x="531564" y="375047"/>
            <a:ext cx="7358063" cy="209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r>
              <a:rPr lang="en-US" sz="2500" dirty="0" smtClean="0">
                <a:cs typeface="Gill Sans" charset="0"/>
              </a:rPr>
              <a:t> </a:t>
            </a:r>
            <a:r>
              <a:rPr lang="en-US" sz="2800" dirty="0">
                <a:solidFill>
                  <a:srgbClr val="FF0000"/>
                </a:solidFill>
                <a:latin typeface="Arial Black"/>
                <a:cs typeface="Arial Black"/>
              </a:rPr>
              <a:t>End of Bring Case</a:t>
            </a:r>
          </a:p>
          <a:p>
            <a:pPr algn="ctr"/>
            <a:endParaRPr lang="en-US" sz="2500" dirty="0">
              <a:cs typeface="Gill Sans" charset="0"/>
            </a:endParaRPr>
          </a:p>
        </p:txBody>
      </p:sp>
      <p:sp>
        <p:nvSpPr>
          <p:cNvPr id="560131" name="Text Box 2"/>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7AB2C58-7C0E-7443-8530-CB0839980AD7}" type="slidenum">
              <a:rPr lang="en-US" sz="1300">
                <a:cs typeface="Gill Sans" charset="0"/>
              </a:rPr>
              <a:pPr eaLnBrk="1" hangingPunct="1"/>
              <a:t>157</a:t>
            </a:fld>
            <a:endParaRPr lang="en-US" sz="1300">
              <a:cs typeface="Gill Sans" charset="0"/>
            </a:endParaRPr>
          </a:p>
        </p:txBody>
      </p:sp>
      <p:pic>
        <p:nvPicPr>
          <p:cNvPr id="199683" name="Picture 3"/>
          <p:cNvPicPr>
            <a:picLocks noChangeAspect="1" noChangeArrowheads="1"/>
          </p:cNvPicPr>
          <p:nvPr/>
        </p:nvPicPr>
        <p:blipFill>
          <a:blip r:embed="rId2">
            <a:extLst>
              <a:ext uri="{28A0092B-C50C-407E-A947-70E740481C1C}">
                <a14:useLocalDpi xmlns:a14="http://schemas.microsoft.com/office/drawing/2010/main" val="0"/>
              </a:ext>
            </a:extLst>
          </a:blip>
          <a:srcRect l="8371" t="19054" r="9351" b="14893"/>
          <a:stretch>
            <a:fillRect/>
          </a:stretch>
        </p:blipFill>
        <p:spPr bwMode="auto">
          <a:xfrm>
            <a:off x="901898" y="2018110"/>
            <a:ext cx="7152680" cy="45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8867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9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5" name="Rectangle 1"/>
          <p:cNvSpPr>
            <a:spLocks noGrp="1" noChangeArrowheads="1"/>
          </p:cNvSpPr>
          <p:nvPr>
            <p:ph type="title"/>
          </p:nvPr>
        </p:nvSpPr>
        <p:spPr>
          <a:xfrm>
            <a:off x="1196578" y="107156"/>
            <a:ext cx="6741914" cy="946547"/>
          </a:xfrm>
        </p:spPr>
        <p:txBody>
          <a:bodyPr/>
          <a:lstStyle/>
          <a:p>
            <a:pPr eaLnBrk="1" hangingPunct="1"/>
            <a:r>
              <a:rPr lang="en-US" sz="4500">
                <a:latin typeface="Gill Sans" charset="0"/>
                <a:ea typeface="ヒラギノ角ゴ ProN W3" charset="0"/>
                <a:cs typeface="ヒラギノ角ゴ ProN W3" charset="0"/>
              </a:rPr>
              <a:t>total hours to complete job</a:t>
            </a:r>
          </a:p>
        </p:txBody>
      </p:sp>
      <p:graphicFrame>
        <p:nvGraphicFramePr>
          <p:cNvPr id="200706" name="Object 2"/>
          <p:cNvGraphicFramePr>
            <a:graphicFrameLocks/>
          </p:cNvGraphicFramePr>
          <p:nvPr/>
        </p:nvGraphicFramePr>
        <p:xfrm>
          <a:off x="361652" y="942082"/>
          <a:ext cx="8710910" cy="5306467"/>
        </p:xfrm>
        <a:graphic>
          <a:graphicData uri="http://schemas.openxmlformats.org/presentationml/2006/ole">
            <mc:AlternateContent xmlns:mc="http://schemas.openxmlformats.org/markup-compatibility/2006">
              <mc:Choice xmlns:v="urn:schemas-microsoft-com:vml" Requires="v">
                <p:oleObj spid="_x0000_s174129" name="Chart" r:id="rId3" imgW="17409524" imgH="10603175" progId="MSGraph.Chart.8">
                  <p:embed/>
                </p:oleObj>
              </mc:Choice>
              <mc:Fallback>
                <p:oleObj name="Chart" r:id="rId3" imgW="17409524" imgH="10603175"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52" y="942082"/>
                        <a:ext cx="8710910" cy="5306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0707" name="AutoShape 3"/>
          <p:cNvSpPr>
            <a:spLocks/>
          </p:cNvSpPr>
          <p:nvPr/>
        </p:nvSpPr>
        <p:spPr bwMode="auto">
          <a:xfrm>
            <a:off x="241102" y="2964656"/>
            <a:ext cx="2937867" cy="2018109"/>
          </a:xfrm>
          <a:prstGeom prst="wedgeEllipseCallout">
            <a:avLst>
              <a:gd name="adj1" fmla="val -26046"/>
              <a:gd name="adj2" fmla="val -81694"/>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Decided not to plan, but to do immediately</a:t>
            </a:r>
          </a:p>
        </p:txBody>
      </p:sp>
      <p:sp>
        <p:nvSpPr>
          <p:cNvPr id="200708" name="AutoShape 4"/>
          <p:cNvSpPr>
            <a:spLocks/>
          </p:cNvSpPr>
          <p:nvPr/>
        </p:nvSpPr>
        <p:spPr bwMode="auto">
          <a:xfrm>
            <a:off x="4063008" y="991195"/>
            <a:ext cx="3679031" cy="2464594"/>
          </a:xfrm>
          <a:prstGeom prst="wedgeEllipseCallout">
            <a:avLst>
              <a:gd name="adj1" fmla="val -100176"/>
              <a:gd name="adj2" fmla="val 13019"/>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4 hours faster before first meeting with the steering committee.</a:t>
            </a:r>
          </a:p>
        </p:txBody>
      </p:sp>
      <p:sp>
        <p:nvSpPr>
          <p:cNvPr id="561158"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CE1F6258-71B2-1245-8420-B2253C76A605}" type="slidenum">
              <a:rPr lang="en-US" sz="1300">
                <a:solidFill>
                  <a:schemeClr val="tx1"/>
                </a:solidFill>
                <a:cs typeface="Gill Sans" charset="0"/>
              </a:rPr>
              <a:pPr eaLnBrk="1" hangingPunct="1"/>
              <a:t>158</a:t>
            </a:fld>
            <a:endParaRPr lang="en-US" sz="1300">
              <a:solidFill>
                <a:schemeClr val="tx1"/>
              </a:solidFill>
              <a:cs typeface="Gill Sans" charset="0"/>
            </a:endParaRPr>
          </a:p>
        </p:txBody>
      </p:sp>
    </p:spTree>
    <p:extLst>
      <p:ext uri="{BB962C8B-B14F-4D97-AF65-F5344CB8AC3E}">
        <p14:creationId xmlns:p14="http://schemas.microsoft.com/office/powerpoint/2010/main" val="349762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07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07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0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0706" grpId="0"/>
      <p:bldP spid="200707" grpId="0" animBg="1" autoUpdateAnimBg="0"/>
      <p:bldP spid="200708"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88585" y="134597"/>
            <a:ext cx="6705600" cy="1143000"/>
          </a:xfrm>
        </p:spPr>
        <p:txBody>
          <a:bodyPr/>
          <a:lstStyle/>
          <a:p>
            <a:r>
              <a:rPr lang="nb-NO" dirty="0" err="1" smtClean="0"/>
              <a:t>Free</a:t>
            </a:r>
            <a:r>
              <a:rPr lang="nb-NO" dirty="0" smtClean="0"/>
              <a:t> Digital Book </a:t>
            </a:r>
            <a:r>
              <a:rPr lang="nb-NO" dirty="0" err="1" smtClean="0"/>
              <a:t>on</a:t>
            </a:r>
            <a:r>
              <a:rPr lang="nb-NO" dirty="0" smtClean="0"/>
              <a:t> </a:t>
            </a:r>
            <a:r>
              <a:rPr lang="nb-NO" dirty="0" err="1" smtClean="0"/>
              <a:t>Quality</a:t>
            </a:r>
            <a:r>
              <a:rPr lang="nb-NO" dirty="0" smtClean="0"/>
              <a:t> </a:t>
            </a:r>
            <a:r>
              <a:rPr lang="nb-NO" dirty="0" err="1" smtClean="0"/>
              <a:t>Quantification</a:t>
            </a:r>
            <a:endParaRPr lang="en-US" dirty="0"/>
          </a:p>
        </p:txBody>
      </p:sp>
      <p:sp>
        <p:nvSpPr>
          <p:cNvPr id="152579" name="Rectangle 3"/>
          <p:cNvSpPr>
            <a:spLocks noGrp="1" noChangeArrowheads="1"/>
          </p:cNvSpPr>
          <p:nvPr>
            <p:ph type="body" idx="1"/>
          </p:nvPr>
        </p:nvSpPr>
        <p:spPr>
          <a:xfrm>
            <a:off x="1255713" y="1524000"/>
            <a:ext cx="6745287" cy="4572000"/>
          </a:xfrm>
        </p:spPr>
        <p:txBody>
          <a:bodyPr/>
          <a:lstStyle/>
          <a:p>
            <a:pPr>
              <a:lnSpc>
                <a:spcPct val="90000"/>
              </a:lnSpc>
            </a:pPr>
            <a:r>
              <a:rPr lang="en-US" dirty="0" smtClean="0"/>
              <a:t>REQUEST “</a:t>
            </a:r>
            <a:r>
              <a:rPr lang="en-US" sz="3600" dirty="0" smtClean="0"/>
              <a:t>BOOK</a:t>
            </a:r>
            <a:r>
              <a:rPr lang="en-US" dirty="0" smtClean="0"/>
              <a:t>” in subject from </a:t>
            </a:r>
          </a:p>
          <a:p>
            <a:pPr lvl="1">
              <a:lnSpc>
                <a:spcPct val="90000"/>
              </a:lnSpc>
            </a:pPr>
            <a:r>
              <a:rPr lang="en-US" sz="4000" dirty="0" smtClean="0"/>
              <a:t> TOM @ GILB .com</a:t>
            </a:r>
          </a:p>
          <a:p>
            <a:pPr>
              <a:lnSpc>
                <a:spcPct val="90000"/>
              </a:lnSpc>
            </a:pPr>
            <a:r>
              <a:rPr lang="en-US" dirty="0" smtClean="0"/>
              <a:t>Tom </a:t>
            </a:r>
            <a:r>
              <a:rPr lang="en-US" dirty="0"/>
              <a:t>Gilb,</a:t>
            </a:r>
          </a:p>
          <a:p>
            <a:pPr lvl="1">
              <a:lnSpc>
                <a:spcPct val="90000"/>
              </a:lnSpc>
            </a:pPr>
            <a:r>
              <a:rPr lang="en-US" dirty="0">
                <a:latin typeface="Helvetica" charset="0"/>
              </a:rPr>
              <a:t>Competitive Engineering</a:t>
            </a:r>
            <a:r>
              <a:rPr lang="en-US" dirty="0" smtClean="0">
                <a:latin typeface="Helvetica" charset="0"/>
              </a:rPr>
              <a:t>: A </a:t>
            </a:r>
            <a:r>
              <a:rPr lang="en-US" dirty="0">
                <a:latin typeface="Helvetica" charset="0"/>
              </a:rPr>
              <a:t>Handbook For Systems Engineering, Requirements Engineering, and Software Engineering Using </a:t>
            </a:r>
            <a:r>
              <a:rPr lang="en-US" dirty="0" err="1">
                <a:latin typeface="Helvetica" charset="0"/>
              </a:rPr>
              <a:t>Planguage</a:t>
            </a:r>
            <a:r>
              <a:rPr lang="en-US" dirty="0">
                <a:latin typeface="Helvetica" charset="0"/>
              </a:rPr>
              <a:t>  </a:t>
            </a:r>
          </a:p>
          <a:p>
            <a:pPr lvl="1">
              <a:lnSpc>
                <a:spcPct val="90000"/>
              </a:lnSpc>
            </a:pPr>
            <a:r>
              <a:rPr lang="en-US" dirty="0" smtClean="0">
                <a:latin typeface="Helvetica" charset="0"/>
              </a:rPr>
              <a:t>	</a:t>
            </a:r>
            <a:r>
              <a:rPr lang="en-US" sz="3200" dirty="0" smtClean="0">
                <a:latin typeface="Helvetica" charset="0"/>
              </a:rPr>
              <a:t>and I will also send links to related papers on requirements and estimation.</a:t>
            </a:r>
            <a:r>
              <a:rPr lang="en-US" dirty="0" smtClean="0">
                <a:latin typeface="Helvetica" charset="0"/>
              </a:rPr>
              <a:t>		</a:t>
            </a:r>
            <a:endParaRPr lang="en-US" dirty="0">
              <a:solidFill>
                <a:srgbClr val="0000DD"/>
              </a:solidFill>
              <a:latin typeface="Helvetica" charset="0"/>
            </a:endParaRPr>
          </a:p>
        </p:txBody>
      </p:sp>
      <p:pic>
        <p:nvPicPr>
          <p:cNvPr id="152580" name="Picture 4" descr="compengFrontCov28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538" y="0"/>
            <a:ext cx="1414462"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758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3</a:t>
            </a:r>
          </a:p>
        </p:txBody>
      </p:sp>
      <p:sp>
        <p:nvSpPr>
          <p:cNvPr id="2048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0484" name="Rectangle 4"/>
          <p:cNvSpPr>
            <a:spLocks noGrp="1" noChangeArrowheads="1"/>
          </p:cNvSpPr>
          <p:nvPr>
            <p:ph type="title"/>
          </p:nvPr>
        </p:nvSpPr>
        <p:spPr>
          <a:xfrm>
            <a:off x="228600" y="0"/>
            <a:ext cx="8305800" cy="838200"/>
          </a:xfrm>
        </p:spPr>
        <p:txBody>
          <a:bodyPr/>
          <a:lstStyle/>
          <a:p>
            <a:r>
              <a:rPr lang="en-US" b="1">
                <a:latin typeface="Calibri" charset="0"/>
              </a:rPr>
              <a:t>The Ericsson Quality Policy:  </a:t>
            </a:r>
          </a:p>
        </p:txBody>
      </p:sp>
      <p:sp>
        <p:nvSpPr>
          <p:cNvPr id="8197" name="Rectangle 5"/>
          <p:cNvSpPr>
            <a:spLocks noGrp="1" noChangeArrowheads="1"/>
          </p:cNvSpPr>
          <p:nvPr>
            <p:ph type="body" idx="1"/>
          </p:nvPr>
        </p:nvSpPr>
        <p:spPr>
          <a:xfrm>
            <a:off x="0" y="1905000"/>
            <a:ext cx="9144000" cy="4495800"/>
          </a:xfrm>
          <a:solidFill>
            <a:srgbClr val="FFFF00"/>
          </a:solidFill>
        </p:spPr>
        <p:txBody>
          <a:bodyPr>
            <a:normAutofit/>
          </a:bodyPr>
          <a:lstStyle/>
          <a:p>
            <a:pPr lvl="2">
              <a:lnSpc>
                <a:spcPct val="90000"/>
              </a:lnSpc>
              <a:buFont typeface="Arial" charset="0"/>
              <a:buNone/>
            </a:pPr>
            <a:r>
              <a:rPr lang="en-US" sz="3600">
                <a:latin typeface="Calibri" charset="0"/>
              </a:rPr>
              <a:t>"every company shall </a:t>
            </a:r>
            <a:r>
              <a:rPr lang="en-US" sz="3600" i="1" u="sng">
                <a:latin typeface="Calibri" charset="0"/>
              </a:rPr>
              <a:t>define </a:t>
            </a:r>
            <a:r>
              <a:rPr lang="en-US" sz="3600" b="1">
                <a:latin typeface="Calibri" charset="0"/>
              </a:rPr>
              <a:t>performance </a:t>
            </a:r>
            <a:r>
              <a:rPr lang="en-US" sz="3600">
                <a:latin typeface="Calibri" charset="0"/>
              </a:rPr>
              <a:t>indicators (which) .. </a:t>
            </a:r>
          </a:p>
          <a:p>
            <a:pPr lvl="3">
              <a:lnSpc>
                <a:spcPct val="90000"/>
              </a:lnSpc>
            </a:pPr>
            <a:r>
              <a:rPr lang="en-US" sz="3200">
                <a:latin typeface="Calibri" charset="0"/>
              </a:rPr>
              <a:t>reflect </a:t>
            </a:r>
            <a:r>
              <a:rPr lang="en-US" sz="3200" b="1">
                <a:latin typeface="Calibri" charset="0"/>
              </a:rPr>
              <a:t>customer satisfaction</a:t>
            </a:r>
            <a:r>
              <a:rPr lang="en-US" sz="3200">
                <a:latin typeface="Calibri" charset="0"/>
              </a:rPr>
              <a:t>,</a:t>
            </a:r>
          </a:p>
          <a:p>
            <a:pPr lvl="3">
              <a:lnSpc>
                <a:spcPct val="90000"/>
              </a:lnSpc>
            </a:pPr>
            <a:r>
              <a:rPr lang="en-US" sz="3200">
                <a:latin typeface="Calibri" charset="0"/>
              </a:rPr>
              <a:t> internal </a:t>
            </a:r>
            <a:r>
              <a:rPr lang="en-US" sz="3200" b="1">
                <a:latin typeface="Calibri" charset="0"/>
              </a:rPr>
              <a:t>efficiency </a:t>
            </a:r>
          </a:p>
          <a:p>
            <a:pPr lvl="3">
              <a:lnSpc>
                <a:spcPct val="90000"/>
              </a:lnSpc>
            </a:pPr>
            <a:r>
              <a:rPr lang="en-US" sz="3200">
                <a:latin typeface="Calibri" charset="0"/>
              </a:rPr>
              <a:t>and business </a:t>
            </a:r>
            <a:r>
              <a:rPr lang="en-US" sz="3200" b="1">
                <a:latin typeface="Calibri" charset="0"/>
              </a:rPr>
              <a:t>results</a:t>
            </a:r>
            <a:r>
              <a:rPr lang="en-US" sz="3200">
                <a:latin typeface="Calibri" charset="0"/>
              </a:rPr>
              <a:t>.  </a:t>
            </a:r>
          </a:p>
          <a:p>
            <a:pPr lvl="2">
              <a:lnSpc>
                <a:spcPct val="90000"/>
              </a:lnSpc>
            </a:pPr>
            <a:r>
              <a:rPr lang="en-US" sz="3600">
                <a:latin typeface="Calibri" charset="0"/>
              </a:rPr>
              <a:t>The performance indicators are used in </a:t>
            </a:r>
            <a:r>
              <a:rPr lang="en-US" sz="3600" b="1">
                <a:latin typeface="Calibri" charset="0"/>
              </a:rPr>
              <a:t>controlling </a:t>
            </a:r>
            <a:r>
              <a:rPr lang="en-US" sz="3600">
                <a:latin typeface="Calibri" charset="0"/>
              </a:rPr>
              <a:t>the operation."</a:t>
            </a:r>
          </a:p>
          <a:p>
            <a:pPr lvl="2">
              <a:lnSpc>
                <a:spcPct val="90000"/>
              </a:lnSpc>
            </a:pPr>
            <a:r>
              <a:rPr lang="en-US" sz="3600">
                <a:latin typeface="Calibri" charset="0"/>
              </a:rPr>
              <a:t>Quality Policy [4.1.3]</a:t>
            </a:r>
          </a:p>
        </p:txBody>
      </p:sp>
      <p:pic>
        <p:nvPicPr>
          <p:cNvPr id="20486" name="Picture 5" descr="ericsson_logo_black.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066800"/>
            <a:ext cx="27432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45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89201673"/>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33542263"/>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2471261"/>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64769855"/>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think this is as far as I can get in my 45 minutes</a:t>
            </a:r>
            <a:endParaRPr lang="en-US" dirty="0"/>
          </a:p>
        </p:txBody>
      </p:sp>
      <p:sp>
        <p:nvSpPr>
          <p:cNvPr id="3" name="Content Placeholder 2"/>
          <p:cNvSpPr>
            <a:spLocks noGrp="1"/>
          </p:cNvSpPr>
          <p:nvPr>
            <p:ph idx="1"/>
          </p:nvPr>
        </p:nvSpPr>
        <p:spPr/>
        <p:txBody>
          <a:bodyPr/>
          <a:lstStyle/>
          <a:p>
            <a:r>
              <a:rPr lang="en-US" dirty="0" smtClean="0"/>
              <a:t>But here is additional material</a:t>
            </a:r>
            <a:endParaRPr lang="en-US" dirty="0"/>
          </a:p>
        </p:txBody>
      </p:sp>
    </p:spTree>
    <p:extLst>
      <p:ext uri="{BB962C8B-B14F-4D97-AF65-F5344CB8AC3E}">
        <p14:creationId xmlns:p14="http://schemas.microsoft.com/office/powerpoint/2010/main" val="30144862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ctrTitle"/>
          </p:nvPr>
        </p:nvSpPr>
        <p:spPr>
          <a:xfrm>
            <a:off x="609600" y="-76200"/>
            <a:ext cx="7772400" cy="457200"/>
          </a:xfrm>
        </p:spPr>
        <p:txBody>
          <a:bodyPr/>
          <a:lstStyle/>
          <a:p>
            <a:r>
              <a:rPr kumimoji="1" lang="en-US"/>
              <a:t>Simon Ramo (tRw)</a:t>
            </a:r>
          </a:p>
        </p:txBody>
      </p:sp>
      <p:sp>
        <p:nvSpPr>
          <p:cNvPr id="50179" name="Rectangle 1027"/>
          <p:cNvSpPr>
            <a:spLocks noGrp="1" noChangeArrowheads="1"/>
          </p:cNvSpPr>
          <p:nvPr>
            <p:ph type="subTitle" idx="1"/>
          </p:nvPr>
        </p:nvSpPr>
        <p:spPr>
          <a:xfrm>
            <a:off x="1136650" y="457200"/>
            <a:ext cx="7854950" cy="6324600"/>
          </a:xfrm>
          <a:ln>
            <a:solidFill>
              <a:schemeClr val="tx1"/>
            </a:solidFill>
            <a:miter lim="800000"/>
            <a:headEnd/>
            <a:tailEnd/>
          </a:ln>
        </p:spPr>
        <p:txBody>
          <a:bodyPr/>
          <a:lstStyle/>
          <a:p>
            <a:pPr algn="l">
              <a:lnSpc>
                <a:spcPct val="80000"/>
              </a:lnSpc>
            </a:pPr>
            <a:r>
              <a:rPr kumimoji="1" lang="ja-JP" altLang="en-US" sz="1400" b="1">
                <a:latin typeface="Arial"/>
              </a:rPr>
              <a:t>“</a:t>
            </a:r>
            <a:r>
              <a:rPr kumimoji="1" lang="en-US" sz="1400" b="1">
                <a:latin typeface="Arial" charset="0"/>
              </a:rPr>
              <a:t>No matter how complex the situation, </a:t>
            </a:r>
          </a:p>
          <a:p>
            <a:pPr lvl="1" algn="l">
              <a:lnSpc>
                <a:spcPct val="80000"/>
              </a:lnSpc>
            </a:pPr>
            <a:r>
              <a:rPr kumimoji="1" lang="en-US" sz="1400" b="1">
                <a:latin typeface="Arial" charset="0"/>
              </a:rPr>
              <a:t>good systems engineering involves putting value measurements on the important parameters of desired goals and performance of pertinent data,</a:t>
            </a:r>
          </a:p>
          <a:p>
            <a:pPr lvl="1" algn="l">
              <a:lnSpc>
                <a:spcPct val="80000"/>
              </a:lnSpc>
            </a:pPr>
            <a:r>
              <a:rPr kumimoji="1" lang="en-US" sz="1400" b="1">
                <a:latin typeface="Arial" charset="0"/>
              </a:rPr>
              <a:t> and of the specifications of the people and equipment and other components of the system.</a:t>
            </a:r>
          </a:p>
          <a:p>
            <a:pPr algn="l">
              <a:lnSpc>
                <a:spcPct val="80000"/>
              </a:lnSpc>
            </a:pPr>
            <a:endParaRPr kumimoji="1" lang="en-US" sz="1400" b="1">
              <a:latin typeface="Arial" charset="0"/>
            </a:endParaRPr>
          </a:p>
          <a:p>
            <a:pPr algn="l">
              <a:lnSpc>
                <a:spcPct val="80000"/>
              </a:lnSpc>
            </a:pPr>
            <a:r>
              <a:rPr kumimoji="1" lang="en-US" sz="1400" b="1">
                <a:latin typeface="Arial" charset="0"/>
              </a:rPr>
              <a:t>It is </a:t>
            </a:r>
            <a:r>
              <a:rPr kumimoji="1" lang="en-US" sz="1400" b="1" i="1">
                <a:latin typeface="Arial" charset="0"/>
              </a:rPr>
              <a:t>not easy</a:t>
            </a:r>
            <a:r>
              <a:rPr kumimoji="1" lang="en-US" sz="1400" b="1">
                <a:latin typeface="Arial" charset="0"/>
              </a:rPr>
              <a:t> to do this </a:t>
            </a:r>
          </a:p>
          <a:p>
            <a:pPr lvl="1" algn="l">
              <a:lnSpc>
                <a:spcPct val="80000"/>
              </a:lnSpc>
            </a:pPr>
            <a:r>
              <a:rPr kumimoji="1" lang="en-US" sz="1400" b="1">
                <a:latin typeface="Arial" charset="0"/>
              </a:rPr>
              <a:t>and so, very often, we are </a:t>
            </a:r>
            <a:r>
              <a:rPr kumimoji="1" lang="en-US" sz="1400" b="1" i="1">
                <a:latin typeface="Arial" charset="0"/>
              </a:rPr>
              <a:t>inclined to assume that it is not possible</a:t>
            </a:r>
            <a:r>
              <a:rPr kumimoji="1" lang="en-US" sz="1400" b="1">
                <a:latin typeface="Arial" charset="0"/>
              </a:rPr>
              <a:t> to do it to advantage.</a:t>
            </a:r>
          </a:p>
          <a:p>
            <a:pPr algn="l">
              <a:lnSpc>
                <a:spcPct val="80000"/>
              </a:lnSpc>
            </a:pPr>
            <a:endParaRPr kumimoji="1" lang="en-US" sz="1400" b="1">
              <a:latin typeface="Arial" charset="0"/>
            </a:endParaRPr>
          </a:p>
          <a:p>
            <a:pPr algn="l">
              <a:lnSpc>
                <a:spcPct val="80000"/>
              </a:lnSpc>
            </a:pPr>
            <a:r>
              <a:rPr kumimoji="1" lang="en-US" sz="1400" b="1">
                <a:solidFill>
                  <a:srgbClr val="1014FF"/>
                </a:solidFill>
                <a:latin typeface="Arial" charset="0"/>
              </a:rPr>
              <a:t>But skilled systems engineers can </a:t>
            </a:r>
          </a:p>
          <a:p>
            <a:pPr lvl="1" algn="l">
              <a:lnSpc>
                <a:spcPct val="80000"/>
              </a:lnSpc>
            </a:pPr>
            <a:r>
              <a:rPr kumimoji="1" lang="en-US" sz="1400" b="1">
                <a:solidFill>
                  <a:srgbClr val="1014FF"/>
                </a:solidFill>
                <a:latin typeface="Arial" charset="0"/>
              </a:rPr>
              <a:t>change evaluations and comparisons of alternative approaches</a:t>
            </a:r>
          </a:p>
          <a:p>
            <a:pPr lvl="1" algn="l">
              <a:lnSpc>
                <a:spcPct val="80000"/>
              </a:lnSpc>
            </a:pPr>
            <a:r>
              <a:rPr kumimoji="1" lang="en-US" sz="1400" b="1">
                <a:solidFill>
                  <a:srgbClr val="1014FF"/>
                </a:solidFill>
                <a:latin typeface="Arial" charset="0"/>
              </a:rPr>
              <a:t> from purely speculative to highly meaningful. </a:t>
            </a:r>
          </a:p>
          <a:p>
            <a:pPr algn="l">
              <a:lnSpc>
                <a:spcPct val="80000"/>
              </a:lnSpc>
            </a:pPr>
            <a:endParaRPr kumimoji="1" lang="en-US" sz="1400" b="1">
              <a:latin typeface="Arial" charset="0"/>
            </a:endParaRPr>
          </a:p>
          <a:p>
            <a:pPr algn="l">
              <a:lnSpc>
                <a:spcPct val="80000"/>
              </a:lnSpc>
            </a:pPr>
            <a:r>
              <a:rPr kumimoji="1" lang="en-US" sz="1400" b="1">
                <a:latin typeface="Arial" charset="0"/>
              </a:rPr>
              <a:t>If some </a:t>
            </a:r>
            <a:r>
              <a:rPr kumimoji="1" lang="en-US" sz="1400" b="1" i="1">
                <a:latin typeface="Arial" charset="0"/>
              </a:rPr>
              <a:t>critical aspect</a:t>
            </a:r>
            <a:r>
              <a:rPr kumimoji="1" lang="en-US" sz="1400" b="1">
                <a:latin typeface="Arial" charset="0"/>
              </a:rPr>
              <a:t> is not known, </a:t>
            </a:r>
          </a:p>
          <a:p>
            <a:pPr lvl="1" algn="l">
              <a:lnSpc>
                <a:spcPct val="80000"/>
              </a:lnSpc>
            </a:pPr>
            <a:r>
              <a:rPr kumimoji="1" lang="en-US" sz="1400" b="1">
                <a:latin typeface="Arial" charset="0"/>
              </a:rPr>
              <a:t>the systems experts seek to make it known. </a:t>
            </a:r>
          </a:p>
          <a:p>
            <a:pPr lvl="1" algn="l">
              <a:lnSpc>
                <a:spcPct val="80000"/>
              </a:lnSpc>
            </a:pPr>
            <a:r>
              <a:rPr kumimoji="1" lang="en-US" sz="1400" b="1">
                <a:latin typeface="Arial" charset="0"/>
              </a:rPr>
              <a:t>They go dig up the facts. </a:t>
            </a:r>
          </a:p>
          <a:p>
            <a:pPr lvl="1" algn="l">
              <a:lnSpc>
                <a:spcPct val="80000"/>
              </a:lnSpc>
            </a:pPr>
            <a:r>
              <a:rPr kumimoji="1" lang="en-US" sz="1400" b="1">
                <a:latin typeface="Arial" charset="0"/>
              </a:rPr>
              <a:t>If doing so is very tough, such as setting down the public</a:t>
            </a:r>
            <a:r>
              <a:rPr kumimoji="1" lang="ja-JP" altLang="en-US" sz="1400" b="1">
                <a:latin typeface="Arial"/>
              </a:rPr>
              <a:t>’</a:t>
            </a:r>
            <a:r>
              <a:rPr kumimoji="1" lang="en-US" sz="1400" b="1">
                <a:latin typeface="Arial" charset="0"/>
              </a:rPr>
              <a:t>s degree of acceptance among various candidate solutions, then perhaps the </a:t>
            </a:r>
            <a:r>
              <a:rPr kumimoji="1" lang="en-US" sz="1400" b="1" i="1">
                <a:latin typeface="Arial" charset="0"/>
              </a:rPr>
              <a:t>public can be polled</a:t>
            </a:r>
            <a:r>
              <a:rPr kumimoji="1" lang="en-US" sz="1400" b="1">
                <a:latin typeface="Arial" charset="0"/>
              </a:rPr>
              <a:t>. </a:t>
            </a:r>
          </a:p>
          <a:p>
            <a:pPr lvl="1" algn="l">
              <a:lnSpc>
                <a:spcPct val="80000"/>
              </a:lnSpc>
            </a:pPr>
            <a:r>
              <a:rPr kumimoji="1" lang="en-US" sz="1400" b="1">
                <a:latin typeface="Arial" charset="0"/>
              </a:rPr>
              <a:t>If that is not practical for the specific issue, then at least an attempt can be made to </a:t>
            </a:r>
            <a:r>
              <a:rPr kumimoji="1" lang="en-US" sz="1400" b="1" i="1">
                <a:latin typeface="Arial" charset="0"/>
              </a:rPr>
              <a:t>judge the impact of being wrong in assuming the public preference</a:t>
            </a:r>
            <a:r>
              <a:rPr kumimoji="1" lang="en-US" sz="1400" b="1">
                <a:latin typeface="Arial" charset="0"/>
              </a:rPr>
              <a:t>.</a:t>
            </a:r>
          </a:p>
          <a:p>
            <a:pPr algn="l">
              <a:lnSpc>
                <a:spcPct val="80000"/>
              </a:lnSpc>
            </a:pPr>
            <a:endParaRPr kumimoji="1" lang="en-US" sz="1400" b="1">
              <a:latin typeface="Arial" charset="0"/>
            </a:endParaRPr>
          </a:p>
          <a:p>
            <a:pPr algn="l">
              <a:lnSpc>
                <a:spcPct val="80000"/>
              </a:lnSpc>
            </a:pPr>
            <a:r>
              <a:rPr kumimoji="1" lang="en-US" sz="1400" b="1">
                <a:latin typeface="Arial" charset="0"/>
              </a:rPr>
              <a:t>Everything that is clear is used with clarity:</a:t>
            </a:r>
          </a:p>
          <a:p>
            <a:pPr lvl="1" algn="l">
              <a:lnSpc>
                <a:spcPct val="80000"/>
              </a:lnSpc>
            </a:pPr>
            <a:r>
              <a:rPr kumimoji="1" lang="en-US" sz="1400" b="1">
                <a:latin typeface="Arial" charset="0"/>
              </a:rPr>
              <a:t> what is not clear is used with clarity as to the estimates and assumptions made, </a:t>
            </a:r>
          </a:p>
          <a:p>
            <a:pPr lvl="1" algn="l">
              <a:lnSpc>
                <a:spcPct val="80000"/>
              </a:lnSpc>
            </a:pPr>
            <a:r>
              <a:rPr kumimoji="1" lang="en-US" sz="1400" b="1">
                <a:latin typeface="Arial" charset="0"/>
              </a:rPr>
              <a:t>with the possible negative consequences of the assumptions weighed and integrated. </a:t>
            </a:r>
          </a:p>
          <a:p>
            <a:pPr algn="l">
              <a:lnSpc>
                <a:spcPct val="80000"/>
              </a:lnSpc>
            </a:pPr>
            <a:endParaRPr kumimoji="1" lang="en-US" sz="1400" b="1">
              <a:latin typeface="Arial" charset="0"/>
            </a:endParaRPr>
          </a:p>
          <a:p>
            <a:pPr algn="l">
              <a:lnSpc>
                <a:spcPct val="80000"/>
              </a:lnSpc>
            </a:pPr>
            <a:r>
              <a:rPr kumimoji="1" lang="en-US" sz="1400" b="1">
                <a:latin typeface="Arial" charset="0"/>
              </a:rPr>
              <a:t>We do not have to work in the dark, now that we have professional systems analysis. </a:t>
            </a:r>
          </a:p>
          <a:p>
            <a:pPr lvl="1" algn="l">
              <a:lnSpc>
                <a:spcPct val="80000"/>
              </a:lnSpc>
            </a:pPr>
            <a:r>
              <a:rPr kumimoji="1" lang="en-US" sz="1400" b="1">
                <a:latin typeface="Arial" charset="0"/>
              </a:rPr>
              <a:t>Ramo98 page 81</a:t>
            </a:r>
          </a:p>
          <a:p>
            <a:pPr>
              <a:lnSpc>
                <a:spcPct val="80000"/>
              </a:lnSpc>
            </a:pPr>
            <a:r>
              <a:rPr lang="en-US" sz="800" b="1">
                <a:latin typeface="Arial" charset="0"/>
              </a:rPr>
              <a:t>Simon Ramo and Robin K. St.Clair,   The Systems Approach: Fresh Solutions to Complex Civil Problems Through Combining Science and Practical Common Sense, 1998, 150pp, </a:t>
            </a:r>
            <a:r>
              <a:rPr lang="en-US" sz="800" b="1">
                <a:latin typeface="Arial" charset="0"/>
                <a:sym typeface="Symbol" charset="0"/>
              </a:rPr>
              <a:t></a:t>
            </a:r>
            <a:r>
              <a:rPr lang="en-US" sz="800" b="1">
                <a:latin typeface="Arial" charset="0"/>
              </a:rPr>
              <a:t> TRW, Inc., Manufactured in USA, KNI Incorporated, Anaheim CA. Free copy at TRW Stand at INCOSE conference 2002.</a:t>
            </a:r>
          </a:p>
          <a:p>
            <a:pPr lvl="1" algn="l">
              <a:lnSpc>
                <a:spcPct val="80000"/>
              </a:lnSpc>
            </a:pPr>
            <a:endParaRPr kumimoji="1" lang="en-US" sz="1400" b="1">
              <a:latin typeface="Arial" charset="0"/>
            </a:endParaRPr>
          </a:p>
          <a:p>
            <a:pPr>
              <a:lnSpc>
                <a:spcPct val="80000"/>
              </a:lnSpc>
            </a:pPr>
            <a:endParaRPr kumimoji="1" lang="en-US" sz="1400" b="1">
              <a:latin typeface="Arial" charset="0"/>
            </a:endParaRPr>
          </a:p>
        </p:txBody>
      </p:sp>
      <p:pic>
        <p:nvPicPr>
          <p:cNvPr id="50180"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117725"/>
            <a:ext cx="1255712" cy="1835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81100" y="187325"/>
            <a:ext cx="7823200" cy="565150"/>
          </a:xfrm>
          <a:noFill/>
          <a:ln/>
        </p:spPr>
        <p:txBody>
          <a:bodyPr tIns="46038" bIns="46038"/>
          <a:lstStyle/>
          <a:p>
            <a:r>
              <a:rPr lang="en-US" sz="3200"/>
              <a:t>How to Quantify Quality</a:t>
            </a:r>
          </a:p>
        </p:txBody>
      </p:sp>
      <p:grpSp>
        <p:nvGrpSpPr>
          <p:cNvPr id="6166" name="Group 22"/>
          <p:cNvGrpSpPr>
            <a:grpSpLocks/>
          </p:cNvGrpSpPr>
          <p:nvPr/>
        </p:nvGrpSpPr>
        <p:grpSpPr bwMode="auto">
          <a:xfrm>
            <a:off x="1238250" y="955675"/>
            <a:ext cx="7104063" cy="5229225"/>
            <a:chOff x="640" y="392"/>
            <a:chExt cx="4475" cy="3294"/>
          </a:xfrm>
        </p:grpSpPr>
        <p:grpSp>
          <p:nvGrpSpPr>
            <p:cNvPr id="6147" name="Group 3"/>
            <p:cNvGrpSpPr>
              <a:grpSpLocks/>
            </p:cNvGrpSpPr>
            <p:nvPr/>
          </p:nvGrpSpPr>
          <p:grpSpPr bwMode="auto">
            <a:xfrm>
              <a:off x="640" y="402"/>
              <a:ext cx="4475" cy="659"/>
              <a:chOff x="480" y="580"/>
              <a:chExt cx="3356" cy="952"/>
            </a:xfrm>
          </p:grpSpPr>
          <p:sp>
            <p:nvSpPr>
              <p:cNvPr id="6148" name="AutoShape 4"/>
              <p:cNvSpPr>
                <a:spLocks noChangeArrowheads="1"/>
              </p:cNvSpPr>
              <p:nvPr/>
            </p:nvSpPr>
            <p:spPr bwMode="auto">
              <a:xfrm>
                <a:off x="484" y="580"/>
                <a:ext cx="3352" cy="95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000" b="1">
                    <a:latin typeface="Times" charset="0"/>
                  </a:rPr>
                  <a:t>Use known quantification ideas</a:t>
                </a:r>
              </a:p>
            </p:txBody>
          </p:sp>
          <p:sp>
            <p:nvSpPr>
              <p:cNvPr id="6149" name="Line 5"/>
              <p:cNvSpPr>
                <a:spLocks noChangeShapeType="1"/>
              </p:cNvSpPr>
              <p:nvPr/>
            </p:nvSpPr>
            <p:spPr bwMode="auto">
              <a:xfrm flipV="1">
                <a:off x="480" y="816"/>
                <a:ext cx="0" cy="40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150" name="Group 6"/>
            <p:cNvGrpSpPr>
              <a:grpSpLocks/>
            </p:cNvGrpSpPr>
            <p:nvPr/>
          </p:nvGrpSpPr>
          <p:grpSpPr bwMode="auto">
            <a:xfrm>
              <a:off x="640" y="1199"/>
              <a:ext cx="4475" cy="692"/>
              <a:chOff x="480" y="1732"/>
              <a:chExt cx="3356" cy="1000"/>
            </a:xfrm>
          </p:grpSpPr>
          <p:sp>
            <p:nvSpPr>
              <p:cNvPr id="6151" name="AutoShape 7"/>
              <p:cNvSpPr>
                <a:spLocks noChangeArrowheads="1"/>
              </p:cNvSpPr>
              <p:nvPr/>
            </p:nvSpPr>
            <p:spPr bwMode="auto">
              <a:xfrm>
                <a:off x="484" y="1732"/>
                <a:ext cx="3352" cy="1000"/>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000" b="1">
                    <a:latin typeface="Times" charset="0"/>
                  </a:rPr>
                  <a:t>Modify known quantification ideas</a:t>
                </a:r>
              </a:p>
              <a:p>
                <a:pPr algn="ctr" defTabSz="762000"/>
                <a:r>
                  <a:rPr lang="en-US" sz="2000" b="1">
                    <a:latin typeface="Times" charset="0"/>
                  </a:rPr>
                  <a:t>to suit your current problems</a:t>
                </a:r>
              </a:p>
            </p:txBody>
          </p:sp>
          <p:sp>
            <p:nvSpPr>
              <p:cNvPr id="6152" name="Line 8"/>
              <p:cNvSpPr>
                <a:spLocks noChangeShapeType="1"/>
              </p:cNvSpPr>
              <p:nvPr/>
            </p:nvSpPr>
            <p:spPr bwMode="auto">
              <a:xfrm flipV="1">
                <a:off x="480" y="1980"/>
                <a:ext cx="0" cy="42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153" name="Group 9"/>
            <p:cNvGrpSpPr>
              <a:grpSpLocks/>
            </p:cNvGrpSpPr>
            <p:nvPr/>
          </p:nvGrpSpPr>
          <p:grpSpPr bwMode="auto">
            <a:xfrm>
              <a:off x="640" y="2096"/>
              <a:ext cx="4475" cy="693"/>
              <a:chOff x="480" y="3028"/>
              <a:chExt cx="3356" cy="1000"/>
            </a:xfrm>
          </p:grpSpPr>
          <p:sp>
            <p:nvSpPr>
              <p:cNvPr id="6154" name="AutoShape 10"/>
              <p:cNvSpPr>
                <a:spLocks noChangeArrowheads="1"/>
              </p:cNvSpPr>
              <p:nvPr/>
            </p:nvSpPr>
            <p:spPr bwMode="auto">
              <a:xfrm>
                <a:off x="484" y="3028"/>
                <a:ext cx="3352" cy="1000"/>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000" b="1">
                    <a:latin typeface="Times" charset="0"/>
                  </a:rPr>
                  <a:t>Use your common sense and </a:t>
                </a:r>
              </a:p>
              <a:p>
                <a:pPr algn="ctr" defTabSz="762000"/>
                <a:r>
                  <a:rPr lang="en-US" sz="2000" b="1">
                    <a:latin typeface="Times" charset="0"/>
                  </a:rPr>
                  <a:t>powers of observation to </a:t>
                </a:r>
              </a:p>
              <a:p>
                <a:pPr algn="ctr" defTabSz="762000"/>
                <a:r>
                  <a:rPr lang="en-US" sz="2000" b="1">
                    <a:latin typeface="Times" charset="0"/>
                  </a:rPr>
                  <a:t>work out new measures</a:t>
                </a:r>
              </a:p>
            </p:txBody>
          </p:sp>
          <p:sp>
            <p:nvSpPr>
              <p:cNvPr id="6155" name="Line 11"/>
              <p:cNvSpPr>
                <a:spLocks noChangeShapeType="1"/>
              </p:cNvSpPr>
              <p:nvPr/>
            </p:nvSpPr>
            <p:spPr bwMode="auto">
              <a:xfrm flipV="1">
                <a:off x="480" y="3276"/>
                <a:ext cx="0" cy="42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156" name="Group 12"/>
            <p:cNvGrpSpPr>
              <a:grpSpLocks/>
            </p:cNvGrpSpPr>
            <p:nvPr/>
          </p:nvGrpSpPr>
          <p:grpSpPr bwMode="auto">
            <a:xfrm>
              <a:off x="640" y="2894"/>
              <a:ext cx="4475" cy="792"/>
              <a:chOff x="480" y="4180"/>
              <a:chExt cx="3356" cy="1144"/>
            </a:xfrm>
          </p:grpSpPr>
          <p:sp>
            <p:nvSpPr>
              <p:cNvPr id="6157" name="AutoShape 13"/>
              <p:cNvSpPr>
                <a:spLocks noChangeArrowheads="1"/>
              </p:cNvSpPr>
              <p:nvPr/>
            </p:nvSpPr>
            <p:spPr bwMode="auto">
              <a:xfrm>
                <a:off x="484" y="4180"/>
                <a:ext cx="3352" cy="1144"/>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000" b="1">
                    <a:latin typeface="Times" charset="0"/>
                  </a:rPr>
                  <a:t>Learn early, learn often, </a:t>
                </a:r>
              </a:p>
              <a:p>
                <a:pPr algn="ctr" defTabSz="762000"/>
                <a:r>
                  <a:rPr lang="en-US" sz="2000" b="1">
                    <a:latin typeface="Times" charset="0"/>
                  </a:rPr>
                  <a:t>adjust early definitions</a:t>
                </a:r>
              </a:p>
            </p:txBody>
          </p:sp>
          <p:sp>
            <p:nvSpPr>
              <p:cNvPr id="6158" name="Line 14"/>
              <p:cNvSpPr>
                <a:spLocks noChangeShapeType="1"/>
              </p:cNvSpPr>
              <p:nvPr/>
            </p:nvSpPr>
            <p:spPr bwMode="auto">
              <a:xfrm flipV="1">
                <a:off x="480" y="4464"/>
                <a:ext cx="0" cy="48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59" name="Rectangle 15"/>
            <p:cNvSpPr>
              <a:spLocks noChangeArrowheads="1"/>
            </p:cNvSpPr>
            <p:nvPr/>
          </p:nvSpPr>
          <p:spPr bwMode="auto">
            <a:xfrm>
              <a:off x="2594" y="392"/>
              <a:ext cx="4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2000" b="1">
                  <a:latin typeface="Times" charset="0"/>
                </a:rPr>
                <a:t>Plan</a:t>
              </a:r>
            </a:p>
          </p:txBody>
        </p:sp>
        <p:sp>
          <p:nvSpPr>
            <p:cNvPr id="6160" name="Rectangle 16"/>
            <p:cNvSpPr>
              <a:spLocks noChangeArrowheads="1"/>
            </p:cNvSpPr>
            <p:nvPr/>
          </p:nvSpPr>
          <p:spPr bwMode="auto">
            <a:xfrm>
              <a:off x="2581" y="1189"/>
              <a:ext cx="3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2000" b="1">
                  <a:latin typeface="Times" charset="0"/>
                </a:rPr>
                <a:t>Do</a:t>
              </a:r>
            </a:p>
          </p:txBody>
        </p:sp>
        <p:sp>
          <p:nvSpPr>
            <p:cNvPr id="6161" name="Rectangle 17"/>
            <p:cNvSpPr>
              <a:spLocks noChangeArrowheads="1"/>
            </p:cNvSpPr>
            <p:nvPr/>
          </p:nvSpPr>
          <p:spPr bwMode="auto">
            <a:xfrm>
              <a:off x="2505" y="2087"/>
              <a:ext cx="5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2000" b="1">
                  <a:latin typeface="Times" charset="0"/>
                </a:rPr>
                <a:t>Study</a:t>
              </a:r>
            </a:p>
          </p:txBody>
        </p:sp>
        <p:sp>
          <p:nvSpPr>
            <p:cNvPr id="6162" name="Rectangle 18"/>
            <p:cNvSpPr>
              <a:spLocks noChangeArrowheads="1"/>
            </p:cNvSpPr>
            <p:nvPr/>
          </p:nvSpPr>
          <p:spPr bwMode="auto">
            <a:xfrm>
              <a:off x="2409" y="2917"/>
              <a:ext cx="3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2000" b="1">
                  <a:latin typeface="Times" charset="0"/>
                </a:rPr>
                <a:t>Act</a:t>
              </a:r>
            </a:p>
          </p:txBody>
        </p:sp>
        <p:sp>
          <p:nvSpPr>
            <p:cNvPr id="6163" name="AutoShape 19"/>
            <p:cNvSpPr>
              <a:spLocks noChangeArrowheads="1"/>
            </p:cNvSpPr>
            <p:nvPr/>
          </p:nvSpPr>
          <p:spPr bwMode="auto">
            <a:xfrm>
              <a:off x="2725" y="966"/>
              <a:ext cx="310" cy="261"/>
            </a:xfrm>
            <a:prstGeom prst="downArrow">
              <a:avLst>
                <a:gd name="adj1" fmla="val 50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4" name="AutoShape 20"/>
            <p:cNvSpPr>
              <a:spLocks noChangeArrowheads="1"/>
            </p:cNvSpPr>
            <p:nvPr/>
          </p:nvSpPr>
          <p:spPr bwMode="auto">
            <a:xfrm>
              <a:off x="2693" y="1864"/>
              <a:ext cx="374" cy="227"/>
            </a:xfrm>
            <a:prstGeom prst="downArrow">
              <a:avLst>
                <a:gd name="adj1" fmla="val 50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5" name="AutoShape 21"/>
            <p:cNvSpPr>
              <a:spLocks noChangeArrowheads="1"/>
            </p:cNvSpPr>
            <p:nvPr/>
          </p:nvSpPr>
          <p:spPr bwMode="auto">
            <a:xfrm>
              <a:off x="2725" y="2761"/>
              <a:ext cx="310" cy="194"/>
            </a:xfrm>
            <a:prstGeom prst="downArrow">
              <a:avLst>
                <a:gd name="adj1" fmla="val 50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117600" y="4910138"/>
            <a:ext cx="7104063" cy="1468437"/>
            <a:chOff x="528" y="4468"/>
            <a:chExt cx="3356" cy="1336"/>
          </a:xfrm>
        </p:grpSpPr>
        <p:sp>
          <p:nvSpPr>
            <p:cNvPr id="7171" name="AutoShape 3"/>
            <p:cNvSpPr>
              <a:spLocks noChangeArrowheads="1"/>
            </p:cNvSpPr>
            <p:nvPr/>
          </p:nvSpPr>
          <p:spPr bwMode="auto">
            <a:xfrm>
              <a:off x="532" y="4468"/>
              <a:ext cx="3352" cy="1336"/>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Define  Constraints (Fail)  and targets (Goal, Wish).</a:t>
              </a:r>
            </a:p>
            <a:p>
              <a:pPr algn="ctr" defTabSz="762000"/>
              <a:r>
                <a:rPr lang="en-US" sz="1800" b="1">
                  <a:solidFill>
                    <a:srgbClr val="FF3300"/>
                  </a:solidFill>
                  <a:latin typeface="Times" charset="0"/>
                </a:rPr>
                <a:t>Fail[next year] +0% &lt;-not worse</a:t>
              </a:r>
            </a:p>
            <a:p>
              <a:pPr algn="ctr" defTabSz="762000"/>
              <a:r>
                <a:rPr lang="en-US" sz="1800" b="1">
                  <a:solidFill>
                    <a:srgbClr val="FF3300"/>
                  </a:solidFill>
                  <a:latin typeface="Times" charset="0"/>
                </a:rPr>
                <a:t>Goal +5 years, ….] +30%&lt;-TG</a:t>
              </a:r>
            </a:p>
            <a:p>
              <a:pPr algn="ctr" defTabSz="762000"/>
              <a:r>
                <a:rPr lang="en-US" sz="1800" b="1">
                  <a:solidFill>
                    <a:srgbClr val="FF3300"/>
                  </a:solidFill>
                  <a:latin typeface="Times" charset="0"/>
                </a:rPr>
                <a:t>Wish [2007,…] +50%&lt;-Marketing</a:t>
              </a:r>
            </a:p>
          </p:txBody>
        </p:sp>
        <p:sp>
          <p:nvSpPr>
            <p:cNvPr id="7172" name="Line 4"/>
            <p:cNvSpPr>
              <a:spLocks noChangeShapeType="1"/>
            </p:cNvSpPr>
            <p:nvPr/>
          </p:nvSpPr>
          <p:spPr bwMode="auto">
            <a:xfrm flipV="1">
              <a:off x="528" y="4800"/>
              <a:ext cx="0" cy="56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173" name="Group 5"/>
          <p:cNvGrpSpPr>
            <a:grpSpLocks/>
          </p:cNvGrpSpPr>
          <p:nvPr/>
        </p:nvGrpSpPr>
        <p:grpSpPr bwMode="auto">
          <a:xfrm>
            <a:off x="1117600" y="3749675"/>
            <a:ext cx="7104063" cy="1468438"/>
            <a:chOff x="528" y="3412"/>
            <a:chExt cx="3356" cy="1336"/>
          </a:xfrm>
        </p:grpSpPr>
        <p:sp>
          <p:nvSpPr>
            <p:cNvPr id="7174" name="AutoShape 6"/>
            <p:cNvSpPr>
              <a:spLocks noChangeArrowheads="1"/>
            </p:cNvSpPr>
            <p:nvPr/>
          </p:nvSpPr>
          <p:spPr bwMode="auto">
            <a:xfrm>
              <a:off x="532" y="3412"/>
              <a:ext cx="3352" cy="1336"/>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Define benchmarks.</a:t>
              </a:r>
            </a:p>
            <a:p>
              <a:pPr algn="ctr" defTabSz="762000"/>
              <a:r>
                <a:rPr lang="en-US" sz="1800" b="1">
                  <a:solidFill>
                    <a:srgbClr val="FF3300"/>
                  </a:solidFill>
                  <a:latin typeface="Times" charset="0"/>
                </a:rPr>
                <a:t>Past [2003] +50% &lt;-intuitive</a:t>
              </a:r>
            </a:p>
            <a:p>
              <a:pPr algn="ctr" defTabSz="762000"/>
              <a:r>
                <a:rPr lang="en-US" sz="1800" b="1">
                  <a:solidFill>
                    <a:srgbClr val="FF3300"/>
                  </a:solidFill>
                  <a:latin typeface="Times" charset="0"/>
                </a:rPr>
                <a:t>Record [2002, ….] 0%</a:t>
              </a:r>
            </a:p>
            <a:p>
              <a:pPr algn="ctr" defTabSz="762000"/>
              <a:r>
                <a:rPr lang="en-US" sz="1800" b="1">
                  <a:solidFill>
                    <a:srgbClr val="FF3300"/>
                  </a:solidFill>
                  <a:latin typeface="Times" charset="0"/>
                </a:rPr>
                <a:t>Trend  [2007,…] -30%</a:t>
              </a:r>
            </a:p>
          </p:txBody>
        </p:sp>
        <p:sp>
          <p:nvSpPr>
            <p:cNvPr id="7175" name="Line 7"/>
            <p:cNvSpPr>
              <a:spLocks noChangeShapeType="1"/>
            </p:cNvSpPr>
            <p:nvPr/>
          </p:nvSpPr>
          <p:spPr bwMode="auto">
            <a:xfrm flipV="1">
              <a:off x="528" y="3744"/>
              <a:ext cx="0" cy="56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176" name="Rectangle 8"/>
          <p:cNvSpPr>
            <a:spLocks noGrp="1" noChangeArrowheads="1"/>
          </p:cNvSpPr>
          <p:nvPr>
            <p:ph type="title"/>
          </p:nvPr>
        </p:nvSpPr>
        <p:spPr>
          <a:xfrm>
            <a:off x="1266825" y="187325"/>
            <a:ext cx="7735888" cy="533400"/>
          </a:xfrm>
          <a:noFill/>
          <a:ln/>
        </p:spPr>
        <p:txBody>
          <a:bodyPr tIns="46038" bIns="46038"/>
          <a:lstStyle/>
          <a:p>
            <a:r>
              <a:rPr lang="en-US" sz="2400"/>
              <a:t>  </a:t>
            </a:r>
            <a:r>
              <a:rPr lang="ja-JP" altLang="en-US" sz="2400">
                <a:latin typeface="Arial"/>
              </a:rPr>
              <a:t>‘</a:t>
            </a:r>
            <a:r>
              <a:rPr lang="en-US" sz="2400"/>
              <a:t>Environmentally Friendly</a:t>
            </a:r>
            <a:r>
              <a:rPr lang="ja-JP" altLang="en-US" sz="2400">
                <a:latin typeface="Arial"/>
              </a:rPr>
              <a:t>’</a:t>
            </a:r>
            <a:r>
              <a:rPr lang="en-US" sz="2400"/>
              <a:t> Quantification Example</a:t>
            </a:r>
          </a:p>
        </p:txBody>
      </p:sp>
      <p:grpSp>
        <p:nvGrpSpPr>
          <p:cNvPr id="7177" name="Group 9"/>
          <p:cNvGrpSpPr>
            <a:grpSpLocks/>
          </p:cNvGrpSpPr>
          <p:nvPr/>
        </p:nvGrpSpPr>
        <p:grpSpPr bwMode="auto">
          <a:xfrm>
            <a:off x="1117600" y="758825"/>
            <a:ext cx="7104063" cy="714375"/>
            <a:chOff x="528" y="820"/>
            <a:chExt cx="3356" cy="520"/>
          </a:xfrm>
        </p:grpSpPr>
        <p:sp>
          <p:nvSpPr>
            <p:cNvPr id="7178" name="AutoShape 10"/>
            <p:cNvSpPr>
              <a:spLocks noChangeArrowheads="1"/>
            </p:cNvSpPr>
            <p:nvPr/>
          </p:nvSpPr>
          <p:spPr bwMode="auto">
            <a:xfrm>
              <a:off x="532" y="820"/>
              <a:ext cx="3352" cy="520"/>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Give the quality a stable name tag</a:t>
              </a:r>
            </a:p>
            <a:p>
              <a:pPr algn="ctr" defTabSz="762000"/>
              <a:r>
                <a:rPr lang="en-US" sz="1800" b="1">
                  <a:solidFill>
                    <a:srgbClr val="FF3300"/>
                  </a:solidFill>
                  <a:latin typeface="Times" charset="0"/>
                </a:rPr>
                <a:t>Environmentally Friendly</a:t>
              </a:r>
              <a:endParaRPr lang="en-US" sz="1800" b="1">
                <a:latin typeface="Times" charset="0"/>
              </a:endParaRPr>
            </a:p>
          </p:txBody>
        </p:sp>
        <p:sp>
          <p:nvSpPr>
            <p:cNvPr id="7179" name="Line 11"/>
            <p:cNvSpPr>
              <a:spLocks noChangeShapeType="1"/>
            </p:cNvSpPr>
            <p:nvPr/>
          </p:nvSpPr>
          <p:spPr bwMode="auto">
            <a:xfrm flipV="1">
              <a:off x="528" y="948"/>
              <a:ext cx="0" cy="22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180" name="Group 12"/>
          <p:cNvGrpSpPr>
            <a:grpSpLocks/>
          </p:cNvGrpSpPr>
          <p:nvPr/>
        </p:nvGrpSpPr>
        <p:grpSpPr bwMode="auto">
          <a:xfrm>
            <a:off x="1117600" y="1533525"/>
            <a:ext cx="7104063" cy="625475"/>
            <a:chOff x="528" y="1396"/>
            <a:chExt cx="3356" cy="568"/>
          </a:xfrm>
        </p:grpSpPr>
        <p:sp>
          <p:nvSpPr>
            <p:cNvPr id="7181" name="AutoShape 13"/>
            <p:cNvSpPr>
              <a:spLocks noChangeArrowheads="1"/>
            </p:cNvSpPr>
            <p:nvPr/>
          </p:nvSpPr>
          <p:spPr bwMode="auto">
            <a:xfrm>
              <a:off x="532" y="1396"/>
              <a:ext cx="3352" cy="568"/>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Define approximately the target level</a:t>
              </a:r>
            </a:p>
            <a:p>
              <a:pPr algn="ctr" defTabSz="762000"/>
              <a:r>
                <a:rPr lang="en-US" sz="1800" b="1">
                  <a:solidFill>
                    <a:srgbClr val="FF3300"/>
                  </a:solidFill>
                  <a:latin typeface="Times" charset="0"/>
                </a:rPr>
                <a:t>Ambition Level: A high degree of protection</a:t>
              </a:r>
              <a:r>
                <a:rPr lang="en-US" sz="1800" b="1">
                  <a:latin typeface="Times" charset="0"/>
                </a:rPr>
                <a:t> …….</a:t>
              </a:r>
            </a:p>
          </p:txBody>
        </p:sp>
        <p:sp>
          <p:nvSpPr>
            <p:cNvPr id="7182" name="Line 14"/>
            <p:cNvSpPr>
              <a:spLocks noChangeShapeType="1"/>
            </p:cNvSpPr>
            <p:nvPr/>
          </p:nvSpPr>
          <p:spPr bwMode="auto">
            <a:xfrm flipV="1">
              <a:off x="528" y="1536"/>
              <a:ext cx="0" cy="24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183" name="Group 15"/>
          <p:cNvGrpSpPr>
            <a:grpSpLocks/>
          </p:cNvGrpSpPr>
          <p:nvPr/>
        </p:nvGrpSpPr>
        <p:grpSpPr bwMode="auto">
          <a:xfrm>
            <a:off x="1117600" y="2166938"/>
            <a:ext cx="7104063" cy="730250"/>
            <a:chOff x="528" y="1972"/>
            <a:chExt cx="3356" cy="664"/>
          </a:xfrm>
        </p:grpSpPr>
        <p:sp>
          <p:nvSpPr>
            <p:cNvPr id="7184" name="AutoShape 16"/>
            <p:cNvSpPr>
              <a:spLocks noChangeArrowheads="1"/>
            </p:cNvSpPr>
            <p:nvPr/>
          </p:nvSpPr>
          <p:spPr bwMode="auto">
            <a:xfrm>
              <a:off x="532" y="1972"/>
              <a:ext cx="3352" cy="664"/>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Define a scale of measure:</a:t>
              </a:r>
            </a:p>
            <a:p>
              <a:pPr algn="ctr" defTabSz="762000"/>
              <a:r>
                <a:rPr lang="en-US" sz="1800" b="1">
                  <a:solidFill>
                    <a:srgbClr val="FF3300"/>
                  </a:solidFill>
                  <a:latin typeface="Times" charset="0"/>
                </a:rPr>
                <a:t>Scale: % change in environment</a:t>
              </a:r>
              <a:endParaRPr lang="en-US" sz="1800" b="1">
                <a:latin typeface="Times" charset="0"/>
              </a:endParaRPr>
            </a:p>
          </p:txBody>
        </p:sp>
        <p:sp>
          <p:nvSpPr>
            <p:cNvPr id="7185" name="Line 17"/>
            <p:cNvSpPr>
              <a:spLocks noChangeShapeType="1"/>
            </p:cNvSpPr>
            <p:nvPr/>
          </p:nvSpPr>
          <p:spPr bwMode="auto">
            <a:xfrm flipV="1">
              <a:off x="528" y="2136"/>
              <a:ext cx="0" cy="28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186" name="AutoShape 18"/>
          <p:cNvSpPr>
            <a:spLocks noChangeArrowheads="1"/>
          </p:cNvSpPr>
          <p:nvPr/>
        </p:nvSpPr>
        <p:spPr bwMode="auto">
          <a:xfrm>
            <a:off x="4275138" y="3644900"/>
            <a:ext cx="492125" cy="412750"/>
          </a:xfrm>
          <a:prstGeom prst="downArrow">
            <a:avLst>
              <a:gd name="adj1" fmla="val 50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187" name="Group 19"/>
          <p:cNvGrpSpPr>
            <a:grpSpLocks/>
          </p:cNvGrpSpPr>
          <p:nvPr/>
        </p:nvGrpSpPr>
        <p:grpSpPr bwMode="auto">
          <a:xfrm>
            <a:off x="1117600" y="2959100"/>
            <a:ext cx="7104063" cy="728663"/>
            <a:chOff x="528" y="2692"/>
            <a:chExt cx="3356" cy="664"/>
          </a:xfrm>
        </p:grpSpPr>
        <p:sp>
          <p:nvSpPr>
            <p:cNvPr id="7188" name="AutoShape 20"/>
            <p:cNvSpPr>
              <a:spLocks noChangeArrowheads="1"/>
            </p:cNvSpPr>
            <p:nvPr/>
          </p:nvSpPr>
          <p:spPr bwMode="auto">
            <a:xfrm>
              <a:off x="532" y="2692"/>
              <a:ext cx="3352" cy="664"/>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Decide a way to measure in practice.</a:t>
              </a:r>
            </a:p>
            <a:p>
              <a:pPr algn="ctr" defTabSz="762000"/>
              <a:r>
                <a:rPr lang="en-US" sz="1800" b="1">
                  <a:solidFill>
                    <a:srgbClr val="FF3300"/>
                  </a:solidFill>
                  <a:latin typeface="Times" charset="0"/>
                </a:rPr>
                <a:t>Meter: {scientific data…}</a:t>
              </a:r>
            </a:p>
          </p:txBody>
        </p:sp>
        <p:sp>
          <p:nvSpPr>
            <p:cNvPr id="7189" name="Line 21"/>
            <p:cNvSpPr>
              <a:spLocks noChangeShapeType="1"/>
            </p:cNvSpPr>
            <p:nvPr/>
          </p:nvSpPr>
          <p:spPr bwMode="auto">
            <a:xfrm flipV="1">
              <a:off x="528" y="2856"/>
              <a:ext cx="0" cy="28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176"/>
                                        </p:tgtEl>
                                        <p:attrNameLst>
                                          <p:attrName>style.visibility</p:attrName>
                                        </p:attrNameLst>
                                      </p:cBhvr>
                                      <p:to>
                                        <p:strVal val="visible"/>
                                      </p:to>
                                    </p:set>
                                  </p:childTnLst>
                                  <p:subTnLst>
                                    <p:animClr clrSpc="rgb" dir="cw">
                                      <p:cBhvr override="childStyle">
                                        <p:cTn dur="1" fill="hold" display="0" masterRel="nextClick" afterEffect="1"/>
                                        <p:tgtEl>
                                          <p:spTgt spid="7176"/>
                                        </p:tgtEl>
                                        <p:attrNameLst>
                                          <p:attrName>ppt_c</p:attrName>
                                        </p:attrNameLst>
                                      </p:cBhvr>
                                      <p:to>
                                        <a:schemeClr val="accent1"/>
                                      </p:to>
                                    </p:animClr>
                                    <p:audio>
                                      <p:cMediaNode>
                                        <p:cTn display="0" masterRel="sameClick">
                                          <p:stCondLst>
                                            <p:cond evt="begin" delay="0">
                                              <p:tn val="5"/>
                                            </p:cond>
                                          </p:stCondLst>
                                          <p:endCondLst>
                                            <p:cond evt="onStopAudio" delay="0">
                                              <p:tgtEl>
                                                <p:sldTgt/>
                                              </p:tgtEl>
                                            </p:cond>
                                          </p:endCondLst>
                                        </p:cTn>
                                        <p:tgtEl>
                                          <p:sndTgt r:embed="rId2" name="Click"/>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17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lick"/>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8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18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187"/>
                                        </p:tgtEl>
                                        <p:attrNameLst>
                                          <p:attrName>style.visibility</p:attrName>
                                        </p:attrNameLst>
                                      </p:cBhvr>
                                      <p:to>
                                        <p:strVal val="visible"/>
                                      </p:to>
                                    </p:set>
                                    <p:anim calcmode="lin" valueType="num">
                                      <p:cBhvr additive="base">
                                        <p:cTn id="23" dur="500" fill="hold"/>
                                        <p:tgtEl>
                                          <p:spTgt spid="7187"/>
                                        </p:tgtEl>
                                        <p:attrNameLst>
                                          <p:attrName>ppt_x</p:attrName>
                                        </p:attrNameLst>
                                      </p:cBhvr>
                                      <p:tavLst>
                                        <p:tav tm="0">
                                          <p:val>
                                            <p:strVal val="0-#ppt_w/2"/>
                                          </p:val>
                                        </p:tav>
                                        <p:tav tm="100000">
                                          <p:val>
                                            <p:strVal val="#ppt_x"/>
                                          </p:val>
                                        </p:tav>
                                      </p:tavLst>
                                    </p:anim>
                                    <p:anim calcmode="lin" valueType="num">
                                      <p:cBhvr additive="base">
                                        <p:cTn id="24" dur="500" fill="hold"/>
                                        <p:tgtEl>
                                          <p:spTgt spid="718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186"/>
                                        </p:tgtEl>
                                        <p:attrNameLst>
                                          <p:attrName>style.visibility</p:attrName>
                                        </p:attrNameLst>
                                      </p:cBhvr>
                                      <p:to>
                                        <p:strVal val="visible"/>
                                      </p:to>
                                    </p:set>
                                    <p:anim calcmode="lin" valueType="num">
                                      <p:cBhvr additive="base">
                                        <p:cTn id="29" dur="500" fill="hold"/>
                                        <p:tgtEl>
                                          <p:spTgt spid="7186"/>
                                        </p:tgtEl>
                                        <p:attrNameLst>
                                          <p:attrName>ppt_x</p:attrName>
                                        </p:attrNameLst>
                                      </p:cBhvr>
                                      <p:tavLst>
                                        <p:tav tm="0">
                                          <p:val>
                                            <p:strVal val="0-#ppt_w/2"/>
                                          </p:val>
                                        </p:tav>
                                        <p:tav tm="100000">
                                          <p:val>
                                            <p:strVal val="#ppt_x"/>
                                          </p:val>
                                        </p:tav>
                                      </p:tavLst>
                                    </p:anim>
                                    <p:anim calcmode="lin" valueType="num">
                                      <p:cBhvr additive="base">
                                        <p:cTn id="30" dur="500" fill="hold"/>
                                        <p:tgtEl>
                                          <p:spTgt spid="71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Doorbell"/>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7173"/>
                                        </p:tgtEl>
                                        <p:attrNameLst>
                                          <p:attrName>style.visibility</p:attrName>
                                        </p:attrNameLst>
                                      </p:cBhvr>
                                      <p:to>
                                        <p:strVal val="visible"/>
                                      </p:to>
                                    </p:set>
                                    <p:anim calcmode="lin" valueType="num">
                                      <p:cBhvr additive="base">
                                        <p:cTn id="35" dur="500" fill="hold"/>
                                        <p:tgtEl>
                                          <p:spTgt spid="7173"/>
                                        </p:tgtEl>
                                        <p:attrNameLst>
                                          <p:attrName>ppt_x</p:attrName>
                                        </p:attrNameLst>
                                      </p:cBhvr>
                                      <p:tavLst>
                                        <p:tav tm="0">
                                          <p:val>
                                            <p:strVal val="0-#ppt_w/2"/>
                                          </p:val>
                                        </p:tav>
                                        <p:tav tm="100000">
                                          <p:val>
                                            <p:strVal val="#ppt_x"/>
                                          </p:val>
                                        </p:tav>
                                      </p:tavLst>
                                    </p:anim>
                                    <p:anim calcmode="lin" valueType="num">
                                      <p:cBhvr additive="base">
                                        <p:cTn id="36" dur="500" fill="hold"/>
                                        <p:tgtEl>
                                          <p:spTgt spid="71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7170"/>
                                        </p:tgtEl>
                                        <p:attrNameLst>
                                          <p:attrName>style.visibility</p:attrName>
                                        </p:attrNameLst>
                                      </p:cBhvr>
                                      <p:to>
                                        <p:strVal val="visible"/>
                                      </p:to>
                                    </p:set>
                                    <p:anim calcmode="lin" valueType="num">
                                      <p:cBhvr additive="base">
                                        <p:cTn id="41" dur="500" fill="hold"/>
                                        <p:tgtEl>
                                          <p:spTgt spid="7170"/>
                                        </p:tgtEl>
                                        <p:attrNameLst>
                                          <p:attrName>ppt_x</p:attrName>
                                        </p:attrNameLst>
                                      </p:cBhvr>
                                      <p:tavLst>
                                        <p:tav tm="0">
                                          <p:val>
                                            <p:strVal val="0-#ppt_w/2"/>
                                          </p:val>
                                        </p:tav>
                                        <p:tav tm="100000">
                                          <p:val>
                                            <p:strVal val="#ppt_x"/>
                                          </p:val>
                                        </p:tav>
                                      </p:tavLst>
                                    </p:anim>
                                    <p:anim calcmode="lin" valueType="num">
                                      <p:cBhvr additive="base">
                                        <p:cTn id="42" dur="500" fill="hold"/>
                                        <p:tgtEl>
                                          <p:spTgt spid="71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utoUpdateAnimBg="0"/>
      <p:bldP spid="718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1836738" y="2484438"/>
            <a:ext cx="7296150" cy="835025"/>
          </a:xfrm>
          <a:prstGeom prst="rightArrow">
            <a:avLst>
              <a:gd name="adj1" fmla="val 75009"/>
              <a:gd name="adj2" fmla="val 240326"/>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5" name="AutoShape 3"/>
          <p:cNvSpPr>
            <a:spLocks noChangeArrowheads="1"/>
          </p:cNvSpPr>
          <p:nvPr/>
        </p:nvSpPr>
        <p:spPr bwMode="auto">
          <a:xfrm>
            <a:off x="1125538" y="1639888"/>
            <a:ext cx="8007350" cy="835025"/>
          </a:xfrm>
          <a:prstGeom prst="rightArrow">
            <a:avLst>
              <a:gd name="adj1" fmla="val 75009"/>
              <a:gd name="adj2" fmla="val 2978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6" name="Rectangle 4"/>
          <p:cNvSpPr>
            <a:spLocks noChangeArrowheads="1"/>
          </p:cNvSpPr>
          <p:nvPr/>
        </p:nvSpPr>
        <p:spPr bwMode="auto">
          <a:xfrm>
            <a:off x="1249363" y="3275013"/>
            <a:ext cx="7883525" cy="3209925"/>
          </a:xfrm>
          <a:prstGeom prst="rect">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7" name="Rectangle 5"/>
          <p:cNvSpPr>
            <a:spLocks noGrp="1" noChangeArrowheads="1"/>
          </p:cNvSpPr>
          <p:nvPr>
            <p:ph type="title"/>
          </p:nvPr>
        </p:nvSpPr>
        <p:spPr>
          <a:xfrm>
            <a:off x="1181100" y="139700"/>
            <a:ext cx="7823200" cy="914400"/>
          </a:xfrm>
          <a:noFill/>
          <a:ln/>
        </p:spPr>
        <p:txBody>
          <a:bodyPr tIns="46038" bIns="46038"/>
          <a:lstStyle/>
          <a:p>
            <a:r>
              <a:rPr lang="en-US" sz="2000" b="1"/>
              <a:t>Devices to help quantify quality ideas:</a:t>
            </a:r>
            <a:br>
              <a:rPr lang="en-US" sz="2000" b="1"/>
            </a:br>
            <a:r>
              <a:rPr lang="en-US" sz="2000" b="1"/>
              <a:t>Standard Hierarchy of Concepts from </a:t>
            </a:r>
            <a:br>
              <a:rPr lang="en-US" sz="2000" b="1"/>
            </a:br>
            <a:r>
              <a:rPr lang="en-US" sz="2000" b="1"/>
              <a:t>Gilb: Principles of Software Engineering Management.</a:t>
            </a:r>
          </a:p>
        </p:txBody>
      </p:sp>
      <p:sp>
        <p:nvSpPr>
          <p:cNvPr id="8198" name="AutoShape 6"/>
          <p:cNvSpPr>
            <a:spLocks noChangeArrowheads="1"/>
          </p:cNvSpPr>
          <p:nvPr/>
        </p:nvSpPr>
        <p:spPr bwMode="auto">
          <a:xfrm>
            <a:off x="1531938" y="1006475"/>
            <a:ext cx="6791325" cy="623888"/>
          </a:xfrm>
          <a:prstGeom prst="rightArrow">
            <a:avLst>
              <a:gd name="adj1" fmla="val 75009"/>
              <a:gd name="adj2" fmla="val 544325"/>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400" b="1">
                <a:latin typeface="Times" charset="0"/>
              </a:rPr>
              <a:t>QUALITY</a:t>
            </a:r>
          </a:p>
        </p:txBody>
      </p:sp>
      <p:sp>
        <p:nvSpPr>
          <p:cNvPr id="8199" name="AutoShape 7"/>
          <p:cNvSpPr>
            <a:spLocks noChangeArrowheads="1"/>
          </p:cNvSpPr>
          <p:nvPr/>
        </p:nvSpPr>
        <p:spPr bwMode="auto">
          <a:xfrm>
            <a:off x="1316038" y="1687513"/>
            <a:ext cx="1847850" cy="766762"/>
          </a:xfrm>
          <a:prstGeom prst="rightArrow">
            <a:avLst>
              <a:gd name="adj1" fmla="val 75009"/>
              <a:gd name="adj2" fmla="val 120508"/>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USABILITY</a:t>
            </a:r>
          </a:p>
        </p:txBody>
      </p:sp>
      <p:sp>
        <p:nvSpPr>
          <p:cNvPr id="8200" name="AutoShape 8"/>
          <p:cNvSpPr>
            <a:spLocks noChangeArrowheads="1"/>
          </p:cNvSpPr>
          <p:nvPr/>
        </p:nvSpPr>
        <p:spPr bwMode="auto">
          <a:xfrm>
            <a:off x="7604125" y="1676400"/>
            <a:ext cx="1528763" cy="784225"/>
          </a:xfrm>
          <a:prstGeom prst="rightArrow">
            <a:avLst>
              <a:gd name="adj1" fmla="val 75009"/>
              <a:gd name="adj2" fmla="val 48554"/>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WORK-</a:t>
            </a:r>
          </a:p>
          <a:p>
            <a:pPr algn="ctr" defTabSz="762000"/>
            <a:r>
              <a:rPr lang="en-US" sz="1800" b="1">
                <a:latin typeface="Times" charset="0"/>
              </a:rPr>
              <a:t>CAPACITY</a:t>
            </a:r>
          </a:p>
        </p:txBody>
      </p:sp>
      <p:sp>
        <p:nvSpPr>
          <p:cNvPr id="8201" name="AutoShape 9"/>
          <p:cNvSpPr>
            <a:spLocks noChangeArrowheads="1"/>
          </p:cNvSpPr>
          <p:nvPr/>
        </p:nvSpPr>
        <p:spPr bwMode="auto">
          <a:xfrm>
            <a:off x="5729288" y="1676400"/>
            <a:ext cx="1768475" cy="746125"/>
          </a:xfrm>
          <a:prstGeom prst="rightArrow">
            <a:avLst>
              <a:gd name="adj1" fmla="val 75009"/>
              <a:gd name="adj2" fmla="val 77526"/>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ADAPT-</a:t>
            </a:r>
          </a:p>
          <a:p>
            <a:pPr algn="ctr" defTabSz="762000"/>
            <a:r>
              <a:rPr lang="en-US" sz="1800" b="1">
                <a:latin typeface="Times" charset="0"/>
              </a:rPr>
              <a:t>ABILITY</a:t>
            </a:r>
          </a:p>
        </p:txBody>
      </p:sp>
      <p:sp>
        <p:nvSpPr>
          <p:cNvPr id="8202" name="AutoShape 10"/>
          <p:cNvSpPr>
            <a:spLocks noChangeArrowheads="1"/>
          </p:cNvSpPr>
          <p:nvPr/>
        </p:nvSpPr>
        <p:spPr bwMode="auto">
          <a:xfrm>
            <a:off x="3494088" y="1692275"/>
            <a:ext cx="1974850" cy="698500"/>
          </a:xfrm>
          <a:prstGeom prst="rightArrow">
            <a:avLst>
              <a:gd name="adj1" fmla="val 75009"/>
              <a:gd name="adj2" fmla="val 51192"/>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defTabSz="762000"/>
            <a:r>
              <a:rPr lang="en-US" sz="1800" b="1">
                <a:latin typeface="Times" charset="0"/>
              </a:rPr>
              <a:t>AVAIL--</a:t>
            </a:r>
          </a:p>
          <a:p>
            <a:pPr algn="r" defTabSz="762000"/>
            <a:r>
              <a:rPr lang="en-US" sz="1800" b="1">
                <a:latin typeface="Times" charset="0"/>
              </a:rPr>
              <a:t>ABILITY</a:t>
            </a:r>
          </a:p>
        </p:txBody>
      </p:sp>
      <p:sp>
        <p:nvSpPr>
          <p:cNvPr id="8203" name="AutoShape 11"/>
          <p:cNvSpPr>
            <a:spLocks noChangeArrowheads="1"/>
          </p:cNvSpPr>
          <p:nvPr/>
        </p:nvSpPr>
        <p:spPr bwMode="auto">
          <a:xfrm>
            <a:off x="2141538" y="2641600"/>
            <a:ext cx="3133725" cy="571500"/>
          </a:xfrm>
          <a:prstGeom prst="rightArrow">
            <a:avLst>
              <a:gd name="adj1" fmla="val 75009"/>
              <a:gd name="adj2" fmla="val 27419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MAINTAINABILITY</a:t>
            </a:r>
          </a:p>
        </p:txBody>
      </p:sp>
      <p:sp>
        <p:nvSpPr>
          <p:cNvPr id="8204" name="AutoShape 12"/>
          <p:cNvSpPr>
            <a:spLocks noChangeArrowheads="1"/>
          </p:cNvSpPr>
          <p:nvPr/>
        </p:nvSpPr>
        <p:spPr bwMode="auto">
          <a:xfrm>
            <a:off x="5595938" y="2641600"/>
            <a:ext cx="3133725" cy="571500"/>
          </a:xfrm>
          <a:prstGeom prst="rightArrow">
            <a:avLst>
              <a:gd name="adj1" fmla="val 75009"/>
              <a:gd name="adj2" fmla="val 27419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RELIABILITY</a:t>
            </a:r>
          </a:p>
        </p:txBody>
      </p:sp>
      <p:sp>
        <p:nvSpPr>
          <p:cNvPr id="8205" name="AutoShape 13"/>
          <p:cNvSpPr>
            <a:spLocks noChangeArrowheads="1"/>
          </p:cNvSpPr>
          <p:nvPr/>
        </p:nvSpPr>
        <p:spPr bwMode="auto">
          <a:xfrm>
            <a:off x="1293813" y="3327400"/>
            <a:ext cx="3270250" cy="677863"/>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1. PROBLEM </a:t>
            </a:r>
          </a:p>
          <a:p>
            <a:pPr algn="ctr" defTabSz="762000"/>
            <a:r>
              <a:rPr lang="en-US" sz="1400" b="1">
                <a:latin typeface="Times" charset="0"/>
              </a:rPr>
              <a:t>RECOGNITION</a:t>
            </a:r>
          </a:p>
        </p:txBody>
      </p:sp>
      <p:sp>
        <p:nvSpPr>
          <p:cNvPr id="8206" name="AutoShape 14"/>
          <p:cNvSpPr>
            <a:spLocks noChangeArrowheads="1"/>
          </p:cNvSpPr>
          <p:nvPr/>
        </p:nvSpPr>
        <p:spPr bwMode="auto">
          <a:xfrm>
            <a:off x="5662613" y="3327400"/>
            <a:ext cx="3270250" cy="677863"/>
          </a:xfrm>
          <a:prstGeom prst="rightArrow">
            <a:avLst>
              <a:gd name="adj1" fmla="val 75009"/>
              <a:gd name="adj2" fmla="val 235455"/>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6. QUALITY </a:t>
            </a:r>
          </a:p>
          <a:p>
            <a:pPr algn="ctr" defTabSz="762000"/>
            <a:r>
              <a:rPr lang="en-US" sz="1400" b="1">
                <a:latin typeface="Times" charset="0"/>
              </a:rPr>
              <a:t>CONTROL</a:t>
            </a:r>
          </a:p>
        </p:txBody>
      </p:sp>
      <p:sp>
        <p:nvSpPr>
          <p:cNvPr id="8207" name="AutoShape 15"/>
          <p:cNvSpPr>
            <a:spLocks noChangeArrowheads="1"/>
          </p:cNvSpPr>
          <p:nvPr/>
        </p:nvSpPr>
        <p:spPr bwMode="auto">
          <a:xfrm>
            <a:off x="1293813" y="3908425"/>
            <a:ext cx="3270250" cy="677863"/>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         2. ADMINISTRATIVE </a:t>
            </a:r>
          </a:p>
          <a:p>
            <a:pPr algn="ctr" defTabSz="762000"/>
            <a:r>
              <a:rPr lang="en-US" sz="1400" b="1">
                <a:latin typeface="Times" charset="0"/>
              </a:rPr>
              <a:t>DELAY</a:t>
            </a:r>
          </a:p>
        </p:txBody>
      </p:sp>
      <p:sp>
        <p:nvSpPr>
          <p:cNvPr id="8208" name="AutoShape 16"/>
          <p:cNvSpPr>
            <a:spLocks noChangeArrowheads="1"/>
          </p:cNvSpPr>
          <p:nvPr/>
        </p:nvSpPr>
        <p:spPr bwMode="auto">
          <a:xfrm>
            <a:off x="5662613" y="3802063"/>
            <a:ext cx="3270250" cy="677862"/>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7. DO THE </a:t>
            </a:r>
          </a:p>
          <a:p>
            <a:pPr algn="ctr" defTabSz="762000"/>
            <a:r>
              <a:rPr lang="en-US" sz="1400" b="1">
                <a:latin typeface="Times" charset="0"/>
              </a:rPr>
              <a:t>CHANGE</a:t>
            </a:r>
          </a:p>
        </p:txBody>
      </p:sp>
      <p:sp>
        <p:nvSpPr>
          <p:cNvPr id="8209" name="AutoShape 17"/>
          <p:cNvSpPr>
            <a:spLocks noChangeArrowheads="1"/>
          </p:cNvSpPr>
          <p:nvPr/>
        </p:nvSpPr>
        <p:spPr bwMode="auto">
          <a:xfrm>
            <a:off x="1293813" y="4383088"/>
            <a:ext cx="3270250" cy="677862"/>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3. TOOLS</a:t>
            </a:r>
          </a:p>
          <a:p>
            <a:pPr algn="ctr" defTabSz="762000"/>
            <a:r>
              <a:rPr lang="en-US" sz="1400" b="1">
                <a:latin typeface="Times" charset="0"/>
              </a:rPr>
              <a:t>COLLECTION</a:t>
            </a:r>
          </a:p>
        </p:txBody>
      </p:sp>
      <p:sp>
        <p:nvSpPr>
          <p:cNvPr id="8210" name="AutoShape 18"/>
          <p:cNvSpPr>
            <a:spLocks noChangeArrowheads="1"/>
          </p:cNvSpPr>
          <p:nvPr/>
        </p:nvSpPr>
        <p:spPr bwMode="auto">
          <a:xfrm>
            <a:off x="5662613" y="4383088"/>
            <a:ext cx="3270250" cy="677862"/>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8. TEST THE</a:t>
            </a:r>
          </a:p>
          <a:p>
            <a:pPr algn="ctr" defTabSz="762000"/>
            <a:r>
              <a:rPr lang="en-US" sz="1400" b="1">
                <a:latin typeface="Times" charset="0"/>
              </a:rPr>
              <a:t>CHANGE</a:t>
            </a:r>
          </a:p>
        </p:txBody>
      </p:sp>
      <p:sp>
        <p:nvSpPr>
          <p:cNvPr id="8211" name="AutoShape 19"/>
          <p:cNvSpPr>
            <a:spLocks noChangeArrowheads="1"/>
          </p:cNvSpPr>
          <p:nvPr/>
        </p:nvSpPr>
        <p:spPr bwMode="auto">
          <a:xfrm>
            <a:off x="1293813" y="4910138"/>
            <a:ext cx="3270250" cy="677862"/>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4. PROBLEM </a:t>
            </a:r>
          </a:p>
          <a:p>
            <a:pPr algn="ctr" defTabSz="762000"/>
            <a:r>
              <a:rPr lang="en-US" sz="1400" b="1">
                <a:latin typeface="Times" charset="0"/>
              </a:rPr>
              <a:t>ANALYSIS</a:t>
            </a:r>
          </a:p>
        </p:txBody>
      </p:sp>
      <p:sp>
        <p:nvSpPr>
          <p:cNvPr id="8212" name="AutoShape 20"/>
          <p:cNvSpPr>
            <a:spLocks noChangeArrowheads="1"/>
          </p:cNvSpPr>
          <p:nvPr/>
        </p:nvSpPr>
        <p:spPr bwMode="auto">
          <a:xfrm>
            <a:off x="5662613" y="4910138"/>
            <a:ext cx="3270250" cy="677862"/>
          </a:xfrm>
          <a:prstGeom prst="rightArrow">
            <a:avLst>
              <a:gd name="adj1" fmla="val 75009"/>
              <a:gd name="adj2" fmla="val 24124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9. RECOVER</a:t>
            </a:r>
          </a:p>
          <a:p>
            <a:pPr algn="ctr" defTabSz="762000"/>
            <a:r>
              <a:rPr lang="en-US" sz="1400" b="1">
                <a:latin typeface="Times" charset="0"/>
              </a:rPr>
              <a:t>FROM FAULT</a:t>
            </a:r>
          </a:p>
        </p:txBody>
      </p:sp>
      <p:sp>
        <p:nvSpPr>
          <p:cNvPr id="8213" name="AutoShape 21"/>
          <p:cNvSpPr>
            <a:spLocks noChangeArrowheads="1"/>
          </p:cNvSpPr>
          <p:nvPr/>
        </p:nvSpPr>
        <p:spPr bwMode="auto">
          <a:xfrm>
            <a:off x="1293813" y="5438775"/>
            <a:ext cx="3270250" cy="676275"/>
          </a:xfrm>
          <a:prstGeom prst="rightArrow">
            <a:avLst>
              <a:gd name="adj1" fmla="val 75009"/>
              <a:gd name="adj2" fmla="val 241806"/>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5. CHANGE </a:t>
            </a:r>
          </a:p>
          <a:p>
            <a:pPr algn="ctr" defTabSz="762000"/>
            <a:r>
              <a:rPr lang="en-US" sz="1400" b="1">
                <a:latin typeface="Times" charset="0"/>
              </a:rPr>
              <a:t>SPECIFICATION</a:t>
            </a:r>
          </a:p>
        </p:txBody>
      </p:sp>
      <p:sp>
        <p:nvSpPr>
          <p:cNvPr id="8214" name="Line 22"/>
          <p:cNvSpPr>
            <a:spLocks noChangeShapeType="1"/>
          </p:cNvSpPr>
          <p:nvPr/>
        </p:nvSpPr>
        <p:spPr bwMode="auto">
          <a:xfrm flipH="1">
            <a:off x="3768725" y="2268538"/>
            <a:ext cx="193675" cy="395287"/>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5" name="Line 23"/>
          <p:cNvSpPr>
            <a:spLocks noChangeShapeType="1"/>
          </p:cNvSpPr>
          <p:nvPr/>
        </p:nvSpPr>
        <p:spPr bwMode="auto">
          <a:xfrm flipH="1">
            <a:off x="1416050" y="2886075"/>
            <a:ext cx="739775" cy="431800"/>
          </a:xfrm>
          <a:prstGeom prst="line">
            <a:avLst/>
          </a:prstGeom>
          <a:noFill/>
          <a:ln w="381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6" name="Line 24"/>
          <p:cNvSpPr>
            <a:spLocks noChangeShapeType="1"/>
          </p:cNvSpPr>
          <p:nvPr/>
        </p:nvSpPr>
        <p:spPr bwMode="auto">
          <a:xfrm flipH="1">
            <a:off x="3962400" y="1266825"/>
            <a:ext cx="1219200" cy="52705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17"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850" y="0"/>
            <a:ext cx="10731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81100" y="76200"/>
            <a:ext cx="7823200" cy="914400"/>
          </a:xfrm>
          <a:noFill/>
          <a:ln/>
        </p:spPr>
        <p:txBody>
          <a:bodyPr tIns="46038" bIns="46038"/>
          <a:lstStyle/>
          <a:p>
            <a:r>
              <a:rPr lang="en-US" sz="2400" b="1"/>
              <a:t>Using </a:t>
            </a:r>
            <a:r>
              <a:rPr lang="ja-JP" altLang="en-US" sz="2400" b="1">
                <a:latin typeface="Arial"/>
              </a:rPr>
              <a:t>‘</a:t>
            </a:r>
            <a:r>
              <a:rPr lang="en-US" sz="2400" b="1"/>
              <a:t>Parameters</a:t>
            </a:r>
            <a:r>
              <a:rPr lang="ja-JP" altLang="en-US" sz="2400" b="1">
                <a:latin typeface="Arial"/>
              </a:rPr>
              <a:t>’</a:t>
            </a:r>
            <a:r>
              <a:rPr lang="en-US" sz="2400" b="1"/>
              <a:t> when defining a Scale of Measure</a:t>
            </a:r>
          </a:p>
        </p:txBody>
      </p:sp>
      <p:sp>
        <p:nvSpPr>
          <p:cNvPr id="9220" name="Rectangle 4"/>
          <p:cNvSpPr>
            <a:spLocks noGrp="1" noChangeArrowheads="1"/>
          </p:cNvSpPr>
          <p:nvPr>
            <p:ph type="body" sz="half" idx="2"/>
          </p:nvPr>
        </p:nvSpPr>
        <p:spPr>
          <a:xfrm>
            <a:off x="5289550" y="1169988"/>
            <a:ext cx="3806825" cy="3895725"/>
          </a:xfrm>
          <a:solidFill>
            <a:srgbClr val="FFFFFF"/>
          </a:solidFill>
          <a:ln>
            <a:solidFill>
              <a:schemeClr val="tx1"/>
            </a:solidFill>
            <a:miter lim="800000"/>
            <a:headEnd/>
            <a:tailEnd/>
          </a:ln>
        </p:spPr>
        <p:txBody>
          <a:bodyPr tIns="46038" bIns="46038"/>
          <a:lstStyle/>
          <a:p>
            <a:pPr>
              <a:lnSpc>
                <a:spcPct val="90000"/>
              </a:lnSpc>
            </a:pPr>
            <a:r>
              <a:rPr lang="en-US" sz="2000" b="1" i="1">
                <a:solidFill>
                  <a:schemeClr val="accent2"/>
                </a:solidFill>
              </a:rPr>
              <a:t>Using [qualifiers]   in the SCALE definition</a:t>
            </a:r>
          </a:p>
          <a:p>
            <a:pPr lvl="1">
              <a:lnSpc>
                <a:spcPct val="90000"/>
              </a:lnSpc>
            </a:pPr>
            <a:r>
              <a:rPr lang="en-US" sz="2000" b="1" i="1">
                <a:solidFill>
                  <a:schemeClr val="accent2"/>
                </a:solidFill>
              </a:rPr>
              <a:t>gives flexibility of detailed specification later</a:t>
            </a:r>
            <a:r>
              <a:rPr lang="en-US" sz="2000"/>
              <a:t>.</a:t>
            </a:r>
          </a:p>
          <a:p>
            <a:pPr>
              <a:lnSpc>
                <a:spcPct val="90000"/>
              </a:lnSpc>
            </a:pPr>
            <a:r>
              <a:rPr lang="en-US" sz="2000"/>
              <a:t>Example</a:t>
            </a:r>
          </a:p>
          <a:p>
            <a:pPr lvl="1">
              <a:lnSpc>
                <a:spcPct val="90000"/>
              </a:lnSpc>
            </a:pPr>
            <a:r>
              <a:rPr lang="en-US" sz="2000"/>
              <a:t>SCALE: the % of</a:t>
            </a:r>
          </a:p>
          <a:p>
            <a:pPr lvl="2">
              <a:lnSpc>
                <a:spcPct val="90000"/>
              </a:lnSpc>
            </a:pPr>
            <a:r>
              <a:rPr lang="en-US" sz="1800" b="1">
                <a:solidFill>
                  <a:srgbClr val="3333CC"/>
                </a:solidFill>
              </a:rPr>
              <a:t>defined</a:t>
            </a:r>
            <a:r>
              <a:rPr lang="en-US" sz="1800"/>
              <a:t> </a:t>
            </a:r>
            <a:r>
              <a:rPr lang="en-US" sz="1800" b="1">
                <a:solidFill>
                  <a:srgbClr val="3333CC"/>
                </a:solidFill>
              </a:rPr>
              <a:t>[Users]</a:t>
            </a:r>
          </a:p>
          <a:p>
            <a:pPr lvl="2">
              <a:lnSpc>
                <a:spcPct val="90000"/>
              </a:lnSpc>
            </a:pPr>
            <a:r>
              <a:rPr lang="en-US" sz="1800"/>
              <a:t> using </a:t>
            </a:r>
            <a:r>
              <a:rPr lang="en-US" sz="1800" b="1">
                <a:solidFill>
                  <a:srgbClr val="3333CC"/>
                </a:solidFill>
              </a:rPr>
              <a:t>defined [system Components]</a:t>
            </a:r>
            <a:r>
              <a:rPr lang="en-US" sz="1800"/>
              <a:t> </a:t>
            </a:r>
          </a:p>
          <a:p>
            <a:pPr lvl="2">
              <a:lnSpc>
                <a:spcPct val="90000"/>
              </a:lnSpc>
            </a:pPr>
            <a:r>
              <a:rPr lang="en-US" sz="1800"/>
              <a:t>who can successfully accomplish </a:t>
            </a:r>
            <a:r>
              <a:rPr lang="en-US" sz="1800" b="1">
                <a:solidFill>
                  <a:srgbClr val="3333CC"/>
                </a:solidFill>
              </a:rPr>
              <a:t>defined [Tasks]</a:t>
            </a:r>
          </a:p>
        </p:txBody>
      </p:sp>
      <p:sp>
        <p:nvSpPr>
          <p:cNvPr id="9221" name="AutoShape 5"/>
          <p:cNvSpPr>
            <a:spLocks noChangeArrowheads="1"/>
          </p:cNvSpPr>
          <p:nvPr/>
        </p:nvSpPr>
        <p:spPr bwMode="auto">
          <a:xfrm>
            <a:off x="1100138" y="1149350"/>
            <a:ext cx="4000500" cy="1536700"/>
          </a:xfrm>
          <a:prstGeom prst="octagon">
            <a:avLst>
              <a:gd name="adj" fmla="val 29282"/>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800" b="1">
                <a:latin typeface="Times" charset="0"/>
              </a:rPr>
              <a:t>Goal</a:t>
            </a:r>
          </a:p>
          <a:p>
            <a:pPr algn="ctr" defTabSz="762000"/>
            <a:r>
              <a:rPr lang="en-US" sz="1800" b="1">
                <a:latin typeface="Times" charset="0"/>
              </a:rPr>
              <a:t>[ Users = NOVICES, </a:t>
            </a:r>
          </a:p>
          <a:p>
            <a:pPr algn="ctr" defTabSz="762000"/>
            <a:r>
              <a:rPr lang="en-US" sz="1800" b="1">
                <a:latin typeface="Times" charset="0"/>
              </a:rPr>
              <a:t>Components = USER MANUAL, </a:t>
            </a:r>
          </a:p>
          <a:p>
            <a:pPr algn="ctr" defTabSz="762000"/>
            <a:r>
              <a:rPr lang="en-US" sz="1800" b="1">
                <a:latin typeface="Times" charset="0"/>
              </a:rPr>
              <a:t>Tasks = ERROR CORRECTION ]</a:t>
            </a:r>
          </a:p>
          <a:p>
            <a:pPr algn="ctr" defTabSz="762000"/>
            <a:r>
              <a:rPr lang="en-US" sz="1800" b="1">
                <a:latin typeface="Times" charset="0"/>
              </a:rPr>
              <a:t> 60%</a:t>
            </a:r>
          </a:p>
        </p:txBody>
      </p:sp>
      <p:sp>
        <p:nvSpPr>
          <p:cNvPr id="9222" name="Line 6"/>
          <p:cNvSpPr>
            <a:spLocks noChangeShapeType="1"/>
          </p:cNvSpPr>
          <p:nvPr/>
        </p:nvSpPr>
        <p:spPr bwMode="auto">
          <a:xfrm flipH="1" flipV="1">
            <a:off x="3657600" y="2320925"/>
            <a:ext cx="2720975" cy="2530475"/>
          </a:xfrm>
          <a:prstGeom prst="line">
            <a:avLst/>
          </a:prstGeom>
          <a:noFill/>
          <a:ln w="76200">
            <a:solidFill>
              <a:srgbClr val="3333CC"/>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 name="Text Box 11"/>
          <p:cNvSpPr txBox="1">
            <a:spLocks noChangeArrowheads="1"/>
          </p:cNvSpPr>
          <p:nvPr/>
        </p:nvSpPr>
        <p:spPr bwMode="auto">
          <a:xfrm>
            <a:off x="5127625" y="5318125"/>
            <a:ext cx="4016375" cy="59213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200"/>
              <a:t>[Scale Parameters]</a:t>
            </a:r>
          </a:p>
        </p:txBody>
      </p:sp>
      <p:sp>
        <p:nvSpPr>
          <p:cNvPr id="9228" name="Line 12"/>
          <p:cNvSpPr>
            <a:spLocks noChangeShapeType="1"/>
          </p:cNvSpPr>
          <p:nvPr/>
        </p:nvSpPr>
        <p:spPr bwMode="auto">
          <a:xfrm flipV="1">
            <a:off x="6937375" y="4603750"/>
            <a:ext cx="603250" cy="730250"/>
          </a:xfrm>
          <a:prstGeom prst="line">
            <a:avLst/>
          </a:prstGeom>
          <a:noFill/>
          <a:ln w="57150">
            <a:solidFill>
              <a:schemeClr val="tx1"/>
            </a:solidFill>
            <a:round/>
            <a:headEnd type="diamond"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2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22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22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22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22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9220">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7"/>
                                        </p:tgtEl>
                                        <p:attrNameLst>
                                          <p:attrName>style.visibility</p:attrName>
                                        </p:attrNameLst>
                                      </p:cBhvr>
                                      <p:to>
                                        <p:strVal val="visible"/>
                                      </p:to>
                                    </p:set>
                                    <p:anim calcmode="lin" valueType="num">
                                      <p:cBhvr additive="base">
                                        <p:cTn id="25" dur="500" fill="hold"/>
                                        <p:tgtEl>
                                          <p:spTgt spid="9227"/>
                                        </p:tgtEl>
                                        <p:attrNameLst>
                                          <p:attrName>ppt_x</p:attrName>
                                        </p:attrNameLst>
                                      </p:cBhvr>
                                      <p:tavLst>
                                        <p:tav tm="0">
                                          <p:val>
                                            <p:strVal val="0-#ppt_w/2"/>
                                          </p:val>
                                        </p:tav>
                                        <p:tav tm="100000">
                                          <p:val>
                                            <p:strVal val="#ppt_x"/>
                                          </p:val>
                                        </p:tav>
                                      </p:tavLst>
                                    </p:anim>
                                    <p:anim calcmode="lin" valueType="num">
                                      <p:cBhvr additive="base">
                                        <p:cTn id="26" dur="500" fill="hold"/>
                                        <p:tgtEl>
                                          <p:spTgt spid="9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21"/>
                                        </p:tgtEl>
                                        <p:attrNameLst>
                                          <p:attrName>style.visibility</p:attrName>
                                        </p:attrNameLst>
                                      </p:cBhvr>
                                      <p:to>
                                        <p:strVal val="visible"/>
                                      </p:to>
                                    </p:set>
                                    <p:anim calcmode="lin" valueType="num">
                                      <p:cBhvr additive="base">
                                        <p:cTn id="31" dur="500" fill="hold"/>
                                        <p:tgtEl>
                                          <p:spTgt spid="9221"/>
                                        </p:tgtEl>
                                        <p:attrNameLst>
                                          <p:attrName>ppt_x</p:attrName>
                                        </p:attrNameLst>
                                      </p:cBhvr>
                                      <p:tavLst>
                                        <p:tav tm="0">
                                          <p:val>
                                            <p:strVal val="0-#ppt_w/2"/>
                                          </p:val>
                                        </p:tav>
                                        <p:tav tm="100000">
                                          <p:val>
                                            <p:strVal val="#ppt_x"/>
                                          </p:val>
                                        </p:tav>
                                      </p:tavLst>
                                    </p:anim>
                                    <p:anim calcmode="lin" valueType="num">
                                      <p:cBhvr additive="base">
                                        <p:cTn id="32"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P spid="9221" grpId="0" animBg="1" autoUpdateAnimBg="0"/>
      <p:bldP spid="9227"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4</a:t>
            </a:r>
          </a:p>
        </p:txBody>
      </p:sp>
      <p:sp>
        <p:nvSpPr>
          <p:cNvPr id="2253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0244" name="Rectangle 4"/>
          <p:cNvSpPr>
            <a:spLocks noGrp="1" noChangeArrowheads="1"/>
          </p:cNvSpPr>
          <p:nvPr>
            <p:ph type="title"/>
          </p:nvPr>
        </p:nvSpPr>
        <p:spPr>
          <a:xfrm>
            <a:off x="457200" y="228600"/>
            <a:ext cx="8229600" cy="411163"/>
          </a:xfrm>
        </p:spPr>
        <p:txBody>
          <a:bodyPr>
            <a:normAutofit fontScale="90000"/>
          </a:bodyPr>
          <a:lstStyle/>
          <a:p>
            <a:r>
              <a:rPr lang="en-US" sz="4000" b="1">
                <a:latin typeface="Calibri" charset="0"/>
              </a:rPr>
              <a:t>Levels of Objectives.</a:t>
            </a:r>
          </a:p>
        </p:txBody>
      </p:sp>
      <p:sp>
        <p:nvSpPr>
          <p:cNvPr id="22533" name="Rectangle 5"/>
          <p:cNvSpPr>
            <a:spLocks noGrp="1" noChangeArrowheads="1"/>
          </p:cNvSpPr>
          <p:nvPr>
            <p:ph type="body" idx="1"/>
          </p:nvPr>
        </p:nvSpPr>
        <p:spPr>
          <a:xfrm>
            <a:off x="0" y="838200"/>
            <a:ext cx="4978400" cy="6019800"/>
          </a:xfrm>
        </p:spPr>
        <p:txBody>
          <a:bodyPr/>
          <a:lstStyle/>
          <a:p>
            <a:pPr lvl="1">
              <a:lnSpc>
                <a:spcPct val="90000"/>
              </a:lnSpc>
              <a:spcBef>
                <a:spcPts val="600"/>
              </a:spcBef>
            </a:pPr>
            <a:r>
              <a:rPr lang="en-US" sz="2000" b="1">
                <a:solidFill>
                  <a:srgbClr val="FF0000"/>
                </a:solidFill>
                <a:latin typeface="Arial" charset="0"/>
                <a:cs typeface="Arial" charset="0"/>
              </a:rPr>
              <a:t>Fundamental Objectives</a:t>
            </a:r>
          </a:p>
          <a:p>
            <a:pPr lvl="1">
              <a:lnSpc>
                <a:spcPct val="90000"/>
              </a:lnSpc>
              <a:spcBef>
                <a:spcPts val="600"/>
              </a:spcBef>
            </a:pPr>
            <a:r>
              <a:rPr lang="en-US" sz="2000" b="1">
                <a:solidFill>
                  <a:srgbClr val="FF0000"/>
                </a:solidFill>
                <a:latin typeface="Arial" charset="0"/>
                <a:cs typeface="Arial" charset="0"/>
              </a:rPr>
              <a:t>Strategic Objectives	</a:t>
            </a:r>
          </a:p>
          <a:p>
            <a:pPr lvl="1">
              <a:lnSpc>
                <a:spcPct val="90000"/>
              </a:lnSpc>
            </a:pPr>
            <a:r>
              <a:rPr lang="en-US" sz="2000" b="1">
                <a:solidFill>
                  <a:srgbClr val="FF0000"/>
                </a:solidFill>
                <a:latin typeface="Arial" charset="0"/>
                <a:cs typeface="Arial" charset="0"/>
              </a:rPr>
              <a:t>Means Objectives:</a:t>
            </a:r>
            <a:r>
              <a:rPr lang="en-US" sz="2000" b="1">
                <a:latin typeface="Arial" charset="0"/>
                <a:cs typeface="Arial" charset="0"/>
              </a:rPr>
              <a:t>	</a:t>
            </a:r>
          </a:p>
          <a:p>
            <a:pPr lvl="1">
              <a:lnSpc>
                <a:spcPct val="90000"/>
              </a:lnSpc>
            </a:pPr>
            <a:r>
              <a:rPr lang="en-US" sz="2000" b="1">
                <a:latin typeface="Arial" charset="0"/>
                <a:cs typeface="Arial" charset="0"/>
              </a:rPr>
              <a:t>	</a:t>
            </a:r>
          </a:p>
          <a:p>
            <a:pPr lvl="1">
              <a:lnSpc>
                <a:spcPct val="90000"/>
              </a:lnSpc>
              <a:spcBef>
                <a:spcPts val="600"/>
              </a:spcBef>
            </a:pPr>
            <a:r>
              <a:rPr lang="en-US" sz="2000" b="1">
                <a:latin typeface="Arial" charset="0"/>
                <a:cs typeface="Arial" charset="0"/>
              </a:rPr>
              <a:t>Organizational Activity Areas.	</a:t>
            </a:r>
          </a:p>
          <a:p>
            <a:pPr lvl="2">
              <a:lnSpc>
                <a:spcPct val="90000"/>
              </a:lnSpc>
            </a:pPr>
            <a:r>
              <a:rPr lang="en-US" sz="2000">
                <a:latin typeface="Arial" charset="0"/>
                <a:cs typeface="Arial" charset="0"/>
              </a:rPr>
              <a:t>Pre-study.	</a:t>
            </a:r>
          </a:p>
          <a:p>
            <a:pPr lvl="2">
              <a:lnSpc>
                <a:spcPct val="90000"/>
              </a:lnSpc>
            </a:pPr>
            <a:r>
              <a:rPr lang="en-US" sz="2000">
                <a:latin typeface="Arial" charset="0"/>
                <a:cs typeface="Arial" charset="0"/>
              </a:rPr>
              <a:t>Feasibility Study.	</a:t>
            </a:r>
          </a:p>
          <a:p>
            <a:pPr lvl="2">
              <a:lnSpc>
                <a:spcPct val="90000"/>
              </a:lnSpc>
            </a:pPr>
            <a:r>
              <a:rPr lang="en-US" sz="2000">
                <a:latin typeface="Arial" charset="0"/>
                <a:cs typeface="Arial" charset="0"/>
              </a:rPr>
              <a:t>Execution.	</a:t>
            </a:r>
          </a:p>
          <a:p>
            <a:pPr lvl="2">
              <a:lnSpc>
                <a:spcPct val="90000"/>
              </a:lnSpc>
            </a:pPr>
            <a:r>
              <a:rPr lang="en-US" sz="2000">
                <a:latin typeface="Arial" charset="0"/>
                <a:cs typeface="Arial" charset="0"/>
              </a:rPr>
              <a:t>Conclusion.	</a:t>
            </a:r>
          </a:p>
          <a:p>
            <a:pPr lvl="1">
              <a:lnSpc>
                <a:spcPct val="90000"/>
              </a:lnSpc>
              <a:spcBef>
                <a:spcPts val="600"/>
              </a:spcBef>
            </a:pPr>
            <a:r>
              <a:rPr lang="en-US" sz="2000" b="1">
                <a:latin typeface="Arial" charset="0"/>
                <a:cs typeface="Arial" charset="0"/>
              </a:rPr>
              <a:t>Generic Constraints	</a:t>
            </a:r>
          </a:p>
          <a:p>
            <a:pPr lvl="2">
              <a:lnSpc>
                <a:spcPct val="90000"/>
              </a:lnSpc>
            </a:pPr>
            <a:r>
              <a:rPr lang="en-US" sz="2000">
                <a:latin typeface="Arial" charset="0"/>
                <a:cs typeface="Arial" charset="0"/>
              </a:rPr>
              <a:t>Political Practical	</a:t>
            </a:r>
          </a:p>
          <a:p>
            <a:pPr lvl="2">
              <a:lnSpc>
                <a:spcPct val="90000"/>
              </a:lnSpc>
            </a:pPr>
            <a:r>
              <a:rPr lang="en-US" sz="2000">
                <a:latin typeface="Arial" charset="0"/>
                <a:cs typeface="Arial" charset="0"/>
              </a:rPr>
              <a:t>Design Strategy Formulation Constraints	</a:t>
            </a:r>
          </a:p>
          <a:p>
            <a:pPr lvl="2">
              <a:lnSpc>
                <a:spcPct val="90000"/>
              </a:lnSpc>
            </a:pPr>
            <a:r>
              <a:rPr lang="en-US" sz="2000">
                <a:latin typeface="Arial" charset="0"/>
                <a:cs typeface="Arial" charset="0"/>
              </a:rPr>
              <a:t>Quality of Organization Constraints	</a:t>
            </a:r>
          </a:p>
          <a:p>
            <a:pPr lvl="2">
              <a:lnSpc>
                <a:spcPct val="90000"/>
              </a:lnSpc>
            </a:pPr>
            <a:r>
              <a:rPr lang="en-US" sz="2000">
                <a:latin typeface="Arial" charset="0"/>
                <a:cs typeface="Arial" charset="0"/>
              </a:rPr>
              <a:t>Cost/Time/Resource  Constraints	</a:t>
            </a:r>
          </a:p>
          <a:p>
            <a:pPr>
              <a:lnSpc>
                <a:spcPct val="90000"/>
              </a:lnSpc>
            </a:pPr>
            <a:endParaRPr lang="en-US" sz="2000">
              <a:latin typeface="Arial" charset="0"/>
              <a:cs typeface="Arial" charset="0"/>
            </a:endParaRPr>
          </a:p>
        </p:txBody>
      </p:sp>
      <p:pic>
        <p:nvPicPr>
          <p:cNvPr id="22534" name="Picture 5" descr="LevelsOfLife.jpg"/>
          <p:cNvPicPr>
            <a:picLocks noChangeAspect="1"/>
          </p:cNvPicPr>
          <p:nvPr/>
        </p:nvPicPr>
        <p:blipFill>
          <a:blip r:embed="rId3">
            <a:clrChange>
              <a:clrFrom>
                <a:srgbClr val="AAB1BC"/>
              </a:clrFrom>
              <a:clrTo>
                <a:srgbClr val="AAB1BC">
                  <a:alpha val="0"/>
                </a:srgbClr>
              </a:clrTo>
            </a:clrChange>
            <a:lum bright="-16000" contrast="12000"/>
            <a:extLst>
              <a:ext uri="{28A0092B-C50C-407E-A947-70E740481C1C}">
                <a14:useLocalDpi xmlns:a14="http://schemas.microsoft.com/office/drawing/2010/main" val="0"/>
              </a:ext>
            </a:extLst>
          </a:blip>
          <a:srcRect/>
          <a:stretch>
            <a:fillRect/>
          </a:stretch>
        </p:blipFill>
        <p:spPr bwMode="auto">
          <a:xfrm>
            <a:off x="4978400" y="838200"/>
            <a:ext cx="4165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527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81100" y="139700"/>
            <a:ext cx="7823200" cy="492125"/>
          </a:xfrm>
          <a:noFill/>
          <a:ln/>
        </p:spPr>
        <p:txBody>
          <a:bodyPr tIns="46038" bIns="46038"/>
          <a:lstStyle/>
          <a:p>
            <a:r>
              <a:rPr lang="en-US" b="1"/>
              <a:t> Quality Quantification Process</a:t>
            </a:r>
            <a:br>
              <a:rPr lang="en-US" b="1"/>
            </a:br>
            <a:r>
              <a:rPr lang="en-US" sz="1600" b="1"/>
              <a:t>(full detail </a:t>
            </a:r>
            <a:r>
              <a:rPr lang="ja-JP" altLang="en-US" sz="1600" b="1">
                <a:latin typeface="Arial"/>
              </a:rPr>
              <a:t>‘</a:t>
            </a:r>
            <a:r>
              <a:rPr lang="en-US" sz="1600" b="1"/>
              <a:t>Competitive Engineering</a:t>
            </a:r>
            <a:r>
              <a:rPr lang="ja-JP" altLang="en-US" sz="1600" b="1">
                <a:latin typeface="Arial"/>
              </a:rPr>
              <a:t>’</a:t>
            </a:r>
            <a:r>
              <a:rPr lang="en-US" sz="1600" b="1"/>
              <a:t>, Scales chapter, &amp; slide here later </a:t>
            </a:r>
            <a:r>
              <a:rPr lang="ja-JP" altLang="en-US" sz="1600" b="1">
                <a:latin typeface="Arial"/>
              </a:rPr>
              <a:t>‘</a:t>
            </a:r>
            <a:r>
              <a:rPr lang="en-US" sz="1600" b="1"/>
              <a:t>QQ</a:t>
            </a:r>
            <a:r>
              <a:rPr lang="ja-JP" altLang="en-US" sz="1600" b="1">
                <a:latin typeface="Arial"/>
              </a:rPr>
              <a:t>’</a:t>
            </a:r>
            <a:r>
              <a:rPr lang="en-US" sz="1600" b="1"/>
              <a:t>)</a:t>
            </a:r>
            <a:endParaRPr lang="en-US" b="1"/>
          </a:p>
        </p:txBody>
      </p:sp>
      <p:grpSp>
        <p:nvGrpSpPr>
          <p:cNvPr id="10243" name="Group 3"/>
          <p:cNvGrpSpPr>
            <a:grpSpLocks/>
          </p:cNvGrpSpPr>
          <p:nvPr/>
        </p:nvGrpSpPr>
        <p:grpSpPr bwMode="auto">
          <a:xfrm>
            <a:off x="2117725" y="774700"/>
            <a:ext cx="6392863" cy="855663"/>
            <a:chOff x="48" y="820"/>
            <a:chExt cx="4220" cy="664"/>
          </a:xfrm>
        </p:grpSpPr>
        <p:sp>
          <p:nvSpPr>
            <p:cNvPr id="10244" name="AutoShape 4"/>
            <p:cNvSpPr>
              <a:spLocks noChangeArrowheads="1"/>
            </p:cNvSpPr>
            <p:nvPr/>
          </p:nvSpPr>
          <p:spPr bwMode="auto">
            <a:xfrm>
              <a:off x="52" y="820"/>
              <a:ext cx="4216" cy="664"/>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000" b="1">
                  <a:latin typeface="Times" charset="0"/>
                </a:rPr>
                <a:t>E1. Do not enter if you can </a:t>
              </a:r>
              <a:r>
                <a:rPr lang="en-US" sz="2000" b="1" u="sng">
                  <a:solidFill>
                    <a:srgbClr val="FF3300"/>
                  </a:solidFill>
                  <a:latin typeface="Times" charset="0"/>
                </a:rPr>
                <a:t>reuse</a:t>
              </a:r>
              <a:r>
                <a:rPr lang="en-US" sz="2000" b="1">
                  <a:latin typeface="Times" charset="0"/>
                </a:rPr>
                <a:t> existing standards.</a:t>
              </a:r>
            </a:p>
            <a:p>
              <a:pPr algn="ctr" defTabSz="762000"/>
              <a:r>
                <a:rPr lang="en-US" sz="2000" b="1">
                  <a:latin typeface="Times" charset="0"/>
                </a:rPr>
                <a:t>E2.Do not enter if your </a:t>
              </a:r>
              <a:r>
                <a:rPr lang="en-US" sz="2000" b="1" u="sng">
                  <a:solidFill>
                    <a:srgbClr val="FF3300"/>
                  </a:solidFill>
                  <a:latin typeface="Times" charset="0"/>
                </a:rPr>
                <a:t>source</a:t>
              </a:r>
              <a:r>
                <a:rPr lang="en-US" sz="2000" b="1">
                  <a:latin typeface="Times" charset="0"/>
                </a:rPr>
                <a:t> documents are </a:t>
              </a:r>
              <a:r>
                <a:rPr lang="en-US" sz="2000" b="1" u="sng">
                  <a:solidFill>
                    <a:srgbClr val="FF3300"/>
                  </a:solidFill>
                  <a:latin typeface="Times" charset="0"/>
                </a:rPr>
                <a:t>poor</a:t>
              </a:r>
              <a:r>
                <a:rPr lang="en-US" sz="2000" b="1">
                  <a:latin typeface="Times" charset="0"/>
                </a:rPr>
                <a:t>.</a:t>
              </a:r>
            </a:p>
          </p:txBody>
        </p:sp>
        <p:sp>
          <p:nvSpPr>
            <p:cNvPr id="10245" name="Line 5"/>
            <p:cNvSpPr>
              <a:spLocks noChangeShapeType="1"/>
            </p:cNvSpPr>
            <p:nvPr/>
          </p:nvSpPr>
          <p:spPr bwMode="auto">
            <a:xfrm flipV="1">
              <a:off x="48" y="984"/>
              <a:ext cx="0" cy="28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46" name="Group 6"/>
          <p:cNvGrpSpPr>
            <a:grpSpLocks/>
          </p:cNvGrpSpPr>
          <p:nvPr/>
        </p:nvGrpSpPr>
        <p:grpSpPr bwMode="auto">
          <a:xfrm>
            <a:off x="2220913" y="1955800"/>
            <a:ext cx="6392862" cy="3051175"/>
            <a:chOff x="97" y="1780"/>
            <a:chExt cx="4220" cy="2776"/>
          </a:xfrm>
        </p:grpSpPr>
        <p:sp>
          <p:nvSpPr>
            <p:cNvPr id="10247" name="AutoShape 7"/>
            <p:cNvSpPr>
              <a:spLocks noChangeArrowheads="1"/>
            </p:cNvSpPr>
            <p:nvPr/>
          </p:nvSpPr>
          <p:spPr bwMode="auto">
            <a:xfrm>
              <a:off x="101" y="1780"/>
              <a:ext cx="4216" cy="2776"/>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2000" b="1">
                  <a:latin typeface="Times" charset="0"/>
                </a:rPr>
                <a:t>P1. Use applicable </a:t>
              </a:r>
              <a:r>
                <a:rPr lang="en-US" sz="2000" b="1" u="sng">
                  <a:latin typeface="Times" charset="0"/>
                </a:rPr>
                <a:t>rules</a:t>
              </a:r>
              <a:r>
                <a:rPr lang="en-US" sz="2000" b="1">
                  <a:latin typeface="Times" charset="0"/>
                </a:rPr>
                <a:t> (GR, QR, QQ).</a:t>
              </a:r>
            </a:p>
            <a:p>
              <a:pPr defTabSz="762000"/>
              <a:r>
                <a:rPr lang="en-US" sz="2000" b="1">
                  <a:latin typeface="Times" charset="0"/>
                </a:rPr>
                <a:t>P2. </a:t>
              </a:r>
              <a:r>
                <a:rPr lang="en-US" sz="2000" b="1" u="sng">
                  <a:solidFill>
                    <a:srgbClr val="FF3300"/>
                  </a:solidFill>
                  <a:latin typeface="Times" charset="0"/>
                </a:rPr>
                <a:t>Build list</a:t>
              </a:r>
              <a:r>
                <a:rPr lang="en-US" sz="2000" b="1">
                  <a:latin typeface="Times" charset="0"/>
                </a:rPr>
                <a:t> of quality ideas needing control.</a:t>
              </a:r>
            </a:p>
            <a:p>
              <a:pPr defTabSz="762000"/>
              <a:r>
                <a:rPr lang="en-US" sz="2000" b="1">
                  <a:latin typeface="Times" charset="0"/>
                </a:rPr>
                <a:t>P3. </a:t>
              </a:r>
              <a:r>
                <a:rPr lang="en-US" sz="2000" b="1" u="sng">
                  <a:solidFill>
                    <a:srgbClr val="FF3300"/>
                  </a:solidFill>
                  <a:latin typeface="Times" charset="0"/>
                </a:rPr>
                <a:t>Detail</a:t>
              </a:r>
              <a:r>
                <a:rPr lang="en-US" sz="2000" b="1">
                  <a:latin typeface="Times" charset="0"/>
                </a:rPr>
                <a:t> qualities by exploding hierarchically.</a:t>
              </a:r>
            </a:p>
            <a:p>
              <a:pPr defTabSz="762000"/>
              <a:r>
                <a:rPr lang="en-US" sz="2000" b="1">
                  <a:latin typeface="Times" charset="0"/>
                </a:rPr>
                <a:t>- use evolutionary or pilot </a:t>
              </a:r>
              <a:r>
                <a:rPr lang="en-US" sz="2000" b="1" i="1">
                  <a:latin typeface="Times" charset="0"/>
                </a:rPr>
                <a:t>feedback</a:t>
              </a:r>
              <a:r>
                <a:rPr lang="en-US" sz="2000" b="1">
                  <a:latin typeface="Times" charset="0"/>
                </a:rPr>
                <a:t>.</a:t>
              </a:r>
            </a:p>
            <a:p>
              <a:pPr defTabSz="762000"/>
              <a:r>
                <a:rPr lang="en-US" sz="2000" b="1">
                  <a:latin typeface="Times" charset="0"/>
                </a:rPr>
                <a:t>P4. Revise your draft based on </a:t>
              </a:r>
              <a:r>
                <a:rPr lang="en-US" sz="2000" b="1" i="1">
                  <a:latin typeface="Times" charset="0"/>
                </a:rPr>
                <a:t>design work.</a:t>
              </a:r>
              <a:endParaRPr lang="en-US" sz="2000" b="1">
                <a:latin typeface="Times" charset="0"/>
              </a:endParaRPr>
            </a:p>
            <a:p>
              <a:pPr defTabSz="762000"/>
              <a:r>
                <a:rPr lang="en-US" sz="2000" b="1">
                  <a:latin typeface="Times" charset="0"/>
                </a:rPr>
                <a:t>P5. </a:t>
              </a:r>
              <a:r>
                <a:rPr lang="en-US" sz="2000" b="1" u="sng">
                  <a:solidFill>
                    <a:srgbClr val="FF3300"/>
                  </a:solidFill>
                  <a:latin typeface="Times" charset="0"/>
                </a:rPr>
                <a:t>Quality Control</a:t>
              </a:r>
              <a:r>
                <a:rPr lang="en-US" sz="2000" b="1">
                  <a:latin typeface="Times" charset="0"/>
                </a:rPr>
                <a:t> the specification.</a:t>
              </a:r>
            </a:p>
            <a:p>
              <a:pPr defTabSz="762000"/>
              <a:r>
                <a:rPr lang="en-US" sz="2000" b="1">
                  <a:latin typeface="Times" charset="0"/>
                </a:rPr>
                <a:t>P6. Get </a:t>
              </a:r>
              <a:r>
                <a:rPr lang="en-US" sz="2000" b="1" u="sng">
                  <a:latin typeface="Times" charset="0"/>
                </a:rPr>
                <a:t>experience</a:t>
              </a:r>
              <a:r>
                <a:rPr lang="en-US" sz="2000" b="1">
                  <a:latin typeface="Times" charset="0"/>
                </a:rPr>
                <a:t> and then </a:t>
              </a:r>
              <a:r>
                <a:rPr lang="en-US" sz="2000" b="1" u="sng">
                  <a:latin typeface="Times" charset="0"/>
                </a:rPr>
                <a:t>revise</a:t>
              </a:r>
              <a:r>
                <a:rPr lang="en-US" sz="2000" b="1">
                  <a:latin typeface="Times" charset="0"/>
                </a:rPr>
                <a:t>  specifications.</a:t>
              </a:r>
            </a:p>
          </p:txBody>
        </p:sp>
        <p:sp>
          <p:nvSpPr>
            <p:cNvPr id="10248" name="Line 8"/>
            <p:cNvSpPr>
              <a:spLocks noChangeShapeType="1"/>
            </p:cNvSpPr>
            <p:nvPr/>
          </p:nvSpPr>
          <p:spPr bwMode="auto">
            <a:xfrm flipV="1">
              <a:off x="97" y="2472"/>
              <a:ext cx="0" cy="116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249" name="Rectangle 9"/>
          <p:cNvSpPr>
            <a:spLocks noChangeArrowheads="1"/>
          </p:cNvSpPr>
          <p:nvPr/>
        </p:nvSpPr>
        <p:spPr bwMode="auto">
          <a:xfrm>
            <a:off x="4722813" y="7223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1800" b="1">
                <a:latin typeface="Times" charset="0"/>
              </a:rPr>
              <a:t>Entry</a:t>
            </a:r>
          </a:p>
        </p:txBody>
      </p:sp>
      <p:sp>
        <p:nvSpPr>
          <p:cNvPr id="10250" name="Rectangle 10"/>
          <p:cNvSpPr>
            <a:spLocks noChangeArrowheads="1"/>
          </p:cNvSpPr>
          <p:nvPr/>
        </p:nvSpPr>
        <p:spPr bwMode="auto">
          <a:xfrm>
            <a:off x="4375150" y="2173288"/>
            <a:ext cx="153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2400" b="1">
                <a:latin typeface="Times" charset="0"/>
              </a:rPr>
              <a:t>Procedure</a:t>
            </a:r>
          </a:p>
        </p:txBody>
      </p:sp>
      <p:grpSp>
        <p:nvGrpSpPr>
          <p:cNvPr id="10258" name="Group 18"/>
          <p:cNvGrpSpPr>
            <a:grpSpLocks/>
          </p:cNvGrpSpPr>
          <p:nvPr/>
        </p:nvGrpSpPr>
        <p:grpSpPr bwMode="auto">
          <a:xfrm>
            <a:off x="1408113" y="5168900"/>
            <a:ext cx="7735887" cy="1325563"/>
            <a:chOff x="887" y="3216"/>
            <a:chExt cx="4873" cy="835"/>
          </a:xfrm>
        </p:grpSpPr>
        <p:grpSp>
          <p:nvGrpSpPr>
            <p:cNvPr id="10251" name="Group 11"/>
            <p:cNvGrpSpPr>
              <a:grpSpLocks/>
            </p:cNvGrpSpPr>
            <p:nvPr/>
          </p:nvGrpSpPr>
          <p:grpSpPr bwMode="auto">
            <a:xfrm>
              <a:off x="887" y="3226"/>
              <a:ext cx="4873" cy="825"/>
              <a:chOff x="95" y="4660"/>
              <a:chExt cx="4220" cy="1192"/>
            </a:xfrm>
          </p:grpSpPr>
          <p:sp>
            <p:nvSpPr>
              <p:cNvPr id="10252" name="AutoShape 12"/>
              <p:cNvSpPr>
                <a:spLocks noChangeArrowheads="1"/>
              </p:cNvSpPr>
              <p:nvPr/>
            </p:nvSpPr>
            <p:spPr bwMode="auto">
              <a:xfrm>
                <a:off x="99" y="4660"/>
                <a:ext cx="4216" cy="119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X1. Don</a:t>
                </a:r>
                <a:r>
                  <a:rPr lang="ja-JP" altLang="en-US" sz="1800" b="1">
                    <a:latin typeface="Arial"/>
                  </a:rPr>
                  <a:t>’</a:t>
                </a:r>
                <a:r>
                  <a:rPr lang="en-US" sz="1800" b="1">
                    <a:latin typeface="Times" charset="0"/>
                  </a:rPr>
                  <a:t>t exit if </a:t>
                </a:r>
                <a:r>
                  <a:rPr lang="en-US" sz="1800" b="1" i="1">
                    <a:latin typeface="Times" charset="0"/>
                  </a:rPr>
                  <a:t>calculated remaining defects</a:t>
                </a:r>
                <a:r>
                  <a:rPr lang="en-US" sz="1800" b="1">
                    <a:latin typeface="Times" charset="0"/>
                  </a:rPr>
                  <a:t> are  more than one per page.</a:t>
                </a:r>
              </a:p>
              <a:p>
                <a:pPr defTabSz="762000"/>
                <a:r>
                  <a:rPr lang="en-US" sz="1800" b="1">
                    <a:latin typeface="Times" charset="0"/>
                  </a:rPr>
                  <a:t>X2. Unless you intentionally do so to learn more from experience.</a:t>
                </a:r>
              </a:p>
            </p:txBody>
          </p:sp>
          <p:sp>
            <p:nvSpPr>
              <p:cNvPr id="10253" name="Line 13"/>
              <p:cNvSpPr>
                <a:spLocks noChangeShapeType="1"/>
              </p:cNvSpPr>
              <p:nvPr/>
            </p:nvSpPr>
            <p:spPr bwMode="auto">
              <a:xfrm flipV="1">
                <a:off x="95" y="4956"/>
                <a:ext cx="0" cy="50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254" name="Rectangle 14"/>
            <p:cNvSpPr>
              <a:spLocks noChangeArrowheads="1"/>
            </p:cNvSpPr>
            <p:nvPr/>
          </p:nvSpPr>
          <p:spPr bwMode="auto">
            <a:xfrm>
              <a:off x="2987" y="3216"/>
              <a:ext cx="4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r" defTabSz="762000"/>
              <a:r>
                <a:rPr lang="en-US" sz="2000" b="1">
                  <a:latin typeface="Times" charset="0"/>
                </a:rPr>
                <a:t>Exit</a:t>
              </a:r>
            </a:p>
          </p:txBody>
        </p:sp>
      </p:grpSp>
      <p:sp>
        <p:nvSpPr>
          <p:cNvPr id="10255" name="AutoShape 15"/>
          <p:cNvSpPr>
            <a:spLocks noChangeArrowheads="1"/>
          </p:cNvSpPr>
          <p:nvPr/>
        </p:nvSpPr>
        <p:spPr bwMode="auto">
          <a:xfrm>
            <a:off x="4662488" y="1639888"/>
            <a:ext cx="898525" cy="412750"/>
          </a:xfrm>
          <a:prstGeom prst="downArrow">
            <a:avLst>
              <a:gd name="adj1" fmla="val 75009"/>
              <a:gd name="adj2" fmla="val 5000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56" name="AutoShape 16"/>
          <p:cNvSpPr>
            <a:spLocks noChangeArrowheads="1"/>
          </p:cNvSpPr>
          <p:nvPr/>
        </p:nvSpPr>
        <p:spPr bwMode="auto">
          <a:xfrm>
            <a:off x="4795838" y="4884738"/>
            <a:ext cx="593725" cy="360362"/>
          </a:xfrm>
          <a:prstGeom prst="downArrow">
            <a:avLst>
              <a:gd name="adj1" fmla="val 75009"/>
              <a:gd name="adj2" fmla="val 5000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0257" name="Object 17"/>
          <p:cNvGraphicFramePr>
            <a:graphicFrameLocks/>
          </p:cNvGraphicFramePr>
          <p:nvPr/>
        </p:nvGraphicFramePr>
        <p:xfrm>
          <a:off x="7991475" y="3427413"/>
          <a:ext cx="785813" cy="835025"/>
        </p:xfrm>
        <a:graphic>
          <a:graphicData uri="http://schemas.openxmlformats.org/presentationml/2006/ole">
            <mc:AlternateContent xmlns:mc="http://schemas.openxmlformats.org/markup-compatibility/2006">
              <mc:Choice xmlns:v="urn:schemas-microsoft-com:vml" Requires="v">
                <p:oleObj spid="_x0000_s10421" name="ClipArt" r:id="rId3" imgW="24790400" imgH="26314400" progId="MS_ClipArt_Gallery.2">
                  <p:embed/>
                </p:oleObj>
              </mc:Choice>
              <mc:Fallback>
                <p:oleObj name="ClipArt" r:id="rId3" imgW="24790400" imgH="26314400" progId="MS_ClipArt_Gallery.2">
                  <p:embed/>
                  <p:pic>
                    <p:nvPicPr>
                      <p:cNvPr id="0" name="Object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475" y="3427413"/>
                        <a:ext cx="7858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344613" y="3587750"/>
            <a:ext cx="7788275" cy="2721240"/>
          </a:xfrm>
          <a:prstGeom prst="wedgeRoundRectCallout">
            <a:avLst>
              <a:gd name="adj1" fmla="val -41671"/>
              <a:gd name="adj2" fmla="val 66667"/>
              <a:gd name="adj3" fmla="val 16667"/>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600" b="1" u="sng"/>
              <a:t>General Hatmanship</a:t>
            </a:r>
            <a:r>
              <a:rPr lang="en-US" sz="2000" b="1" u="sng"/>
              <a:t>:</a:t>
            </a:r>
            <a:r>
              <a:rPr lang="en-US" sz="1400" b="1"/>
              <a:t>       </a:t>
            </a:r>
          </a:p>
          <a:p>
            <a:pPr defTabSz="762000"/>
            <a:r>
              <a:rPr lang="en-US" sz="1400" b="1"/>
              <a:t>               GIST:     improve ability to have hats on head and nearby</a:t>
            </a:r>
          </a:p>
          <a:p>
            <a:pPr defTabSz="762000"/>
            <a:r>
              <a:rPr lang="en-US" sz="1800" b="1">
                <a:latin typeface="Times" charset="0"/>
              </a:rPr>
              <a:t>	</a:t>
            </a:r>
            <a:r>
              <a:rPr lang="en-US" sz="1800" b="1" u="sng">
                <a:solidFill>
                  <a:srgbClr val="FF3300"/>
                </a:solidFill>
                <a:latin typeface="Times" charset="0"/>
              </a:rPr>
              <a:t>Hatmanship On Head</a:t>
            </a:r>
            <a:r>
              <a:rPr lang="en-US" sz="2000" b="1">
                <a:solidFill>
                  <a:srgbClr val="FF3300"/>
                </a:solidFill>
                <a:latin typeface="Times" charset="0"/>
              </a:rPr>
              <a:t>:</a:t>
            </a:r>
            <a:endParaRPr lang="en-US" sz="1800" b="1">
              <a:solidFill>
                <a:srgbClr val="FF3300"/>
              </a:solidFill>
              <a:latin typeface="Times" charset="0"/>
            </a:endParaRPr>
          </a:p>
          <a:p>
            <a:pPr defTabSz="762000"/>
            <a:r>
              <a:rPr lang="en-US" sz="1600" b="1">
                <a:solidFill>
                  <a:srgbClr val="FF3300"/>
                </a:solidFill>
                <a:latin typeface="Times" charset="0"/>
              </a:rPr>
              <a:t>	SCALE: hats on top of persons head</a:t>
            </a:r>
          </a:p>
          <a:p>
            <a:pPr defTabSz="762000"/>
            <a:r>
              <a:rPr lang="en-US" sz="1600" b="1">
                <a:solidFill>
                  <a:srgbClr val="FF3300"/>
                </a:solidFill>
                <a:latin typeface="Times" charset="0"/>
              </a:rPr>
              <a:t>	PAST           [Me, This year]           10     &lt;- Guess</a:t>
            </a:r>
          </a:p>
          <a:p>
            <a:pPr defTabSz="762000"/>
            <a:r>
              <a:rPr lang="en-US" sz="1600" b="1">
                <a:solidFill>
                  <a:srgbClr val="FF3300"/>
                </a:solidFill>
                <a:latin typeface="Times" charset="0"/>
              </a:rPr>
              <a:t>	RECORD    [2003, UK]      15    &lt;- GB Record</a:t>
            </a:r>
          </a:p>
          <a:p>
            <a:pPr defTabSz="762000"/>
            <a:r>
              <a:rPr lang="en-US" sz="1600" b="1">
                <a:solidFill>
                  <a:srgbClr val="FF3300"/>
                </a:solidFill>
                <a:latin typeface="Times" charset="0"/>
              </a:rPr>
              <a:t>	WISH    [Guinness Record, April] 20    &lt;- Tom</a:t>
            </a:r>
          </a:p>
          <a:p>
            <a:pPr defTabSz="762000"/>
            <a:r>
              <a:rPr lang="en-US" sz="1600" b="1">
                <a:solidFill>
                  <a:srgbClr val="FFFF00"/>
                </a:solidFill>
                <a:latin typeface="Times" charset="0"/>
              </a:rPr>
              <a:t>	</a:t>
            </a:r>
            <a:r>
              <a:rPr lang="en-US" sz="1800" b="1" u="sng">
                <a:solidFill>
                  <a:srgbClr val="3333CC"/>
                </a:solidFill>
                <a:latin typeface="Times" charset="0"/>
              </a:rPr>
              <a:t>Hatmanship Nearby:</a:t>
            </a:r>
            <a:endParaRPr lang="en-US" sz="1600" b="1">
              <a:solidFill>
                <a:srgbClr val="3333CC"/>
              </a:solidFill>
              <a:latin typeface="Times" charset="0"/>
            </a:endParaRPr>
          </a:p>
          <a:p>
            <a:pPr defTabSz="762000"/>
            <a:r>
              <a:rPr lang="en-US" sz="1600" b="1">
                <a:solidFill>
                  <a:srgbClr val="3333CC"/>
                </a:solidFill>
                <a:latin typeface="Times" charset="0"/>
              </a:rPr>
              <a:t>	SCALE: hats not on head,  but on, or near, body;within 10 meter radius.  </a:t>
            </a:r>
          </a:p>
          <a:p>
            <a:pPr defTabSz="762000"/>
            <a:r>
              <a:rPr lang="en-US" sz="1600" b="1">
                <a:solidFill>
                  <a:srgbClr val="3333CC"/>
                </a:solidFill>
                <a:latin typeface="Times" charset="0"/>
              </a:rPr>
              <a:t>                Past…. Goal……..etc.</a:t>
            </a:r>
          </a:p>
        </p:txBody>
      </p:sp>
      <p:sp>
        <p:nvSpPr>
          <p:cNvPr id="11267" name="Rectangle 3"/>
          <p:cNvSpPr>
            <a:spLocks noGrp="1" noChangeArrowheads="1"/>
          </p:cNvSpPr>
          <p:nvPr>
            <p:ph type="title"/>
          </p:nvPr>
        </p:nvSpPr>
        <p:spPr>
          <a:xfrm>
            <a:off x="1181100" y="12700"/>
            <a:ext cx="7823200" cy="468313"/>
          </a:xfrm>
          <a:noFill/>
          <a:ln/>
        </p:spPr>
        <p:txBody>
          <a:bodyPr tIns="46038" bIns="46038"/>
          <a:lstStyle/>
          <a:p>
            <a:r>
              <a:rPr lang="en-US" sz="1600" b="1"/>
              <a:t>A </a:t>
            </a:r>
            <a:r>
              <a:rPr lang="ja-JP" altLang="en-US" sz="1600" b="1">
                <a:latin typeface="Arial"/>
              </a:rPr>
              <a:t>‘</a:t>
            </a:r>
            <a:r>
              <a:rPr lang="en-US" sz="1600" b="1"/>
              <a:t>Quality Quantification</a:t>
            </a:r>
            <a:r>
              <a:rPr lang="ja-JP" altLang="en-US" sz="1600" b="1">
                <a:latin typeface="Arial"/>
              </a:rPr>
              <a:t>’</a:t>
            </a:r>
            <a:r>
              <a:rPr lang="en-US" sz="1600" b="1"/>
              <a:t> Principle</a:t>
            </a:r>
          </a:p>
        </p:txBody>
      </p:sp>
      <p:graphicFrame>
        <p:nvGraphicFramePr>
          <p:cNvPr id="11268" name="Object 4"/>
          <p:cNvGraphicFramePr>
            <a:graphicFrameLocks noGrp="1"/>
          </p:cNvGraphicFramePr>
          <p:nvPr>
            <p:ph type="clipArt" sz="half" idx="1"/>
          </p:nvPr>
        </p:nvGraphicFramePr>
        <p:xfrm>
          <a:off x="661988" y="198438"/>
          <a:ext cx="1951037" cy="1831975"/>
        </p:xfrm>
        <a:graphic>
          <a:graphicData uri="http://schemas.openxmlformats.org/presentationml/2006/ole">
            <mc:AlternateContent xmlns:mc="http://schemas.openxmlformats.org/markup-compatibility/2006">
              <mc:Choice xmlns:v="urn:schemas-microsoft-com:vml" Requires="v">
                <p:oleObj spid="_x0000_s11902" name="ClipArt" r:id="rId3" imgW="30175200" imgH="28346400" progId="MS_ClipArt_Gallery.2">
                  <p:embed/>
                </p:oleObj>
              </mc:Choice>
              <mc:Fallback>
                <p:oleObj name="ClipArt" r:id="rId3" imgW="30175200" imgH="28346400"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198438"/>
                        <a:ext cx="1951037"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5"/>
          <p:cNvSpPr>
            <a:spLocks noGrp="1" noChangeArrowheads="1"/>
          </p:cNvSpPr>
          <p:nvPr>
            <p:ph type="body" sz="half" idx="2"/>
          </p:nvPr>
        </p:nvSpPr>
        <p:spPr>
          <a:xfrm>
            <a:off x="5627688" y="504825"/>
            <a:ext cx="3514725" cy="2311400"/>
          </a:xfrm>
          <a:noFill/>
          <a:ln>
            <a:solidFill>
              <a:schemeClr val="tx1"/>
            </a:solidFill>
            <a:miter lim="800000"/>
            <a:headEnd/>
            <a:tailEnd/>
          </a:ln>
        </p:spPr>
        <p:txBody>
          <a:bodyPr tIns="46038" bIns="46038"/>
          <a:lstStyle/>
          <a:p>
            <a:pPr>
              <a:buFontTx/>
              <a:buNone/>
            </a:pPr>
            <a:r>
              <a:rPr lang="en-US" sz="2000" b="1"/>
              <a:t>0. </a:t>
            </a:r>
            <a:r>
              <a:rPr lang="en-US" sz="2000" b="1" i="1"/>
              <a:t>THE PRINCIPLE OF</a:t>
            </a:r>
            <a:r>
              <a:rPr lang="en-US" sz="2000" b="1"/>
              <a:t> </a:t>
            </a:r>
          </a:p>
          <a:p>
            <a:pPr>
              <a:buFontTx/>
              <a:buNone/>
            </a:pPr>
            <a:r>
              <a:rPr lang="en-US" sz="2000" b="1"/>
              <a:t>'BAD NUMBERS BEAT GOOD WORDS'</a:t>
            </a:r>
          </a:p>
          <a:p>
            <a:pPr>
              <a:buFontTx/>
              <a:buNone/>
            </a:pPr>
            <a:r>
              <a:rPr lang="en-US" sz="2000" b="1"/>
              <a:t>Poor quantification is more useful than none; at least it can be </a:t>
            </a:r>
            <a:r>
              <a:rPr lang="en-US" sz="2000" b="1" i="1"/>
              <a:t>improved systematically.</a:t>
            </a:r>
          </a:p>
        </p:txBody>
      </p:sp>
      <p:sp>
        <p:nvSpPr>
          <p:cNvPr id="11270" name="AutoShape 6"/>
          <p:cNvSpPr>
            <a:spLocks noChangeArrowheads="1"/>
          </p:cNvSpPr>
          <p:nvPr/>
        </p:nvSpPr>
        <p:spPr bwMode="auto">
          <a:xfrm>
            <a:off x="2322513" y="407988"/>
            <a:ext cx="3213100" cy="1243542"/>
          </a:xfrm>
          <a:prstGeom prst="wedgeRoundRectCallout">
            <a:avLst>
              <a:gd name="adj1" fmla="val -41667"/>
              <a:gd name="adj2" fmla="val 66667"/>
              <a:gd name="adj3" fmla="val 16667"/>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He had a lot of hats. </a:t>
            </a:r>
          </a:p>
          <a:p>
            <a:pPr algn="ctr" defTabSz="762000"/>
            <a:r>
              <a:rPr lang="en-US" sz="1600" b="1">
                <a:latin typeface="Times" charset="0"/>
              </a:rPr>
              <a:t>He wants to be best in hatmanship.</a:t>
            </a:r>
          </a:p>
        </p:txBody>
      </p:sp>
      <p:sp>
        <p:nvSpPr>
          <p:cNvPr id="11271" name="AutoShape 7"/>
          <p:cNvSpPr>
            <a:spLocks noChangeArrowheads="1"/>
          </p:cNvSpPr>
          <p:nvPr/>
        </p:nvSpPr>
        <p:spPr bwMode="auto">
          <a:xfrm>
            <a:off x="2087563" y="2266950"/>
            <a:ext cx="3463925" cy="780521"/>
          </a:xfrm>
          <a:prstGeom prst="wedgeRoundRectCallout">
            <a:avLst>
              <a:gd name="adj1" fmla="val -34046"/>
              <a:gd name="adj2" fmla="val 66667"/>
              <a:gd name="adj3" fmla="val 16667"/>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Scale: hats on his head.</a:t>
            </a:r>
          </a:p>
          <a:p>
            <a:pPr algn="ctr" defTabSz="762000"/>
            <a:r>
              <a:rPr lang="en-US" sz="1600" b="1">
                <a:latin typeface="Times" charset="0"/>
              </a:rPr>
              <a:t>Past:3</a:t>
            </a:r>
          </a:p>
          <a:p>
            <a:pPr algn="ctr" defTabSz="762000"/>
            <a:r>
              <a:rPr lang="en-US" sz="1600" b="1">
                <a:latin typeface="Times" charset="0"/>
              </a:rPr>
              <a:t>Goal: 13</a:t>
            </a:r>
          </a:p>
        </p:txBody>
      </p:sp>
      <p:graphicFrame>
        <p:nvGraphicFramePr>
          <p:cNvPr id="11272" name="Object 8"/>
          <p:cNvGraphicFramePr>
            <a:graphicFrameLocks/>
          </p:cNvGraphicFramePr>
          <p:nvPr/>
        </p:nvGraphicFramePr>
        <p:xfrm>
          <a:off x="2443163" y="1682750"/>
          <a:ext cx="633412" cy="522288"/>
        </p:xfrm>
        <a:graphic>
          <a:graphicData uri="http://schemas.openxmlformats.org/presentationml/2006/ole">
            <mc:AlternateContent xmlns:mc="http://schemas.openxmlformats.org/markup-compatibility/2006">
              <mc:Choice xmlns:v="urn:schemas-microsoft-com:vml" Requires="v">
                <p:oleObj spid="_x0000_s11903" name="ClipArt" r:id="rId5" imgW="38274168" imgH="31546800" progId="MS_ClipArt_Gallery.2">
                  <p:embed/>
                </p:oleObj>
              </mc:Choice>
              <mc:Fallback>
                <p:oleObj name="ClipArt" r:id="rId5" imgW="38274168" imgH="31546800" progId="MS_ClipArt_Gallery.2">
                  <p:embed/>
                  <p:pic>
                    <p:nvPicPr>
                      <p:cNvPr id="0" name="Object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163" y="1682750"/>
                        <a:ext cx="6334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73" name="Object 9"/>
          <p:cNvGraphicFramePr>
            <a:graphicFrameLocks/>
          </p:cNvGraphicFramePr>
          <p:nvPr/>
        </p:nvGraphicFramePr>
        <p:xfrm>
          <a:off x="1325563" y="6037263"/>
          <a:ext cx="1030287" cy="820737"/>
        </p:xfrm>
        <a:graphic>
          <a:graphicData uri="http://schemas.openxmlformats.org/presentationml/2006/ole">
            <mc:AlternateContent xmlns:mc="http://schemas.openxmlformats.org/markup-compatibility/2006">
              <mc:Choice xmlns:v="urn:schemas-microsoft-com:vml" Requires="v">
                <p:oleObj spid="_x0000_s11904" name="ClipArt" r:id="rId7" imgW="35465652" imgH="28215770" progId="MS_ClipArt_Gallery.2">
                  <p:embed/>
                </p:oleObj>
              </mc:Choice>
              <mc:Fallback>
                <p:oleObj name="ClipArt" r:id="rId7" imgW="35465652" imgH="28215770" progId="MS_ClipArt_Gallery.2">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5563" y="6037263"/>
                        <a:ext cx="1030287" cy="8207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74" name="Object 10"/>
          <p:cNvGraphicFramePr>
            <a:graphicFrameLocks/>
          </p:cNvGraphicFramePr>
          <p:nvPr/>
        </p:nvGraphicFramePr>
        <p:xfrm>
          <a:off x="2109788" y="3113088"/>
          <a:ext cx="628650" cy="334962"/>
        </p:xfrm>
        <a:graphic>
          <a:graphicData uri="http://schemas.openxmlformats.org/presentationml/2006/ole">
            <mc:AlternateContent xmlns:mc="http://schemas.openxmlformats.org/markup-compatibility/2006">
              <mc:Choice xmlns:v="urn:schemas-microsoft-com:vml" Requires="v">
                <p:oleObj spid="_x0000_s11905" name="ClipArt" r:id="rId9" imgW="33702168" imgH="17961432" progId="MS_ClipArt_Gallery.2">
                  <p:embed/>
                </p:oleObj>
              </mc:Choice>
              <mc:Fallback>
                <p:oleObj name="ClipArt" r:id="rId9" imgW="33702168" imgH="17961432" progId="MS_ClipArt_Gallery.2">
                  <p:embed/>
                  <p:pic>
                    <p:nvPicPr>
                      <p:cNvPr id="0" name="Object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9788" y="3113088"/>
                        <a:ext cx="6286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9">
                                            <p:bg/>
                                          </p:spTgt>
                                        </p:tgtEl>
                                        <p:attrNameLst>
                                          <p:attrName>style.visibility</p:attrName>
                                        </p:attrNameLst>
                                      </p:cBhvr>
                                      <p:to>
                                        <p:strVal val="visible"/>
                                      </p:to>
                                    </p:set>
                                    <p:anim calcmode="lin" valueType="num">
                                      <p:cBhvr additive="base">
                                        <p:cTn id="7" dur="500" fill="hold"/>
                                        <p:tgtEl>
                                          <p:spTgt spid="1126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9">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9">
                                            <p:txEl>
                                              <p:pRg st="0" end="0"/>
                                            </p:txEl>
                                          </p:spTgt>
                                        </p:tgtEl>
                                        <p:attrNameLst>
                                          <p:attrName>style.visibility</p:attrName>
                                        </p:attrNameLst>
                                      </p:cBhvr>
                                      <p:to>
                                        <p:strVal val="visible"/>
                                      </p:to>
                                    </p:set>
                                    <p:anim calcmode="lin" valueType="num">
                                      <p:cBhvr additive="base">
                                        <p:cTn id="13" dur="500" fill="hold"/>
                                        <p:tgtEl>
                                          <p:spTgt spid="112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9">
                                            <p:txEl>
                                              <p:pRg st="1" end="1"/>
                                            </p:txEl>
                                          </p:spTgt>
                                        </p:tgtEl>
                                        <p:attrNameLst>
                                          <p:attrName>style.visibility</p:attrName>
                                        </p:attrNameLst>
                                      </p:cBhvr>
                                      <p:to>
                                        <p:strVal val="visible"/>
                                      </p:to>
                                    </p:set>
                                    <p:anim calcmode="lin" valueType="num">
                                      <p:cBhvr additive="base">
                                        <p:cTn id="19" dur="500" fill="hold"/>
                                        <p:tgtEl>
                                          <p:spTgt spid="1126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9">
                                            <p:txEl>
                                              <p:pRg st="2" end="2"/>
                                            </p:txEl>
                                          </p:spTgt>
                                        </p:tgtEl>
                                        <p:attrNameLst>
                                          <p:attrName>style.visibility</p:attrName>
                                        </p:attrNameLst>
                                      </p:cBhvr>
                                      <p:to>
                                        <p:strVal val="visible"/>
                                      </p:to>
                                    </p:set>
                                    <p:anim calcmode="lin" valueType="num">
                                      <p:cBhvr additive="base">
                                        <p:cTn id="25" dur="500" fill="hold"/>
                                        <p:tgtEl>
                                          <p:spTgt spid="1126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9">
                                            <p:txEl>
                                              <p:pRg st="2" end="2"/>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 presetClass="entr" presetSubtype="8" fill="hold" nodeType="afterEffect">
                                  <p:stCondLst>
                                    <p:cond delay="1000"/>
                                  </p:stCondLst>
                                  <p:childTnLst>
                                    <p:set>
                                      <p:cBhvr>
                                        <p:cTn id="29" dur="1" fill="hold">
                                          <p:stCondLst>
                                            <p:cond delay="0"/>
                                          </p:stCondLst>
                                        </p:cTn>
                                        <p:tgtEl>
                                          <p:spTgt spid="11268"/>
                                        </p:tgtEl>
                                        <p:attrNameLst>
                                          <p:attrName>style.visibility</p:attrName>
                                        </p:attrNameLst>
                                      </p:cBhvr>
                                      <p:to>
                                        <p:strVal val="visible"/>
                                      </p:to>
                                    </p:set>
                                    <p:anim calcmode="lin" valueType="num">
                                      <p:cBhvr additive="base">
                                        <p:cTn id="30" dur="500" fill="hold"/>
                                        <p:tgtEl>
                                          <p:spTgt spid="11268"/>
                                        </p:tgtEl>
                                        <p:attrNameLst>
                                          <p:attrName>ppt_x</p:attrName>
                                        </p:attrNameLst>
                                      </p:cBhvr>
                                      <p:tavLst>
                                        <p:tav tm="0">
                                          <p:val>
                                            <p:strVal val="0-#ppt_w/2"/>
                                          </p:val>
                                        </p:tav>
                                        <p:tav tm="100000">
                                          <p:val>
                                            <p:strVal val="#ppt_x"/>
                                          </p:val>
                                        </p:tav>
                                      </p:tavLst>
                                    </p:anim>
                                    <p:anim calcmode="lin" valueType="num">
                                      <p:cBhvr additive="base">
                                        <p:cTn id="31" dur="500" fill="hold"/>
                                        <p:tgtEl>
                                          <p:spTgt spid="11268"/>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000"/>
                            </p:stCondLst>
                            <p:childTnLst>
                              <p:par>
                                <p:cTn id="33" presetID="2" presetClass="entr" presetSubtype="8" fill="hold" grpId="0" nodeType="afterEffect">
                                  <p:stCondLst>
                                    <p:cond delay="1000"/>
                                  </p:stCondLst>
                                  <p:childTnLst>
                                    <p:set>
                                      <p:cBhvr>
                                        <p:cTn id="34" dur="1" fill="hold">
                                          <p:stCondLst>
                                            <p:cond delay="0"/>
                                          </p:stCondLst>
                                        </p:cTn>
                                        <p:tgtEl>
                                          <p:spTgt spid="11270"/>
                                        </p:tgtEl>
                                        <p:attrNameLst>
                                          <p:attrName>style.visibility</p:attrName>
                                        </p:attrNameLst>
                                      </p:cBhvr>
                                      <p:to>
                                        <p:strVal val="visible"/>
                                      </p:to>
                                    </p:set>
                                    <p:anim calcmode="lin" valueType="num">
                                      <p:cBhvr additive="base">
                                        <p:cTn id="35" dur="2000" fill="hold"/>
                                        <p:tgtEl>
                                          <p:spTgt spid="11270"/>
                                        </p:tgtEl>
                                        <p:attrNameLst>
                                          <p:attrName>ppt_x</p:attrName>
                                        </p:attrNameLst>
                                      </p:cBhvr>
                                      <p:tavLst>
                                        <p:tav tm="0">
                                          <p:val>
                                            <p:strVal val="0-#ppt_w/2"/>
                                          </p:val>
                                        </p:tav>
                                        <p:tav tm="100000">
                                          <p:val>
                                            <p:strVal val="#ppt_x"/>
                                          </p:val>
                                        </p:tav>
                                      </p:tavLst>
                                    </p:anim>
                                    <p:anim calcmode="lin" valueType="num">
                                      <p:cBhvr additive="base">
                                        <p:cTn id="36" dur="2000" fill="hold"/>
                                        <p:tgtEl>
                                          <p:spTgt spid="11270"/>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0"/>
                            </p:stCondLst>
                            <p:childTnLst>
                              <p:par>
                                <p:cTn id="38" presetID="2" presetClass="entr" presetSubtype="8" fill="hold" grpId="0" nodeType="afterEffect">
                                  <p:stCondLst>
                                    <p:cond delay="1000"/>
                                  </p:stCondLst>
                                  <p:childTnLst>
                                    <p:set>
                                      <p:cBhvr>
                                        <p:cTn id="39" dur="1" fill="hold">
                                          <p:stCondLst>
                                            <p:cond delay="0"/>
                                          </p:stCondLst>
                                        </p:cTn>
                                        <p:tgtEl>
                                          <p:spTgt spid="11271"/>
                                        </p:tgtEl>
                                        <p:attrNameLst>
                                          <p:attrName>style.visibility</p:attrName>
                                        </p:attrNameLst>
                                      </p:cBhvr>
                                      <p:to>
                                        <p:strVal val="visible"/>
                                      </p:to>
                                    </p:set>
                                    <p:anim calcmode="lin" valueType="num">
                                      <p:cBhvr additive="base">
                                        <p:cTn id="40" dur="500" fill="hold"/>
                                        <p:tgtEl>
                                          <p:spTgt spid="11271"/>
                                        </p:tgtEl>
                                        <p:attrNameLst>
                                          <p:attrName>ppt_x</p:attrName>
                                        </p:attrNameLst>
                                      </p:cBhvr>
                                      <p:tavLst>
                                        <p:tav tm="0">
                                          <p:val>
                                            <p:strVal val="0-#ppt_w/2"/>
                                          </p:val>
                                        </p:tav>
                                        <p:tav tm="100000">
                                          <p:val>
                                            <p:strVal val="#ppt_x"/>
                                          </p:val>
                                        </p:tav>
                                      </p:tavLst>
                                    </p:anim>
                                    <p:anim calcmode="lin" valueType="num">
                                      <p:cBhvr additive="base">
                                        <p:cTn id="41" dur="500" fill="hold"/>
                                        <p:tgtEl>
                                          <p:spTgt spid="11271"/>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6500"/>
                            </p:stCondLst>
                            <p:childTnLst>
                              <p:par>
                                <p:cTn id="43" presetID="2" presetClass="entr" presetSubtype="8" fill="hold" grpId="0" nodeType="afterEffect">
                                  <p:stCondLst>
                                    <p:cond delay="1000"/>
                                  </p:stCondLst>
                                  <p:childTnLst>
                                    <p:set>
                                      <p:cBhvr>
                                        <p:cTn id="44" dur="1" fill="hold">
                                          <p:stCondLst>
                                            <p:cond delay="0"/>
                                          </p:stCondLst>
                                        </p:cTn>
                                        <p:tgtEl>
                                          <p:spTgt spid="11266"/>
                                        </p:tgtEl>
                                        <p:attrNameLst>
                                          <p:attrName>style.visibility</p:attrName>
                                        </p:attrNameLst>
                                      </p:cBhvr>
                                      <p:to>
                                        <p:strVal val="visible"/>
                                      </p:to>
                                    </p:set>
                                    <p:anim calcmode="lin" valueType="num">
                                      <p:cBhvr additive="base">
                                        <p:cTn id="45" dur="500" fill="hold"/>
                                        <p:tgtEl>
                                          <p:spTgt spid="11266"/>
                                        </p:tgtEl>
                                        <p:attrNameLst>
                                          <p:attrName>ppt_x</p:attrName>
                                        </p:attrNameLst>
                                      </p:cBhvr>
                                      <p:tavLst>
                                        <p:tav tm="0">
                                          <p:val>
                                            <p:strVal val="0-#ppt_w/2"/>
                                          </p:val>
                                        </p:tav>
                                        <p:tav tm="100000">
                                          <p:val>
                                            <p:strVal val="#ppt_x"/>
                                          </p:val>
                                        </p:tav>
                                      </p:tavLst>
                                    </p:anim>
                                    <p:anim calcmode="lin" valueType="num">
                                      <p:cBhvr additive="base">
                                        <p:cTn id="46"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autoUpdateAnimBg="0"/>
      <p:bldP spid="11269" grpId="0" build="p" animBg="1" autoUpdateAnimBg="0"/>
      <p:bldP spid="11270" grpId="0" animBg="1" autoUpdateAnimBg="0"/>
      <p:bldP spid="11271"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ctrTitle"/>
          </p:nvPr>
        </p:nvSpPr>
        <p:spPr>
          <a:xfrm>
            <a:off x="1371600" y="222250"/>
            <a:ext cx="7772400" cy="1143000"/>
          </a:xfrm>
        </p:spPr>
        <p:txBody>
          <a:bodyPr/>
          <a:lstStyle/>
          <a:p>
            <a:r>
              <a:rPr lang="en-US"/>
              <a:t>Quantify for realistic judgements</a:t>
            </a:r>
          </a:p>
        </p:txBody>
      </p:sp>
      <p:sp>
        <p:nvSpPr>
          <p:cNvPr id="47107" name="Rectangle 1027"/>
          <p:cNvSpPr>
            <a:spLocks noGrp="1" noChangeArrowheads="1"/>
          </p:cNvSpPr>
          <p:nvPr>
            <p:ph type="subTitle" idx="1"/>
          </p:nvPr>
        </p:nvSpPr>
        <p:spPr>
          <a:xfrm>
            <a:off x="1355725" y="1076325"/>
            <a:ext cx="7496175" cy="4895850"/>
          </a:xfrm>
        </p:spPr>
        <p:txBody>
          <a:bodyPr/>
          <a:lstStyle/>
          <a:p>
            <a:pPr algn="l">
              <a:buFontTx/>
              <a:buChar char="•"/>
            </a:pPr>
            <a:r>
              <a:rPr lang="ja-JP" altLang="en-US" sz="2800" i="1">
                <a:latin typeface="Arial"/>
              </a:rPr>
              <a:t>“</a:t>
            </a:r>
            <a:r>
              <a:rPr lang="en-US" sz="2800" i="1">
                <a:latin typeface="Times" charset="0"/>
              </a:rPr>
              <a:t>To leave [soft considerations] out of the analysis</a:t>
            </a:r>
          </a:p>
          <a:p>
            <a:pPr lvl="1" algn="l">
              <a:buFontTx/>
              <a:buChar char="–"/>
            </a:pPr>
            <a:r>
              <a:rPr lang="en-US" sz="2800" i="1">
                <a:latin typeface="Times" charset="0"/>
              </a:rPr>
              <a:t>simply because they are </a:t>
            </a:r>
            <a:r>
              <a:rPr lang="en-US" sz="2800" b="1" i="1">
                <a:latin typeface="Times" charset="0"/>
              </a:rPr>
              <a:t>not readily quantifiable</a:t>
            </a:r>
            <a:r>
              <a:rPr lang="en-US" sz="2800" i="1">
                <a:latin typeface="Times" charset="0"/>
              </a:rPr>
              <a:t> </a:t>
            </a:r>
          </a:p>
          <a:p>
            <a:pPr lvl="1" algn="l">
              <a:buFontTx/>
              <a:buChar char="–"/>
            </a:pPr>
            <a:r>
              <a:rPr lang="en-US" sz="2800" i="1">
                <a:latin typeface="Times" charset="0"/>
              </a:rPr>
              <a:t>or to avoid introducing </a:t>
            </a:r>
            <a:r>
              <a:rPr lang="ja-JP" altLang="en-US" sz="2800" i="1">
                <a:latin typeface="Arial"/>
              </a:rPr>
              <a:t>“</a:t>
            </a:r>
            <a:r>
              <a:rPr lang="en-US" sz="2800" i="1">
                <a:latin typeface="Times" charset="0"/>
              </a:rPr>
              <a:t>personal judgments,</a:t>
            </a:r>
            <a:r>
              <a:rPr lang="ja-JP" altLang="en-US" sz="2800" i="1">
                <a:latin typeface="Arial"/>
              </a:rPr>
              <a:t>”</a:t>
            </a:r>
            <a:endParaRPr lang="en-US" sz="2800" i="1">
              <a:latin typeface="Times" charset="0"/>
            </a:endParaRPr>
          </a:p>
          <a:p>
            <a:pPr lvl="1" algn="l">
              <a:buFontTx/>
              <a:buChar char="–"/>
            </a:pPr>
            <a:r>
              <a:rPr lang="en-US" sz="2800" i="1">
                <a:latin typeface="Times" charset="0"/>
              </a:rPr>
              <a:t> clearly biases decisions against investments</a:t>
            </a:r>
          </a:p>
          <a:p>
            <a:pPr marL="857250" lvl="2" algn="l">
              <a:buFontTx/>
              <a:buChar char="•"/>
            </a:pPr>
            <a:r>
              <a:rPr lang="en-US" sz="2400" i="1">
                <a:latin typeface="Times" charset="0"/>
              </a:rPr>
              <a:t> that are likely to have a significant impact on considerations</a:t>
            </a:r>
          </a:p>
          <a:p>
            <a:pPr marL="1200150" lvl="3" algn="l">
              <a:buFontTx/>
              <a:buChar char="–"/>
            </a:pPr>
            <a:r>
              <a:rPr lang="en-US" sz="2400" i="1">
                <a:latin typeface="Times" charset="0"/>
              </a:rPr>
              <a:t> as the quality of one</a:t>
            </a:r>
            <a:r>
              <a:rPr lang="ja-JP" altLang="en-US" sz="2400" i="1">
                <a:latin typeface="Arial"/>
              </a:rPr>
              <a:t>’</a:t>
            </a:r>
            <a:r>
              <a:rPr lang="en-US" sz="2400" i="1">
                <a:latin typeface="Times" charset="0"/>
              </a:rPr>
              <a:t>s product, delivery speed and reliability, and the rapidity with which new products can be introduced</a:t>
            </a:r>
            <a:r>
              <a:rPr lang="ja-JP" altLang="en-US" sz="2400" i="1">
                <a:latin typeface="Arial"/>
              </a:rPr>
              <a:t>”</a:t>
            </a:r>
            <a:endParaRPr lang="en-US" sz="2400" i="1">
              <a:latin typeface="Times" charset="0"/>
            </a:endParaRPr>
          </a:p>
          <a:p>
            <a:pPr algn="l">
              <a:buFontTx/>
              <a:buChar char="•"/>
            </a:pPr>
            <a:r>
              <a:rPr lang="en-US" sz="2800" i="1">
                <a:latin typeface="Times" charset="0"/>
              </a:rPr>
              <a:t> </a:t>
            </a:r>
            <a:r>
              <a:rPr sz="2800" i="1" noProof="1">
                <a:latin typeface="Times" charset="0"/>
                <a:sym typeface="Wingdings" charset="0"/>
              </a:rPr>
              <a:t></a:t>
            </a:r>
            <a:r>
              <a:rPr sz="2800" i="1" noProof="1">
                <a:latin typeface="Times" charset="0"/>
              </a:rPr>
              <a:t> </a:t>
            </a:r>
            <a:r>
              <a:rPr lang="en-US" sz="2800" i="1">
                <a:latin typeface="Times" charset="0"/>
              </a:rPr>
              <a:t>R. H. Hayes et al </a:t>
            </a:r>
            <a:r>
              <a:rPr lang="ja-JP" altLang="en-US" sz="2800" i="1">
                <a:latin typeface="Arial"/>
              </a:rPr>
              <a:t>“</a:t>
            </a:r>
            <a:r>
              <a:rPr lang="en-US" sz="2800" i="1">
                <a:latin typeface="Times" charset="0"/>
              </a:rPr>
              <a:t>Dynamic Manufacturing</a:t>
            </a:r>
            <a:r>
              <a:rPr lang="ja-JP" altLang="en-US" sz="2800" i="1">
                <a:latin typeface="Arial"/>
              </a:rPr>
              <a:t>”</a:t>
            </a:r>
            <a:r>
              <a:rPr lang="en-US" sz="2800" i="1">
                <a:latin typeface="Times" charset="0"/>
              </a:rPr>
              <a:t>, p. 77 in MINTZBERG94: page124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33475" y="361950"/>
            <a:ext cx="7870825" cy="2454275"/>
          </a:xfrm>
        </p:spPr>
        <p:txBody>
          <a:bodyPr/>
          <a:lstStyle/>
          <a:p>
            <a:r>
              <a:rPr lang="en-US" sz="5400" b="1" u="sng">
                <a:latin typeface="Helvetica" charset="0"/>
                <a:cs typeface="Times" charset="0"/>
              </a:rPr>
              <a:t>Principles for Quality Quantification.</a:t>
            </a:r>
            <a:br>
              <a:rPr lang="en-US" sz="5400" b="1" u="sng">
                <a:latin typeface="Helvetica" charset="0"/>
                <a:cs typeface="Times" charset="0"/>
              </a:rPr>
            </a:br>
            <a:endParaRPr lang="en-US" sz="5400" b="1" u="sng">
              <a:latin typeface="Helvetica" charset="0"/>
              <a:cs typeface="Times" charset="0"/>
            </a:endParaRPr>
          </a:p>
        </p:txBody>
      </p:sp>
      <p:graphicFrame>
        <p:nvGraphicFramePr>
          <p:cNvPr id="12291" name="Object 3"/>
          <p:cNvGraphicFramePr>
            <a:graphicFrameLocks noGrp="1" noChangeAspect="1"/>
          </p:cNvGraphicFramePr>
          <p:nvPr>
            <p:ph type="clipArt" sz="half" idx="1"/>
          </p:nvPr>
        </p:nvGraphicFramePr>
        <p:xfrm>
          <a:off x="1222375" y="2622550"/>
          <a:ext cx="3871913" cy="3930650"/>
        </p:xfrm>
        <a:graphic>
          <a:graphicData uri="http://schemas.openxmlformats.org/presentationml/2006/ole">
            <mc:AlternateContent xmlns:mc="http://schemas.openxmlformats.org/markup-compatibility/2006">
              <mc:Choice xmlns:v="urn:schemas-microsoft-com:vml" Requires="v">
                <p:oleObj spid="_x0000_s12455" r:id="rId3" imgW="630936" imgH="640080" progId="MS_ClipArt_Gallery">
                  <p:embed/>
                </p:oleObj>
              </mc:Choice>
              <mc:Fallback>
                <p:oleObj r:id="rId3" imgW="630936" imgH="640080" progId="MS_ClipArt_Gallery">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2622550"/>
                        <a:ext cx="3871913" cy="3930650"/>
                      </a:xfrm>
                      <a:prstGeom prst="rect">
                        <a:avLst/>
                      </a:prstGeom>
                      <a:extLst>
                        <a:ext uri="{FAA26D3D-D897-4be2-8F04-BA451C77F1D7}">
                          <ma14:placeholderFlag xmlns:ma14="http://schemas.microsoft.com/office/mac/drawingml/2011/main" val="1"/>
                        </a:ext>
                      </a:extLst>
                    </p:spPr>
                  </p:pic>
                </p:oleObj>
              </mc:Fallback>
            </mc:AlternateContent>
          </a:graphicData>
        </a:graphic>
      </p:graphicFrame>
      <p:sp>
        <p:nvSpPr>
          <p:cNvPr id="12292" name="Rectangle 4"/>
          <p:cNvSpPr>
            <a:spLocks noGrp="1" noChangeArrowheads="1"/>
          </p:cNvSpPr>
          <p:nvPr>
            <p:ph type="body" sz="half" idx="2"/>
          </p:nvPr>
        </p:nvSpPr>
        <p:spPr>
          <a:xfrm>
            <a:off x="4725988" y="2359025"/>
            <a:ext cx="3871912" cy="3743325"/>
          </a:xfrm>
        </p:spPr>
        <p:txBody>
          <a:bodyPr/>
          <a:lstStyle/>
          <a:p>
            <a:pPr algn="ctr"/>
            <a:r>
              <a:rPr lang="en-US" sz="3600"/>
              <a:t>Some hopefully deep and useful guidelines </a:t>
            </a:r>
          </a:p>
          <a:p>
            <a:pPr algn="ctr"/>
            <a:r>
              <a:rPr lang="en-US" sz="3600"/>
              <a:t>to help you quantify quality ideas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solidFill>
                  <a:schemeClr val="tx1"/>
                </a:solidFill>
                <a:cs typeface="Times" charset="0"/>
              </a:rPr>
              <a:t>0. THE PRINCIPLE OF 'BAD NUMBERS BEAT GOOD WORDS</a:t>
            </a:r>
            <a:r>
              <a:rPr lang="ja-JP" altLang="en-US">
                <a:solidFill>
                  <a:schemeClr val="tx1"/>
                </a:solidFill>
                <a:cs typeface="Times" charset="0"/>
              </a:rPr>
              <a:t>’</a:t>
            </a:r>
            <a:r>
              <a:rPr lang="en-US">
                <a:solidFill>
                  <a:schemeClr val="tx1"/>
                </a:solidFill>
                <a:cs typeface="Times" charset="0"/>
              </a:rPr>
              <a:t> (re-visited!)</a:t>
            </a:r>
            <a:br>
              <a:rPr lang="en-US">
                <a:solidFill>
                  <a:schemeClr val="tx1"/>
                </a:solidFill>
                <a:cs typeface="Times" charset="0"/>
              </a:rPr>
            </a:br>
            <a:endParaRPr lang="en-US">
              <a:solidFill>
                <a:schemeClr val="tx1"/>
              </a:solidFill>
              <a:cs typeface="Times" charset="0"/>
            </a:endParaRPr>
          </a:p>
        </p:txBody>
      </p:sp>
      <p:sp>
        <p:nvSpPr>
          <p:cNvPr id="13316" name="Rectangle 4"/>
          <p:cNvSpPr>
            <a:spLocks noGrp="1" noChangeArrowheads="1"/>
          </p:cNvSpPr>
          <p:nvPr>
            <p:ph type="body" sz="half" idx="2"/>
          </p:nvPr>
        </p:nvSpPr>
        <p:spPr>
          <a:xfrm>
            <a:off x="1201738" y="1009650"/>
            <a:ext cx="7396162" cy="3124200"/>
          </a:xfrm>
          <a:ln>
            <a:solidFill>
              <a:schemeClr val="accent2"/>
            </a:solidFill>
            <a:miter lim="800000"/>
            <a:headEnd/>
            <a:tailEnd/>
          </a:ln>
        </p:spPr>
        <p:txBody>
          <a:bodyPr/>
          <a:lstStyle/>
          <a:p>
            <a:r>
              <a:rPr lang="en-US" sz="4400" i="1">
                <a:cs typeface="Times" charset="0"/>
              </a:rPr>
              <a:t>Poor</a:t>
            </a:r>
            <a:r>
              <a:rPr lang="en-US" sz="4400">
                <a:cs typeface="Times" charset="0"/>
              </a:rPr>
              <a:t> quantification is more useful than none; </a:t>
            </a:r>
          </a:p>
          <a:p>
            <a:r>
              <a:rPr lang="en-US" sz="4400">
                <a:cs typeface="Times" charset="0"/>
              </a:rPr>
              <a:t>at least it can be improved systematically.</a:t>
            </a:r>
            <a:br>
              <a:rPr lang="en-US" sz="4400">
                <a:cs typeface="Times" charset="0"/>
              </a:rPr>
            </a:br>
            <a:r>
              <a:rPr lang="en-US" sz="4400">
                <a:cs typeface="Times" charset="0"/>
              </a:rPr>
              <a:t/>
            </a:r>
            <a:br>
              <a:rPr lang="en-US" sz="4400">
                <a:cs typeface="Times" charset="0"/>
              </a:rPr>
            </a:br>
            <a:endParaRPr lang="en-US" sz="4400">
              <a:cs typeface="Times" charset="0"/>
            </a:endParaRPr>
          </a:p>
        </p:txBody>
      </p:sp>
      <p:sp>
        <p:nvSpPr>
          <p:cNvPr id="13318" name="Text Box 6"/>
          <p:cNvSpPr txBox="1">
            <a:spLocks noChangeArrowheads="1"/>
          </p:cNvSpPr>
          <p:nvPr/>
        </p:nvSpPr>
        <p:spPr bwMode="auto">
          <a:xfrm>
            <a:off x="1285875" y="4524375"/>
            <a:ext cx="74136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i="1"/>
              <a:t>State of the Art Flexibility</a:t>
            </a:r>
          </a:p>
          <a:p>
            <a:pPr algn="ctr">
              <a:spcBef>
                <a:spcPct val="50000"/>
              </a:spcBef>
            </a:pPr>
            <a:r>
              <a:rPr lang="en-US" sz="3600" i="1"/>
              <a:t>Enhanced Usability</a:t>
            </a:r>
          </a:p>
          <a:p>
            <a:pPr algn="ctr">
              <a:spcBef>
                <a:spcPct val="50000"/>
              </a:spcBef>
            </a:pPr>
            <a:r>
              <a:rPr lang="en-US" sz="3600" i="1"/>
              <a:t>Improved Performance</a:t>
            </a:r>
          </a:p>
        </p:txBody>
      </p:sp>
      <p:sp>
        <p:nvSpPr>
          <p:cNvPr id="13319" name="WordArt 7"/>
          <p:cNvSpPr>
            <a:spLocks noChangeArrowheads="1" noChangeShapeType="1" noTextEdit="1"/>
          </p:cNvSpPr>
          <p:nvPr/>
        </p:nvSpPr>
        <p:spPr bwMode="auto">
          <a:xfrm>
            <a:off x="174625" y="5232400"/>
            <a:ext cx="2514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rPr>
              <a:t>Not Clear!</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solidFill>
                  <a:schemeClr val="tx1"/>
                </a:solidFill>
                <a:cs typeface="Times" charset="0"/>
              </a:rPr>
              <a:t>1. THE PRINCIPLE OF 'QUALITY QUANTIFICATION'</a:t>
            </a:r>
            <a:br>
              <a:rPr lang="en-US">
                <a:solidFill>
                  <a:schemeClr val="tx1"/>
                </a:solidFill>
                <a:cs typeface="Times" charset="0"/>
              </a:rPr>
            </a:br>
            <a:endParaRPr lang="en-US">
              <a:solidFill>
                <a:schemeClr val="tx1"/>
              </a:solidFill>
              <a:cs typeface="Times" charset="0"/>
            </a:endParaRPr>
          </a:p>
        </p:txBody>
      </p:sp>
      <p:sp>
        <p:nvSpPr>
          <p:cNvPr id="14340" name="Rectangle 4"/>
          <p:cNvSpPr>
            <a:spLocks noGrp="1" noChangeArrowheads="1"/>
          </p:cNvSpPr>
          <p:nvPr>
            <p:ph type="body" sz="half" idx="2"/>
          </p:nvPr>
        </p:nvSpPr>
        <p:spPr>
          <a:xfrm>
            <a:off x="1296988" y="1025525"/>
            <a:ext cx="7602537" cy="3076575"/>
          </a:xfrm>
          <a:ln>
            <a:solidFill>
              <a:schemeClr val="accent2"/>
            </a:solidFill>
            <a:miter lim="800000"/>
            <a:headEnd/>
            <a:tailEnd/>
          </a:ln>
        </p:spPr>
        <p:txBody>
          <a:bodyPr/>
          <a:lstStyle/>
          <a:p>
            <a:pPr algn="ctr"/>
            <a:r>
              <a:rPr lang="en-US" sz="4400">
                <a:cs typeface="Times" charset="0"/>
              </a:rPr>
              <a:t>All qualities can be expressed quantitatively,</a:t>
            </a:r>
          </a:p>
          <a:p>
            <a:pPr algn="ctr"/>
            <a:r>
              <a:rPr lang="en-US" sz="4400">
                <a:cs typeface="Times" charset="0"/>
              </a:rPr>
              <a:t> </a:t>
            </a:r>
            <a:r>
              <a:rPr lang="en-US" sz="4400" i="1">
                <a:cs typeface="Times" charset="0"/>
              </a:rPr>
              <a:t>'qualitative'</a:t>
            </a:r>
            <a:r>
              <a:rPr lang="en-US" sz="4400">
                <a:cs typeface="Times" charset="0"/>
              </a:rPr>
              <a:t> does </a:t>
            </a:r>
            <a:r>
              <a:rPr lang="en-US" sz="4400" i="1">
                <a:cs typeface="Times" charset="0"/>
              </a:rPr>
              <a:t>not</a:t>
            </a:r>
            <a:r>
              <a:rPr lang="en-US" sz="4400">
                <a:cs typeface="Times" charset="0"/>
              </a:rPr>
              <a:t> mean unmeasurable.</a:t>
            </a:r>
            <a:br>
              <a:rPr lang="en-US" sz="4400">
                <a:cs typeface="Times" charset="0"/>
              </a:rPr>
            </a:br>
            <a:r>
              <a:rPr lang="en-US" sz="4400">
                <a:cs typeface="Times" charset="0"/>
              </a:rPr>
              <a:t/>
            </a:r>
            <a:br>
              <a:rPr lang="en-US" sz="4400">
                <a:cs typeface="Times" charset="0"/>
              </a:rPr>
            </a:br>
            <a:endParaRPr lang="en-US" sz="4400">
              <a:cs typeface="Times" charset="0"/>
            </a:endParaRPr>
          </a:p>
        </p:txBody>
      </p:sp>
      <p:sp>
        <p:nvSpPr>
          <p:cNvPr id="14341" name="Text Box 5"/>
          <p:cNvSpPr txBox="1">
            <a:spLocks noChangeArrowheads="1"/>
          </p:cNvSpPr>
          <p:nvPr/>
        </p:nvSpPr>
        <p:spPr bwMode="auto">
          <a:xfrm>
            <a:off x="1174750" y="4413250"/>
            <a:ext cx="7604125" cy="2478088"/>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2400" i="1">
                <a:latin typeface="Arial"/>
              </a:rPr>
              <a:t>“</a:t>
            </a:r>
            <a:r>
              <a:rPr lang="en-US" sz="2400" i="1"/>
              <a:t>If you think you know something about a subject, try to put a number on it. If you can, then maybe you know something about the subject. If you cannot then perhaps you should admit to yourself that your knowledge is of a meager and unsatisfactory kind.</a:t>
            </a:r>
          </a:p>
          <a:p>
            <a:pPr>
              <a:spcBef>
                <a:spcPct val="50000"/>
              </a:spcBef>
            </a:pPr>
            <a:r>
              <a:rPr lang="en-US" sz="2400" i="1"/>
              <a:t>Lord Kelvin, 1893</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81100" y="187325"/>
            <a:ext cx="7823200" cy="517525"/>
          </a:xfrm>
        </p:spPr>
        <p:txBody>
          <a:bodyPr/>
          <a:lstStyle/>
          <a:p>
            <a:r>
              <a:rPr lang="en-US" sz="2400">
                <a:solidFill>
                  <a:schemeClr val="tx1"/>
                </a:solidFill>
                <a:cs typeface="Times" charset="0"/>
              </a:rPr>
              <a:t>2. THE PRINCIPLE OF 'MANY SPLENDORED THINGS'</a:t>
            </a:r>
            <a:br>
              <a:rPr lang="en-US" sz="2400">
                <a:solidFill>
                  <a:schemeClr val="tx1"/>
                </a:solidFill>
                <a:cs typeface="Times" charset="0"/>
              </a:rPr>
            </a:br>
            <a:endParaRPr lang="en-US" sz="2400">
              <a:solidFill>
                <a:schemeClr val="tx1"/>
              </a:solidFill>
              <a:cs typeface="Times" charset="0"/>
            </a:endParaRPr>
          </a:p>
        </p:txBody>
      </p:sp>
      <p:sp>
        <p:nvSpPr>
          <p:cNvPr id="15364" name="Rectangle 4"/>
          <p:cNvSpPr>
            <a:spLocks noGrp="1" noChangeArrowheads="1"/>
          </p:cNvSpPr>
          <p:nvPr>
            <p:ph type="body" sz="half" idx="2"/>
          </p:nvPr>
        </p:nvSpPr>
        <p:spPr>
          <a:xfrm>
            <a:off x="1550988" y="565150"/>
            <a:ext cx="6729412" cy="3267075"/>
          </a:xfrm>
          <a:ln>
            <a:solidFill>
              <a:schemeClr val="accent2"/>
            </a:solidFill>
            <a:miter lim="800000"/>
            <a:headEnd/>
            <a:tailEnd/>
          </a:ln>
        </p:spPr>
        <p:txBody>
          <a:bodyPr/>
          <a:lstStyle/>
          <a:p>
            <a:pPr algn="ctr"/>
            <a:r>
              <a:rPr lang="en-US" sz="4400">
                <a:cs typeface="Times" charset="0"/>
              </a:rPr>
              <a:t>Most quality ideas </a:t>
            </a:r>
          </a:p>
          <a:p>
            <a:pPr lvl="1" algn="ctr"/>
            <a:r>
              <a:rPr lang="en-US" sz="4400">
                <a:cs typeface="Times" charset="0"/>
              </a:rPr>
              <a:t>are usefully broken into </a:t>
            </a:r>
            <a:r>
              <a:rPr lang="en-US" sz="4400" i="1">
                <a:cs typeface="Times" charset="0"/>
              </a:rPr>
              <a:t>several</a:t>
            </a:r>
            <a:r>
              <a:rPr lang="en-US" sz="4400">
                <a:cs typeface="Times" charset="0"/>
              </a:rPr>
              <a:t> measures of goodness.</a:t>
            </a:r>
            <a:br>
              <a:rPr lang="en-US" sz="4400">
                <a:cs typeface="Times" charset="0"/>
              </a:rPr>
            </a:br>
            <a:r>
              <a:rPr lang="en-US" sz="4400">
                <a:cs typeface="Times" charset="0"/>
              </a:rPr>
              <a:t/>
            </a:r>
            <a:br>
              <a:rPr lang="en-US" sz="4400">
                <a:cs typeface="Times" charset="0"/>
              </a:rPr>
            </a:br>
            <a:endParaRPr lang="en-US" sz="4400">
              <a:cs typeface="Times" charset="0"/>
            </a:endParaRPr>
          </a:p>
        </p:txBody>
      </p:sp>
      <p:sp>
        <p:nvSpPr>
          <p:cNvPr id="15365" name="Text Box 5"/>
          <p:cNvSpPr txBox="1">
            <a:spLocks noChangeArrowheads="1"/>
          </p:cNvSpPr>
          <p:nvPr/>
        </p:nvSpPr>
        <p:spPr bwMode="auto">
          <a:xfrm>
            <a:off x="1301750" y="4048125"/>
            <a:ext cx="6826250" cy="3000375"/>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t>Usability:</a:t>
            </a:r>
          </a:p>
          <a:p>
            <a:pPr>
              <a:spcBef>
                <a:spcPct val="50000"/>
              </a:spcBef>
            </a:pPr>
            <a:r>
              <a:rPr lang="en-US" sz="2000" b="1"/>
              <a:t>	Entry Qualification: Scale IQ, …….</a:t>
            </a:r>
          </a:p>
          <a:p>
            <a:pPr>
              <a:spcBef>
                <a:spcPct val="50000"/>
              </a:spcBef>
            </a:pPr>
            <a:r>
              <a:rPr lang="en-US" sz="2000" b="1"/>
              <a:t>	Learning Effort: Scale: Hours to learn, ….. </a:t>
            </a:r>
          </a:p>
          <a:p>
            <a:pPr>
              <a:spcBef>
                <a:spcPct val="50000"/>
              </a:spcBef>
            </a:pPr>
            <a:r>
              <a:rPr lang="en-US" sz="2000" b="1"/>
              <a:t>	Productivity: Scale: Tasks per hour,…….</a:t>
            </a:r>
          </a:p>
          <a:p>
            <a:pPr>
              <a:spcBef>
                <a:spcPct val="50000"/>
              </a:spcBef>
            </a:pPr>
            <a:r>
              <a:rPr lang="en-US" sz="2000" b="1"/>
              <a:t>	Error Rate:  Faults per 100 tasks, …..	</a:t>
            </a:r>
          </a:p>
          <a:p>
            <a:pPr>
              <a:spcBef>
                <a:spcPct val="50000"/>
              </a:spcBef>
            </a:pPr>
            <a:r>
              <a:rPr lang="en-US" sz="2000" b="1"/>
              <a:t>	Like-ability: % Users who like the system, ….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81100" y="76200"/>
            <a:ext cx="7823200" cy="406400"/>
          </a:xfrm>
          <a:noFill/>
          <a:ln/>
        </p:spPr>
        <p:txBody>
          <a:bodyPr tIns="46038" bIns="46038"/>
          <a:lstStyle/>
          <a:p>
            <a:r>
              <a:rPr lang="en-US"/>
              <a:t>Quantifying Usability (Real C&amp;C System)</a:t>
            </a:r>
          </a:p>
        </p:txBody>
      </p:sp>
      <p:sp>
        <p:nvSpPr>
          <p:cNvPr id="24579" name="AutoShape 3"/>
          <p:cNvSpPr>
            <a:spLocks noChangeArrowheads="1"/>
          </p:cNvSpPr>
          <p:nvPr/>
        </p:nvSpPr>
        <p:spPr bwMode="auto">
          <a:xfrm>
            <a:off x="1125538" y="1639888"/>
            <a:ext cx="8007350" cy="835025"/>
          </a:xfrm>
          <a:prstGeom prst="rightArrow">
            <a:avLst>
              <a:gd name="adj1" fmla="val 75009"/>
              <a:gd name="adj2" fmla="val 2978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0" name="AutoShape 4"/>
          <p:cNvSpPr>
            <a:spLocks noChangeArrowheads="1"/>
          </p:cNvSpPr>
          <p:nvPr/>
        </p:nvSpPr>
        <p:spPr bwMode="auto">
          <a:xfrm>
            <a:off x="1881188" y="561975"/>
            <a:ext cx="6791325" cy="623888"/>
          </a:xfrm>
          <a:prstGeom prst="rightArrow">
            <a:avLst>
              <a:gd name="adj1" fmla="val 75009"/>
              <a:gd name="adj2" fmla="val 544325"/>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2400" b="1">
                <a:latin typeface="Times" charset="0"/>
              </a:rPr>
              <a:t>QUALITY</a:t>
            </a:r>
          </a:p>
        </p:txBody>
      </p:sp>
      <p:sp>
        <p:nvSpPr>
          <p:cNvPr id="24581" name="AutoShape 5"/>
          <p:cNvSpPr>
            <a:spLocks noChangeArrowheads="1"/>
          </p:cNvSpPr>
          <p:nvPr/>
        </p:nvSpPr>
        <p:spPr bwMode="auto">
          <a:xfrm>
            <a:off x="1300163" y="1771650"/>
            <a:ext cx="1482725" cy="571500"/>
          </a:xfrm>
          <a:prstGeom prst="rightArrow">
            <a:avLst>
              <a:gd name="adj1" fmla="val 75009"/>
              <a:gd name="adj2" fmla="val 129734"/>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USABILITY</a:t>
            </a:r>
          </a:p>
        </p:txBody>
      </p:sp>
      <p:sp>
        <p:nvSpPr>
          <p:cNvPr id="24582" name="AutoShape 6"/>
          <p:cNvSpPr>
            <a:spLocks noChangeArrowheads="1"/>
          </p:cNvSpPr>
          <p:nvPr/>
        </p:nvSpPr>
        <p:spPr bwMode="auto">
          <a:xfrm>
            <a:off x="7016750" y="1771650"/>
            <a:ext cx="2116138" cy="571500"/>
          </a:xfrm>
          <a:prstGeom prst="rightArrow">
            <a:avLst>
              <a:gd name="adj1" fmla="val 75009"/>
              <a:gd name="adj2" fmla="val 92227"/>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WORK-CAPACITY</a:t>
            </a:r>
          </a:p>
        </p:txBody>
      </p:sp>
      <p:sp>
        <p:nvSpPr>
          <p:cNvPr id="24583" name="AutoShape 7"/>
          <p:cNvSpPr>
            <a:spLocks noChangeArrowheads="1"/>
          </p:cNvSpPr>
          <p:nvPr/>
        </p:nvSpPr>
        <p:spPr bwMode="auto">
          <a:xfrm>
            <a:off x="4856163" y="1771650"/>
            <a:ext cx="2038350" cy="571500"/>
          </a:xfrm>
          <a:prstGeom prst="rightArrow">
            <a:avLst>
              <a:gd name="adj1" fmla="val 75009"/>
              <a:gd name="adj2" fmla="val 116660"/>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400" b="1">
                <a:latin typeface="Times" charset="0"/>
              </a:rPr>
              <a:t>ADAPTABILITY</a:t>
            </a:r>
          </a:p>
        </p:txBody>
      </p:sp>
      <p:sp>
        <p:nvSpPr>
          <p:cNvPr id="24584" name="AutoShape 8"/>
          <p:cNvSpPr>
            <a:spLocks noChangeArrowheads="1"/>
          </p:cNvSpPr>
          <p:nvPr/>
        </p:nvSpPr>
        <p:spPr bwMode="auto">
          <a:xfrm>
            <a:off x="3017838" y="1708150"/>
            <a:ext cx="1752600" cy="635000"/>
          </a:xfrm>
          <a:prstGeom prst="rightArrow">
            <a:avLst>
              <a:gd name="adj1" fmla="val 75009"/>
              <a:gd name="adj2" fmla="val 49974"/>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defTabSz="762000"/>
            <a:r>
              <a:rPr lang="en-US" sz="1400" b="1">
                <a:latin typeface="Times" charset="0"/>
              </a:rPr>
              <a:t>AVAILABILITY</a:t>
            </a:r>
          </a:p>
        </p:txBody>
      </p:sp>
      <p:sp>
        <p:nvSpPr>
          <p:cNvPr id="24585" name="Line 9"/>
          <p:cNvSpPr>
            <a:spLocks noChangeShapeType="1"/>
          </p:cNvSpPr>
          <p:nvPr/>
        </p:nvSpPr>
        <p:spPr bwMode="auto">
          <a:xfrm>
            <a:off x="1422400" y="2320925"/>
            <a:ext cx="203200" cy="31750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587" name="Group 11"/>
          <p:cNvGrpSpPr>
            <a:grpSpLocks/>
          </p:cNvGrpSpPr>
          <p:nvPr/>
        </p:nvGrpSpPr>
        <p:grpSpPr bwMode="auto">
          <a:xfrm>
            <a:off x="1227138" y="2536825"/>
            <a:ext cx="7296150" cy="835025"/>
            <a:chOff x="580" y="2308"/>
            <a:chExt cx="3447" cy="760"/>
          </a:xfrm>
        </p:grpSpPr>
        <p:sp>
          <p:nvSpPr>
            <p:cNvPr id="24588" name="AutoShape 12"/>
            <p:cNvSpPr>
              <a:spLocks noChangeArrowheads="1"/>
            </p:cNvSpPr>
            <p:nvPr/>
          </p:nvSpPr>
          <p:spPr bwMode="auto">
            <a:xfrm>
              <a:off x="580" y="2308"/>
              <a:ext cx="3447" cy="760"/>
            </a:xfrm>
            <a:prstGeom prst="rightArrow">
              <a:avLst>
                <a:gd name="adj1" fmla="val 75009"/>
                <a:gd name="adj2" fmla="val 124748"/>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9" name="AutoShape 13"/>
            <p:cNvSpPr>
              <a:spLocks noChangeArrowheads="1"/>
            </p:cNvSpPr>
            <p:nvPr/>
          </p:nvSpPr>
          <p:spPr bwMode="auto">
            <a:xfrm>
              <a:off x="724" y="2452"/>
              <a:ext cx="1480" cy="520"/>
            </a:xfrm>
            <a:prstGeom prst="rightArrow">
              <a:avLst>
                <a:gd name="adj1" fmla="val 75009"/>
                <a:gd name="adj2" fmla="val 142321"/>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INTUITIVENESS</a:t>
              </a:r>
            </a:p>
          </p:txBody>
        </p:sp>
        <p:sp>
          <p:nvSpPr>
            <p:cNvPr id="24590" name="AutoShape 14"/>
            <p:cNvSpPr>
              <a:spLocks noChangeArrowheads="1"/>
            </p:cNvSpPr>
            <p:nvPr/>
          </p:nvSpPr>
          <p:spPr bwMode="auto">
            <a:xfrm>
              <a:off x="2356" y="2452"/>
              <a:ext cx="1480" cy="520"/>
            </a:xfrm>
            <a:prstGeom prst="rightArrow">
              <a:avLst>
                <a:gd name="adj1" fmla="val 75009"/>
                <a:gd name="adj2" fmla="val 142321"/>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800" b="1">
                  <a:latin typeface="Times" charset="0"/>
                </a:rPr>
                <a:t>INTELLIGIBILITY</a:t>
              </a:r>
            </a:p>
          </p:txBody>
        </p:sp>
      </p:grpSp>
      <p:sp>
        <p:nvSpPr>
          <p:cNvPr id="24591" name="AutoShape 15"/>
          <p:cNvSpPr>
            <a:spLocks noChangeArrowheads="1"/>
          </p:cNvSpPr>
          <p:nvPr/>
        </p:nvSpPr>
        <p:spPr bwMode="auto">
          <a:xfrm>
            <a:off x="1319213" y="3248025"/>
            <a:ext cx="3886200" cy="2867025"/>
          </a:xfrm>
          <a:prstGeom prst="rightArrow">
            <a:avLst>
              <a:gd name="adj1" fmla="val 75009"/>
              <a:gd name="adj2" fmla="val 33354"/>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600" b="1">
                <a:latin typeface="Times" charset="0"/>
              </a:rPr>
              <a:t>Intuitiveness</a:t>
            </a:r>
          </a:p>
          <a:p>
            <a:pPr defTabSz="762000"/>
            <a:r>
              <a:rPr lang="en-US" sz="1600">
                <a:latin typeface="Times" charset="0"/>
              </a:rPr>
              <a:t>GIST: Great intuitive capability</a:t>
            </a:r>
          </a:p>
          <a:p>
            <a:pPr defTabSz="762000"/>
            <a:r>
              <a:rPr lang="en-US" sz="1600">
                <a:latin typeface="Times" charset="0"/>
              </a:rPr>
              <a:t>SCALE: Probability that  intuitive guess right.</a:t>
            </a:r>
            <a:endParaRPr lang="en-US" sz="1600" b="1">
              <a:latin typeface="Times" charset="0"/>
            </a:endParaRPr>
          </a:p>
          <a:p>
            <a:pPr defTabSz="762000"/>
            <a:r>
              <a:rPr lang="en-US" sz="1600">
                <a:latin typeface="Times" charset="0"/>
              </a:rPr>
              <a:t>METER: &lt;100 observations.&gt;</a:t>
            </a:r>
          </a:p>
          <a:p>
            <a:pPr defTabSz="762000"/>
            <a:r>
              <a:rPr lang="en-US" sz="1600">
                <a:latin typeface="Times" charset="0"/>
              </a:rPr>
              <a:t>PAST </a:t>
            </a:r>
            <a:r>
              <a:rPr lang="en-US" sz="1600" b="1">
                <a:latin typeface="Times" charset="0"/>
              </a:rPr>
              <a:t>[GRAPES] </a:t>
            </a:r>
            <a:r>
              <a:rPr lang="en-US" sz="1600">
                <a:latin typeface="Times" charset="0"/>
              </a:rPr>
              <a:t>80% &lt;-LN</a:t>
            </a:r>
            <a:endParaRPr lang="en-US" sz="1600" b="1">
              <a:latin typeface="Times" charset="0"/>
            </a:endParaRPr>
          </a:p>
          <a:p>
            <a:pPr defTabSz="762000"/>
            <a:r>
              <a:rPr lang="en-US" sz="1600">
                <a:latin typeface="Times" charset="0"/>
              </a:rPr>
              <a:t>RECORD</a:t>
            </a:r>
            <a:r>
              <a:rPr lang="en-US" sz="1600" b="1">
                <a:latin typeface="Times" charset="0"/>
              </a:rPr>
              <a:t> [MAC] </a:t>
            </a:r>
            <a:r>
              <a:rPr lang="en-US" sz="1600">
                <a:latin typeface="Times" charset="0"/>
              </a:rPr>
              <a:t>9%?&lt;-TG</a:t>
            </a:r>
          </a:p>
          <a:p>
            <a:pPr defTabSz="762000"/>
            <a:r>
              <a:rPr lang="en-US" sz="1600">
                <a:latin typeface="Times" charset="0"/>
              </a:rPr>
              <a:t>Fail</a:t>
            </a:r>
            <a:r>
              <a:rPr lang="en-US" sz="1600" b="1">
                <a:latin typeface="Times" charset="0"/>
              </a:rPr>
              <a:t> </a:t>
            </a:r>
            <a:r>
              <a:rPr lang="en-US" sz="1400" b="1">
                <a:latin typeface="Times" charset="0"/>
              </a:rPr>
              <a:t>[TRAINED</a:t>
            </a:r>
            <a:r>
              <a:rPr lang="en-US" sz="1400">
                <a:latin typeface="Times" charset="0"/>
              </a:rPr>
              <a:t>, </a:t>
            </a:r>
            <a:r>
              <a:rPr lang="en-US" sz="1400" b="1">
                <a:latin typeface="Times" charset="0"/>
              </a:rPr>
              <a:t>RARE]</a:t>
            </a:r>
            <a:r>
              <a:rPr lang="en-US" sz="1600" b="1">
                <a:latin typeface="Times" charset="0"/>
              </a:rPr>
              <a:t> </a:t>
            </a:r>
            <a:r>
              <a:rPr lang="en-US" sz="1600">
                <a:latin typeface="Times" charset="0"/>
              </a:rPr>
              <a:t>50-90%</a:t>
            </a:r>
            <a:endParaRPr lang="en-US" sz="1600" b="1">
              <a:latin typeface="Times" charset="0"/>
            </a:endParaRPr>
          </a:p>
          <a:p>
            <a:pPr defTabSz="762000"/>
            <a:r>
              <a:rPr lang="en-US" sz="1600">
                <a:latin typeface="Times" charset="0"/>
              </a:rPr>
              <a:t>Goal</a:t>
            </a:r>
            <a:r>
              <a:rPr lang="en-US" sz="1600" b="1">
                <a:latin typeface="Times" charset="0"/>
              </a:rPr>
              <a:t> [TASKS] </a:t>
            </a:r>
            <a:r>
              <a:rPr lang="en-US" sz="1600">
                <a:latin typeface="Times" charset="0"/>
              </a:rPr>
              <a:t>99% &lt;-LN</a:t>
            </a:r>
          </a:p>
        </p:txBody>
      </p:sp>
      <p:sp>
        <p:nvSpPr>
          <p:cNvPr id="24592" name="AutoShape 16"/>
          <p:cNvSpPr>
            <a:spLocks noChangeArrowheads="1"/>
          </p:cNvSpPr>
          <p:nvPr/>
        </p:nvSpPr>
        <p:spPr bwMode="auto">
          <a:xfrm>
            <a:off x="5518150" y="3025775"/>
            <a:ext cx="3614738" cy="3216275"/>
          </a:xfrm>
          <a:prstGeom prst="rightArrow">
            <a:avLst>
              <a:gd name="adj1" fmla="val 75009"/>
              <a:gd name="adj2" fmla="val 2765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2000" b="1">
                <a:latin typeface="Times" charset="0"/>
              </a:rPr>
              <a:t>Intelligibility</a:t>
            </a:r>
            <a:endParaRPr lang="en-US" sz="1600" b="1">
              <a:latin typeface="Times" charset="0"/>
            </a:endParaRPr>
          </a:p>
          <a:p>
            <a:pPr defTabSz="762000"/>
            <a:r>
              <a:rPr lang="en-US" sz="1600">
                <a:latin typeface="Times" charset="0"/>
              </a:rPr>
              <a:t>GIST: Super ease of immediate understanding</a:t>
            </a:r>
            <a:endParaRPr lang="en-US" sz="1600" b="1">
              <a:latin typeface="Times" charset="0"/>
            </a:endParaRPr>
          </a:p>
          <a:p>
            <a:pPr defTabSz="762000"/>
            <a:r>
              <a:rPr lang="en-US" sz="1600">
                <a:latin typeface="Times" charset="0"/>
              </a:rPr>
              <a:t>SCALE:% OK interpretations</a:t>
            </a:r>
            <a:r>
              <a:rPr lang="en-US" sz="1600" b="1">
                <a:latin typeface="Times" charset="0"/>
              </a:rPr>
              <a:t>.</a:t>
            </a:r>
          </a:p>
          <a:p>
            <a:pPr defTabSz="762000"/>
            <a:r>
              <a:rPr lang="en-US" sz="1600">
                <a:latin typeface="Times" charset="0"/>
              </a:rPr>
              <a:t>METER: </a:t>
            </a:r>
            <a:r>
              <a:rPr lang="en-US" sz="1400">
                <a:latin typeface="Times" charset="0"/>
              </a:rPr>
              <a:t>10 ops., 100 infos, 15 mins.</a:t>
            </a:r>
            <a:endParaRPr lang="en-US" sz="1400" b="1">
              <a:latin typeface="Times" charset="0"/>
            </a:endParaRPr>
          </a:p>
          <a:p>
            <a:pPr defTabSz="762000"/>
            <a:r>
              <a:rPr lang="en-US" sz="1600" b="1">
                <a:latin typeface="Times" charset="0"/>
              </a:rPr>
              <a:t>P:</a:t>
            </a:r>
            <a:r>
              <a:rPr lang="en-US" sz="1600">
                <a:latin typeface="Times" charset="0"/>
              </a:rPr>
              <a:t>PAST</a:t>
            </a:r>
            <a:r>
              <a:rPr lang="en-US" sz="1400">
                <a:latin typeface="Times" charset="0"/>
              </a:rPr>
              <a:t>[20 ops., 300 info, 30 min.]99%</a:t>
            </a:r>
            <a:endParaRPr lang="en-US" sz="1600" b="1">
              <a:latin typeface="Times" charset="0"/>
            </a:endParaRPr>
          </a:p>
          <a:p>
            <a:pPr defTabSz="762000"/>
            <a:r>
              <a:rPr lang="en-US" sz="1600">
                <a:latin typeface="Times" charset="0"/>
              </a:rPr>
              <a:t>RECORD</a:t>
            </a:r>
            <a:r>
              <a:rPr lang="en-US" sz="1600" b="1">
                <a:latin typeface="Times" charset="0"/>
              </a:rPr>
              <a:t> [P] </a:t>
            </a:r>
            <a:r>
              <a:rPr lang="en-US" sz="1600">
                <a:latin typeface="Times" charset="0"/>
              </a:rPr>
              <a:t>99.0%</a:t>
            </a:r>
          </a:p>
          <a:p>
            <a:pPr defTabSz="762000"/>
            <a:r>
              <a:rPr lang="en-US" sz="1600">
                <a:latin typeface="Times" charset="0"/>
              </a:rPr>
              <a:t>Fail </a:t>
            </a:r>
            <a:r>
              <a:rPr lang="en-US" sz="1600" b="1">
                <a:latin typeface="Times" charset="0"/>
              </a:rPr>
              <a:t>[DELIVERY[1]]</a:t>
            </a:r>
            <a:r>
              <a:rPr lang="en-US" sz="1600">
                <a:latin typeface="Times" charset="0"/>
              </a:rPr>
              <a:t>99.0%</a:t>
            </a:r>
            <a:r>
              <a:rPr lang="en-US" sz="1200">
                <a:latin typeface="Times" charset="0"/>
              </a:rPr>
              <a:t>&lt;-MAB</a:t>
            </a:r>
            <a:endParaRPr lang="en-US" sz="1200" b="1">
              <a:latin typeface="Times" charset="0"/>
            </a:endParaRPr>
          </a:p>
          <a:p>
            <a:pPr defTabSz="762000"/>
            <a:r>
              <a:rPr lang="en-US" sz="1600" b="1">
                <a:latin typeface="Times" charset="0"/>
              </a:rPr>
              <a:t>	[ACCEPTANCE] </a:t>
            </a:r>
            <a:r>
              <a:rPr lang="en-US" sz="1600">
                <a:latin typeface="Times" charset="0"/>
              </a:rPr>
              <a:t>99.5%</a:t>
            </a:r>
            <a:endParaRPr lang="en-US" sz="1600" b="1">
              <a:latin typeface="Times" charset="0"/>
            </a:endParaRPr>
          </a:p>
          <a:p>
            <a:pPr defTabSz="762000"/>
            <a:r>
              <a:rPr lang="en-US" sz="1600">
                <a:latin typeface="Times" charset="0"/>
              </a:rPr>
              <a:t>Goal</a:t>
            </a:r>
            <a:r>
              <a:rPr lang="en-US" sz="1600" b="1">
                <a:latin typeface="Times" charset="0"/>
              </a:rPr>
              <a:t> [M1] </a:t>
            </a:r>
            <a:r>
              <a:rPr lang="en-US" sz="1600">
                <a:latin typeface="Times" charset="0"/>
              </a:rPr>
              <a:t>99.9% &lt;-LN</a:t>
            </a:r>
            <a:endParaRPr lang="en-US" sz="1600" b="1">
              <a:latin typeface="Times" charset="0"/>
            </a:endParaRPr>
          </a:p>
        </p:txBody>
      </p:sp>
      <p:sp>
        <p:nvSpPr>
          <p:cNvPr id="24593" name="Line 17"/>
          <p:cNvSpPr>
            <a:spLocks noChangeShapeType="1"/>
          </p:cNvSpPr>
          <p:nvPr/>
        </p:nvSpPr>
        <p:spPr bwMode="auto">
          <a:xfrm>
            <a:off x="7283450" y="3122613"/>
            <a:ext cx="0" cy="581025"/>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4" name="Line 18"/>
          <p:cNvSpPr>
            <a:spLocks noChangeShapeType="1"/>
          </p:cNvSpPr>
          <p:nvPr/>
        </p:nvSpPr>
        <p:spPr bwMode="auto">
          <a:xfrm>
            <a:off x="1930400" y="3270250"/>
            <a:ext cx="0" cy="581025"/>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5" name="Rectangle 19"/>
          <p:cNvSpPr>
            <a:spLocks noChangeArrowheads="1"/>
          </p:cNvSpPr>
          <p:nvPr/>
        </p:nvSpPr>
        <p:spPr bwMode="auto">
          <a:xfrm>
            <a:off x="7842250" y="2989263"/>
            <a:ext cx="1374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a:r>
              <a:rPr lang="en-US" sz="1600" b="1">
                <a:latin typeface="Times" charset="0"/>
              </a:rPr>
              <a:t>AND MORE!</a:t>
            </a:r>
          </a:p>
        </p:txBody>
      </p:sp>
      <p:sp>
        <p:nvSpPr>
          <p:cNvPr id="24596" name="AutoShape 20"/>
          <p:cNvSpPr>
            <a:spLocks noChangeArrowheads="1"/>
          </p:cNvSpPr>
          <p:nvPr/>
        </p:nvSpPr>
        <p:spPr bwMode="auto">
          <a:xfrm>
            <a:off x="1189038" y="5913438"/>
            <a:ext cx="7954962" cy="944562"/>
          </a:xfrm>
          <a:prstGeom prst="roundRect">
            <a:avLst>
              <a:gd name="adj" fmla="val 12495"/>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a:r>
              <a:rPr lang="en-US" sz="1200" b="1">
                <a:latin typeface="Times" charset="0"/>
              </a:rPr>
              <a:t>TRAINED: </a:t>
            </a:r>
            <a:r>
              <a:rPr lang="en-US" sz="1200">
                <a:latin typeface="Times" charset="0"/>
              </a:rPr>
              <a:t>DEFINED:C&amp;Ctl. operator, approved course, 200 hours duration.</a:t>
            </a:r>
            <a:endParaRPr lang="en-US" sz="1200" b="1">
              <a:latin typeface="Times" charset="0"/>
            </a:endParaRPr>
          </a:p>
          <a:p>
            <a:pPr defTabSz="762000"/>
            <a:r>
              <a:rPr lang="en-US" sz="1200" b="1">
                <a:latin typeface="Times" charset="0"/>
              </a:rPr>
              <a:t>RARE: </a:t>
            </a:r>
            <a:r>
              <a:rPr lang="en-US" sz="1200">
                <a:latin typeface="Times" charset="0"/>
              </a:rPr>
              <a:t>DEFINED: types of tasks performed less than once a week per op.</a:t>
            </a:r>
            <a:endParaRPr lang="en-US" sz="1200" b="1">
              <a:latin typeface="Times" charset="0"/>
            </a:endParaRPr>
          </a:p>
          <a:p>
            <a:pPr defTabSz="762000"/>
            <a:r>
              <a:rPr lang="en-US" sz="1200" b="1">
                <a:latin typeface="Times" charset="0"/>
              </a:rPr>
              <a:t>TASKS: </a:t>
            </a:r>
            <a:r>
              <a:rPr lang="en-US" sz="1200">
                <a:latin typeface="Times" charset="0"/>
              </a:rPr>
              <a:t>DEFINED: onboard operator distinct tasks carried out.</a:t>
            </a:r>
          </a:p>
          <a:p>
            <a:pPr defTabSz="762000"/>
            <a:r>
              <a:rPr lang="en-US" sz="1200" b="1">
                <a:latin typeface="Times" charset="0"/>
              </a:rPr>
              <a:t>ACCEPTANCE: </a:t>
            </a:r>
            <a:r>
              <a:rPr lang="en-US" sz="1200">
                <a:latin typeface="Times" charset="0"/>
              </a:rPr>
              <a:t>DEFINED: formal acceptance testing via customer contract.</a:t>
            </a:r>
          </a:p>
          <a:p>
            <a:pPr defTabSz="762000"/>
            <a:r>
              <a:rPr lang="en-US" sz="1200" b="1">
                <a:latin typeface="Times" charset="0"/>
              </a:rPr>
              <a:t>DELIVERY:</a:t>
            </a:r>
            <a:r>
              <a:rPr lang="en-US" sz="1200">
                <a:latin typeface="Times" charset="0"/>
              </a:rPr>
              <a:t> DEFINED: Evolutionary delivery cycle, integrated and useful.</a:t>
            </a:r>
          </a:p>
        </p:txBody>
      </p:sp>
      <p:sp>
        <p:nvSpPr>
          <p:cNvPr id="24597" name="Line 21"/>
          <p:cNvSpPr>
            <a:spLocks noChangeShapeType="1"/>
          </p:cNvSpPr>
          <p:nvPr/>
        </p:nvSpPr>
        <p:spPr bwMode="auto">
          <a:xfrm>
            <a:off x="4238625" y="1111250"/>
            <a:ext cx="0" cy="666750"/>
          </a:xfrm>
          <a:prstGeom prst="line">
            <a:avLst/>
          </a:prstGeom>
          <a:noFill/>
          <a:ln w="762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914400" y="228600"/>
            <a:ext cx="7772400" cy="381000"/>
          </a:xfrm>
        </p:spPr>
        <p:txBody>
          <a:bodyPr/>
          <a:lstStyle/>
          <a:p>
            <a:r>
              <a:rPr kumimoji="1" lang="en-US" sz="1600" i="1" u="sng"/>
              <a:t>Multiple</a:t>
            </a:r>
            <a:r>
              <a:rPr kumimoji="1" lang="en-US" sz="1600"/>
              <a:t> Required Performance and Cost Attributes</a:t>
            </a:r>
            <a:br>
              <a:rPr kumimoji="1" lang="en-US" sz="1600"/>
            </a:br>
            <a:r>
              <a:rPr kumimoji="1" lang="en-US" sz="1600"/>
              <a:t>are the basis for architecture selection and evaluation</a:t>
            </a:r>
          </a:p>
        </p:txBody>
      </p:sp>
      <p:graphicFrame>
        <p:nvGraphicFramePr>
          <p:cNvPr id="54275" name="Object 3"/>
          <p:cNvGraphicFramePr>
            <a:graphicFrameLocks noChangeAspect="1"/>
          </p:cNvGraphicFramePr>
          <p:nvPr/>
        </p:nvGraphicFramePr>
        <p:xfrm>
          <a:off x="1422400" y="1104900"/>
          <a:ext cx="7315200" cy="5175250"/>
        </p:xfrm>
        <a:graphic>
          <a:graphicData uri="http://schemas.openxmlformats.org/presentationml/2006/ole">
            <mc:AlternateContent xmlns:mc="http://schemas.openxmlformats.org/markup-compatibility/2006">
              <mc:Choice xmlns:v="urn:schemas-microsoft-com:vml" Requires="v">
                <p:oleObj spid="_x0000_s54437" name="Document" r:id="rId4" imgW="6019800" imgH="4258056" progId="Word.Document.8">
                  <p:embed/>
                </p:oleObj>
              </mc:Choice>
              <mc:Fallback>
                <p:oleObj name="Document" r:id="rId4" imgW="6019800" imgH="4258056"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0" y="1104900"/>
                        <a:ext cx="7315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solidFill>
                  <a:schemeClr val="tx1"/>
                </a:solidFill>
                <a:cs typeface="Times" charset="0"/>
              </a:rPr>
              <a:t>3. THE PRINCIPLE OF 'SCALAR DEFINITION'</a:t>
            </a:r>
            <a:br>
              <a:rPr lang="en-US">
                <a:solidFill>
                  <a:schemeClr val="tx1"/>
                </a:solidFill>
                <a:cs typeface="Times" charset="0"/>
              </a:rPr>
            </a:br>
            <a:endParaRPr lang="en-US">
              <a:solidFill>
                <a:schemeClr val="tx1"/>
              </a:solidFill>
              <a:cs typeface="Times" charset="0"/>
            </a:endParaRPr>
          </a:p>
        </p:txBody>
      </p:sp>
      <p:sp>
        <p:nvSpPr>
          <p:cNvPr id="16388" name="Rectangle 4"/>
          <p:cNvSpPr>
            <a:spLocks noGrp="1" noChangeArrowheads="1"/>
          </p:cNvSpPr>
          <p:nvPr>
            <p:ph type="body" sz="half" idx="2"/>
          </p:nvPr>
        </p:nvSpPr>
        <p:spPr>
          <a:xfrm>
            <a:off x="1916113" y="1057275"/>
            <a:ext cx="6364287" cy="5092700"/>
          </a:xfrm>
        </p:spPr>
        <p:txBody>
          <a:bodyPr/>
          <a:lstStyle/>
          <a:p>
            <a:pPr algn="ctr"/>
            <a:r>
              <a:rPr lang="en-US" sz="5400">
                <a:cs typeface="Times" charset="0"/>
              </a:rPr>
              <a:t>A </a:t>
            </a:r>
            <a:r>
              <a:rPr lang="en-US" sz="5400" i="1">
                <a:cs typeface="Times" charset="0"/>
              </a:rPr>
              <a:t>Scale of measure</a:t>
            </a:r>
            <a:r>
              <a:rPr lang="en-US" sz="5400">
                <a:cs typeface="Times" charset="0"/>
              </a:rPr>
              <a:t> is a powerful practical </a:t>
            </a:r>
            <a:r>
              <a:rPr lang="en-US" sz="5400" i="1">
                <a:cs typeface="Times" charset="0"/>
              </a:rPr>
              <a:t>definition</a:t>
            </a:r>
            <a:r>
              <a:rPr lang="en-US" sz="5400">
                <a:cs typeface="Times" charset="0"/>
              </a:rPr>
              <a:t> of a quality</a:t>
            </a:r>
            <a:br>
              <a:rPr lang="en-US" sz="5400">
                <a:cs typeface="Times" charset="0"/>
              </a:rPr>
            </a:br>
            <a:r>
              <a:rPr lang="en-US" sz="5400">
                <a:cs typeface="Times" charset="0"/>
              </a:rPr>
              <a:t/>
            </a:r>
            <a:br>
              <a:rPr lang="en-US" sz="5400">
                <a:cs typeface="Times" charset="0"/>
              </a:rPr>
            </a:br>
            <a:endParaRPr lang="en-US" sz="5400">
              <a:cs typeface="Times" charset="0"/>
            </a:endParaRPr>
          </a:p>
        </p:txBody>
      </p:sp>
      <p:sp>
        <p:nvSpPr>
          <p:cNvPr id="16390" name="Text Box 6"/>
          <p:cNvSpPr txBox="1">
            <a:spLocks noChangeArrowheads="1"/>
          </p:cNvSpPr>
          <p:nvPr/>
        </p:nvSpPr>
        <p:spPr bwMode="auto">
          <a:xfrm>
            <a:off x="1460500" y="4524375"/>
            <a:ext cx="74295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600"/>
              <a:t>Flexibility:</a:t>
            </a:r>
          </a:p>
          <a:p>
            <a:pPr>
              <a:spcBef>
                <a:spcPct val="50000"/>
              </a:spcBef>
            </a:pPr>
            <a:r>
              <a:rPr lang="en-US" sz="3600"/>
              <a:t>Scale: Speed of Conversion to New Computer Platform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1" end="1"/>
                                            </p:txEl>
                                          </p:spTgt>
                                        </p:tgtEl>
                                        <p:attrNameLst>
                                          <p:attrName>style.visibility</p:attrName>
                                        </p:attrNameLst>
                                      </p:cBhvr>
                                      <p:to>
                                        <p:strVal val="visible"/>
                                      </p:to>
                                    </p:set>
                                    <p:anim calcmode="lin" valueType="num">
                                      <p:cBhvr additive="base">
                                        <p:cTn id="13" dur="500" fill="hold"/>
                                        <p:tgtEl>
                                          <p:spTgt spid="163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4</a:t>
            </a:r>
          </a:p>
        </p:txBody>
      </p:sp>
      <p:sp>
        <p:nvSpPr>
          <p:cNvPr id="2457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4580" name="Rectangle 4"/>
          <p:cNvSpPr>
            <a:spLocks noGrp="1" noChangeArrowheads="1"/>
          </p:cNvSpPr>
          <p:nvPr>
            <p:ph type="title"/>
          </p:nvPr>
        </p:nvSpPr>
        <p:spPr>
          <a:xfrm>
            <a:off x="1524000" y="0"/>
            <a:ext cx="6477000" cy="685800"/>
          </a:xfrm>
        </p:spPr>
        <p:txBody>
          <a:bodyPr/>
          <a:lstStyle/>
          <a:p>
            <a:r>
              <a:rPr lang="en-US" sz="3500" b="1">
                <a:latin typeface="Calibri" charset="0"/>
              </a:rPr>
              <a:t>Keeney</a:t>
            </a:r>
            <a:r>
              <a:rPr lang="ja-JP" altLang="en-US" sz="3500" b="1">
                <a:latin typeface="Calibri" charset="0"/>
              </a:rPr>
              <a:t>’</a:t>
            </a:r>
            <a:r>
              <a:rPr lang="en-US" sz="3500" b="1">
                <a:latin typeface="Calibri" charset="0"/>
              </a:rPr>
              <a:t>s: Levels of objectives.</a:t>
            </a:r>
          </a:p>
        </p:txBody>
      </p:sp>
      <p:sp>
        <p:nvSpPr>
          <p:cNvPr id="24581" name="Rectangle 5"/>
          <p:cNvSpPr>
            <a:spLocks noGrp="1" noChangeArrowheads="1"/>
          </p:cNvSpPr>
          <p:nvPr>
            <p:ph type="body" idx="1"/>
          </p:nvPr>
        </p:nvSpPr>
        <p:spPr>
          <a:xfrm>
            <a:off x="914400" y="685800"/>
            <a:ext cx="4870450" cy="5105400"/>
          </a:xfrm>
        </p:spPr>
        <p:txBody>
          <a:bodyPr/>
          <a:lstStyle/>
          <a:p>
            <a:pPr lvl="1">
              <a:spcBef>
                <a:spcPts val="600"/>
              </a:spcBef>
            </a:pPr>
            <a:r>
              <a:rPr lang="en-US" sz="2000" b="1">
                <a:latin typeface="Calibri" charset="0"/>
              </a:rPr>
              <a:t>1. Fundamental Objectives</a:t>
            </a:r>
          </a:p>
          <a:p>
            <a:pPr lvl="2">
              <a:spcBef>
                <a:spcPts val="600"/>
              </a:spcBef>
            </a:pPr>
            <a:r>
              <a:rPr lang="en-US" sz="2000" b="1">
                <a:latin typeface="Calibri" charset="0"/>
              </a:rPr>
              <a:t> (above us)	</a:t>
            </a:r>
          </a:p>
          <a:p>
            <a:pPr lvl="1">
              <a:spcBef>
                <a:spcPts val="600"/>
              </a:spcBef>
            </a:pPr>
            <a:r>
              <a:rPr lang="en-US" sz="2000" b="1">
                <a:latin typeface="Calibri" charset="0"/>
              </a:rPr>
              <a:t>2. Generic Constraints	</a:t>
            </a:r>
          </a:p>
          <a:p>
            <a:pPr lvl="2">
              <a:spcBef>
                <a:spcPts val="600"/>
              </a:spcBef>
            </a:pPr>
            <a:r>
              <a:rPr lang="en-US" sz="2000" b="1">
                <a:latin typeface="Calibri" charset="0"/>
              </a:rPr>
              <a:t>(our given framework)</a:t>
            </a:r>
          </a:p>
          <a:p>
            <a:pPr lvl="2"/>
            <a:r>
              <a:rPr lang="en-US" sz="2000">
                <a:latin typeface="Calibri" charset="0"/>
              </a:rPr>
              <a:t>Political Practical	</a:t>
            </a:r>
          </a:p>
          <a:p>
            <a:pPr lvl="2"/>
            <a:r>
              <a:rPr lang="en-US" sz="2000">
                <a:latin typeface="Calibri" charset="0"/>
              </a:rPr>
              <a:t>Design Strategy Formulation Constraints	</a:t>
            </a:r>
          </a:p>
          <a:p>
            <a:pPr lvl="2"/>
            <a:r>
              <a:rPr lang="en-US" sz="2000">
                <a:latin typeface="Calibri" charset="0"/>
              </a:rPr>
              <a:t>Quality of Organization Constraints	</a:t>
            </a:r>
          </a:p>
          <a:p>
            <a:pPr lvl="2"/>
            <a:r>
              <a:rPr lang="en-US" sz="2000">
                <a:latin typeface="Calibri" charset="0"/>
              </a:rPr>
              <a:t>Cost/Time/Resource  Constraints</a:t>
            </a:r>
          </a:p>
          <a:p>
            <a:pPr lvl="1">
              <a:spcBef>
                <a:spcPts val="600"/>
              </a:spcBef>
            </a:pPr>
            <a:r>
              <a:rPr lang="en-US" sz="2000" b="1">
                <a:latin typeface="Calibri" charset="0"/>
              </a:rPr>
              <a:t>3. Strategic Objectives</a:t>
            </a:r>
          </a:p>
          <a:p>
            <a:pPr lvl="2">
              <a:spcBef>
                <a:spcPts val="600"/>
              </a:spcBef>
            </a:pPr>
            <a:r>
              <a:rPr lang="en-US" sz="2000" b="1">
                <a:latin typeface="Calibri" charset="0"/>
              </a:rPr>
              <a:t> (objectives at our level)	</a:t>
            </a:r>
          </a:p>
          <a:p>
            <a:pPr lvl="1"/>
            <a:r>
              <a:rPr lang="en-US" sz="2000" b="1">
                <a:latin typeface="Calibri" charset="0"/>
              </a:rPr>
              <a:t>4. Means Objectives:</a:t>
            </a:r>
            <a:r>
              <a:rPr lang="en-US" sz="2000">
                <a:latin typeface="Calibri" charset="0"/>
              </a:rPr>
              <a:t> </a:t>
            </a:r>
          </a:p>
          <a:p>
            <a:pPr lvl="2"/>
            <a:r>
              <a:rPr lang="en-US" sz="2000">
                <a:latin typeface="Calibri" charset="0"/>
              </a:rPr>
              <a:t>(</a:t>
            </a:r>
            <a:r>
              <a:rPr lang="en-US" sz="2000" i="1">
                <a:latin typeface="Calibri" charset="0"/>
              </a:rPr>
              <a:t>supporting</a:t>
            </a:r>
            <a:r>
              <a:rPr lang="en-US" sz="2000">
                <a:latin typeface="Calibri" charset="0"/>
              </a:rPr>
              <a:t> our objectives)	</a:t>
            </a:r>
          </a:p>
          <a:p>
            <a:endParaRPr lang="en-US" sz="2000">
              <a:latin typeface="Calibri" charset="0"/>
            </a:endParaRPr>
          </a:p>
        </p:txBody>
      </p:sp>
      <p:sp>
        <p:nvSpPr>
          <p:cNvPr id="6" name="Isosceles Triangle 5"/>
          <p:cNvSpPr/>
          <p:nvPr/>
        </p:nvSpPr>
        <p:spPr>
          <a:xfrm>
            <a:off x="6858000" y="304800"/>
            <a:ext cx="1981200" cy="5943600"/>
          </a:xfrm>
          <a:prstGeom prst="triangle">
            <a:avLst>
              <a:gd name="adj"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cxnSp>
        <p:nvCxnSpPr>
          <p:cNvPr id="8" name="Straight Arrow Connector 7"/>
          <p:cNvCxnSpPr/>
          <p:nvPr/>
        </p:nvCxnSpPr>
        <p:spPr>
          <a:xfrm rot="10800000">
            <a:off x="4876800" y="914400"/>
            <a:ext cx="2819400" cy="15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4343400" y="4495800"/>
            <a:ext cx="3352800" cy="15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4343400" y="5334000"/>
            <a:ext cx="2895600" cy="0"/>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Right Arrow Callout 14"/>
          <p:cNvSpPr/>
          <p:nvPr/>
        </p:nvSpPr>
        <p:spPr>
          <a:xfrm>
            <a:off x="4876800" y="1752600"/>
            <a:ext cx="2667000" cy="838200"/>
          </a:xfrm>
          <a:prstGeom prst="rightArrowCallou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r>
              <a:rPr lang="en-US" b="1">
                <a:solidFill>
                  <a:srgbClr val="FF0000"/>
                </a:solidFill>
                <a:latin typeface="Calibri" charset="0"/>
                <a:ea typeface="ＭＳ Ｐゴシック" charset="0"/>
                <a:cs typeface="ＭＳ Ｐゴシック" charset="0"/>
              </a:rPr>
              <a:t>Constraints</a:t>
            </a:r>
          </a:p>
        </p:txBody>
      </p:sp>
      <p:pic>
        <p:nvPicPr>
          <p:cNvPr id="24587" name="Picture 15" descr="Keeney,Ralp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7" descr="Picture 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175895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121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8915400" cy="533400"/>
          </a:xfrm>
        </p:spPr>
        <p:txBody>
          <a:bodyPr/>
          <a:lstStyle/>
          <a:p>
            <a:r>
              <a:rPr lang="en-US" sz="1400"/>
              <a:t>(Quality) Requirements Specification </a:t>
            </a:r>
            <a:r>
              <a:rPr lang="en-US" sz="1400">
                <a:solidFill>
                  <a:schemeClr val="tx1"/>
                </a:solidFill>
              </a:rPr>
              <a:t>Template with &lt;hints&gt;</a:t>
            </a:r>
            <a:r>
              <a:rPr lang="en-US" sz="1800">
                <a:solidFill>
                  <a:schemeClr val="tx1"/>
                </a:solidFill>
              </a:rPr>
              <a:t/>
            </a:r>
            <a:br>
              <a:rPr lang="en-US" sz="1800">
                <a:solidFill>
                  <a:schemeClr val="tx1"/>
                </a:solidFill>
              </a:rPr>
            </a:br>
            <a:r>
              <a:rPr lang="en-US" sz="1800">
                <a:solidFill>
                  <a:schemeClr val="tx1"/>
                </a:solidFill>
              </a:rPr>
              <a:t>HOW WE SPECIFY SCALAR ATTRIBUTE PRIORITY</a:t>
            </a:r>
            <a:endParaRPr lang="en-US" sz="1800"/>
          </a:p>
        </p:txBody>
      </p:sp>
      <p:sp>
        <p:nvSpPr>
          <p:cNvPr id="56323" name="Rectangle 3"/>
          <p:cNvSpPr>
            <a:spLocks noGrp="1" noChangeArrowheads="1"/>
          </p:cNvSpPr>
          <p:nvPr>
            <p:ph type="body" idx="1"/>
          </p:nvPr>
        </p:nvSpPr>
        <p:spPr>
          <a:xfrm>
            <a:off x="1120775" y="552450"/>
            <a:ext cx="8023225" cy="6210300"/>
          </a:xfrm>
          <a:solidFill>
            <a:srgbClr val="E0EB21"/>
          </a:solidFill>
          <a:ln>
            <a:solidFill>
              <a:schemeClr val="tx1"/>
            </a:solidFill>
            <a:miter lim="800000"/>
            <a:headEnd/>
            <a:tailEnd/>
          </a:ln>
        </p:spPr>
        <p:txBody>
          <a:bodyPr/>
          <a:lstStyle/>
          <a:p>
            <a:pPr marL="365125" indent="-365125" defTabSz="974725">
              <a:lnSpc>
                <a:spcPct val="90000"/>
              </a:lnSpc>
              <a:buFontTx/>
              <a:buNone/>
            </a:pPr>
            <a:r>
              <a:rPr lang="en-US" sz="1800">
                <a:latin typeface="Arial" charset="0"/>
              </a:rPr>
              <a:t>&lt;name tag of the objective&gt;</a:t>
            </a:r>
            <a:endParaRPr lang="en-US" sz="1600">
              <a:latin typeface="Arial" charset="0"/>
            </a:endParaRPr>
          </a:p>
          <a:p>
            <a:pPr marL="365125" indent="-365125" defTabSz="974725">
              <a:lnSpc>
                <a:spcPct val="90000"/>
              </a:lnSpc>
              <a:buFontTx/>
              <a:buNone/>
            </a:pPr>
            <a:r>
              <a:rPr lang="en-US" sz="1600">
                <a:latin typeface="Arial" charset="0"/>
              </a:rPr>
              <a:t>Ambition:  	</a:t>
            </a:r>
            <a:r>
              <a:rPr lang="en-US" sz="1600" b="1">
                <a:latin typeface="Arial" charset="0"/>
              </a:rPr>
              <a:t>&lt;give overall real ambition level in 5-20 words&gt;</a:t>
            </a:r>
          </a:p>
          <a:p>
            <a:pPr marL="365125" indent="-365125" defTabSz="974725">
              <a:lnSpc>
                <a:spcPct val="90000"/>
              </a:lnSpc>
              <a:buFontTx/>
              <a:buNone/>
            </a:pPr>
            <a:r>
              <a:rPr lang="en-US" sz="1600">
                <a:latin typeface="Arial" charset="0"/>
              </a:rPr>
              <a:t>Version:  	</a:t>
            </a:r>
            <a:r>
              <a:rPr lang="en-US" sz="1600" b="1">
                <a:latin typeface="Arial" charset="0"/>
              </a:rPr>
              <a:t>&lt;dd-mm-yy each requirements spec has a version, at least a date&gt;</a:t>
            </a:r>
          </a:p>
          <a:p>
            <a:pPr marL="365125" indent="-365125" defTabSz="974725">
              <a:lnSpc>
                <a:spcPct val="90000"/>
              </a:lnSpc>
              <a:buFontTx/>
              <a:buNone/>
            </a:pPr>
            <a:r>
              <a:rPr lang="en-US" sz="1600">
                <a:latin typeface="Arial" charset="0"/>
              </a:rPr>
              <a:t>Owner:  	</a:t>
            </a:r>
            <a:r>
              <a:rPr lang="en-US" sz="1600" b="1">
                <a:latin typeface="Arial" charset="0"/>
              </a:rPr>
              <a:t>&lt;the person or instance allowed to make official changes to this requirement&gt;</a:t>
            </a:r>
          </a:p>
          <a:p>
            <a:pPr marL="365125" indent="-365125" defTabSz="974725">
              <a:lnSpc>
                <a:spcPct val="90000"/>
              </a:lnSpc>
              <a:buFontTx/>
              <a:buNone/>
            </a:pPr>
            <a:r>
              <a:rPr lang="en-US" sz="1600">
                <a:latin typeface="Arial" charset="0"/>
              </a:rPr>
              <a:t>Type:    	</a:t>
            </a:r>
            <a:r>
              <a:rPr lang="en-US" sz="1600" b="1">
                <a:latin typeface="Arial" charset="0"/>
              </a:rPr>
              <a:t>&lt;quality|objective|constraint&gt;</a:t>
            </a:r>
          </a:p>
          <a:p>
            <a:pPr marL="365125" indent="-365125" defTabSz="974725">
              <a:lnSpc>
                <a:spcPct val="90000"/>
              </a:lnSpc>
              <a:buFontTx/>
              <a:buNone/>
            </a:pPr>
            <a:r>
              <a:rPr lang="en-US" sz="1600">
                <a:latin typeface="Arial" charset="0"/>
              </a:rPr>
              <a:t>Stakeholder:  </a:t>
            </a:r>
            <a:r>
              <a:rPr lang="en-US" sz="1600" b="1">
                <a:latin typeface="Arial" charset="0"/>
              </a:rPr>
              <a:t>{ ,   ,  }      </a:t>
            </a:r>
            <a:r>
              <a:rPr lang="ja-JP" altLang="en-US" sz="1600" b="1">
                <a:latin typeface="Arial"/>
              </a:rPr>
              <a:t>“</a:t>
            </a:r>
            <a:r>
              <a:rPr lang="en-US" sz="1600" b="1">
                <a:latin typeface="Arial" charset="0"/>
              </a:rPr>
              <a:t>who can influence your profit, success or failure?</a:t>
            </a:r>
            <a:r>
              <a:rPr lang="ja-JP" altLang="en-US" sz="1600" b="1">
                <a:latin typeface="Arial"/>
              </a:rPr>
              <a:t>”</a:t>
            </a:r>
            <a:endParaRPr lang="en-US" sz="1600" b="1">
              <a:latin typeface="Arial" charset="0"/>
            </a:endParaRPr>
          </a:p>
          <a:p>
            <a:pPr marL="365125" indent="-365125" defTabSz="974725">
              <a:lnSpc>
                <a:spcPct val="90000"/>
              </a:lnSpc>
              <a:buFontTx/>
              <a:buNone/>
            </a:pPr>
            <a:r>
              <a:rPr lang="en-US" sz="1600">
                <a:latin typeface="Arial" charset="0"/>
              </a:rPr>
              <a:t>Scale: 	</a:t>
            </a:r>
            <a:r>
              <a:rPr lang="en-US" sz="1600" b="1">
                <a:latin typeface="Arial" charset="0"/>
              </a:rPr>
              <a:t>&lt;a defined units of measure, with [parameters] if you like&gt;</a:t>
            </a:r>
          </a:p>
          <a:p>
            <a:pPr marL="365125" indent="-365125" defTabSz="974725">
              <a:lnSpc>
                <a:spcPct val="90000"/>
              </a:lnSpc>
              <a:buFontTx/>
              <a:buNone/>
            </a:pPr>
            <a:r>
              <a:rPr lang="en-US" sz="1600">
                <a:latin typeface="Arial" charset="0"/>
              </a:rPr>
              <a:t>Meter 	</a:t>
            </a:r>
            <a:r>
              <a:rPr lang="en-US" sz="1600" b="1">
                <a:latin typeface="Arial" charset="0"/>
              </a:rPr>
              <a:t>[ &lt;for what test level?&gt;] </a:t>
            </a:r>
          </a:p>
          <a:p>
            <a:pPr marL="365125" indent="-365125" defTabSz="974725">
              <a:lnSpc>
                <a:spcPct val="90000"/>
              </a:lnSpc>
              <a:buFontTx/>
              <a:buNone/>
            </a:pPr>
            <a:r>
              <a:rPr lang="en-US" sz="1600">
                <a:solidFill>
                  <a:srgbClr val="FF3300"/>
                </a:solidFill>
                <a:latin typeface="Arial" charset="0"/>
              </a:rPr>
              <a:t>====Benchmarks ============= the Past</a:t>
            </a:r>
          </a:p>
          <a:p>
            <a:pPr marL="365125" indent="-365125" defTabSz="974725">
              <a:lnSpc>
                <a:spcPct val="90000"/>
              </a:lnSpc>
              <a:buFontTx/>
              <a:buNone/>
            </a:pPr>
            <a:r>
              <a:rPr lang="en-US" sz="1600">
                <a:solidFill>
                  <a:srgbClr val="FF3300"/>
                </a:solidFill>
                <a:latin typeface="Arial" charset="0"/>
              </a:rPr>
              <a:t>Past  	[   ]    </a:t>
            </a:r>
            <a:r>
              <a:rPr lang="en-US" sz="1600" b="1">
                <a:solidFill>
                  <a:srgbClr val="FF3300"/>
                </a:solidFill>
                <a:latin typeface="Arial" charset="0"/>
              </a:rPr>
              <a:t>&lt;estimate of past&gt;  &lt;--&lt;source&gt;</a:t>
            </a:r>
          </a:p>
          <a:p>
            <a:pPr marL="365125" indent="-365125" defTabSz="974725">
              <a:lnSpc>
                <a:spcPct val="90000"/>
              </a:lnSpc>
              <a:buFontTx/>
              <a:buNone/>
            </a:pPr>
            <a:r>
              <a:rPr lang="en-US" sz="1600">
                <a:solidFill>
                  <a:srgbClr val="FF3300"/>
                </a:solidFill>
                <a:latin typeface="Arial" charset="0"/>
              </a:rPr>
              <a:t>Record 	</a:t>
            </a:r>
            <a:r>
              <a:rPr lang="en-US" sz="1600" b="1">
                <a:solidFill>
                  <a:srgbClr val="FF3300"/>
                </a:solidFill>
                <a:latin typeface="Arial" charset="0"/>
              </a:rPr>
              <a:t>[ &lt;where&gt;, &lt;when &gt;, &lt;estimate of record level&gt; ]   &lt;-- &lt;source of record data&gt;</a:t>
            </a:r>
          </a:p>
          <a:p>
            <a:pPr marL="365125" indent="-365125" defTabSz="974725">
              <a:lnSpc>
                <a:spcPct val="90000"/>
              </a:lnSpc>
              <a:buFontTx/>
              <a:buNone/>
            </a:pPr>
            <a:r>
              <a:rPr lang="en-US" sz="1600">
                <a:solidFill>
                  <a:srgbClr val="FF3300"/>
                </a:solidFill>
                <a:latin typeface="Arial" charset="0"/>
              </a:rPr>
              <a:t>Trend 	</a:t>
            </a:r>
            <a:r>
              <a:rPr lang="en-US" sz="1600" b="1">
                <a:solidFill>
                  <a:srgbClr val="FF3300"/>
                </a:solidFill>
                <a:latin typeface="Arial" charset="0"/>
              </a:rPr>
              <a:t>[ &lt;future date&gt;, &lt;where?&gt;   ]    &lt;prediction of level&gt;   &lt;-- &lt;source of prediction&gt;</a:t>
            </a:r>
          </a:p>
          <a:p>
            <a:pPr marL="365125" indent="-365125" defTabSz="974725">
              <a:lnSpc>
                <a:spcPct val="90000"/>
              </a:lnSpc>
              <a:buFontTx/>
              <a:buNone/>
            </a:pPr>
            <a:r>
              <a:rPr lang="en-US" sz="1600">
                <a:latin typeface="Arial" charset="0"/>
              </a:rPr>
              <a:t>===== Targets ============= the future needs</a:t>
            </a:r>
          </a:p>
          <a:p>
            <a:pPr marL="365125" indent="-365125" defTabSz="974725">
              <a:lnSpc>
                <a:spcPct val="90000"/>
              </a:lnSpc>
              <a:buFontTx/>
              <a:buNone/>
            </a:pPr>
            <a:r>
              <a:rPr lang="en-US" sz="1600">
                <a:latin typeface="Arial" charset="0"/>
              </a:rPr>
              <a:t>Wish 	</a:t>
            </a:r>
            <a:r>
              <a:rPr lang="en-US" sz="1600" b="1">
                <a:latin typeface="Arial" charset="0"/>
              </a:rPr>
              <a:t>[    ]   &lt;-- &lt;source of wish&gt;</a:t>
            </a:r>
          </a:p>
          <a:p>
            <a:pPr marL="365125" indent="-365125" defTabSz="974725">
              <a:lnSpc>
                <a:spcPct val="90000"/>
              </a:lnSpc>
              <a:buFontTx/>
              <a:buNone/>
            </a:pPr>
            <a:r>
              <a:rPr lang="en-US" sz="1600">
                <a:latin typeface="Arial" charset="0"/>
              </a:rPr>
              <a:t>Goal 	</a:t>
            </a:r>
            <a:r>
              <a:rPr lang="en-US" sz="1600" b="1">
                <a:latin typeface="Arial" charset="0"/>
              </a:rPr>
              <a:t>[…] &lt;target level&gt;   &lt;-- Source</a:t>
            </a:r>
          </a:p>
          <a:p>
            <a:pPr marL="365125" indent="-365125" defTabSz="974725">
              <a:lnSpc>
                <a:spcPct val="90000"/>
              </a:lnSpc>
              <a:buFontTx/>
              <a:buNone/>
            </a:pPr>
            <a:r>
              <a:rPr lang="en-US" sz="1600" b="1">
                <a:latin typeface="Arial" charset="0"/>
              </a:rPr>
              <a:t>	</a:t>
            </a:r>
            <a:r>
              <a:rPr lang="en-US" sz="1600">
                <a:solidFill>
                  <a:srgbClr val="1014FF"/>
                </a:solidFill>
                <a:latin typeface="Arial" charset="0"/>
              </a:rPr>
              <a:t>Value</a:t>
            </a:r>
            <a:r>
              <a:rPr lang="en-US" sz="1600" b="1">
                <a:solidFill>
                  <a:srgbClr val="1014FF"/>
                </a:solidFill>
                <a:latin typeface="Arial" charset="0"/>
              </a:rPr>
              <a:t> [Goal] &lt;refer to what this impacts or how much it  creates of value&gt;</a:t>
            </a:r>
          </a:p>
          <a:p>
            <a:pPr marL="365125" indent="-365125" defTabSz="974725">
              <a:lnSpc>
                <a:spcPct val="90000"/>
              </a:lnSpc>
              <a:buFontTx/>
              <a:buNone/>
            </a:pPr>
            <a:r>
              <a:rPr lang="en-US" sz="1600">
                <a:latin typeface="Arial" charset="0"/>
              </a:rPr>
              <a:t>Stretch 	</a:t>
            </a:r>
            <a:r>
              <a:rPr lang="en-US" sz="1600" b="1">
                <a:latin typeface="Arial" charset="0"/>
              </a:rPr>
              <a:t>[    ]  &lt;motivating ambition level&gt;     &lt;-- &lt;source of level&gt;</a:t>
            </a:r>
          </a:p>
          <a:p>
            <a:pPr marL="365125" indent="-365125" defTabSz="974725">
              <a:lnSpc>
                <a:spcPct val="90000"/>
              </a:lnSpc>
              <a:buFontTx/>
              <a:buNone/>
            </a:pPr>
            <a:r>
              <a:rPr lang="en-US" sz="1600" b="1">
                <a:latin typeface="Arial" charset="0"/>
              </a:rPr>
              <a:t>========== Constraints ========================</a:t>
            </a:r>
          </a:p>
          <a:p>
            <a:pPr marL="365125" indent="-365125" defTabSz="974725">
              <a:lnSpc>
                <a:spcPct val="90000"/>
              </a:lnSpc>
              <a:buFontTx/>
              <a:buNone/>
            </a:pPr>
            <a:r>
              <a:rPr lang="en-US" sz="1600">
                <a:latin typeface="Arial" charset="0"/>
              </a:rPr>
              <a:t>Fail 	</a:t>
            </a:r>
            <a:r>
              <a:rPr lang="en-US" sz="1600" b="1">
                <a:latin typeface="Arial" charset="0"/>
              </a:rPr>
              <a:t>[    ]    &lt;-- &lt;source&gt;        </a:t>
            </a:r>
            <a:r>
              <a:rPr lang="ja-JP" altLang="en-US" sz="1600" b="1">
                <a:latin typeface="Arial"/>
              </a:rPr>
              <a:t>‘</a:t>
            </a:r>
            <a:r>
              <a:rPr lang="en-US" sz="1600" b="1">
                <a:latin typeface="Arial" charset="0"/>
              </a:rPr>
              <a:t>Failure Point</a:t>
            </a:r>
            <a:r>
              <a:rPr lang="ja-JP" altLang="en-US" sz="1600" b="1">
                <a:latin typeface="Arial"/>
              </a:rPr>
              <a:t>’</a:t>
            </a:r>
            <a:endParaRPr lang="en-US" sz="1600" b="1">
              <a:latin typeface="Arial" charset="0"/>
            </a:endParaRPr>
          </a:p>
          <a:p>
            <a:pPr marL="365125" indent="-365125" defTabSz="974725">
              <a:lnSpc>
                <a:spcPct val="90000"/>
              </a:lnSpc>
              <a:buFontTx/>
              <a:buNone/>
            </a:pPr>
            <a:r>
              <a:rPr lang="en-US" sz="1600">
                <a:latin typeface="Arial" charset="0"/>
              </a:rPr>
              <a:t>Survival             </a:t>
            </a:r>
            <a:r>
              <a:rPr lang="en-US" sz="1600" b="1">
                <a:latin typeface="Arial" charset="0"/>
              </a:rPr>
              <a:t>[     ]   &lt;- &lt;source of limit&gt;       </a:t>
            </a:r>
            <a:r>
              <a:rPr lang="ja-JP" altLang="en-US" sz="1600" b="1">
                <a:latin typeface="Arial"/>
              </a:rPr>
              <a:t>‘</a:t>
            </a:r>
            <a:r>
              <a:rPr lang="en-US" sz="1600" b="1">
                <a:latin typeface="Arial" charset="0"/>
              </a:rPr>
              <a:t>Survival Point</a:t>
            </a:r>
            <a:r>
              <a:rPr lang="ja-JP" altLang="en-US" sz="1600" b="1">
                <a:latin typeface="Arial"/>
              </a:rPr>
              <a:t>’</a:t>
            </a:r>
            <a:endParaRPr lang="en-US" sz="1600" b="1">
              <a:solidFill>
                <a:srgbClr val="FF0000"/>
              </a:solidFill>
              <a:latin typeface="Arial"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solidFill>
                  <a:schemeClr val="tx1"/>
                </a:solidFill>
                <a:cs typeface="Times" charset="0"/>
              </a:rPr>
              <a:t>4. THE PRINCIPLE OF 'THREATS ARE MEASURABLE'</a:t>
            </a:r>
            <a:br>
              <a:rPr lang="en-US">
                <a:solidFill>
                  <a:schemeClr val="tx1"/>
                </a:solidFill>
                <a:cs typeface="Times" charset="0"/>
              </a:rPr>
            </a:br>
            <a:endParaRPr lang="en-US">
              <a:solidFill>
                <a:schemeClr val="tx1"/>
              </a:solidFill>
              <a:cs typeface="Times" charset="0"/>
            </a:endParaRPr>
          </a:p>
        </p:txBody>
      </p:sp>
      <p:sp>
        <p:nvSpPr>
          <p:cNvPr id="17412" name="Rectangle 4"/>
          <p:cNvSpPr>
            <a:spLocks noGrp="1" noChangeArrowheads="1"/>
          </p:cNvSpPr>
          <p:nvPr>
            <p:ph type="body" sz="half" idx="2"/>
          </p:nvPr>
        </p:nvSpPr>
        <p:spPr>
          <a:xfrm>
            <a:off x="1852613" y="1009650"/>
            <a:ext cx="6745287" cy="5092700"/>
          </a:xfrm>
        </p:spPr>
        <p:txBody>
          <a:bodyPr/>
          <a:lstStyle/>
          <a:p>
            <a:pPr algn="ctr"/>
            <a:r>
              <a:rPr lang="en-US" sz="4000" b="1">
                <a:cs typeface="Times" charset="0"/>
              </a:rPr>
              <a:t>If </a:t>
            </a:r>
            <a:r>
              <a:rPr lang="en-US" sz="4000" b="1" i="1">
                <a:cs typeface="Times" charset="0"/>
              </a:rPr>
              <a:t>lack of quality</a:t>
            </a:r>
            <a:r>
              <a:rPr lang="en-US" sz="4000" b="1">
                <a:cs typeface="Times" charset="0"/>
              </a:rPr>
              <a:t> can destroy your project </a:t>
            </a:r>
          </a:p>
          <a:p>
            <a:pPr algn="ctr"/>
            <a:r>
              <a:rPr lang="en-US" sz="4000" b="1">
                <a:cs typeface="Times" charset="0"/>
              </a:rPr>
              <a:t>then you </a:t>
            </a:r>
            <a:r>
              <a:rPr lang="en-US" sz="4000" b="1" u="sng">
                <a:cs typeface="Times" charset="0"/>
              </a:rPr>
              <a:t>can</a:t>
            </a:r>
            <a:r>
              <a:rPr lang="en-US" sz="4000" b="1">
                <a:cs typeface="Times" charset="0"/>
              </a:rPr>
              <a:t> measure it </a:t>
            </a:r>
            <a:r>
              <a:rPr lang="en-US" sz="4000" b="1" i="1">
                <a:cs typeface="Times" charset="0"/>
              </a:rPr>
              <a:t>sometime</a:t>
            </a:r>
            <a:r>
              <a:rPr lang="en-US" sz="4000" b="1">
                <a:cs typeface="Times" charset="0"/>
              </a:rPr>
              <a:t>; </a:t>
            </a:r>
          </a:p>
          <a:p>
            <a:pPr algn="ctr"/>
            <a:r>
              <a:rPr lang="en-US" sz="4000" b="1">
                <a:cs typeface="Times" charset="0"/>
              </a:rPr>
              <a:t>the only discussion will be 'how early?'.</a:t>
            </a:r>
            <a:br>
              <a:rPr lang="en-US" sz="4000" b="1">
                <a:cs typeface="Times" charset="0"/>
              </a:rPr>
            </a:br>
            <a:r>
              <a:rPr lang="en-US" sz="4000" b="1">
                <a:cs typeface="Times" charset="0"/>
              </a:rPr>
              <a:t/>
            </a:r>
            <a:br>
              <a:rPr lang="en-US" sz="4000" b="1">
                <a:cs typeface="Times" charset="0"/>
              </a:rPr>
            </a:br>
            <a:endParaRPr lang="en-US" sz="4000" b="1">
              <a:cs typeface="Times"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solidFill>
                  <a:schemeClr val="tx1"/>
                </a:solidFill>
                <a:cs typeface="Times" charset="0"/>
              </a:rPr>
              <a:t>5. THE PRINCIPLE OF 'LIMITS TO DETAIL'</a:t>
            </a:r>
            <a:br>
              <a:rPr lang="en-US">
                <a:solidFill>
                  <a:schemeClr val="tx1"/>
                </a:solidFill>
                <a:cs typeface="Times" charset="0"/>
              </a:rPr>
            </a:br>
            <a:endParaRPr lang="en-US">
              <a:solidFill>
                <a:schemeClr val="tx1"/>
              </a:solidFill>
              <a:cs typeface="Times" charset="0"/>
            </a:endParaRPr>
          </a:p>
        </p:txBody>
      </p:sp>
      <p:sp>
        <p:nvSpPr>
          <p:cNvPr id="18436" name="Rectangle 4"/>
          <p:cNvSpPr>
            <a:spLocks noGrp="1" noChangeArrowheads="1"/>
          </p:cNvSpPr>
          <p:nvPr>
            <p:ph type="body" sz="half" idx="2"/>
          </p:nvPr>
        </p:nvSpPr>
        <p:spPr>
          <a:xfrm>
            <a:off x="1296988" y="1009650"/>
            <a:ext cx="7300912" cy="5092700"/>
          </a:xfrm>
        </p:spPr>
        <p:txBody>
          <a:bodyPr/>
          <a:lstStyle/>
          <a:p>
            <a:pPr algn="ctr"/>
            <a:r>
              <a:rPr lang="en-US" sz="4000" b="1">
                <a:cs typeface="Times" charset="0"/>
              </a:rPr>
              <a:t>There is a </a:t>
            </a:r>
            <a:r>
              <a:rPr lang="en-US" sz="4000" b="1" i="1">
                <a:cs typeface="Times" charset="0"/>
              </a:rPr>
              <a:t>practical</a:t>
            </a:r>
            <a:r>
              <a:rPr lang="en-US" sz="4000" b="1">
                <a:cs typeface="Times" charset="0"/>
              </a:rPr>
              <a:t> limit to the number of facets of quality you can define and control, </a:t>
            </a:r>
          </a:p>
          <a:p>
            <a:pPr algn="ctr"/>
            <a:r>
              <a:rPr lang="en-US" sz="4000" b="1">
                <a:cs typeface="Times" charset="0"/>
              </a:rPr>
              <a:t>which is far less than the number of facets that you can </a:t>
            </a:r>
            <a:r>
              <a:rPr lang="en-US" sz="4000" b="1" i="1">
                <a:cs typeface="Times" charset="0"/>
              </a:rPr>
              <a:t>imagine</a:t>
            </a:r>
            <a:r>
              <a:rPr lang="en-US" sz="4000" b="1">
                <a:cs typeface="Times" charset="0"/>
              </a:rPr>
              <a:t> might be relevant.</a:t>
            </a:r>
            <a:br>
              <a:rPr lang="en-US" sz="4000" b="1">
                <a:cs typeface="Times" charset="0"/>
              </a:rPr>
            </a:br>
            <a:r>
              <a:rPr lang="en-US" sz="4000" b="1">
                <a:cs typeface="Times" charset="0"/>
              </a:rPr>
              <a:t/>
            </a:r>
            <a:br>
              <a:rPr lang="en-US" sz="4000" b="1">
                <a:cs typeface="Times" charset="0"/>
              </a:rPr>
            </a:br>
            <a:endParaRPr lang="en-US" sz="4000" b="1">
              <a:cs typeface="Times"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solidFill>
                  <a:schemeClr val="tx1"/>
                </a:solidFill>
                <a:cs typeface="Times" charset="0"/>
              </a:rPr>
              <a:t>6. THE PRINCIPLE OF 'METERS MATTER'</a:t>
            </a:r>
            <a:br>
              <a:rPr lang="en-US">
                <a:solidFill>
                  <a:schemeClr val="tx1"/>
                </a:solidFill>
                <a:cs typeface="Times" charset="0"/>
              </a:rPr>
            </a:br>
            <a:endParaRPr lang="en-US">
              <a:solidFill>
                <a:schemeClr val="tx1"/>
              </a:solidFill>
              <a:cs typeface="Times" charset="0"/>
            </a:endParaRPr>
          </a:p>
        </p:txBody>
      </p:sp>
      <p:sp>
        <p:nvSpPr>
          <p:cNvPr id="19460" name="Rectangle 4"/>
          <p:cNvSpPr>
            <a:spLocks noGrp="1" noChangeArrowheads="1"/>
          </p:cNvSpPr>
          <p:nvPr>
            <p:ph type="body" sz="half" idx="2"/>
          </p:nvPr>
        </p:nvSpPr>
        <p:spPr>
          <a:xfrm>
            <a:off x="1344613" y="739775"/>
            <a:ext cx="7554912" cy="3616325"/>
          </a:xfrm>
          <a:ln>
            <a:solidFill>
              <a:schemeClr val="tx1"/>
            </a:solidFill>
            <a:miter lim="800000"/>
            <a:headEnd/>
            <a:tailEnd/>
          </a:ln>
        </p:spPr>
        <p:txBody>
          <a:bodyPr/>
          <a:lstStyle/>
          <a:p>
            <a:pPr algn="ctr">
              <a:buFontTx/>
              <a:buNone/>
            </a:pPr>
            <a:r>
              <a:rPr lang="en-US" sz="4000">
                <a:cs typeface="Times" charset="0"/>
              </a:rPr>
              <a:t>Practical measuring instruments </a:t>
            </a:r>
          </a:p>
          <a:p>
            <a:pPr algn="ctr">
              <a:buFontTx/>
              <a:buNone/>
            </a:pPr>
            <a:r>
              <a:rPr lang="en-US" sz="4000">
                <a:cs typeface="Times" charset="0"/>
              </a:rPr>
              <a:t>improve </a:t>
            </a:r>
          </a:p>
          <a:p>
            <a:pPr algn="ctr">
              <a:buFontTx/>
              <a:buNone/>
            </a:pPr>
            <a:r>
              <a:rPr lang="en-US" sz="4000">
                <a:cs typeface="Times" charset="0"/>
              </a:rPr>
              <a:t>the </a:t>
            </a:r>
            <a:r>
              <a:rPr lang="en-US" sz="4000" i="1">
                <a:cs typeface="Times" charset="0"/>
              </a:rPr>
              <a:t>practical understanding</a:t>
            </a:r>
            <a:r>
              <a:rPr lang="en-US" sz="4000">
                <a:cs typeface="Times" charset="0"/>
              </a:rPr>
              <a:t> </a:t>
            </a:r>
          </a:p>
          <a:p>
            <a:pPr algn="ctr">
              <a:buFontTx/>
              <a:buNone/>
            </a:pPr>
            <a:r>
              <a:rPr lang="en-US" sz="4000">
                <a:cs typeface="Times" charset="0"/>
              </a:rPr>
              <a:t>and </a:t>
            </a:r>
            <a:r>
              <a:rPr lang="en-US" sz="4000" i="1">
                <a:cs typeface="Times" charset="0"/>
              </a:rPr>
              <a:t>application</a:t>
            </a:r>
            <a:r>
              <a:rPr lang="en-US" sz="4000">
                <a:cs typeface="Times" charset="0"/>
              </a:rPr>
              <a:t> </a:t>
            </a:r>
            <a:br>
              <a:rPr lang="en-US" sz="4000">
                <a:cs typeface="Times" charset="0"/>
              </a:rPr>
            </a:br>
            <a:r>
              <a:rPr lang="en-US" sz="4000">
                <a:cs typeface="Times" charset="0"/>
              </a:rPr>
              <a:t>of </a:t>
            </a:r>
            <a:r>
              <a:rPr lang="ja-JP" altLang="en-US" sz="4000">
                <a:cs typeface="Times" charset="0"/>
              </a:rPr>
              <a:t>‘</a:t>
            </a:r>
            <a:r>
              <a:rPr lang="en-US" sz="4000">
                <a:cs typeface="Times" charset="0"/>
              </a:rPr>
              <a:t>Scales of measure</a:t>
            </a:r>
            <a:r>
              <a:rPr lang="ja-JP" altLang="en-US" sz="4000">
                <a:cs typeface="Times" charset="0"/>
              </a:rPr>
              <a:t>’</a:t>
            </a:r>
            <a:r>
              <a:rPr lang="en-US" sz="4000">
                <a:cs typeface="Times" charset="0"/>
              </a:rPr>
              <a:t>.</a:t>
            </a:r>
            <a:br>
              <a:rPr lang="en-US" sz="4000">
                <a:cs typeface="Times" charset="0"/>
              </a:rPr>
            </a:br>
            <a:r>
              <a:rPr lang="en-US" sz="4000">
                <a:cs typeface="Times" charset="0"/>
              </a:rPr>
              <a:t/>
            </a:r>
            <a:br>
              <a:rPr lang="en-US" sz="4000">
                <a:cs typeface="Times" charset="0"/>
              </a:rPr>
            </a:br>
            <a:endParaRPr lang="en-US" sz="4000">
              <a:cs typeface="Times" charset="0"/>
            </a:endParaRPr>
          </a:p>
        </p:txBody>
      </p:sp>
      <p:sp>
        <p:nvSpPr>
          <p:cNvPr id="19461" name="Text Box 5"/>
          <p:cNvSpPr txBox="1">
            <a:spLocks noChangeArrowheads="1"/>
          </p:cNvSpPr>
          <p:nvPr/>
        </p:nvSpPr>
        <p:spPr bwMode="auto">
          <a:xfrm>
            <a:off x="1301750" y="4556125"/>
            <a:ext cx="7842250" cy="21002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t>Portability:</a:t>
            </a:r>
          </a:p>
          <a:p>
            <a:pPr>
              <a:spcBef>
                <a:spcPct val="50000"/>
              </a:spcBef>
            </a:pPr>
            <a:r>
              <a:rPr lang="en-US" sz="2400"/>
              <a:t>Scale: Cost to convert/Module</a:t>
            </a:r>
          </a:p>
          <a:p>
            <a:pPr>
              <a:spcBef>
                <a:spcPct val="50000"/>
              </a:spcBef>
            </a:pPr>
            <a:r>
              <a:rPr lang="en-US" sz="2400">
                <a:solidFill>
                  <a:srgbClr val="FF3300"/>
                </a:solidFill>
              </a:rPr>
              <a:t>Meter</a:t>
            </a:r>
            <a:r>
              <a:rPr lang="en-US" sz="2400"/>
              <a:t> [Data] measure/1,000 words converted</a:t>
            </a:r>
          </a:p>
          <a:p>
            <a:pPr>
              <a:spcBef>
                <a:spcPct val="50000"/>
              </a:spcBef>
            </a:pPr>
            <a:r>
              <a:rPr lang="en-US" sz="2400">
                <a:solidFill>
                  <a:srgbClr val="FF3300"/>
                </a:solidFill>
              </a:rPr>
              <a:t>Meter</a:t>
            </a:r>
            <a:r>
              <a:rPr lang="en-US" sz="2400"/>
              <a:t> [Logic] measure/1,000 Function Points Converted</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81100" y="187325"/>
            <a:ext cx="7823200" cy="438150"/>
          </a:xfrm>
          <a:ln>
            <a:solidFill>
              <a:schemeClr val="tx1"/>
            </a:solidFill>
            <a:miter lim="800000"/>
            <a:headEnd/>
            <a:tailEnd/>
          </a:ln>
        </p:spPr>
        <p:txBody>
          <a:bodyPr/>
          <a:lstStyle/>
          <a:p>
            <a:r>
              <a:rPr lang="en-US">
                <a:solidFill>
                  <a:schemeClr val="tx1"/>
                </a:solidFill>
                <a:cs typeface="Times" charset="0"/>
              </a:rPr>
              <a:t>7. THE PRINCIPLE OF 'HORSES FOR COURSES'</a:t>
            </a:r>
          </a:p>
        </p:txBody>
      </p:sp>
      <p:sp>
        <p:nvSpPr>
          <p:cNvPr id="20484" name="Rectangle 4"/>
          <p:cNvSpPr>
            <a:spLocks noGrp="1" noChangeArrowheads="1"/>
          </p:cNvSpPr>
          <p:nvPr>
            <p:ph type="body" sz="half" idx="2"/>
          </p:nvPr>
        </p:nvSpPr>
        <p:spPr>
          <a:xfrm>
            <a:off x="1646238" y="565150"/>
            <a:ext cx="7253287" cy="4044950"/>
          </a:xfrm>
        </p:spPr>
        <p:txBody>
          <a:bodyPr/>
          <a:lstStyle/>
          <a:p>
            <a:pPr algn="ctr">
              <a:buFontTx/>
              <a:buNone/>
            </a:pPr>
            <a:r>
              <a:rPr lang="en-US" sz="4000">
                <a:cs typeface="Times" charset="0"/>
              </a:rPr>
              <a:t>Different quality-Scale </a:t>
            </a:r>
            <a:r>
              <a:rPr lang="en-US" sz="4000" i="1">
                <a:cs typeface="Times" charset="0"/>
              </a:rPr>
              <a:t>measuring processes</a:t>
            </a:r>
          </a:p>
          <a:p>
            <a:pPr algn="ctr">
              <a:buFontTx/>
              <a:buNone/>
            </a:pPr>
            <a:r>
              <a:rPr lang="en-US" sz="4000">
                <a:cs typeface="Times" charset="0"/>
              </a:rPr>
              <a:t> will be necessary </a:t>
            </a:r>
          </a:p>
          <a:p>
            <a:pPr algn="ctr">
              <a:buFontTx/>
              <a:buNone/>
            </a:pPr>
            <a:r>
              <a:rPr lang="en-US" sz="4000">
                <a:cs typeface="Times" charset="0"/>
              </a:rPr>
              <a:t>for different </a:t>
            </a:r>
            <a:r>
              <a:rPr lang="en-US" sz="4000" i="1">
                <a:cs typeface="Times" charset="0"/>
              </a:rPr>
              <a:t>points in time</a:t>
            </a:r>
            <a:r>
              <a:rPr lang="en-US" sz="4000">
                <a:cs typeface="Times" charset="0"/>
              </a:rPr>
              <a:t>, different </a:t>
            </a:r>
            <a:r>
              <a:rPr lang="en-US" sz="4000" i="1">
                <a:cs typeface="Times" charset="0"/>
              </a:rPr>
              <a:t>events</a:t>
            </a:r>
            <a:r>
              <a:rPr lang="en-US" sz="4000">
                <a:cs typeface="Times" charset="0"/>
              </a:rPr>
              <a:t> and different </a:t>
            </a:r>
            <a:r>
              <a:rPr lang="en-US" sz="4000" i="1">
                <a:cs typeface="Times" charset="0"/>
              </a:rPr>
              <a:t>places</a:t>
            </a:r>
            <a:r>
              <a:rPr lang="en-US" sz="4000">
                <a:cs typeface="Times" charset="0"/>
              </a:rPr>
              <a:t>.</a:t>
            </a:r>
            <a:br>
              <a:rPr lang="en-US" sz="4000">
                <a:cs typeface="Times" charset="0"/>
              </a:rPr>
            </a:br>
            <a:r>
              <a:rPr lang="en-US" sz="4000">
                <a:cs typeface="Times" charset="0"/>
              </a:rPr>
              <a:t/>
            </a:r>
            <a:br>
              <a:rPr lang="en-US" sz="4000">
                <a:cs typeface="Times" charset="0"/>
              </a:rPr>
            </a:br>
            <a:endParaRPr lang="en-US" sz="4000">
              <a:cs typeface="Times" charset="0"/>
            </a:endParaRPr>
          </a:p>
        </p:txBody>
      </p:sp>
      <p:sp>
        <p:nvSpPr>
          <p:cNvPr id="20485" name="Text Box 5"/>
          <p:cNvSpPr txBox="1">
            <a:spLocks noChangeArrowheads="1"/>
          </p:cNvSpPr>
          <p:nvPr/>
        </p:nvSpPr>
        <p:spPr bwMode="auto">
          <a:xfrm>
            <a:off x="2511425" y="4591050"/>
            <a:ext cx="5256213" cy="20542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chemeClr val="accent2"/>
                </a:solidFill>
              </a:rPr>
              <a:t>Availability:</a:t>
            </a:r>
          </a:p>
          <a:p>
            <a:r>
              <a:rPr lang="en-US" sz="3200">
                <a:solidFill>
                  <a:schemeClr val="accent2"/>
                </a:solidFill>
              </a:rPr>
              <a:t>Scale: % Uptime for System</a:t>
            </a:r>
          </a:p>
          <a:p>
            <a:r>
              <a:rPr lang="en-US" sz="3200" i="1">
                <a:solidFill>
                  <a:schemeClr val="tx2"/>
                </a:solidFill>
              </a:rPr>
              <a:t>Meter [USA, 2001] Test X</a:t>
            </a:r>
          </a:p>
          <a:p>
            <a:r>
              <a:rPr lang="en-US" sz="3200" i="1">
                <a:solidFill>
                  <a:schemeClr val="tx2"/>
                </a:solidFill>
              </a:rPr>
              <a:t>Meter [UK, 2002] Test Y</a:t>
            </a:r>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solidFill>
                  <a:schemeClr val="tx1"/>
                </a:solidFill>
                <a:cs typeface="Times" charset="0"/>
              </a:rPr>
              <a:t>8. THE PRINCIPLE OF 'BENCHMARKS'</a:t>
            </a:r>
            <a:br>
              <a:rPr lang="en-US">
                <a:solidFill>
                  <a:schemeClr val="tx1"/>
                </a:solidFill>
                <a:cs typeface="Times" charset="0"/>
              </a:rPr>
            </a:br>
            <a:endParaRPr lang="en-US">
              <a:solidFill>
                <a:schemeClr val="tx1"/>
              </a:solidFill>
              <a:cs typeface="Times" charset="0"/>
            </a:endParaRPr>
          </a:p>
        </p:txBody>
      </p:sp>
      <p:sp>
        <p:nvSpPr>
          <p:cNvPr id="21508" name="Rectangle 4"/>
          <p:cNvSpPr>
            <a:spLocks noGrp="1" noChangeArrowheads="1"/>
          </p:cNvSpPr>
          <p:nvPr>
            <p:ph type="body" sz="half" idx="2"/>
          </p:nvPr>
        </p:nvSpPr>
        <p:spPr>
          <a:xfrm>
            <a:off x="1408113" y="803275"/>
            <a:ext cx="7221537" cy="2457450"/>
          </a:xfrm>
        </p:spPr>
        <p:txBody>
          <a:bodyPr/>
          <a:lstStyle/>
          <a:p>
            <a:pPr algn="ctr">
              <a:buFontTx/>
              <a:buNone/>
            </a:pPr>
            <a:r>
              <a:rPr lang="en-US" sz="4400">
                <a:solidFill>
                  <a:srgbClr val="FF3300"/>
                </a:solidFill>
                <a:cs typeface="Times" charset="0"/>
              </a:rPr>
              <a:t>Past history and future trends </a:t>
            </a:r>
            <a:r>
              <a:rPr lang="en-US" sz="4400" i="1">
                <a:solidFill>
                  <a:srgbClr val="FF3300"/>
                </a:solidFill>
                <a:cs typeface="Times" charset="0"/>
              </a:rPr>
              <a:t>help</a:t>
            </a:r>
            <a:r>
              <a:rPr lang="en-US" sz="4400">
                <a:solidFill>
                  <a:srgbClr val="FF3300"/>
                </a:solidFill>
                <a:cs typeface="Times" charset="0"/>
              </a:rPr>
              <a:t> define words like "improve" and "reduce".</a:t>
            </a:r>
            <a:r>
              <a:rPr lang="en-US" sz="4400">
                <a:cs typeface="Times" charset="0"/>
              </a:rPr>
              <a:t/>
            </a:r>
            <a:br>
              <a:rPr lang="en-US" sz="4400">
                <a:cs typeface="Times" charset="0"/>
              </a:rPr>
            </a:br>
            <a:r>
              <a:rPr lang="en-US" sz="4400">
                <a:cs typeface="Times" charset="0"/>
              </a:rPr>
              <a:t/>
            </a:r>
            <a:br>
              <a:rPr lang="en-US" sz="4400">
                <a:cs typeface="Times" charset="0"/>
              </a:rPr>
            </a:br>
            <a:endParaRPr lang="en-US" sz="4400">
              <a:cs typeface="Times" charset="0"/>
            </a:endParaRPr>
          </a:p>
        </p:txBody>
      </p:sp>
      <p:sp>
        <p:nvSpPr>
          <p:cNvPr id="21509" name="Text Box 5"/>
          <p:cNvSpPr txBox="1">
            <a:spLocks noChangeArrowheads="1"/>
          </p:cNvSpPr>
          <p:nvPr/>
        </p:nvSpPr>
        <p:spPr bwMode="auto">
          <a:xfrm>
            <a:off x="1254125" y="3175000"/>
            <a:ext cx="7794625" cy="351948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a:t>Reliability</a:t>
            </a:r>
          </a:p>
          <a:p>
            <a:pPr>
              <a:spcBef>
                <a:spcPct val="50000"/>
              </a:spcBef>
            </a:pPr>
            <a:r>
              <a:rPr lang="en-US" sz="3200"/>
              <a:t>Scale: Mean Time To Failure</a:t>
            </a:r>
          </a:p>
          <a:p>
            <a:pPr>
              <a:spcBef>
                <a:spcPct val="50000"/>
              </a:spcBef>
            </a:pPr>
            <a:r>
              <a:rPr lang="en-US" sz="3200">
                <a:solidFill>
                  <a:schemeClr val="accent2"/>
                </a:solidFill>
              </a:rPr>
              <a:t>Past [US DoD, 2002] 30,000 Hours</a:t>
            </a:r>
          </a:p>
          <a:p>
            <a:pPr>
              <a:spcBef>
                <a:spcPct val="50000"/>
              </a:spcBef>
            </a:pPr>
            <a:r>
              <a:rPr lang="en-US" sz="3200">
                <a:solidFill>
                  <a:schemeClr val="accent2"/>
                </a:solidFill>
              </a:rPr>
              <a:t>Trend [Nato Allies, 2003] 50,000 Hours</a:t>
            </a:r>
          </a:p>
          <a:p>
            <a:pPr>
              <a:spcBef>
                <a:spcPct val="50000"/>
              </a:spcBef>
            </a:pPr>
            <a:r>
              <a:rPr lang="en-US" sz="3200"/>
              <a:t>Goal [UK MOD, 2005] 60,000 Hours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solidFill>
                  <a:schemeClr val="tx1"/>
                </a:solidFill>
                <a:cs typeface="Times" charset="0"/>
              </a:rPr>
              <a:t>9.   THE PRINCIPLE OF 'NUMERIC FUTURE'</a:t>
            </a:r>
            <a:br>
              <a:rPr lang="en-US">
                <a:solidFill>
                  <a:schemeClr val="tx1"/>
                </a:solidFill>
                <a:cs typeface="Times" charset="0"/>
              </a:rPr>
            </a:br>
            <a:endParaRPr lang="en-US">
              <a:solidFill>
                <a:schemeClr val="tx1"/>
              </a:solidFill>
              <a:cs typeface="Times" charset="0"/>
            </a:endParaRPr>
          </a:p>
        </p:txBody>
      </p:sp>
      <p:sp>
        <p:nvSpPr>
          <p:cNvPr id="22532" name="Rectangle 4"/>
          <p:cNvSpPr>
            <a:spLocks noGrp="1" noChangeArrowheads="1"/>
          </p:cNvSpPr>
          <p:nvPr>
            <p:ph type="body" sz="half" idx="2"/>
          </p:nvPr>
        </p:nvSpPr>
        <p:spPr>
          <a:xfrm>
            <a:off x="1582738" y="771525"/>
            <a:ext cx="7316787" cy="2076450"/>
          </a:xfrm>
          <a:ln>
            <a:solidFill>
              <a:schemeClr val="tx1"/>
            </a:solidFill>
            <a:miter lim="800000"/>
            <a:headEnd/>
            <a:tailEnd/>
          </a:ln>
        </p:spPr>
        <p:txBody>
          <a:bodyPr/>
          <a:lstStyle/>
          <a:p>
            <a:pPr algn="ctr">
              <a:buFontTx/>
              <a:buNone/>
            </a:pPr>
            <a:r>
              <a:rPr lang="en-US" sz="4000">
                <a:cs typeface="Times" charset="0"/>
              </a:rPr>
              <a:t>Numeric future requirement levels </a:t>
            </a:r>
            <a:r>
              <a:rPr lang="en-US" sz="4000" i="1">
                <a:cs typeface="Times" charset="0"/>
              </a:rPr>
              <a:t>complete</a:t>
            </a:r>
            <a:r>
              <a:rPr lang="en-US" sz="4000">
                <a:cs typeface="Times" charset="0"/>
              </a:rPr>
              <a:t> the quality definition of relative terms like 'improved'.</a:t>
            </a:r>
            <a:br>
              <a:rPr lang="en-US" sz="4000">
                <a:cs typeface="Times" charset="0"/>
              </a:rPr>
            </a:br>
            <a:endParaRPr lang="en-US" sz="4000"/>
          </a:p>
        </p:txBody>
      </p:sp>
      <p:sp>
        <p:nvSpPr>
          <p:cNvPr id="22533" name="Text Box 5"/>
          <p:cNvSpPr txBox="1">
            <a:spLocks noChangeArrowheads="1"/>
          </p:cNvSpPr>
          <p:nvPr/>
        </p:nvSpPr>
        <p:spPr bwMode="auto">
          <a:xfrm>
            <a:off x="1301750" y="3032125"/>
            <a:ext cx="7239000" cy="3738563"/>
          </a:xfrm>
          <a:prstGeom prst="rect">
            <a:avLst/>
          </a:prstGeom>
          <a:noFill/>
          <a:ln w="12700">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3366FF"/>
                </a:solidFill>
              </a:rPr>
              <a:t>Usability:</a:t>
            </a:r>
          </a:p>
          <a:p>
            <a:pPr>
              <a:spcBef>
                <a:spcPct val="50000"/>
              </a:spcBef>
            </a:pPr>
            <a:r>
              <a:rPr lang="en-US" sz="2800">
                <a:solidFill>
                  <a:srgbClr val="3366FF"/>
                </a:solidFill>
              </a:rPr>
              <a:t>Scale: Time to learn average task.</a:t>
            </a:r>
            <a:endParaRPr lang="en-US" sz="2800">
              <a:solidFill>
                <a:srgbClr val="FF3300"/>
              </a:solidFill>
            </a:endParaRPr>
          </a:p>
          <a:p>
            <a:pPr>
              <a:spcBef>
                <a:spcPct val="50000"/>
              </a:spcBef>
            </a:pPr>
            <a:r>
              <a:rPr lang="en-US" sz="2800">
                <a:solidFill>
                  <a:schemeClr val="accent2"/>
                </a:solidFill>
              </a:rPr>
              <a:t>Past [Old product, 2003] 20 minutes</a:t>
            </a:r>
            <a:endParaRPr lang="en-US" sz="2800">
              <a:solidFill>
                <a:srgbClr val="FF3300"/>
              </a:solidFill>
            </a:endParaRPr>
          </a:p>
          <a:p>
            <a:pPr>
              <a:spcBef>
                <a:spcPct val="50000"/>
              </a:spcBef>
            </a:pPr>
            <a:r>
              <a:rPr lang="en-US" sz="2800">
                <a:solidFill>
                  <a:srgbClr val="FF3300"/>
                </a:solidFill>
              </a:rPr>
              <a:t>Wish [New product, 2007] </a:t>
            </a:r>
            <a:r>
              <a:rPr lang="en-US" sz="2800"/>
              <a:t>1</a:t>
            </a:r>
            <a:r>
              <a:rPr lang="en-US" sz="2800">
                <a:solidFill>
                  <a:srgbClr val="FF3300"/>
                </a:solidFill>
              </a:rPr>
              <a:t> minute</a:t>
            </a:r>
          </a:p>
          <a:p>
            <a:pPr>
              <a:spcBef>
                <a:spcPct val="50000"/>
              </a:spcBef>
            </a:pPr>
            <a:r>
              <a:rPr lang="en-US" sz="2800">
                <a:solidFill>
                  <a:srgbClr val="FF3300"/>
                </a:solidFill>
              </a:rPr>
              <a:t>Stretch [End 2008, Students] </a:t>
            </a:r>
            <a:r>
              <a:rPr lang="en-US" sz="2800"/>
              <a:t>2</a:t>
            </a:r>
            <a:r>
              <a:rPr lang="en-US" sz="2800">
                <a:solidFill>
                  <a:srgbClr val="FF3300"/>
                </a:solidFill>
              </a:rPr>
              <a:t> minutes</a:t>
            </a:r>
          </a:p>
          <a:p>
            <a:pPr>
              <a:spcBef>
                <a:spcPct val="50000"/>
              </a:spcBef>
            </a:pPr>
            <a:r>
              <a:rPr lang="en-US" sz="2800">
                <a:solidFill>
                  <a:srgbClr val="FF3300"/>
                </a:solidFill>
              </a:rPr>
              <a:t>Goal [End 2005, Teachers] </a:t>
            </a:r>
            <a:r>
              <a:rPr lang="en-US" sz="2800"/>
              <a:t>5</a:t>
            </a:r>
            <a:r>
              <a:rPr lang="en-US" sz="2800">
                <a:solidFill>
                  <a:srgbClr val="FF3300"/>
                </a:solidFill>
              </a:rPr>
              <a:t> minutes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81100" y="187325"/>
            <a:ext cx="7823200" cy="390525"/>
          </a:xfrm>
          <a:noFill/>
          <a:ln>
            <a:solidFill>
              <a:schemeClr val="accent2"/>
            </a:solidFill>
            <a:miter lim="800000"/>
            <a:headEnd/>
            <a:tailEnd/>
          </a:ln>
        </p:spPr>
        <p:txBody>
          <a:bodyPr tIns="46038" bIns="46038"/>
          <a:lstStyle/>
          <a:p>
            <a:r>
              <a:rPr lang="en-US" sz="2400"/>
              <a:t>Some Planguage </a:t>
            </a:r>
            <a:r>
              <a:rPr lang="ja-JP" altLang="en-US" sz="2400">
                <a:latin typeface="Arial"/>
              </a:rPr>
              <a:t>‘</a:t>
            </a:r>
            <a:r>
              <a:rPr lang="en-US" sz="2400"/>
              <a:t>Quality Quantification</a:t>
            </a:r>
            <a:r>
              <a:rPr lang="ja-JP" altLang="en-US" sz="2400">
                <a:latin typeface="Arial"/>
              </a:rPr>
              <a:t>’</a:t>
            </a:r>
            <a:r>
              <a:rPr lang="en-US" sz="2400"/>
              <a:t> Concepts</a:t>
            </a:r>
          </a:p>
        </p:txBody>
      </p:sp>
      <p:sp>
        <p:nvSpPr>
          <p:cNvPr id="26627" name="Oval 3"/>
          <p:cNvSpPr>
            <a:spLocks noChangeArrowheads="1"/>
          </p:cNvSpPr>
          <p:nvPr/>
        </p:nvSpPr>
        <p:spPr bwMode="auto">
          <a:xfrm>
            <a:off x="414338" y="901700"/>
            <a:ext cx="1000125" cy="412750"/>
          </a:xfrm>
          <a:prstGeom prst="ellipse">
            <a:avLst/>
          </a:prstGeom>
          <a:solidFill>
            <a:srgbClr val="FF33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28" name="Line 4"/>
          <p:cNvSpPr>
            <a:spLocks noChangeShapeType="1"/>
          </p:cNvSpPr>
          <p:nvPr/>
        </p:nvSpPr>
        <p:spPr bwMode="auto">
          <a:xfrm>
            <a:off x="1422400" y="1108075"/>
            <a:ext cx="73152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29" name="Line 5"/>
          <p:cNvSpPr>
            <a:spLocks noChangeShapeType="1"/>
          </p:cNvSpPr>
          <p:nvPr/>
        </p:nvSpPr>
        <p:spPr bwMode="auto">
          <a:xfrm flipH="1">
            <a:off x="1930400" y="1108075"/>
            <a:ext cx="9144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630" name="Group 6"/>
          <p:cNvGrpSpPr>
            <a:grpSpLocks/>
          </p:cNvGrpSpPr>
          <p:nvPr/>
        </p:nvGrpSpPr>
        <p:grpSpPr bwMode="auto">
          <a:xfrm>
            <a:off x="414338" y="2114550"/>
            <a:ext cx="8323262" cy="412750"/>
            <a:chOff x="196" y="1924"/>
            <a:chExt cx="3932" cy="376"/>
          </a:xfrm>
        </p:grpSpPr>
        <p:sp>
          <p:nvSpPr>
            <p:cNvPr id="26631" name="Oval 7"/>
            <p:cNvSpPr>
              <a:spLocks noChangeArrowheads="1"/>
            </p:cNvSpPr>
            <p:nvPr/>
          </p:nvSpPr>
          <p:spPr bwMode="auto">
            <a:xfrm>
              <a:off x="196" y="1924"/>
              <a:ext cx="472" cy="376"/>
            </a:xfrm>
            <a:prstGeom prst="ellipse">
              <a:avLst/>
            </a:prstGeom>
            <a:solidFill>
              <a:srgbClr val="FF33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32" name="Line 8"/>
            <p:cNvSpPr>
              <a:spLocks noChangeShapeType="1"/>
            </p:cNvSpPr>
            <p:nvPr/>
          </p:nvSpPr>
          <p:spPr bwMode="auto">
            <a:xfrm>
              <a:off x="672" y="2112"/>
              <a:ext cx="3456"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633" name="Line 9"/>
          <p:cNvSpPr>
            <a:spLocks noChangeShapeType="1"/>
          </p:cNvSpPr>
          <p:nvPr/>
        </p:nvSpPr>
        <p:spPr bwMode="auto">
          <a:xfrm flipH="1">
            <a:off x="2133600" y="2320925"/>
            <a:ext cx="9144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34" name="Line 10"/>
          <p:cNvSpPr>
            <a:spLocks noChangeShapeType="1"/>
          </p:cNvSpPr>
          <p:nvPr/>
        </p:nvSpPr>
        <p:spPr bwMode="auto">
          <a:xfrm flipH="1">
            <a:off x="2438400" y="2320925"/>
            <a:ext cx="9144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6635" name="Object 11"/>
          <p:cNvGraphicFramePr>
            <a:graphicFrameLocks/>
          </p:cNvGraphicFramePr>
          <p:nvPr/>
        </p:nvGraphicFramePr>
        <p:xfrm>
          <a:off x="2854325" y="1427163"/>
          <a:ext cx="763588" cy="1668462"/>
        </p:xfrm>
        <a:graphic>
          <a:graphicData uri="http://schemas.openxmlformats.org/presentationml/2006/ole">
            <mc:AlternateContent xmlns:mc="http://schemas.openxmlformats.org/markup-compatibility/2006">
              <mc:Choice xmlns:v="urn:schemas-microsoft-com:vml" Requires="v">
                <p:oleObj spid="_x0000_s163131" name="ClipArt" r:id="rId3" imgW="22174200" imgH="48463200" progId="MS_ClipArt_Gallery.2">
                  <p:embed/>
                </p:oleObj>
              </mc:Choice>
              <mc:Fallback>
                <p:oleObj name="ClipArt" r:id="rId3" imgW="22174200" imgH="48463200" progId="MS_ClipArt_Gallery.2">
                  <p:embed/>
                  <p:pic>
                    <p:nvPicPr>
                      <p:cNvPr id="0" name="Object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325" y="1427163"/>
                        <a:ext cx="763588"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6636" name="Group 12"/>
          <p:cNvGrpSpPr>
            <a:grpSpLocks/>
          </p:cNvGrpSpPr>
          <p:nvPr/>
        </p:nvGrpSpPr>
        <p:grpSpPr bwMode="auto">
          <a:xfrm>
            <a:off x="414338" y="3275013"/>
            <a:ext cx="8323262" cy="412750"/>
            <a:chOff x="196" y="2980"/>
            <a:chExt cx="3932" cy="376"/>
          </a:xfrm>
        </p:grpSpPr>
        <p:sp>
          <p:nvSpPr>
            <p:cNvPr id="26637" name="Oval 13"/>
            <p:cNvSpPr>
              <a:spLocks noChangeArrowheads="1"/>
            </p:cNvSpPr>
            <p:nvPr/>
          </p:nvSpPr>
          <p:spPr bwMode="auto">
            <a:xfrm>
              <a:off x="196" y="2980"/>
              <a:ext cx="472" cy="376"/>
            </a:xfrm>
            <a:prstGeom prst="ellipse">
              <a:avLst/>
            </a:prstGeom>
            <a:solidFill>
              <a:srgbClr val="FF33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38" name="Line 14"/>
            <p:cNvSpPr>
              <a:spLocks noChangeShapeType="1"/>
            </p:cNvSpPr>
            <p:nvPr/>
          </p:nvSpPr>
          <p:spPr bwMode="auto">
            <a:xfrm>
              <a:off x="672" y="3168"/>
              <a:ext cx="3456"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639" name="Line 15"/>
          <p:cNvSpPr>
            <a:spLocks noChangeShapeType="1"/>
          </p:cNvSpPr>
          <p:nvPr/>
        </p:nvSpPr>
        <p:spPr bwMode="auto">
          <a:xfrm flipH="1">
            <a:off x="3352800" y="3481388"/>
            <a:ext cx="9144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0" name="Rectangle 16"/>
          <p:cNvSpPr>
            <a:spLocks noChangeArrowheads="1"/>
          </p:cNvSpPr>
          <p:nvPr/>
        </p:nvSpPr>
        <p:spPr bwMode="auto">
          <a:xfrm>
            <a:off x="3027363" y="33655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a:r>
              <a:rPr lang="en-US" sz="2400" b="1">
                <a:latin typeface="Times" charset="0"/>
              </a:rPr>
              <a:t>?</a:t>
            </a:r>
          </a:p>
        </p:txBody>
      </p:sp>
      <p:graphicFrame>
        <p:nvGraphicFramePr>
          <p:cNvPr id="26641" name="Object 17"/>
          <p:cNvGraphicFramePr>
            <a:graphicFrameLocks/>
          </p:cNvGraphicFramePr>
          <p:nvPr/>
        </p:nvGraphicFramePr>
        <p:xfrm>
          <a:off x="3390900" y="690563"/>
          <a:ext cx="1116013" cy="714375"/>
        </p:xfrm>
        <a:graphic>
          <a:graphicData uri="http://schemas.openxmlformats.org/presentationml/2006/ole">
            <mc:AlternateContent xmlns:mc="http://schemas.openxmlformats.org/markup-compatibility/2006">
              <mc:Choice xmlns:v="urn:schemas-microsoft-com:vml" Requires="v">
                <p:oleObj spid="_x0000_s163132" name="ClipArt" r:id="rId5" imgW="40102968" imgH="25733832" progId="MS_ClipArt_Gallery.2">
                  <p:embed/>
                </p:oleObj>
              </mc:Choice>
              <mc:Fallback>
                <p:oleObj name="ClipArt" r:id="rId5" imgW="40102968" imgH="25733832" progId="MS_ClipArt_Gallery.2">
                  <p:embed/>
                  <p:pic>
                    <p:nvPicPr>
                      <p:cNvPr id="0" name="Object 1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0900" y="690563"/>
                        <a:ext cx="1116013"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6642" name="Group 18"/>
          <p:cNvGrpSpPr>
            <a:grpSpLocks/>
          </p:cNvGrpSpPr>
          <p:nvPr/>
        </p:nvGrpSpPr>
        <p:grpSpPr bwMode="auto">
          <a:xfrm>
            <a:off x="414338" y="4171950"/>
            <a:ext cx="8323262" cy="412750"/>
            <a:chOff x="196" y="3796"/>
            <a:chExt cx="3932" cy="376"/>
          </a:xfrm>
        </p:grpSpPr>
        <p:sp>
          <p:nvSpPr>
            <p:cNvPr id="26643" name="Oval 19"/>
            <p:cNvSpPr>
              <a:spLocks noChangeArrowheads="1"/>
            </p:cNvSpPr>
            <p:nvPr/>
          </p:nvSpPr>
          <p:spPr bwMode="auto">
            <a:xfrm>
              <a:off x="196" y="3796"/>
              <a:ext cx="472" cy="376"/>
            </a:xfrm>
            <a:prstGeom prst="ellipse">
              <a:avLst/>
            </a:prstGeom>
            <a:solidFill>
              <a:srgbClr val="FF33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4" name="Line 20"/>
            <p:cNvSpPr>
              <a:spLocks noChangeShapeType="1"/>
            </p:cNvSpPr>
            <p:nvPr/>
          </p:nvSpPr>
          <p:spPr bwMode="auto">
            <a:xfrm>
              <a:off x="672" y="3984"/>
              <a:ext cx="3456"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645" name="Line 21"/>
          <p:cNvSpPr>
            <a:spLocks noChangeShapeType="1"/>
          </p:cNvSpPr>
          <p:nvPr/>
        </p:nvSpPr>
        <p:spPr bwMode="auto">
          <a:xfrm>
            <a:off x="6604000" y="4378325"/>
            <a:ext cx="10160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6" name="Line 22"/>
          <p:cNvSpPr>
            <a:spLocks noChangeShapeType="1"/>
          </p:cNvSpPr>
          <p:nvPr/>
        </p:nvSpPr>
        <p:spPr bwMode="auto">
          <a:xfrm>
            <a:off x="7010400" y="4378325"/>
            <a:ext cx="10160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647" name="Group 23"/>
          <p:cNvGrpSpPr>
            <a:grpSpLocks/>
          </p:cNvGrpSpPr>
          <p:nvPr/>
        </p:nvGrpSpPr>
        <p:grpSpPr bwMode="auto">
          <a:xfrm>
            <a:off x="414338" y="4962525"/>
            <a:ext cx="8323262" cy="414338"/>
            <a:chOff x="196" y="4516"/>
            <a:chExt cx="3932" cy="376"/>
          </a:xfrm>
        </p:grpSpPr>
        <p:sp>
          <p:nvSpPr>
            <p:cNvPr id="26648" name="Oval 24"/>
            <p:cNvSpPr>
              <a:spLocks noChangeArrowheads="1"/>
            </p:cNvSpPr>
            <p:nvPr/>
          </p:nvSpPr>
          <p:spPr bwMode="auto">
            <a:xfrm>
              <a:off x="196" y="4516"/>
              <a:ext cx="472" cy="376"/>
            </a:xfrm>
            <a:prstGeom prst="ellipse">
              <a:avLst/>
            </a:prstGeom>
            <a:solidFill>
              <a:srgbClr val="FF33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9" name="Line 25"/>
            <p:cNvSpPr>
              <a:spLocks noChangeShapeType="1"/>
            </p:cNvSpPr>
            <p:nvPr/>
          </p:nvSpPr>
          <p:spPr bwMode="auto">
            <a:xfrm>
              <a:off x="672" y="4704"/>
              <a:ext cx="3456"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650" name="Line 26"/>
          <p:cNvSpPr>
            <a:spLocks noChangeShapeType="1"/>
          </p:cNvSpPr>
          <p:nvPr/>
        </p:nvSpPr>
        <p:spPr bwMode="auto">
          <a:xfrm>
            <a:off x="7213600" y="5170488"/>
            <a:ext cx="10160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651" name="Group 27"/>
          <p:cNvGrpSpPr>
            <a:grpSpLocks/>
          </p:cNvGrpSpPr>
          <p:nvPr/>
        </p:nvGrpSpPr>
        <p:grpSpPr bwMode="auto">
          <a:xfrm>
            <a:off x="414338" y="6018213"/>
            <a:ext cx="8323262" cy="412750"/>
            <a:chOff x="196" y="5476"/>
            <a:chExt cx="3932" cy="376"/>
          </a:xfrm>
        </p:grpSpPr>
        <p:sp>
          <p:nvSpPr>
            <p:cNvPr id="26652" name="Oval 28"/>
            <p:cNvSpPr>
              <a:spLocks noChangeArrowheads="1"/>
            </p:cNvSpPr>
            <p:nvPr/>
          </p:nvSpPr>
          <p:spPr bwMode="auto">
            <a:xfrm>
              <a:off x="196" y="5476"/>
              <a:ext cx="472" cy="376"/>
            </a:xfrm>
            <a:prstGeom prst="ellipse">
              <a:avLst/>
            </a:prstGeom>
            <a:solidFill>
              <a:srgbClr val="FF33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53" name="Line 29"/>
            <p:cNvSpPr>
              <a:spLocks noChangeShapeType="1"/>
            </p:cNvSpPr>
            <p:nvPr/>
          </p:nvSpPr>
          <p:spPr bwMode="auto">
            <a:xfrm>
              <a:off x="672" y="5664"/>
              <a:ext cx="3456"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654" name="Line 30"/>
          <p:cNvSpPr>
            <a:spLocks noChangeShapeType="1"/>
          </p:cNvSpPr>
          <p:nvPr/>
        </p:nvSpPr>
        <p:spPr bwMode="auto">
          <a:xfrm>
            <a:off x="7215188" y="6224588"/>
            <a:ext cx="10160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55" name="Rectangle 31"/>
          <p:cNvSpPr>
            <a:spLocks noChangeArrowheads="1"/>
          </p:cNvSpPr>
          <p:nvPr/>
        </p:nvSpPr>
        <p:spPr bwMode="auto">
          <a:xfrm>
            <a:off x="8107363" y="60769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a:r>
              <a:rPr lang="en-US" sz="2800" b="1">
                <a:latin typeface="Times" charset="0"/>
              </a:rPr>
              <a:t>?</a:t>
            </a:r>
          </a:p>
        </p:txBody>
      </p:sp>
      <p:graphicFrame>
        <p:nvGraphicFramePr>
          <p:cNvPr id="26656" name="Object 32"/>
          <p:cNvGraphicFramePr>
            <a:graphicFrameLocks/>
          </p:cNvGraphicFramePr>
          <p:nvPr/>
        </p:nvGraphicFramePr>
        <p:xfrm>
          <a:off x="5422900" y="3962400"/>
          <a:ext cx="1114425" cy="923925"/>
        </p:xfrm>
        <a:graphic>
          <a:graphicData uri="http://schemas.openxmlformats.org/presentationml/2006/ole">
            <mc:AlternateContent xmlns:mc="http://schemas.openxmlformats.org/markup-compatibility/2006">
              <mc:Choice xmlns:v="urn:schemas-microsoft-com:vml" Requires="v">
                <p:oleObj spid="_x0000_s163133" name="ClipArt" r:id="rId7" imgW="32410400" imgH="26873200" progId="MS_ClipArt_Gallery.2">
                  <p:embed/>
                </p:oleObj>
              </mc:Choice>
              <mc:Fallback>
                <p:oleObj name="ClipArt" r:id="rId7" imgW="32410400" imgH="26873200" progId="MS_ClipArt_Gallery.2">
                  <p:embed/>
                  <p:pic>
                    <p:nvPicPr>
                      <p:cNvPr id="0" name="Object 3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2900" y="3962400"/>
                        <a:ext cx="11144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57" name="Object 33"/>
          <p:cNvGraphicFramePr>
            <a:graphicFrameLocks/>
          </p:cNvGraphicFramePr>
          <p:nvPr/>
        </p:nvGraphicFramePr>
        <p:xfrm>
          <a:off x="7056438" y="4500563"/>
          <a:ext cx="1100137" cy="1114425"/>
        </p:xfrm>
        <a:graphic>
          <a:graphicData uri="http://schemas.openxmlformats.org/presentationml/2006/ole">
            <mc:AlternateContent xmlns:mc="http://schemas.openxmlformats.org/markup-compatibility/2006">
              <mc:Choice xmlns:v="urn:schemas-microsoft-com:vml" Requires="v">
                <p:oleObj spid="_x0000_s163134" name="ClipArt" r:id="rId9" imgW="31597600" imgH="32004000" progId="MS_ClipArt_Gallery.2">
                  <p:embed/>
                </p:oleObj>
              </mc:Choice>
              <mc:Fallback>
                <p:oleObj name="ClipArt" r:id="rId9" imgW="31597600" imgH="32004000" progId="MS_ClipArt_Gallery.2">
                  <p:embed/>
                  <p:pic>
                    <p:nvPicPr>
                      <p:cNvPr id="0" name="Object 3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6438" y="4500563"/>
                        <a:ext cx="1100137"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58" name="Object 34"/>
          <p:cNvGraphicFramePr>
            <a:graphicFrameLocks/>
          </p:cNvGraphicFramePr>
          <p:nvPr/>
        </p:nvGraphicFramePr>
        <p:xfrm>
          <a:off x="6983413" y="5922963"/>
          <a:ext cx="228600" cy="933450"/>
        </p:xfrm>
        <a:graphic>
          <a:graphicData uri="http://schemas.openxmlformats.org/presentationml/2006/ole">
            <mc:AlternateContent xmlns:mc="http://schemas.openxmlformats.org/markup-compatibility/2006">
              <mc:Choice xmlns:v="urn:schemas-microsoft-com:vml" Requires="v">
                <p:oleObj spid="_x0000_s163135" name="ClipArt" r:id="rId11" imgW="10134600" imgH="41300400" progId="MS_ClipArt_Gallery.2">
                  <p:embed/>
                </p:oleObj>
              </mc:Choice>
              <mc:Fallback>
                <p:oleObj name="ClipArt" r:id="rId11" imgW="10134600" imgH="41300400" progId="MS_ClipArt_Gallery.2">
                  <p:embed/>
                  <p:pic>
                    <p:nvPicPr>
                      <p:cNvPr id="0" name="Object 3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3413" y="5922963"/>
                        <a:ext cx="228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59" name="Object 35"/>
          <p:cNvGraphicFramePr>
            <a:graphicFrameLocks/>
          </p:cNvGraphicFramePr>
          <p:nvPr/>
        </p:nvGraphicFramePr>
        <p:xfrm>
          <a:off x="7234238" y="5483225"/>
          <a:ext cx="544512" cy="836613"/>
        </p:xfrm>
        <a:graphic>
          <a:graphicData uri="http://schemas.openxmlformats.org/presentationml/2006/ole">
            <mc:AlternateContent xmlns:mc="http://schemas.openxmlformats.org/markup-compatibility/2006">
              <mc:Choice xmlns:v="urn:schemas-microsoft-com:vml" Requires="v">
                <p:oleObj spid="_x0000_s163136" name="ClipArt" r:id="rId13" imgW="29565600" imgH="45415200" progId="MS_ClipArt_Gallery.2">
                  <p:embed/>
                </p:oleObj>
              </mc:Choice>
              <mc:Fallback>
                <p:oleObj name="ClipArt" r:id="rId13" imgW="29565600" imgH="45415200" progId="MS_ClipArt_Gallery.2">
                  <p:embed/>
                  <p:pic>
                    <p:nvPicPr>
                      <p:cNvPr id="0" name="Object 3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4238" y="5483225"/>
                        <a:ext cx="544512"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60" name="Object 36"/>
          <p:cNvGraphicFramePr>
            <a:graphicFrameLocks/>
          </p:cNvGraphicFramePr>
          <p:nvPr/>
        </p:nvGraphicFramePr>
        <p:xfrm>
          <a:off x="4976813" y="2859088"/>
          <a:ext cx="1393825" cy="808037"/>
        </p:xfrm>
        <a:graphic>
          <a:graphicData uri="http://schemas.openxmlformats.org/presentationml/2006/ole">
            <mc:AlternateContent xmlns:mc="http://schemas.openxmlformats.org/markup-compatibility/2006">
              <mc:Choice xmlns:v="urn:schemas-microsoft-com:vml" Requires="v">
                <p:oleObj spid="_x0000_s163137" name="ClipArt" r:id="rId15" imgW="57698644" imgH="33467040" progId="MS_ClipArt_Gallery.2">
                  <p:embed/>
                </p:oleObj>
              </mc:Choice>
              <mc:Fallback>
                <p:oleObj name="ClipArt" r:id="rId15" imgW="57698644" imgH="33467040" progId="MS_ClipArt_Gallery.2">
                  <p:embed/>
                  <p:pic>
                    <p:nvPicPr>
                      <p:cNvPr id="0" name="Object 3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76813" y="2859088"/>
                        <a:ext cx="139382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661" name="Rectangle 37"/>
          <p:cNvSpPr>
            <a:spLocks noChangeArrowheads="1"/>
          </p:cNvSpPr>
          <p:nvPr/>
        </p:nvSpPr>
        <p:spPr bwMode="auto">
          <a:xfrm>
            <a:off x="5283200" y="1060450"/>
            <a:ext cx="36576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a:spcBef>
                <a:spcPct val="50000"/>
              </a:spcBef>
            </a:pPr>
            <a:r>
              <a:rPr lang="en-US" sz="1400" b="1"/>
              <a:t>PAST: any useful reference point. Your old product, a competitors organization, a quality achieved in same discipline but different branch of business.</a:t>
            </a:r>
          </a:p>
        </p:txBody>
      </p:sp>
      <p:sp>
        <p:nvSpPr>
          <p:cNvPr id="26662" name="Rectangle 38"/>
          <p:cNvSpPr>
            <a:spLocks noChangeArrowheads="1"/>
          </p:cNvSpPr>
          <p:nvPr/>
        </p:nvSpPr>
        <p:spPr bwMode="auto">
          <a:xfrm>
            <a:off x="4251325" y="2062163"/>
            <a:ext cx="396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a:spcBef>
                <a:spcPct val="50000"/>
              </a:spcBef>
            </a:pPr>
            <a:r>
              <a:rPr lang="en-US" sz="1600" b="1"/>
              <a:t>RECORD: best in some class, state of the art. Something to beat. A challenge for you.  An extreme PAST.</a:t>
            </a:r>
          </a:p>
        </p:txBody>
      </p:sp>
      <p:sp>
        <p:nvSpPr>
          <p:cNvPr id="26663" name="Rectangle 39"/>
          <p:cNvSpPr>
            <a:spLocks noChangeArrowheads="1"/>
          </p:cNvSpPr>
          <p:nvPr/>
        </p:nvSpPr>
        <p:spPr bwMode="auto">
          <a:xfrm>
            <a:off x="1422400" y="3429000"/>
            <a:ext cx="2032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a:spcBef>
                <a:spcPct val="50000"/>
              </a:spcBef>
            </a:pPr>
            <a:r>
              <a:rPr lang="en-US" sz="1600" b="1"/>
              <a:t>TREND: a future guess based on the PAST.</a:t>
            </a:r>
          </a:p>
        </p:txBody>
      </p:sp>
      <p:sp>
        <p:nvSpPr>
          <p:cNvPr id="26664" name="Rectangle 40"/>
          <p:cNvSpPr>
            <a:spLocks noChangeArrowheads="1"/>
          </p:cNvSpPr>
          <p:nvPr/>
        </p:nvSpPr>
        <p:spPr bwMode="auto">
          <a:xfrm>
            <a:off x="2403475" y="4135438"/>
            <a:ext cx="2946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a:spcBef>
                <a:spcPct val="50000"/>
              </a:spcBef>
            </a:pPr>
            <a:r>
              <a:rPr lang="en-US" sz="1600" b="1"/>
              <a:t>Survival : a level needed for survival  of the entire system.</a:t>
            </a:r>
          </a:p>
        </p:txBody>
      </p:sp>
      <p:sp>
        <p:nvSpPr>
          <p:cNvPr id="26665" name="Rectangle 41"/>
          <p:cNvSpPr>
            <a:spLocks noChangeArrowheads="1"/>
          </p:cNvSpPr>
          <p:nvPr/>
        </p:nvSpPr>
        <p:spPr bwMode="auto">
          <a:xfrm>
            <a:off x="1625600" y="4911725"/>
            <a:ext cx="2641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a:spcBef>
                <a:spcPct val="50000"/>
              </a:spcBef>
            </a:pPr>
            <a:r>
              <a:rPr lang="en-US" sz="1600" b="1"/>
              <a:t>Goal: the level needed for satisfaction, happiness, joy and 100% full  payment!</a:t>
            </a:r>
          </a:p>
        </p:txBody>
      </p:sp>
      <p:sp>
        <p:nvSpPr>
          <p:cNvPr id="26666" name="Rectangle 42"/>
          <p:cNvSpPr>
            <a:spLocks noChangeArrowheads="1"/>
          </p:cNvSpPr>
          <p:nvPr/>
        </p:nvSpPr>
        <p:spPr bwMode="auto">
          <a:xfrm>
            <a:off x="2946400" y="5888038"/>
            <a:ext cx="396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a:spcBef>
                <a:spcPct val="50000"/>
              </a:spcBef>
            </a:pPr>
            <a:r>
              <a:rPr lang="en-US" sz="1600" b="1"/>
              <a:t>Wish: a level desired by someone, but which might not be feasible. Project is not committed to it.</a:t>
            </a:r>
          </a:p>
        </p:txBody>
      </p:sp>
      <p:sp>
        <p:nvSpPr>
          <p:cNvPr id="26667" name="Text Box 43"/>
          <p:cNvSpPr txBox="1">
            <a:spLocks noChangeArrowheads="1"/>
          </p:cNvSpPr>
          <p:nvPr/>
        </p:nvSpPr>
        <p:spPr bwMode="auto">
          <a:xfrm>
            <a:off x="7210425" y="3984625"/>
            <a:ext cx="1312863" cy="7016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t>
            </a:r>
          </a:p>
        </p:txBody>
      </p:sp>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2413" cy="549275"/>
          </a:xfrm>
          <a:noFill/>
          <a:ln/>
        </p:spPr>
        <p:txBody>
          <a:bodyPr tIns="46038" bIns="46038"/>
          <a:lstStyle/>
          <a:p>
            <a:r>
              <a:rPr lang="en-US" sz="2400"/>
              <a:t>A Corporate Quality Policy  (Euro Multinational)</a:t>
            </a:r>
          </a:p>
        </p:txBody>
      </p:sp>
      <p:sp>
        <p:nvSpPr>
          <p:cNvPr id="27651" name="Oval 3"/>
          <p:cNvSpPr>
            <a:spLocks noChangeArrowheads="1"/>
          </p:cNvSpPr>
          <p:nvPr/>
        </p:nvSpPr>
        <p:spPr bwMode="auto">
          <a:xfrm>
            <a:off x="3360738" y="2114550"/>
            <a:ext cx="2117725" cy="623888"/>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Quality</a:t>
            </a:r>
          </a:p>
          <a:p>
            <a:pPr algn="ctr" defTabSz="762000"/>
            <a:r>
              <a:rPr lang="en-US" sz="1600" b="1">
                <a:latin typeface="Times" charset="0"/>
              </a:rPr>
              <a:t>Policy</a:t>
            </a:r>
          </a:p>
        </p:txBody>
      </p:sp>
      <p:sp>
        <p:nvSpPr>
          <p:cNvPr id="27652" name="Oval 4"/>
          <p:cNvSpPr>
            <a:spLocks noChangeArrowheads="1"/>
          </p:cNvSpPr>
          <p:nvPr/>
        </p:nvSpPr>
        <p:spPr bwMode="auto">
          <a:xfrm>
            <a:off x="4373563" y="641350"/>
            <a:ext cx="2324100" cy="831850"/>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1. QUANTIFY</a:t>
            </a:r>
          </a:p>
          <a:p>
            <a:pPr algn="ctr" defTabSz="762000"/>
            <a:r>
              <a:rPr lang="en-US" sz="1600" b="1">
                <a:latin typeface="Times" charset="0"/>
              </a:rPr>
              <a:t>QUALITY</a:t>
            </a:r>
          </a:p>
        </p:txBody>
      </p:sp>
      <p:sp>
        <p:nvSpPr>
          <p:cNvPr id="27653" name="Oval 5"/>
          <p:cNvSpPr>
            <a:spLocks noChangeArrowheads="1"/>
          </p:cNvSpPr>
          <p:nvPr/>
        </p:nvSpPr>
        <p:spPr bwMode="auto">
          <a:xfrm>
            <a:off x="6408738" y="1323975"/>
            <a:ext cx="2724150" cy="781050"/>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2. CONTROL </a:t>
            </a:r>
          </a:p>
          <a:p>
            <a:pPr algn="ctr" defTabSz="762000"/>
            <a:r>
              <a:rPr lang="en-US" sz="1600" b="1">
                <a:latin typeface="Times" charset="0"/>
              </a:rPr>
              <a:t>MULTIPLE </a:t>
            </a:r>
          </a:p>
          <a:p>
            <a:pPr algn="ctr" defTabSz="762000"/>
            <a:r>
              <a:rPr lang="en-US" sz="1600" b="1">
                <a:latin typeface="Times" charset="0"/>
              </a:rPr>
              <a:t>DIMENSIONS</a:t>
            </a:r>
          </a:p>
        </p:txBody>
      </p:sp>
      <p:sp>
        <p:nvSpPr>
          <p:cNvPr id="27654" name="Oval 6"/>
          <p:cNvSpPr>
            <a:spLocks noChangeArrowheads="1"/>
          </p:cNvSpPr>
          <p:nvPr/>
        </p:nvSpPr>
        <p:spPr bwMode="auto">
          <a:xfrm>
            <a:off x="6310313" y="2325688"/>
            <a:ext cx="2724150" cy="782637"/>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3. EVALUATE</a:t>
            </a:r>
          </a:p>
          <a:p>
            <a:pPr algn="ctr" defTabSz="762000"/>
            <a:r>
              <a:rPr lang="en-US" sz="1600" b="1">
                <a:latin typeface="Times" charset="0"/>
              </a:rPr>
              <a:t>RISK</a:t>
            </a:r>
          </a:p>
        </p:txBody>
      </p:sp>
      <p:sp>
        <p:nvSpPr>
          <p:cNvPr id="27655" name="Oval 7"/>
          <p:cNvSpPr>
            <a:spLocks noChangeArrowheads="1"/>
          </p:cNvSpPr>
          <p:nvPr/>
        </p:nvSpPr>
        <p:spPr bwMode="auto">
          <a:xfrm>
            <a:off x="5702300" y="3327400"/>
            <a:ext cx="3128963" cy="1046163"/>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4. CONFIGURATION</a:t>
            </a:r>
          </a:p>
          <a:p>
            <a:pPr algn="ctr" defTabSz="762000"/>
            <a:r>
              <a:rPr lang="en-US" sz="1600" b="1">
                <a:latin typeface="Times" charset="0"/>
              </a:rPr>
              <a:t>MANAGEMENT -</a:t>
            </a:r>
          </a:p>
          <a:p>
            <a:pPr algn="ctr" defTabSz="762000"/>
            <a:r>
              <a:rPr lang="en-US" sz="1600" b="1">
                <a:latin typeface="Times" charset="0"/>
              </a:rPr>
              <a:t>TRACEABILITY</a:t>
            </a:r>
          </a:p>
        </p:txBody>
      </p:sp>
      <p:sp>
        <p:nvSpPr>
          <p:cNvPr id="27656" name="Oval 8"/>
          <p:cNvSpPr>
            <a:spLocks noChangeArrowheads="1"/>
          </p:cNvSpPr>
          <p:nvPr/>
        </p:nvSpPr>
        <p:spPr bwMode="auto">
          <a:xfrm>
            <a:off x="2146300" y="3327400"/>
            <a:ext cx="3128963" cy="1046163"/>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5. DOCUMENT</a:t>
            </a:r>
          </a:p>
          <a:p>
            <a:pPr algn="ctr" defTabSz="762000"/>
            <a:r>
              <a:rPr lang="en-US" sz="1600" b="1">
                <a:latin typeface="Times" charset="0"/>
              </a:rPr>
              <a:t>QUALITY</a:t>
            </a:r>
          </a:p>
          <a:p>
            <a:pPr algn="ctr" defTabSz="762000"/>
            <a:r>
              <a:rPr lang="en-US" sz="1600" b="1">
                <a:latin typeface="Times" charset="0"/>
              </a:rPr>
              <a:t>EVALUATION</a:t>
            </a:r>
          </a:p>
        </p:txBody>
      </p:sp>
      <p:sp>
        <p:nvSpPr>
          <p:cNvPr id="27657" name="Oval 9"/>
          <p:cNvSpPr>
            <a:spLocks noChangeArrowheads="1"/>
          </p:cNvSpPr>
          <p:nvPr/>
        </p:nvSpPr>
        <p:spPr bwMode="auto">
          <a:xfrm>
            <a:off x="215900" y="2219325"/>
            <a:ext cx="3128963" cy="1047750"/>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6. EVOLUTIONARY </a:t>
            </a:r>
          </a:p>
          <a:p>
            <a:pPr algn="ctr" defTabSz="762000"/>
            <a:r>
              <a:rPr lang="en-US" sz="1600" b="1">
                <a:latin typeface="Times" charset="0"/>
              </a:rPr>
              <a:t>DELIVERY</a:t>
            </a:r>
          </a:p>
          <a:p>
            <a:pPr algn="ctr" defTabSz="762000"/>
            <a:r>
              <a:rPr lang="en-US" sz="1600" b="1">
                <a:latin typeface="Times" charset="0"/>
              </a:rPr>
              <a:t>CONTROL </a:t>
            </a:r>
          </a:p>
        </p:txBody>
      </p:sp>
      <p:sp>
        <p:nvSpPr>
          <p:cNvPr id="27658" name="Oval 10"/>
          <p:cNvSpPr>
            <a:spLocks noChangeArrowheads="1"/>
          </p:cNvSpPr>
          <p:nvPr/>
        </p:nvSpPr>
        <p:spPr bwMode="auto">
          <a:xfrm>
            <a:off x="215900" y="901700"/>
            <a:ext cx="3128963" cy="1046163"/>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a:r>
              <a:rPr lang="en-US" sz="1600" b="1">
                <a:latin typeface="Times" charset="0"/>
              </a:rPr>
              <a:t>7. CONTINUOUS</a:t>
            </a:r>
          </a:p>
          <a:p>
            <a:pPr algn="ctr" defTabSz="762000"/>
            <a:r>
              <a:rPr lang="en-US" sz="1600" b="1">
                <a:latin typeface="Times" charset="0"/>
              </a:rPr>
              <a:t>WORK PROCESS</a:t>
            </a:r>
          </a:p>
          <a:p>
            <a:pPr algn="ctr" defTabSz="762000"/>
            <a:r>
              <a:rPr lang="en-US" sz="1600" b="1">
                <a:latin typeface="Times" charset="0"/>
              </a:rPr>
              <a:t>IMPROVEMENT </a:t>
            </a:r>
          </a:p>
        </p:txBody>
      </p:sp>
      <p:sp>
        <p:nvSpPr>
          <p:cNvPr id="27659" name="Line 11"/>
          <p:cNvSpPr>
            <a:spLocks noChangeShapeType="1"/>
          </p:cNvSpPr>
          <p:nvPr/>
        </p:nvSpPr>
        <p:spPr bwMode="auto">
          <a:xfrm flipH="1" flipV="1">
            <a:off x="3048000" y="1741488"/>
            <a:ext cx="812800" cy="420687"/>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60" name="Line 12"/>
          <p:cNvSpPr>
            <a:spLocks noChangeShapeType="1"/>
          </p:cNvSpPr>
          <p:nvPr/>
        </p:nvSpPr>
        <p:spPr bwMode="auto">
          <a:xfrm flipV="1">
            <a:off x="4876800" y="1423988"/>
            <a:ext cx="508000" cy="685800"/>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61" name="Line 13"/>
          <p:cNvSpPr>
            <a:spLocks noChangeShapeType="1"/>
          </p:cNvSpPr>
          <p:nvPr/>
        </p:nvSpPr>
        <p:spPr bwMode="auto">
          <a:xfrm flipV="1">
            <a:off x="5384800" y="1898650"/>
            <a:ext cx="1219200" cy="369888"/>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62" name="Line 14"/>
          <p:cNvSpPr>
            <a:spLocks noChangeShapeType="1"/>
          </p:cNvSpPr>
          <p:nvPr/>
        </p:nvSpPr>
        <p:spPr bwMode="auto">
          <a:xfrm>
            <a:off x="5486400" y="2479675"/>
            <a:ext cx="1219200" cy="0"/>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63" name="Line 15"/>
          <p:cNvSpPr>
            <a:spLocks noChangeShapeType="1"/>
          </p:cNvSpPr>
          <p:nvPr/>
        </p:nvSpPr>
        <p:spPr bwMode="auto">
          <a:xfrm>
            <a:off x="5181600" y="2690813"/>
            <a:ext cx="1422400" cy="738187"/>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64" name="Line 16"/>
          <p:cNvSpPr>
            <a:spLocks noChangeShapeType="1"/>
          </p:cNvSpPr>
          <p:nvPr/>
        </p:nvSpPr>
        <p:spPr bwMode="auto">
          <a:xfrm flipH="1">
            <a:off x="4064000" y="2795588"/>
            <a:ext cx="203200" cy="581025"/>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65" name="Line 17"/>
          <p:cNvSpPr>
            <a:spLocks noChangeShapeType="1"/>
          </p:cNvSpPr>
          <p:nvPr/>
        </p:nvSpPr>
        <p:spPr bwMode="auto">
          <a:xfrm flipH="1" flipV="1">
            <a:off x="2133600" y="2216150"/>
            <a:ext cx="1219200" cy="211138"/>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7666" name="Object 18"/>
          <p:cNvGraphicFramePr>
            <a:graphicFrameLocks/>
          </p:cNvGraphicFramePr>
          <p:nvPr/>
        </p:nvGraphicFramePr>
        <p:xfrm>
          <a:off x="3371850" y="3952875"/>
          <a:ext cx="1798638" cy="2525713"/>
        </p:xfrm>
        <a:graphic>
          <a:graphicData uri="http://schemas.openxmlformats.org/presentationml/2006/ole">
            <mc:AlternateContent xmlns:mc="http://schemas.openxmlformats.org/markup-compatibility/2006">
              <mc:Choice xmlns:v="urn:schemas-microsoft-com:vml" Requires="v">
                <p:oleObj spid="_x0000_s163891" name="ClipArt" r:id="rId3" imgW="21386800" imgH="30022800" progId="MS_ClipArt_Gallery.2">
                  <p:embed/>
                </p:oleObj>
              </mc:Choice>
              <mc:Fallback>
                <p:oleObj name="ClipArt" r:id="rId3" imgW="21386800" imgH="30022800" progId="MS_ClipArt_Gallery.2">
                  <p:embed/>
                  <p:pic>
                    <p:nvPicPr>
                      <p:cNvPr id="0" name="Object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3952875"/>
                        <a:ext cx="1798638"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b="1"/>
              <a:t>Policy on QUANTIFICATION, CLARIFICATION AND TESTABILITY OF CRITICAL OBJECTIVES:</a:t>
            </a:r>
          </a:p>
        </p:txBody>
      </p:sp>
      <p:sp>
        <p:nvSpPr>
          <p:cNvPr id="43011" name="Text Box 3"/>
          <p:cNvSpPr txBox="1">
            <a:spLocks noChangeArrowheads="1"/>
          </p:cNvSpPr>
          <p:nvPr/>
        </p:nvSpPr>
        <p:spPr bwMode="auto">
          <a:xfrm>
            <a:off x="1397000" y="1619250"/>
            <a:ext cx="7524750" cy="643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800" b="1">
                <a:latin typeface="Arial"/>
              </a:rPr>
              <a:t>“</a:t>
            </a:r>
            <a:r>
              <a:rPr lang="en-US" sz="2800" b="1">
                <a:solidFill>
                  <a:schemeClr val="accent2"/>
                </a:solidFill>
                <a:latin typeface="Times" charset="0"/>
              </a:rPr>
              <a:t>All</a:t>
            </a:r>
            <a:r>
              <a:rPr lang="en-US" sz="2800" b="1">
                <a:latin typeface="Times" charset="0"/>
              </a:rPr>
              <a:t> critical factors or objectives </a:t>
            </a:r>
          </a:p>
          <a:p>
            <a:r>
              <a:rPr lang="en-US" sz="2800" b="1">
                <a:latin typeface="Times" charset="0"/>
              </a:rPr>
              <a:t>(quality, benefit, resource) </a:t>
            </a:r>
          </a:p>
          <a:p>
            <a:r>
              <a:rPr lang="en-US" sz="2800" b="1">
                <a:latin typeface="Times" charset="0"/>
              </a:rPr>
              <a:t>for any activity </a:t>
            </a:r>
          </a:p>
          <a:p>
            <a:r>
              <a:rPr lang="en-US" sz="2800" b="1">
                <a:latin typeface="Times" charset="0"/>
              </a:rPr>
              <a:t>(planning, engineering, management)</a:t>
            </a:r>
          </a:p>
          <a:p>
            <a:r>
              <a:rPr lang="en-US" sz="2800" b="1">
                <a:latin typeface="Times" charset="0"/>
              </a:rPr>
              <a:t> shall be expressed clearly, </a:t>
            </a:r>
            <a:r>
              <a:rPr lang="en-US" sz="2800" b="1">
                <a:solidFill>
                  <a:schemeClr val="accent2"/>
                </a:solidFill>
                <a:latin typeface="Times" charset="0"/>
              </a:rPr>
              <a:t>measurably</a:t>
            </a:r>
            <a:r>
              <a:rPr lang="en-US" sz="2800" b="1">
                <a:latin typeface="Times" charset="0"/>
              </a:rPr>
              <a:t>, </a:t>
            </a:r>
          </a:p>
          <a:p>
            <a:r>
              <a:rPr lang="en-US" sz="2800" b="1">
                <a:latin typeface="Times" charset="0"/>
              </a:rPr>
              <a:t>testably and unambiguously </a:t>
            </a:r>
          </a:p>
          <a:p>
            <a:r>
              <a:rPr lang="en-US" sz="2800" b="1">
                <a:latin typeface="Times" charset="0"/>
              </a:rPr>
              <a:t>at all stages of consideration, presentation,</a:t>
            </a:r>
          </a:p>
          <a:p>
            <a:r>
              <a:rPr lang="en-US" sz="2800" b="1">
                <a:latin typeface="Times" charset="0"/>
              </a:rPr>
              <a:t> evaluation, construction and validation. </a:t>
            </a:r>
            <a:r>
              <a:rPr lang="ja-JP" altLang="en-US" sz="2800" b="1">
                <a:latin typeface="Arial"/>
              </a:rPr>
              <a:t>“</a:t>
            </a:r>
            <a:endParaRPr lang="en-US" sz="2800" b="1">
              <a:latin typeface="Times" charset="0"/>
            </a:endParaRPr>
          </a:p>
          <a:p>
            <a:endParaRPr lang="en-US" sz="2400">
              <a:latin typeface="Times" charset="0"/>
            </a:endParaRPr>
          </a:p>
          <a:p>
            <a:r>
              <a:rPr lang="en-US" sz="2400">
                <a:latin typeface="Times" charset="0"/>
              </a:rPr>
              <a:t>&lt;- (Quality Manual Source is) 5.2.2, 4.1.2, 4.1.5, 5.1.1, 6.1, </a:t>
            </a:r>
          </a:p>
          <a:p>
            <a:r>
              <a:rPr lang="en-US" sz="2400">
                <a:latin typeface="Times" charset="0"/>
              </a:rPr>
              <a:t>6.4.1, 7.1.1, 7.3 and many others.</a:t>
            </a:r>
          </a:p>
          <a:p>
            <a:pPr>
              <a:spcBef>
                <a:spcPct val="50000"/>
              </a:spcBef>
            </a:pPr>
            <a:endParaRPr lang="en-US"/>
          </a:p>
          <a:p>
            <a:pPr>
              <a:spcBef>
                <a:spcPct val="50000"/>
              </a:spcBef>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5</a:t>
            </a:r>
          </a:p>
        </p:txBody>
      </p:sp>
      <p:sp>
        <p:nvSpPr>
          <p:cNvPr id="2662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12292" name="Rectangle 4"/>
          <p:cNvSpPr>
            <a:spLocks noGrp="1" noChangeArrowheads="1"/>
          </p:cNvSpPr>
          <p:nvPr>
            <p:ph type="title"/>
          </p:nvPr>
        </p:nvSpPr>
        <p:spPr/>
        <p:txBody>
          <a:bodyPr>
            <a:normAutofit/>
          </a:bodyPr>
          <a:lstStyle/>
          <a:p>
            <a:r>
              <a:rPr lang="en-US" sz="4000" b="1">
                <a:latin typeface="Calibri" charset="0"/>
              </a:rPr>
              <a:t>The Strategic Objectives (CTO level)</a:t>
            </a:r>
          </a:p>
        </p:txBody>
      </p:sp>
      <p:sp>
        <p:nvSpPr>
          <p:cNvPr id="12293" name="Rectangle 5"/>
          <p:cNvSpPr>
            <a:spLocks noGrp="1" noChangeArrowheads="1"/>
          </p:cNvSpPr>
          <p:nvPr>
            <p:ph type="body" idx="1"/>
          </p:nvPr>
        </p:nvSpPr>
        <p:spPr>
          <a:xfrm>
            <a:off x="457200" y="1417638"/>
            <a:ext cx="4800600" cy="4708525"/>
          </a:xfrm>
        </p:spPr>
        <p:txBody>
          <a:bodyPr>
            <a:normAutofit/>
          </a:bodyPr>
          <a:lstStyle/>
          <a:p>
            <a:pPr lvl="1">
              <a:lnSpc>
                <a:spcPct val="90000"/>
              </a:lnSpc>
              <a:spcBef>
                <a:spcPts val="600"/>
              </a:spcBef>
            </a:pPr>
            <a:r>
              <a:rPr lang="en-US" sz="2700">
                <a:latin typeface="Calibri" charset="0"/>
              </a:rPr>
              <a:t>Support </a:t>
            </a:r>
          </a:p>
          <a:p>
            <a:pPr lvl="2">
              <a:lnSpc>
                <a:spcPct val="90000"/>
              </a:lnSpc>
              <a:spcBef>
                <a:spcPts val="600"/>
              </a:spcBef>
            </a:pPr>
            <a:r>
              <a:rPr lang="en-US" sz="2000">
                <a:latin typeface="Calibri" charset="0"/>
              </a:rPr>
              <a:t>the </a:t>
            </a:r>
            <a:r>
              <a:rPr lang="en-US" sz="2000" b="1">
                <a:latin typeface="Calibri" charset="0"/>
              </a:rPr>
              <a:t>Fundamental </a:t>
            </a:r>
            <a:r>
              <a:rPr lang="en-US" sz="2000">
                <a:latin typeface="Calibri" charset="0"/>
              </a:rPr>
              <a:t>Objectives (Profit, survival)</a:t>
            </a:r>
          </a:p>
          <a:p>
            <a:pPr lvl="2">
              <a:lnSpc>
                <a:spcPct val="90000"/>
              </a:lnSpc>
              <a:spcBef>
                <a:spcPts val="600"/>
              </a:spcBef>
            </a:pPr>
            <a:r>
              <a:rPr lang="en-US" b="1">
                <a:latin typeface="Calibri" charset="0"/>
              </a:rPr>
              <a:t>Software Productivity:	</a:t>
            </a:r>
          </a:p>
          <a:p>
            <a:pPr lvl="3">
              <a:lnSpc>
                <a:spcPct val="90000"/>
              </a:lnSpc>
              <a:spcBef>
                <a:spcPts val="600"/>
              </a:spcBef>
            </a:pPr>
            <a:r>
              <a:rPr lang="en-US" sz="1700" b="1">
                <a:latin typeface="Calibri" charset="0"/>
              </a:rPr>
              <a:t>Lines of Code Generation Ability</a:t>
            </a:r>
          </a:p>
          <a:p>
            <a:pPr lvl="2">
              <a:lnSpc>
                <a:spcPct val="90000"/>
              </a:lnSpc>
            </a:pPr>
            <a:r>
              <a:rPr lang="en-US" b="1">
                <a:latin typeface="Calibri" charset="0"/>
              </a:rPr>
              <a:t>Lead-Time:	</a:t>
            </a:r>
          </a:p>
          <a:p>
            <a:pPr lvl="2">
              <a:lnSpc>
                <a:spcPct val="90000"/>
              </a:lnSpc>
            </a:pPr>
            <a:r>
              <a:rPr lang="en-US" b="1">
                <a:latin typeface="Calibri" charset="0"/>
              </a:rPr>
              <a:t>Predictability.	</a:t>
            </a:r>
          </a:p>
          <a:p>
            <a:pPr lvl="2">
              <a:lnSpc>
                <a:spcPct val="90000"/>
              </a:lnSpc>
            </a:pPr>
            <a:r>
              <a:rPr lang="en-US" b="1">
                <a:latin typeface="Calibri" charset="0"/>
              </a:rPr>
              <a:t>TTMP:  Predictability of Time To Market:	</a:t>
            </a:r>
          </a:p>
          <a:p>
            <a:pPr lvl="2">
              <a:lnSpc>
                <a:spcPct val="90000"/>
              </a:lnSpc>
            </a:pPr>
            <a:r>
              <a:rPr lang="en-US" b="1">
                <a:latin typeface="Calibri" charset="0"/>
              </a:rPr>
              <a:t>Product Attributes:	</a:t>
            </a:r>
          </a:p>
          <a:p>
            <a:pPr lvl="2">
              <a:lnSpc>
                <a:spcPct val="90000"/>
              </a:lnSpc>
            </a:pPr>
            <a:r>
              <a:rPr lang="en-US" b="1">
                <a:latin typeface="Calibri" charset="0"/>
              </a:rPr>
              <a:t>Customer Satisfaction:	</a:t>
            </a:r>
          </a:p>
          <a:p>
            <a:pPr lvl="2">
              <a:lnSpc>
                <a:spcPct val="90000"/>
              </a:lnSpc>
            </a:pPr>
            <a:r>
              <a:rPr lang="en-US" b="1">
                <a:latin typeface="Calibri" charset="0"/>
              </a:rPr>
              <a:t>Profitability</a:t>
            </a:r>
            <a:r>
              <a:rPr lang="en-US">
                <a:latin typeface="Calibri" charset="0"/>
              </a:rPr>
              <a:t>:	</a:t>
            </a:r>
          </a:p>
        </p:txBody>
      </p:sp>
      <p:pic>
        <p:nvPicPr>
          <p:cNvPr id="26630" name="Picture 5" descr="CTO_web-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08100"/>
            <a:ext cx="30226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8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Einstein on Stretching</a:t>
            </a:r>
          </a:p>
        </p:txBody>
      </p:sp>
      <p:sp>
        <p:nvSpPr>
          <p:cNvPr id="48131" name="Rectangle 3"/>
          <p:cNvSpPr>
            <a:spLocks noGrp="1" noChangeArrowheads="1"/>
          </p:cNvSpPr>
          <p:nvPr>
            <p:ph type="body" idx="1"/>
          </p:nvPr>
        </p:nvSpPr>
        <p:spPr>
          <a:xfrm>
            <a:off x="990600" y="1066800"/>
            <a:ext cx="8153400" cy="2514600"/>
          </a:xfrm>
          <a:ln>
            <a:solidFill>
              <a:schemeClr val="tx1"/>
            </a:solidFill>
            <a:miter lim="800000"/>
            <a:headEnd/>
            <a:tailEnd/>
          </a:ln>
        </p:spPr>
        <p:txBody>
          <a:bodyPr/>
          <a:lstStyle/>
          <a:p>
            <a:pPr marL="365125" indent="-365125" algn="ctr" defTabSz="974725"/>
            <a:r>
              <a:rPr lang="ja-JP" altLang="en-US">
                <a:latin typeface="Arial"/>
              </a:rPr>
              <a:t>“</a:t>
            </a:r>
            <a:r>
              <a:rPr lang="en-US"/>
              <a:t>One should not pursue goals that are easily achieved.</a:t>
            </a:r>
          </a:p>
          <a:p>
            <a:pPr marL="365125" indent="-365125" algn="ctr" defTabSz="974725"/>
            <a:r>
              <a:rPr lang="en-US"/>
              <a:t>One must develop an instinct for what one can just barely achieve through one</a:t>
            </a:r>
            <a:r>
              <a:rPr lang="ja-JP" altLang="en-US">
                <a:latin typeface="Arial"/>
              </a:rPr>
              <a:t>’</a:t>
            </a:r>
            <a:r>
              <a:rPr lang="en-US"/>
              <a:t>s greatest efforts.</a:t>
            </a:r>
            <a:r>
              <a:rPr lang="ja-JP" altLang="en-US">
                <a:latin typeface="Arial"/>
              </a:rPr>
              <a:t>”</a:t>
            </a:r>
            <a:r>
              <a:rPr lang="en-US"/>
              <a:t> </a:t>
            </a:r>
            <a:r>
              <a:rPr lang="en-US" sz="1600"/>
              <a:t>(1915)</a:t>
            </a:r>
          </a:p>
        </p:txBody>
      </p:sp>
      <p:sp>
        <p:nvSpPr>
          <p:cNvPr id="48132" name="Text Box 4"/>
          <p:cNvSpPr txBox="1">
            <a:spLocks noChangeArrowheads="1"/>
          </p:cNvSpPr>
          <p:nvPr/>
        </p:nvSpPr>
        <p:spPr bwMode="auto">
          <a:xfrm>
            <a:off x="914400" y="3962400"/>
            <a:ext cx="6019800" cy="18113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ja-JP" altLang="en-US" sz="3200" b="1">
                <a:latin typeface="Arial"/>
              </a:rPr>
              <a:t>“</a:t>
            </a:r>
            <a:r>
              <a:rPr lang="en-US" sz="3200" b="1">
                <a:latin typeface="Times" charset="0"/>
              </a:rPr>
              <a:t>We have to do the best we can. </a:t>
            </a:r>
          </a:p>
          <a:p>
            <a:pPr algn="ctr">
              <a:spcBef>
                <a:spcPct val="50000"/>
              </a:spcBef>
            </a:pPr>
            <a:r>
              <a:rPr lang="en-US" sz="3200" b="1">
                <a:latin typeface="Times" charset="0"/>
              </a:rPr>
              <a:t>This is our sacred human responsibility</a:t>
            </a:r>
            <a:r>
              <a:rPr lang="ja-JP" altLang="en-US" sz="3200" b="1">
                <a:latin typeface="Arial"/>
              </a:rPr>
              <a:t>”</a:t>
            </a:r>
            <a:r>
              <a:rPr lang="en-US" sz="3200" b="1">
                <a:latin typeface="Times" charset="0"/>
              </a:rPr>
              <a:t> </a:t>
            </a:r>
            <a:r>
              <a:rPr lang="en-US" sz="2000" b="1">
                <a:latin typeface="Times" charset="0"/>
              </a:rPr>
              <a:t>(1940)</a:t>
            </a:r>
          </a:p>
        </p:txBody>
      </p:sp>
      <p:sp>
        <p:nvSpPr>
          <p:cNvPr id="48133" name="Text Box 5"/>
          <p:cNvSpPr txBox="1">
            <a:spLocks noChangeArrowheads="1"/>
          </p:cNvSpPr>
          <p:nvPr/>
        </p:nvSpPr>
        <p:spPr bwMode="auto">
          <a:xfrm>
            <a:off x="3154363" y="6302375"/>
            <a:ext cx="26733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Times" charset="0"/>
              </a:rPr>
              <a:t>Source detail in notes section of this slide. (Calaprice, 2000)</a:t>
            </a:r>
          </a:p>
        </p:txBody>
      </p:sp>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913" y="3733800"/>
            <a:ext cx="2097087" cy="2795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88585" y="134597"/>
            <a:ext cx="6705600" cy="1143000"/>
          </a:xfrm>
        </p:spPr>
        <p:txBody>
          <a:bodyPr/>
          <a:lstStyle/>
          <a:p>
            <a:r>
              <a:rPr lang="nb-NO" dirty="0" err="1" smtClean="0"/>
              <a:t>Free</a:t>
            </a:r>
            <a:r>
              <a:rPr lang="nb-NO" dirty="0" smtClean="0"/>
              <a:t> Digital Book </a:t>
            </a:r>
            <a:r>
              <a:rPr lang="nb-NO" dirty="0" err="1" smtClean="0"/>
              <a:t>on</a:t>
            </a:r>
            <a:r>
              <a:rPr lang="nb-NO" dirty="0" smtClean="0"/>
              <a:t> </a:t>
            </a:r>
            <a:r>
              <a:rPr lang="nb-NO" dirty="0" err="1" smtClean="0"/>
              <a:t>Quality</a:t>
            </a:r>
            <a:r>
              <a:rPr lang="nb-NO" dirty="0" smtClean="0"/>
              <a:t> </a:t>
            </a:r>
            <a:r>
              <a:rPr lang="nb-NO" dirty="0" err="1" smtClean="0"/>
              <a:t>Quantification</a:t>
            </a:r>
            <a:endParaRPr lang="en-US" dirty="0"/>
          </a:p>
        </p:txBody>
      </p:sp>
      <p:sp>
        <p:nvSpPr>
          <p:cNvPr id="152579" name="Rectangle 3"/>
          <p:cNvSpPr>
            <a:spLocks noGrp="1" noChangeArrowheads="1"/>
          </p:cNvSpPr>
          <p:nvPr>
            <p:ph type="body" idx="1"/>
          </p:nvPr>
        </p:nvSpPr>
        <p:spPr>
          <a:xfrm>
            <a:off x="1255713" y="1524000"/>
            <a:ext cx="6745287" cy="4572000"/>
          </a:xfrm>
        </p:spPr>
        <p:txBody>
          <a:bodyPr/>
          <a:lstStyle/>
          <a:p>
            <a:pPr>
              <a:lnSpc>
                <a:spcPct val="90000"/>
              </a:lnSpc>
            </a:pPr>
            <a:r>
              <a:rPr lang="en-US" dirty="0" smtClean="0"/>
              <a:t>REQUEST “</a:t>
            </a:r>
            <a:r>
              <a:rPr lang="en-US" sz="3600" dirty="0" smtClean="0"/>
              <a:t>BOOK</a:t>
            </a:r>
            <a:r>
              <a:rPr lang="en-US" dirty="0" smtClean="0"/>
              <a:t>” in subject from </a:t>
            </a:r>
          </a:p>
          <a:p>
            <a:pPr lvl="1">
              <a:lnSpc>
                <a:spcPct val="90000"/>
              </a:lnSpc>
            </a:pPr>
            <a:r>
              <a:rPr lang="en-US" sz="4000" dirty="0" smtClean="0"/>
              <a:t> TOM @ GILB .com</a:t>
            </a:r>
          </a:p>
          <a:p>
            <a:pPr>
              <a:lnSpc>
                <a:spcPct val="90000"/>
              </a:lnSpc>
            </a:pPr>
            <a:r>
              <a:rPr lang="en-US" dirty="0" smtClean="0"/>
              <a:t>Tom </a:t>
            </a:r>
            <a:r>
              <a:rPr lang="en-US" dirty="0"/>
              <a:t>Gilb,</a:t>
            </a:r>
          </a:p>
          <a:p>
            <a:pPr lvl="1">
              <a:lnSpc>
                <a:spcPct val="90000"/>
              </a:lnSpc>
            </a:pPr>
            <a:r>
              <a:rPr lang="en-US" dirty="0">
                <a:latin typeface="Helvetica" charset="0"/>
              </a:rPr>
              <a:t>Competitive Engineering</a:t>
            </a:r>
            <a:r>
              <a:rPr lang="en-US" dirty="0" smtClean="0">
                <a:latin typeface="Helvetica" charset="0"/>
              </a:rPr>
              <a:t>: A </a:t>
            </a:r>
            <a:r>
              <a:rPr lang="en-US" dirty="0">
                <a:latin typeface="Helvetica" charset="0"/>
              </a:rPr>
              <a:t>Handbook For Systems Engineering, Requirements Engineering, and Software Engineering Using </a:t>
            </a:r>
            <a:r>
              <a:rPr lang="en-US" dirty="0" err="1">
                <a:latin typeface="Helvetica" charset="0"/>
              </a:rPr>
              <a:t>Planguage</a:t>
            </a:r>
            <a:r>
              <a:rPr lang="en-US" dirty="0">
                <a:latin typeface="Helvetica" charset="0"/>
              </a:rPr>
              <a:t>  </a:t>
            </a:r>
          </a:p>
          <a:p>
            <a:pPr lvl="1">
              <a:lnSpc>
                <a:spcPct val="90000"/>
              </a:lnSpc>
            </a:pPr>
            <a:r>
              <a:rPr lang="en-US" dirty="0" smtClean="0">
                <a:latin typeface="Helvetica" charset="0"/>
              </a:rPr>
              <a:t>	</a:t>
            </a:r>
            <a:r>
              <a:rPr lang="en-US" sz="3200" dirty="0" smtClean="0">
                <a:latin typeface="Helvetica" charset="0"/>
              </a:rPr>
              <a:t>and I will also send links to related papers on requirements and estimation.</a:t>
            </a:r>
            <a:r>
              <a:rPr lang="en-US" dirty="0" smtClean="0">
                <a:latin typeface="Helvetica" charset="0"/>
              </a:rPr>
              <a:t>		</a:t>
            </a:r>
            <a:endParaRPr lang="en-US" dirty="0">
              <a:solidFill>
                <a:srgbClr val="0000DD"/>
              </a:solidFill>
              <a:latin typeface="Helvetica" charset="0"/>
            </a:endParaRPr>
          </a:p>
        </p:txBody>
      </p:sp>
      <p:pic>
        <p:nvPicPr>
          <p:cNvPr id="152580" name="Picture 4" descr="compengFrontCov28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538" y="0"/>
            <a:ext cx="1414462"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24801"/>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1371600" y="222250"/>
            <a:ext cx="7772400" cy="1143000"/>
          </a:xfrm>
        </p:spPr>
        <p:txBody>
          <a:bodyPr/>
          <a:lstStyle/>
          <a:p>
            <a:r>
              <a:rPr lang="en-US" sz="4800"/>
              <a:t>LAST SLIDE</a:t>
            </a:r>
          </a:p>
        </p:txBody>
      </p:sp>
      <p:sp>
        <p:nvSpPr>
          <p:cNvPr id="40963" name="Rectangle 3"/>
          <p:cNvSpPr>
            <a:spLocks noGrp="1" noChangeArrowheads="1"/>
          </p:cNvSpPr>
          <p:nvPr>
            <p:ph type="subTitle" idx="1"/>
          </p:nvPr>
        </p:nvSpPr>
        <p:spPr>
          <a:xfrm>
            <a:off x="1562100" y="1203325"/>
            <a:ext cx="6718300" cy="2784475"/>
          </a:xfrm>
          <a:solidFill>
            <a:srgbClr val="FF3300"/>
          </a:solidFill>
        </p:spPr>
        <p:txBody>
          <a:bodyPr/>
          <a:lstStyle/>
          <a:p>
            <a:r>
              <a:rPr lang="en-US"/>
              <a:t>SEE</a:t>
            </a:r>
          </a:p>
          <a:p>
            <a:r>
              <a:rPr lang="en-US"/>
              <a:t>WWW.Gilb.COM</a:t>
            </a:r>
          </a:p>
          <a:p>
            <a:r>
              <a:rPr lang="en-US"/>
              <a:t>FOR MORE DETAIL</a:t>
            </a:r>
          </a:p>
          <a:p>
            <a:r>
              <a:rPr lang="ja-JP" altLang="en-US">
                <a:latin typeface="Arial"/>
              </a:rPr>
              <a:t>“</a:t>
            </a:r>
            <a:r>
              <a:rPr lang="en-US"/>
              <a:t>Competitive Engineering</a:t>
            </a:r>
            <a:r>
              <a:rPr lang="ja-JP" altLang="en-US">
                <a:latin typeface="Arial"/>
              </a:rPr>
              <a:t>”</a:t>
            </a:r>
            <a:r>
              <a:rPr lang="en-US"/>
              <a:t> at </a:t>
            </a:r>
            <a:r>
              <a:rPr lang="en-US">
                <a:hlinkClick r:id="rId2"/>
              </a:rPr>
              <a:t>www.gilb.com</a:t>
            </a:r>
            <a:endParaRPr lang="en-US"/>
          </a:p>
          <a:p>
            <a:r>
              <a:rPr lang="en-US"/>
              <a:t>(or via memory stick  here at conference from presenter):</a:t>
            </a:r>
          </a:p>
        </p:txBody>
      </p:sp>
      <p:pic>
        <p:nvPicPr>
          <p:cNvPr id="409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738" y="4400550"/>
            <a:ext cx="255270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1371600" y="1143000"/>
            <a:ext cx="7772400" cy="1143000"/>
          </a:xfrm>
        </p:spPr>
        <p:txBody>
          <a:bodyPr/>
          <a:lstStyle/>
          <a:p>
            <a:r>
              <a:rPr lang="en-US"/>
              <a:t>Supporting Standards for Quality Quantification</a:t>
            </a:r>
          </a:p>
        </p:txBody>
      </p:sp>
      <p:sp>
        <p:nvSpPr>
          <p:cNvPr id="45059" name="Rectangle 3"/>
          <p:cNvSpPr>
            <a:spLocks noGrp="1" noChangeArrowheads="1"/>
          </p:cNvSpPr>
          <p:nvPr>
            <p:ph type="subTitle" idx="1"/>
          </p:nvPr>
        </p:nvSpPr>
        <p:spPr/>
        <p:txBody>
          <a:bodyPr/>
          <a:lstStyle/>
          <a:p>
            <a:r>
              <a:rPr lang="en-US"/>
              <a:t>These following slides contain supporting Standards in detail which I do not expect to have time to show in my lecture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20800" y="1203325"/>
            <a:ext cx="7823200" cy="2025650"/>
          </a:xfrm>
        </p:spPr>
        <p:txBody>
          <a:bodyPr/>
          <a:lstStyle/>
          <a:p>
            <a:r>
              <a:rPr lang="en-US" sz="4400">
                <a:latin typeface="Arial" charset="0"/>
              </a:rPr>
              <a:t/>
            </a:r>
            <a:br>
              <a:rPr lang="en-US" sz="4400">
                <a:latin typeface="Arial" charset="0"/>
              </a:rPr>
            </a:br>
            <a:r>
              <a:rPr lang="en-US" sz="4400">
                <a:solidFill>
                  <a:schemeClr val="tx1"/>
                </a:solidFill>
                <a:latin typeface="Arial" charset="0"/>
              </a:rPr>
              <a:t/>
            </a:r>
            <a:br>
              <a:rPr lang="en-US" sz="4400">
                <a:solidFill>
                  <a:schemeClr val="tx1"/>
                </a:solidFill>
                <a:latin typeface="Arial" charset="0"/>
              </a:rPr>
            </a:br>
            <a:r>
              <a:rPr lang="en-US" sz="4400">
                <a:solidFill>
                  <a:schemeClr val="tx1"/>
                </a:solidFill>
                <a:latin typeface="Arial" charset="0"/>
              </a:rPr>
              <a:t>A </a:t>
            </a:r>
            <a:br>
              <a:rPr lang="en-US" sz="4400">
                <a:solidFill>
                  <a:schemeClr val="tx1"/>
                </a:solidFill>
                <a:latin typeface="Arial" charset="0"/>
              </a:rPr>
            </a:br>
            <a:r>
              <a:rPr lang="en-US" sz="4400">
                <a:solidFill>
                  <a:schemeClr val="tx1"/>
                </a:solidFill>
                <a:latin typeface="Arial" charset="0"/>
              </a:rPr>
              <a:t>Process for   </a:t>
            </a:r>
            <a:br>
              <a:rPr lang="en-US" sz="4400">
                <a:solidFill>
                  <a:schemeClr val="tx1"/>
                </a:solidFill>
                <a:latin typeface="Arial" charset="0"/>
              </a:rPr>
            </a:br>
            <a:r>
              <a:rPr lang="en-US" sz="4400">
                <a:solidFill>
                  <a:schemeClr val="tx1"/>
                </a:solidFill>
                <a:latin typeface="Arial" charset="0"/>
              </a:rPr>
              <a:t>Quality Quantification.   (PROCESS.QQ)</a:t>
            </a:r>
            <a:br>
              <a:rPr lang="en-US" sz="4400">
                <a:solidFill>
                  <a:schemeClr val="tx1"/>
                </a:solidFill>
                <a:latin typeface="Arial" charset="0"/>
              </a:rPr>
            </a:br>
            <a:r>
              <a:rPr lang="en-US" sz="4400">
                <a:solidFill>
                  <a:schemeClr val="tx1"/>
                </a:solidFill>
                <a:latin typeface="Arial" charset="0"/>
              </a:rPr>
              <a:t/>
            </a:r>
            <a:br>
              <a:rPr lang="en-US" sz="4400">
                <a:solidFill>
                  <a:schemeClr val="tx1"/>
                </a:solidFill>
                <a:latin typeface="Arial" charset="0"/>
              </a:rPr>
            </a:br>
            <a:endParaRPr lang="en-US" sz="4400">
              <a:solidFill>
                <a:schemeClr val="tx1"/>
              </a:solidFill>
              <a:latin typeface="Arial"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a:solidFill>
                  <a:schemeClr val="tx1"/>
                </a:solidFill>
                <a:latin typeface="Arial" charset="0"/>
              </a:rPr>
              <a:t>ENTRY:  (ENTRY.QQ)</a:t>
            </a:r>
            <a:br>
              <a:rPr lang="en-US" b="1">
                <a:solidFill>
                  <a:schemeClr val="tx1"/>
                </a:solidFill>
                <a:latin typeface="Arial" charset="0"/>
              </a:rPr>
            </a:br>
            <a:endParaRPr lang="en-US" b="1">
              <a:solidFill>
                <a:schemeClr val="tx1"/>
              </a:solidFill>
              <a:latin typeface="Arial" charset="0"/>
            </a:endParaRPr>
          </a:p>
        </p:txBody>
      </p:sp>
      <p:sp>
        <p:nvSpPr>
          <p:cNvPr id="30723" name="Rectangle 3"/>
          <p:cNvSpPr>
            <a:spLocks noGrp="1" noChangeArrowheads="1"/>
          </p:cNvSpPr>
          <p:nvPr>
            <p:ph type="body" idx="4294967295"/>
          </p:nvPr>
        </p:nvSpPr>
        <p:spPr/>
        <p:txBody>
          <a:bodyPr/>
          <a:lstStyle/>
          <a:p>
            <a:r>
              <a:rPr lang="en-US">
                <a:latin typeface="Arial" charset="0"/>
              </a:rPr>
              <a:t>1. Do not enter if company files or standards </a:t>
            </a:r>
            <a:r>
              <a:rPr lang="en-US" u="sng">
                <a:latin typeface="Arial" charset="0"/>
              </a:rPr>
              <a:t>already</a:t>
            </a:r>
            <a:r>
              <a:rPr lang="en-US">
                <a:latin typeface="Arial" charset="0"/>
              </a:rPr>
              <a:t> have adequate quantification devices. </a:t>
            </a:r>
          </a:p>
          <a:p>
            <a:pPr lvl="1"/>
            <a:r>
              <a:rPr lang="en-US">
                <a:latin typeface="Arial" charset="0"/>
              </a:rPr>
              <a:t>Use existing quantification SCALES and METERS preferably.</a:t>
            </a:r>
            <a:br>
              <a:rPr lang="en-US">
                <a:latin typeface="Arial" charset="0"/>
              </a:rPr>
            </a:br>
            <a:endParaRPr lang="en-US">
              <a:latin typeface="Arial" charset="0"/>
            </a:endParaRPr>
          </a:p>
          <a:p>
            <a:r>
              <a:rPr lang="en-US">
                <a:latin typeface="Arial" charset="0"/>
              </a:rPr>
              <a:t>2. Enter only if your process input documents </a:t>
            </a:r>
          </a:p>
          <a:p>
            <a:pPr lvl="1"/>
            <a:r>
              <a:rPr lang="en-US">
                <a:latin typeface="Arial" charset="0"/>
              </a:rPr>
              <a:t>(contracts, marketing plans, product plans, requirements specification for example) </a:t>
            </a:r>
          </a:p>
          <a:p>
            <a:pPr lvl="1"/>
            <a:r>
              <a:rPr lang="en-US">
                <a:latin typeface="Arial" charset="0"/>
              </a:rPr>
              <a:t>are Quality Controlled,</a:t>
            </a:r>
          </a:p>
          <a:p>
            <a:pPr lvl="1"/>
            <a:r>
              <a:rPr lang="en-US">
                <a:latin typeface="Arial" charset="0"/>
              </a:rPr>
              <a:t> and have </a:t>
            </a:r>
            <a:r>
              <a:rPr lang="en-US" i="1">
                <a:latin typeface="Arial" charset="0"/>
              </a:rPr>
              <a:t>exited</a:t>
            </a:r>
            <a:r>
              <a:rPr lang="en-US">
                <a:latin typeface="Arial" charset="0"/>
              </a:rPr>
              <a:t> at a known and acceptable standard of defect-freeness </a:t>
            </a:r>
          </a:p>
          <a:p>
            <a:pPr lvl="2"/>
            <a:r>
              <a:rPr lang="en-US" sz="2400" i="1">
                <a:latin typeface="Arial" charset="0"/>
              </a:rPr>
              <a:t>(default standard; less than 1Major defect/page estimated remaining).</a:t>
            </a:r>
            <a:br>
              <a:rPr lang="en-US" sz="2400" i="1">
                <a:latin typeface="Arial" charset="0"/>
              </a:rPr>
            </a:br>
            <a:r>
              <a:rPr lang="en-US">
                <a:latin typeface="Arial" charset="0"/>
              </a:rPr>
              <a:t> </a:t>
            </a:r>
            <a:br>
              <a:rPr lang="en-US">
                <a:latin typeface="Arial" charset="0"/>
              </a:rPr>
            </a:br>
            <a:endParaRPr lang="en-US">
              <a:latin typeface="Arial"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7772400" cy="1066800"/>
          </a:xfrm>
        </p:spPr>
        <p:txBody>
          <a:bodyPr/>
          <a:lstStyle/>
          <a:p>
            <a:r>
              <a:rPr lang="en-US" b="1">
                <a:solidFill>
                  <a:schemeClr val="tx1"/>
                </a:solidFill>
                <a:latin typeface="Arial" charset="0"/>
              </a:rPr>
              <a:t>Procedure for the Quality Quantification Task (PROCEDURE.QQ)</a:t>
            </a:r>
            <a:endParaRPr lang="en-US">
              <a:solidFill>
                <a:schemeClr val="tx1"/>
              </a:solidFill>
              <a:latin typeface="Arial" charset="0"/>
            </a:endParaRPr>
          </a:p>
        </p:txBody>
      </p:sp>
      <p:sp>
        <p:nvSpPr>
          <p:cNvPr id="31747" name="Rectangle 3"/>
          <p:cNvSpPr>
            <a:spLocks noGrp="1" noChangeArrowheads="1"/>
          </p:cNvSpPr>
          <p:nvPr>
            <p:ph type="body" idx="4294967295"/>
          </p:nvPr>
        </p:nvSpPr>
        <p:spPr>
          <a:xfrm>
            <a:off x="1111250" y="990600"/>
            <a:ext cx="8032750" cy="5540375"/>
          </a:xfrm>
        </p:spPr>
        <p:txBody>
          <a:bodyPr/>
          <a:lstStyle/>
          <a:p>
            <a:pPr>
              <a:buFontTx/>
              <a:buNone/>
            </a:pPr>
            <a:r>
              <a:rPr lang="en-US" sz="1400" b="1">
                <a:latin typeface="Arial" charset="0"/>
              </a:rPr>
              <a:t>NOTE: these following steps cannot be simply sequentially. They need to be repeated many times to evolve realistic quality quantifications.</a:t>
            </a:r>
            <a:br>
              <a:rPr lang="en-US" sz="1400" b="1">
                <a:latin typeface="Arial" charset="0"/>
              </a:rPr>
            </a:br>
            <a:r>
              <a:rPr lang="en-US" sz="1400" b="1">
                <a:latin typeface="Arial" charset="0"/>
              </a:rPr>
              <a:t>1. Use applicable rules {RULES.GR, RULES.QR, RULES.QQ}</a:t>
            </a:r>
            <a:br>
              <a:rPr lang="en-US" sz="1400" b="1">
                <a:latin typeface="Arial" charset="0"/>
              </a:rPr>
            </a:br>
            <a:endParaRPr lang="en-US" sz="1400" b="1">
              <a:latin typeface="Arial" charset="0"/>
            </a:endParaRPr>
          </a:p>
          <a:p>
            <a:pPr>
              <a:buFontTx/>
              <a:buNone/>
            </a:pPr>
            <a:r>
              <a:rPr lang="en-US" sz="1400" b="1">
                <a:latin typeface="Arial" charset="0"/>
              </a:rPr>
              <a:t>2. </a:t>
            </a:r>
            <a:r>
              <a:rPr lang="en-US" sz="1400" b="1" i="1">
                <a:latin typeface="Arial" charset="0"/>
              </a:rPr>
              <a:t>Build a list</a:t>
            </a:r>
            <a:r>
              <a:rPr lang="en-US" sz="1400" b="1">
                <a:latin typeface="Arial" charset="0"/>
              </a:rPr>
              <a:t> of all quality concerns from your process input documents. Include </a:t>
            </a:r>
            <a:r>
              <a:rPr lang="en-US" sz="1400" b="1" i="1">
                <a:latin typeface="Arial" charset="0"/>
              </a:rPr>
              <a:t>implicit</a:t>
            </a:r>
            <a:r>
              <a:rPr lang="en-US" sz="1400" b="1">
                <a:latin typeface="Arial" charset="0"/>
              </a:rPr>
              <a:t> quality requirements</a:t>
            </a:r>
            <a:r>
              <a:rPr lang="en-US" sz="1400" b="1" i="1">
                <a:latin typeface="Arial" charset="0"/>
              </a:rPr>
              <a:t> derived from</a:t>
            </a:r>
            <a:r>
              <a:rPr lang="en-US" sz="1400" b="1">
                <a:latin typeface="Arial" charset="0"/>
              </a:rPr>
              <a:t> design requirements. Include any recent practical experience such as from evolutionary steps ( of this project, pilot experiences or prototypes.</a:t>
            </a:r>
            <a:br>
              <a:rPr lang="en-US" sz="1400" b="1">
                <a:latin typeface="Arial" charset="0"/>
              </a:rPr>
            </a:br>
            <a:endParaRPr lang="en-US" sz="1400" b="1">
              <a:latin typeface="Arial" charset="0"/>
            </a:endParaRPr>
          </a:p>
          <a:p>
            <a:pPr>
              <a:buFontTx/>
              <a:buNone/>
            </a:pPr>
            <a:r>
              <a:rPr lang="en-US" sz="1400" b="1">
                <a:latin typeface="Arial" charset="0"/>
              </a:rPr>
              <a:t>3. </a:t>
            </a:r>
            <a:r>
              <a:rPr lang="en-US" sz="1400" b="1" i="1">
                <a:latin typeface="Arial" charset="0"/>
              </a:rPr>
              <a:t>Detail</a:t>
            </a:r>
            <a:r>
              <a:rPr lang="en-US" sz="1400" b="1">
                <a:latin typeface="Arial" charset="0"/>
              </a:rPr>
              <a:t> the specification to a useful level. Include any recent practical experience such as from evolutionary result delivery steps of this project. </a:t>
            </a:r>
            <a:br>
              <a:rPr lang="en-US" sz="1400" b="1">
                <a:latin typeface="Arial" charset="0"/>
              </a:rPr>
            </a:br>
            <a:endParaRPr lang="en-US" sz="1400" b="1">
              <a:latin typeface="Arial" charset="0"/>
            </a:endParaRPr>
          </a:p>
          <a:p>
            <a:pPr>
              <a:buFontTx/>
              <a:buNone/>
            </a:pPr>
            <a:r>
              <a:rPr lang="en-US" sz="1400" b="1">
                <a:latin typeface="Arial" charset="0"/>
              </a:rPr>
              <a:t>4. Revise these specifications when some design engineering/planning work is done on their basis. Only through design work can you know about the available technology and its costs.</a:t>
            </a:r>
            <a:br>
              <a:rPr lang="en-US" sz="1400" b="1">
                <a:latin typeface="Arial" charset="0"/>
              </a:rPr>
            </a:br>
            <a:endParaRPr lang="en-US" sz="1400" b="1">
              <a:latin typeface="Arial" charset="0"/>
            </a:endParaRPr>
          </a:p>
          <a:p>
            <a:pPr>
              <a:buFontTx/>
              <a:buNone/>
            </a:pPr>
            <a:r>
              <a:rPr lang="en-US" sz="1400" b="1">
                <a:latin typeface="Arial" charset="0"/>
              </a:rPr>
              <a:t>5. Perform Quality Control (Inspection method) calculating remaining Major defects per page for the exit control. Apply valid rules {RULES.GR, RULES.QR, RULES.QQ}</a:t>
            </a:r>
            <a:br>
              <a:rPr lang="en-US" sz="1400" b="1">
                <a:latin typeface="Arial" charset="0"/>
              </a:rPr>
            </a:br>
            <a:endParaRPr lang="en-US" sz="1400" b="1">
              <a:latin typeface="Arial" charset="0"/>
            </a:endParaRPr>
          </a:p>
          <a:p>
            <a:pPr>
              <a:buFontTx/>
              <a:buNone/>
            </a:pPr>
            <a:r>
              <a:rPr lang="en-US" sz="1400" b="1">
                <a:latin typeface="Arial" charset="0"/>
              </a:rPr>
              <a:t>6. Get experience using these specifications and revise specifications to be more realistic.</a:t>
            </a:r>
            <a:br>
              <a:rPr lang="en-US" sz="1400" b="1">
                <a:latin typeface="Arial" charset="0"/>
              </a:rPr>
            </a:br>
            <a:endParaRPr lang="en-US" sz="1400" b="1">
              <a:latin typeface="Arial" charset="0"/>
            </a:endParaRPr>
          </a:p>
          <a:p>
            <a:pPr>
              <a:buFontTx/>
              <a:buNone/>
            </a:pPr>
            <a:r>
              <a:rPr lang="en-US" sz="1400" b="1">
                <a:latin typeface="Arial" charset="0"/>
              </a:rPr>
              <a:t>7. Repeat this process until you are satisfied with the result.</a:t>
            </a:r>
            <a:br>
              <a:rPr lang="en-US" sz="1400" b="1">
                <a:latin typeface="Arial" charset="0"/>
              </a:rPr>
            </a:br>
            <a:endParaRPr lang="en-US" sz="1400" b="1">
              <a:latin typeface="Arial" charset="0"/>
            </a:endParaRPr>
          </a:p>
          <a:p>
            <a:pPr>
              <a:buFontTx/>
              <a:buNone/>
            </a:pPr>
            <a:r>
              <a:rPr lang="en-US" sz="1400" b="1">
                <a:latin typeface="Arial" charset="0"/>
              </a:rPr>
              <a:t>8. Cumulate your improved idea experiences and make available to others.</a:t>
            </a:r>
            <a:br>
              <a:rPr lang="en-US" sz="1400" b="1">
                <a:latin typeface="Arial" charset="0"/>
              </a:rPr>
            </a:br>
            <a:r>
              <a:rPr lang="en-US" sz="1400" b="1">
                <a:latin typeface="Arial" charset="0"/>
              </a:rPr>
              <a:t/>
            </a:r>
            <a:br>
              <a:rPr lang="en-US" sz="1400" b="1">
                <a:latin typeface="Arial" charset="0"/>
              </a:rPr>
            </a:br>
            <a:endParaRPr lang="en-US" sz="1400" b="1">
              <a:latin typeface="Arial"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a:solidFill>
                  <a:schemeClr val="tx1"/>
                </a:solidFill>
                <a:latin typeface="Arial" charset="0"/>
              </a:rPr>
              <a:t>EXIT: (EXIT.QQ)</a:t>
            </a:r>
            <a:br>
              <a:rPr lang="en-US" b="1">
                <a:solidFill>
                  <a:schemeClr val="tx1"/>
                </a:solidFill>
                <a:latin typeface="Arial" charset="0"/>
              </a:rPr>
            </a:br>
            <a:endParaRPr lang="en-US" b="1">
              <a:solidFill>
                <a:schemeClr val="tx1"/>
              </a:solidFill>
              <a:latin typeface="Arial" charset="0"/>
            </a:endParaRPr>
          </a:p>
        </p:txBody>
      </p:sp>
      <p:sp>
        <p:nvSpPr>
          <p:cNvPr id="32771" name="Rectangle 3"/>
          <p:cNvSpPr>
            <a:spLocks noGrp="1" noChangeArrowheads="1"/>
          </p:cNvSpPr>
          <p:nvPr>
            <p:ph type="body" idx="4294967295"/>
          </p:nvPr>
        </p:nvSpPr>
        <p:spPr>
          <a:xfrm>
            <a:off x="1254125" y="1009650"/>
            <a:ext cx="7343775" cy="5092700"/>
          </a:xfrm>
        </p:spPr>
        <p:txBody>
          <a:bodyPr/>
          <a:lstStyle/>
          <a:p>
            <a:pPr>
              <a:buFontTx/>
              <a:buNone/>
            </a:pPr>
            <a:r>
              <a:rPr lang="en-US" sz="3200">
                <a:latin typeface="Arial" charset="0"/>
              </a:rPr>
              <a:t>1. Calculated remaining Major defects/page less than 1.</a:t>
            </a:r>
            <a:br>
              <a:rPr lang="en-US" sz="3200">
                <a:latin typeface="Arial" charset="0"/>
              </a:rPr>
            </a:br>
            <a:endParaRPr lang="en-US" sz="3200">
              <a:latin typeface="Arial" charset="0"/>
            </a:endParaRPr>
          </a:p>
          <a:p>
            <a:pPr>
              <a:buFontTx/>
              <a:buNone/>
            </a:pPr>
            <a:r>
              <a:rPr lang="en-US" sz="3200">
                <a:latin typeface="Arial" charset="0"/>
              </a:rPr>
              <a:t>2. or  exit condition </a:t>
            </a:r>
            <a:r>
              <a:rPr lang="ja-JP" altLang="en-US" sz="3200">
                <a:latin typeface="Arial"/>
              </a:rPr>
              <a:t>“</a:t>
            </a:r>
            <a:r>
              <a:rPr lang="en-US" sz="3200">
                <a:latin typeface="Arial" charset="0"/>
              </a:rPr>
              <a:t>1.</a:t>
            </a:r>
            <a:r>
              <a:rPr lang="ja-JP" altLang="en-US" sz="3200">
                <a:latin typeface="Arial"/>
              </a:rPr>
              <a:t>”</a:t>
            </a:r>
            <a:r>
              <a:rPr lang="en-US" sz="3200">
                <a:latin typeface="Arial" charset="0"/>
              </a:rPr>
              <a:t> above is </a:t>
            </a:r>
            <a:r>
              <a:rPr lang="en-US" sz="3200" u="sng">
                <a:latin typeface="Arial" charset="0"/>
              </a:rPr>
              <a:t>waived</a:t>
            </a:r>
            <a:r>
              <a:rPr lang="en-US" sz="3200">
                <a:latin typeface="Arial" charset="0"/>
              </a:rPr>
              <a:t> </a:t>
            </a:r>
          </a:p>
          <a:p>
            <a:pPr>
              <a:buFontTx/>
              <a:buNone/>
            </a:pPr>
            <a:r>
              <a:rPr lang="en-US" sz="3200">
                <a:latin typeface="Arial" charset="0"/>
              </a:rPr>
              <a:t>	</a:t>
            </a:r>
            <a:r>
              <a:rPr lang="en-US" i="1">
                <a:latin typeface="Arial" charset="0"/>
              </a:rPr>
              <a:t>with the intent of getting experience or opinions</a:t>
            </a:r>
            <a:r>
              <a:rPr lang="en-US" sz="3200">
                <a:latin typeface="Arial" charset="0"/>
              </a:rPr>
              <a:t> </a:t>
            </a:r>
          </a:p>
          <a:p>
            <a:pPr>
              <a:buFontTx/>
              <a:buNone/>
            </a:pPr>
            <a:r>
              <a:rPr lang="en-US" sz="3200">
                <a:latin typeface="Arial" charset="0"/>
              </a:rPr>
              <a:t>	so as to </a:t>
            </a:r>
            <a:r>
              <a:rPr lang="en-US" sz="3200" u="sng">
                <a:latin typeface="Arial" charset="0"/>
              </a:rPr>
              <a:t>refine</a:t>
            </a:r>
            <a:r>
              <a:rPr lang="en-US" sz="3200">
                <a:latin typeface="Arial" charset="0"/>
              </a:rPr>
              <a:t> it </a:t>
            </a:r>
          </a:p>
          <a:p>
            <a:pPr>
              <a:buFontTx/>
              <a:buNone/>
            </a:pPr>
            <a:r>
              <a:rPr lang="en-US" sz="3200">
                <a:latin typeface="Arial" charset="0"/>
              </a:rPr>
              <a:t>	      </a:t>
            </a:r>
            <a:r>
              <a:rPr lang="en-US" sz="2800" i="1">
                <a:latin typeface="Arial" charset="0"/>
              </a:rPr>
              <a:t>for official exit and more-serious use</a:t>
            </a:r>
            <a:r>
              <a:rPr lang="en-US" sz="3200">
                <a:latin typeface="Arial" charset="0"/>
              </a:rPr>
              <a:t>.</a:t>
            </a:r>
            <a:br>
              <a:rPr lang="en-US" sz="3200">
                <a:latin typeface="Arial" charset="0"/>
              </a:rPr>
            </a:br>
            <a:endParaRPr lang="en-US" sz="3200">
              <a:latin typeface="Arial"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b="1" u="sng">
                <a:latin typeface="Arial" charset="0"/>
              </a:rPr>
              <a:t>Specific Rules for Quality Quantification (QQ)</a:t>
            </a:r>
            <a:br>
              <a:rPr lang="en-US" b="1" u="sng">
                <a:latin typeface="Arial" charset="0"/>
              </a:rPr>
            </a:br>
            <a:endParaRPr lang="en-US" b="1" u="sng">
              <a:latin typeface="Arial" charset="0"/>
            </a:endParaRPr>
          </a:p>
        </p:txBody>
      </p:sp>
      <p:sp>
        <p:nvSpPr>
          <p:cNvPr id="33795" name="Rectangle 3"/>
          <p:cNvSpPr>
            <a:spLocks noGrp="1" noChangeArrowheads="1"/>
          </p:cNvSpPr>
          <p:nvPr>
            <p:ph type="body" idx="4294967295"/>
          </p:nvPr>
        </p:nvSpPr>
        <p:spPr>
          <a:xfrm>
            <a:off x="1106488" y="1000125"/>
            <a:ext cx="7899400" cy="5092700"/>
          </a:xfrm>
        </p:spPr>
        <p:txBody>
          <a:bodyPr/>
          <a:lstStyle/>
          <a:p>
            <a:pPr>
              <a:lnSpc>
                <a:spcPct val="90000"/>
              </a:lnSpc>
            </a:pPr>
            <a:r>
              <a:rPr lang="en-US">
                <a:latin typeface="Arial" charset="0"/>
              </a:rPr>
              <a:t>4.3. Rules: Quality Quantification. (RULES.QQ)</a:t>
            </a:r>
          </a:p>
          <a:p>
            <a:pPr>
              <a:lnSpc>
                <a:spcPct val="90000"/>
              </a:lnSpc>
            </a:pPr>
            <a:endParaRPr lang="en-US">
              <a:latin typeface="Arial" charset="0"/>
            </a:endParaRPr>
          </a:p>
          <a:p>
            <a:pPr>
              <a:lnSpc>
                <a:spcPct val="90000"/>
              </a:lnSpc>
            </a:pPr>
            <a:r>
              <a:rPr lang="en-US">
                <a:latin typeface="Arial" charset="0"/>
              </a:rPr>
              <a:t>The following rules would be </a:t>
            </a:r>
          </a:p>
          <a:p>
            <a:pPr lvl="1">
              <a:lnSpc>
                <a:spcPct val="90000"/>
              </a:lnSpc>
            </a:pPr>
            <a:r>
              <a:rPr lang="en-US">
                <a:latin typeface="Arial" charset="0"/>
              </a:rPr>
              <a:t>appropriate for a culture which was intent on raising quality specifications to a high level </a:t>
            </a:r>
          </a:p>
          <a:p>
            <a:pPr lvl="1">
              <a:lnSpc>
                <a:spcPct val="90000"/>
              </a:lnSpc>
            </a:pPr>
            <a:r>
              <a:rPr lang="en-US">
                <a:latin typeface="Arial" charset="0"/>
              </a:rPr>
              <a:t>and to systematically learn as a group, </a:t>
            </a:r>
          </a:p>
          <a:p>
            <a:pPr lvl="1">
              <a:lnSpc>
                <a:spcPct val="90000"/>
              </a:lnSpc>
            </a:pPr>
            <a:r>
              <a:rPr lang="en-US">
                <a:latin typeface="Arial" charset="0"/>
              </a:rPr>
              <a:t>in the long term,  </a:t>
            </a:r>
          </a:p>
          <a:p>
            <a:pPr lvl="1">
              <a:lnSpc>
                <a:spcPct val="90000"/>
              </a:lnSpc>
            </a:pPr>
            <a:r>
              <a:rPr lang="en-US">
                <a:latin typeface="Arial" charset="0"/>
              </a:rPr>
              <a:t>from the experiences of themselves and others. </a:t>
            </a:r>
          </a:p>
          <a:p>
            <a:pPr>
              <a:lnSpc>
                <a:spcPct val="90000"/>
              </a:lnSpc>
            </a:pPr>
            <a:r>
              <a:rPr lang="en-US">
                <a:latin typeface="Arial" charset="0"/>
              </a:rPr>
              <a:t>The rules are guidance to the any writer or maintainer of quality specifications.  </a:t>
            </a:r>
          </a:p>
          <a:p>
            <a:pPr>
              <a:lnSpc>
                <a:spcPct val="90000"/>
              </a:lnSpc>
            </a:pPr>
            <a:r>
              <a:rPr lang="en-US">
                <a:latin typeface="Arial" charset="0"/>
              </a:rPr>
              <a:t>Violations of these rules would be classed as</a:t>
            </a:r>
            <a:r>
              <a:rPr lang="en-US" i="1" u="sng">
                <a:latin typeface="Arial" charset="0"/>
              </a:rPr>
              <a:t> 'defects'</a:t>
            </a:r>
            <a:r>
              <a:rPr lang="en-US">
                <a:latin typeface="Arial" charset="0"/>
              </a:rPr>
              <a:t> in a quality control process on the document. </a:t>
            </a:r>
            <a:br>
              <a:rPr lang="en-US">
                <a:latin typeface="Arial" charset="0"/>
              </a:rPr>
            </a:br>
            <a:endParaRPr lang="en-US">
              <a:latin typeface="Arial"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54125" y="117475"/>
            <a:ext cx="7889875" cy="584200"/>
          </a:xfrm>
          <a:ln>
            <a:solidFill>
              <a:schemeClr val="tx1"/>
            </a:solidFill>
            <a:miter lim="800000"/>
            <a:headEnd/>
            <a:tailEnd/>
          </a:ln>
        </p:spPr>
        <p:txBody>
          <a:bodyPr/>
          <a:lstStyle/>
          <a:p>
            <a:r>
              <a:rPr lang="en-US" sz="2400" b="1">
                <a:solidFill>
                  <a:schemeClr val="tx1"/>
                </a:solidFill>
                <a:latin typeface="Arial" charset="0"/>
              </a:rPr>
              <a:t>Rules for Quality Quantification:(RULES.QQ) 1of2</a:t>
            </a:r>
            <a:endParaRPr lang="en-US" sz="2400">
              <a:solidFill>
                <a:schemeClr val="tx1"/>
              </a:solidFill>
              <a:latin typeface="Arial" charset="0"/>
            </a:endParaRPr>
          </a:p>
        </p:txBody>
      </p:sp>
      <p:sp>
        <p:nvSpPr>
          <p:cNvPr id="34819" name="Rectangle 3"/>
          <p:cNvSpPr>
            <a:spLocks noGrp="1" noChangeArrowheads="1"/>
          </p:cNvSpPr>
          <p:nvPr>
            <p:ph type="body" idx="4294967295"/>
          </p:nvPr>
        </p:nvSpPr>
        <p:spPr>
          <a:xfrm>
            <a:off x="1093788" y="749300"/>
            <a:ext cx="8050212" cy="5880100"/>
          </a:xfrm>
          <a:noFill/>
          <a:extLst>
            <a:ext uri="{909E8E84-426E-40dd-AFC4-6F175D3DCCD1}">
              <a14:hiddenFill xmlns:a14="http://schemas.microsoft.com/office/drawing/2010/main">
                <a:solidFill>
                  <a:schemeClr val="bg1"/>
                </a:solidFill>
              </a14:hiddenFill>
            </a:ext>
          </a:extLst>
        </p:spPr>
        <p:txBody>
          <a:bodyPr/>
          <a:lstStyle/>
          <a:p>
            <a:pPr>
              <a:lnSpc>
                <a:spcPct val="90000"/>
              </a:lnSpc>
              <a:buFontTx/>
              <a:buNone/>
            </a:pPr>
            <a:r>
              <a:rPr lang="en-US" sz="1600" b="1">
                <a:latin typeface="Arial" charset="0"/>
              </a:rPr>
              <a:t>         0:RULES: Rules for technical specification (RULES.GR) apply. This may be used in </a:t>
            </a:r>
            <a:r>
              <a:rPr lang="en-US" sz="1600" b="1" i="1">
                <a:latin typeface="Arial" charset="0"/>
              </a:rPr>
              <a:t>addition</a:t>
            </a:r>
            <a:r>
              <a:rPr lang="en-US" sz="1600" b="1">
                <a:latin typeface="Arial" charset="0"/>
              </a:rPr>
              <a:t> to the Quality Requirement Specification Rules (RULES.QR) or whenever serious emphasis on quality definition is required.</a:t>
            </a:r>
            <a:br>
              <a:rPr lang="en-US" sz="1600" b="1">
                <a:latin typeface="Arial" charset="0"/>
              </a:rPr>
            </a:br>
            <a:r>
              <a:rPr lang="en-US" sz="1600" b="1">
                <a:latin typeface="Arial" charset="0"/>
              </a:rPr>
              <a:t/>
            </a:r>
            <a:br>
              <a:rPr lang="en-US" sz="1600" b="1">
                <a:latin typeface="Arial" charset="0"/>
              </a:rPr>
            </a:br>
            <a:r>
              <a:rPr lang="en-US" sz="1600" b="1">
                <a:latin typeface="Arial" charset="0"/>
              </a:rPr>
              <a:t>  1:STANDARD:  The Scale shall wherever possible be derived from a standard SCALE (in named files or referenced sources) and the standard </a:t>
            </a:r>
            <a:r>
              <a:rPr lang="en-US" sz="1600" b="1" i="1">
                <a:latin typeface="Arial" charset="0"/>
              </a:rPr>
              <a:t>shall</a:t>
            </a:r>
            <a:r>
              <a:rPr lang="en-US" sz="1600" b="1">
                <a:latin typeface="Arial" charset="0"/>
              </a:rPr>
              <a:t> be source referenced (</a:t>
            </a:r>
            <a:r>
              <a:rPr lang="en-US" sz="1600" b="1">
                <a:latin typeface="Arial" charset="0"/>
                <a:sym typeface="Wingdings" charset="0"/>
              </a:rPr>
              <a:t></a:t>
            </a:r>
            <a:r>
              <a:rPr lang="en-US" sz="1600" b="1">
                <a:latin typeface="Arial" charset="0"/>
              </a:rPr>
              <a:t>) in the specification. </a:t>
            </a:r>
            <a:br>
              <a:rPr lang="en-US" sz="1600" b="1">
                <a:latin typeface="Arial" charset="0"/>
              </a:rPr>
            </a:br>
            <a:r>
              <a:rPr lang="en-US" sz="1600" b="1">
                <a:latin typeface="Arial" charset="0"/>
              </a:rPr>
              <a:t/>
            </a:r>
            <a:br>
              <a:rPr lang="en-US" sz="1600" b="1">
                <a:latin typeface="Arial" charset="0"/>
              </a:rPr>
            </a:br>
            <a:r>
              <a:rPr lang="en-US" sz="1600" b="1">
                <a:latin typeface="Arial" charset="0"/>
              </a:rPr>
              <a:t>  2:SCALENOTE:  If the Scale is not standard, a notification to Scale owner will inform about this case. "Note sent to &lt;owner&gt;" will be included as comment to confirm this act.</a:t>
            </a:r>
            <a:br>
              <a:rPr lang="en-US" sz="1600" b="1">
                <a:latin typeface="Arial" charset="0"/>
              </a:rPr>
            </a:br>
            <a:r>
              <a:rPr lang="en-US" sz="1600" b="1">
                <a:latin typeface="Arial" charset="0"/>
              </a:rPr>
              <a:t/>
            </a:r>
            <a:br>
              <a:rPr lang="en-US" sz="1600" b="1">
                <a:latin typeface="Arial" charset="0"/>
              </a:rPr>
            </a:br>
            <a:r>
              <a:rPr lang="en-US" sz="1600" b="1">
                <a:latin typeface="Arial" charset="0"/>
              </a:rPr>
              <a:t>  3:RICH: Where appropriate, a quality concept will be specified with the aid of </a:t>
            </a:r>
            <a:r>
              <a:rPr lang="en-US" sz="1600" b="1" i="1">
                <a:latin typeface="Arial" charset="0"/>
              </a:rPr>
              <a:t>multiple</a:t>
            </a:r>
            <a:r>
              <a:rPr lang="en-US" sz="1600" b="1">
                <a:latin typeface="Arial" charset="0"/>
              </a:rPr>
              <a:t> Scale definitions, each with their own unique tag, and appropriate set of defining parameters.</a:t>
            </a:r>
            <a:br>
              <a:rPr lang="en-US" sz="1600" b="1">
                <a:latin typeface="Arial" charset="0"/>
              </a:rPr>
            </a:br>
            <a:r>
              <a:rPr lang="en-US" sz="1600" b="1">
                <a:latin typeface="Arial" charset="0"/>
              </a:rPr>
              <a:t/>
            </a:r>
            <a:br>
              <a:rPr lang="en-US" sz="1600" b="1">
                <a:latin typeface="Arial" charset="0"/>
              </a:rPr>
            </a:br>
            <a:r>
              <a:rPr lang="en-US" sz="1600" b="1">
                <a:latin typeface="Arial" charset="0"/>
              </a:rPr>
              <a:t>  4: Meter : a practical and economic Meter or set of Meter s will be specified for each Scale. Preference will be given to previously defined Meter s in our Quantification </a:t>
            </a:r>
            <a:r>
              <a:rPr lang="en-US" sz="1800" b="1">
                <a:latin typeface="Arial" charset="0"/>
              </a:rPr>
              <a:t>archives</a:t>
            </a:r>
            <a:r>
              <a:rPr lang="en-US" sz="1600" b="1">
                <a:latin typeface="Arial" charset="0"/>
              </a:rPr>
              <a:t>.</a:t>
            </a:r>
            <a:br>
              <a:rPr lang="en-US" sz="1600" b="1">
                <a:latin typeface="Arial" charset="0"/>
              </a:rPr>
            </a:br>
            <a:r>
              <a:rPr lang="en-US" sz="1600" b="1">
                <a:latin typeface="Arial" charset="0"/>
              </a:rPr>
              <a:t/>
            </a:r>
            <a:br>
              <a:rPr lang="en-US" sz="1600" b="1">
                <a:latin typeface="Arial" charset="0"/>
              </a:rPr>
            </a:br>
            <a:r>
              <a:rPr lang="en-US" sz="1600" b="1">
                <a:latin typeface="Arial" charset="0"/>
              </a:rPr>
              <a:t>  5: Meter. NOTE:  When 'essentially new' (no reference to previous case in generic archives) Meter specifications are made a Notification to Meter owner will notify about this case. "Note sent to &lt;owner&gt;" will be included as comment.</a:t>
            </a:r>
            <a:br>
              <a:rPr lang="en-US" sz="1600" b="1">
                <a:latin typeface="Arial" charset="0"/>
              </a:rPr>
            </a:br>
            <a:endParaRPr lang="en-US" sz="1600" b="1">
              <a:latin typeface="Arial" charset="0"/>
            </a:endParaRPr>
          </a:p>
        </p:txBody>
      </p:sp>
      <p:sp>
        <p:nvSpPr>
          <p:cNvPr id="34820" name="Text Box 4"/>
          <p:cNvSpPr txBox="1">
            <a:spLocks noChangeArrowheads="1"/>
          </p:cNvSpPr>
          <p:nvPr/>
        </p:nvSpPr>
        <p:spPr bwMode="auto">
          <a:xfrm>
            <a:off x="3778250" y="6461125"/>
            <a:ext cx="3889375" cy="53181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chemeClr val="accent2"/>
                </a:solidFill>
              </a:rPr>
              <a:t>Continued next slide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89266"/>
            <a:ext cx="7772400" cy="1470025"/>
          </a:xfrm>
        </p:spPr>
        <p:txBody>
          <a:bodyPr/>
          <a:lstStyle/>
          <a:p>
            <a:r>
              <a:rPr lang="en-US" sz="6000" dirty="0" smtClean="0"/>
              <a:t>Quantifying Music</a:t>
            </a:r>
            <a:br>
              <a:rPr lang="en-US" sz="6000" dirty="0" smtClean="0"/>
            </a:br>
            <a:r>
              <a:rPr lang="en-US" dirty="0" smtClean="0"/>
              <a:t>with Hi to Andrea </a:t>
            </a:r>
            <a:r>
              <a:rPr lang="en-US" dirty="0" err="1" smtClean="0"/>
              <a:t>Provaglio</a:t>
            </a:r>
            <a:r>
              <a:rPr lang="en-US" dirty="0" smtClean="0"/>
              <a:t>, Venice</a:t>
            </a:r>
            <a:endParaRPr lang="en-US" dirty="0"/>
          </a:p>
        </p:txBody>
      </p:sp>
      <p:sp>
        <p:nvSpPr>
          <p:cNvPr id="3" name="Subtitle 2"/>
          <p:cNvSpPr>
            <a:spLocks noGrp="1"/>
          </p:cNvSpPr>
          <p:nvPr>
            <p:ph type="subTitle" idx="1"/>
          </p:nvPr>
        </p:nvSpPr>
        <p:spPr>
          <a:xfrm>
            <a:off x="1371600" y="4280456"/>
            <a:ext cx="6400800" cy="1752600"/>
          </a:xfrm>
        </p:spPr>
        <p:txBody>
          <a:bodyPr/>
          <a:lstStyle/>
          <a:p>
            <a:r>
              <a:rPr lang="en-US" dirty="0" smtClean="0"/>
              <a:t>Tom Gilb</a:t>
            </a:r>
          </a:p>
          <a:p>
            <a:r>
              <a:rPr lang="en-US" dirty="0" smtClean="0"/>
              <a:t>Lightning Talk at ACCU, Oxford,  2012</a:t>
            </a:r>
            <a:endParaRPr lang="en-US" dirty="0"/>
          </a:p>
        </p:txBody>
      </p:sp>
      <p:pic>
        <p:nvPicPr>
          <p:cNvPr id="4" name="Picture 3" descr="Tom Gilb in Javazone 2012 Speakers info.png"/>
          <p:cNvPicPr>
            <a:picLocks noChangeAspect="1"/>
          </p:cNvPicPr>
          <p:nvPr/>
        </p:nvPicPr>
        <p:blipFill rotWithShape="1">
          <a:blip r:embed="rId2">
            <a:extLst>
              <a:ext uri="{28A0092B-C50C-407E-A947-70E740481C1C}">
                <a14:useLocalDpi xmlns:a14="http://schemas.microsoft.com/office/drawing/2010/main" val="0"/>
              </a:ext>
            </a:extLst>
          </a:blip>
          <a:srcRect l="-5919" t="-11378" r="33750" b="4455"/>
          <a:stretch/>
        </p:blipFill>
        <p:spPr>
          <a:xfrm>
            <a:off x="2952374" y="111641"/>
            <a:ext cx="3025091" cy="2883761"/>
          </a:xfrm>
          <a:prstGeom prst="rect">
            <a:avLst/>
          </a:prstGeom>
        </p:spPr>
      </p:pic>
    </p:spTree>
    <p:extLst>
      <p:ext uri="{BB962C8B-B14F-4D97-AF65-F5344CB8AC3E}">
        <p14:creationId xmlns:p14="http://schemas.microsoft.com/office/powerpoint/2010/main" val="37054103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6</a:t>
            </a:r>
          </a:p>
        </p:txBody>
      </p:sp>
      <p:sp>
        <p:nvSpPr>
          <p:cNvPr id="2867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8676" name="Rectangle 4"/>
          <p:cNvSpPr>
            <a:spLocks noGrp="1" noChangeArrowheads="1"/>
          </p:cNvSpPr>
          <p:nvPr>
            <p:ph type="title"/>
          </p:nvPr>
        </p:nvSpPr>
        <p:spPr/>
        <p:txBody>
          <a:bodyPr/>
          <a:lstStyle/>
          <a:p>
            <a:r>
              <a:rPr lang="ja-JP" altLang="en-US" b="1">
                <a:latin typeface="Calibri" charset="0"/>
              </a:rPr>
              <a:t>‘</a:t>
            </a:r>
            <a:r>
              <a:rPr lang="en-US" b="1">
                <a:latin typeface="Calibri" charset="0"/>
              </a:rPr>
              <a:t>Means</a:t>
            </a:r>
            <a:r>
              <a:rPr lang="ja-JP" altLang="en-US" b="1">
                <a:latin typeface="Calibri" charset="0"/>
              </a:rPr>
              <a:t>’</a:t>
            </a:r>
            <a:r>
              <a:rPr lang="en-US" b="1">
                <a:latin typeface="Calibri" charset="0"/>
              </a:rPr>
              <a:t> Objectives:	</a:t>
            </a:r>
          </a:p>
        </p:txBody>
      </p:sp>
      <p:sp>
        <p:nvSpPr>
          <p:cNvPr id="14341" name="Rectangle 5"/>
          <p:cNvSpPr>
            <a:spLocks noGrp="1" noChangeArrowheads="1"/>
          </p:cNvSpPr>
          <p:nvPr>
            <p:ph type="body" idx="1"/>
          </p:nvPr>
        </p:nvSpPr>
        <p:spPr>
          <a:xfrm>
            <a:off x="0" y="1600200"/>
            <a:ext cx="5791200" cy="4525963"/>
          </a:xfrm>
        </p:spPr>
        <p:txBody>
          <a:bodyPr>
            <a:normAutofit/>
          </a:bodyPr>
          <a:lstStyle/>
          <a:p>
            <a:pPr lvl="1">
              <a:lnSpc>
                <a:spcPct val="80000"/>
              </a:lnSpc>
              <a:spcBef>
                <a:spcPts val="600"/>
              </a:spcBef>
            </a:pPr>
            <a:r>
              <a:rPr lang="en-US" sz="2400" b="1">
                <a:latin typeface="Calibri" charset="0"/>
              </a:rPr>
              <a:t>Support the </a:t>
            </a:r>
            <a:r>
              <a:rPr lang="en-US" sz="3300" b="1">
                <a:solidFill>
                  <a:srgbClr val="FF0000"/>
                </a:solidFill>
                <a:latin typeface="Calibri" charset="0"/>
              </a:rPr>
              <a:t>Strategic </a:t>
            </a:r>
            <a:r>
              <a:rPr lang="en-US" sz="2400" b="1">
                <a:latin typeface="Calibri" charset="0"/>
              </a:rPr>
              <a:t>Objectives	</a:t>
            </a:r>
          </a:p>
          <a:p>
            <a:pPr lvl="2">
              <a:lnSpc>
                <a:spcPct val="80000"/>
              </a:lnSpc>
            </a:pPr>
            <a:r>
              <a:rPr lang="en-US" sz="2700" b="1" i="1">
                <a:latin typeface="Calibri" charset="0"/>
              </a:rPr>
              <a:t>Complaints:	</a:t>
            </a:r>
          </a:p>
          <a:p>
            <a:pPr lvl="2">
              <a:lnSpc>
                <a:spcPct val="80000"/>
              </a:lnSpc>
            </a:pPr>
            <a:r>
              <a:rPr lang="en-US" sz="2700" b="1" i="1">
                <a:latin typeface="Calibri" charset="0"/>
              </a:rPr>
              <a:t>Feature Production:	</a:t>
            </a:r>
          </a:p>
          <a:p>
            <a:pPr lvl="2">
              <a:lnSpc>
                <a:spcPct val="80000"/>
              </a:lnSpc>
            </a:pPr>
            <a:r>
              <a:rPr lang="en-US" sz="2700" b="1" i="1">
                <a:latin typeface="Calibri" charset="0"/>
              </a:rPr>
              <a:t>Rework Costs:	</a:t>
            </a:r>
          </a:p>
          <a:p>
            <a:pPr lvl="2">
              <a:lnSpc>
                <a:spcPct val="80000"/>
              </a:lnSpc>
            </a:pPr>
            <a:r>
              <a:rPr lang="en-US" sz="2700" b="1" i="1">
                <a:latin typeface="Calibri" charset="0"/>
              </a:rPr>
              <a:t>Installation Ability:	</a:t>
            </a:r>
          </a:p>
          <a:p>
            <a:pPr lvl="2">
              <a:lnSpc>
                <a:spcPct val="80000"/>
              </a:lnSpc>
            </a:pPr>
            <a:r>
              <a:rPr lang="en-US" sz="2700" b="1" i="1">
                <a:latin typeface="Calibri" charset="0"/>
              </a:rPr>
              <a:t>Service Costs:	</a:t>
            </a:r>
          </a:p>
          <a:p>
            <a:pPr lvl="2">
              <a:lnSpc>
                <a:spcPct val="80000"/>
              </a:lnSpc>
            </a:pPr>
            <a:r>
              <a:rPr lang="en-US" sz="2700" b="1" i="1">
                <a:latin typeface="Calibri" charset="0"/>
              </a:rPr>
              <a:t>Training Costs:	</a:t>
            </a:r>
          </a:p>
          <a:p>
            <a:pPr lvl="2">
              <a:lnSpc>
                <a:spcPct val="80000"/>
              </a:lnSpc>
            </a:pPr>
            <a:r>
              <a:rPr lang="en-US" sz="2700" b="1" i="1">
                <a:latin typeface="Calibri" charset="0"/>
              </a:rPr>
              <a:t>Specification Defectiveness:	</a:t>
            </a:r>
          </a:p>
          <a:p>
            <a:pPr lvl="2">
              <a:lnSpc>
                <a:spcPct val="80000"/>
              </a:lnSpc>
            </a:pPr>
            <a:r>
              <a:rPr lang="en-US" sz="2700" b="1" i="1">
                <a:latin typeface="Calibri" charset="0"/>
              </a:rPr>
              <a:t>Specification Quality:	</a:t>
            </a:r>
          </a:p>
          <a:p>
            <a:pPr lvl="2">
              <a:lnSpc>
                <a:spcPct val="80000"/>
              </a:lnSpc>
            </a:pPr>
            <a:r>
              <a:rPr lang="en-US" sz="2700" b="1" i="1">
                <a:latin typeface="Calibri" charset="0"/>
              </a:rPr>
              <a:t>Improvement ROI:</a:t>
            </a:r>
            <a:r>
              <a:rPr lang="en-US" sz="2700" b="1">
                <a:latin typeface="Calibri" charset="0"/>
              </a:rPr>
              <a:t>	</a:t>
            </a:r>
            <a:endParaRPr lang="en-US" sz="2000">
              <a:latin typeface="Calibri" charset="0"/>
            </a:endParaRPr>
          </a:p>
          <a:p>
            <a:pPr>
              <a:lnSpc>
                <a:spcPct val="80000"/>
              </a:lnSpc>
            </a:pPr>
            <a:endParaRPr lang="en-US" sz="2000">
              <a:latin typeface="Calibri" charset="0"/>
            </a:endParaRPr>
          </a:p>
        </p:txBody>
      </p:sp>
      <p:sp>
        <p:nvSpPr>
          <p:cNvPr id="28678" name="TextBox 5"/>
          <p:cNvSpPr txBox="1">
            <a:spLocks noChangeArrowheads="1"/>
          </p:cNvSpPr>
          <p:nvPr/>
        </p:nvSpPr>
        <p:spPr bwMode="auto">
          <a:xfrm>
            <a:off x="5175003" y="4114800"/>
            <a:ext cx="412164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2000" b="1" dirty="0">
                <a:latin typeface="Bradley Hand ITC TT-Bold" charset="0"/>
                <a:cs typeface="Bradley Hand ITC TT-Bold" charset="0"/>
              </a:rPr>
              <a:t>"Let no man turn aside, </a:t>
            </a:r>
          </a:p>
          <a:p>
            <a:pPr algn="ctr"/>
            <a:r>
              <a:rPr lang="en-US" sz="2000" b="1" dirty="0">
                <a:latin typeface="Bradley Hand ITC TT-Bold" charset="0"/>
                <a:cs typeface="Bradley Hand ITC TT-Bold" charset="0"/>
              </a:rPr>
              <a:t>ever so slightly, </a:t>
            </a:r>
          </a:p>
          <a:p>
            <a:pPr algn="ctr"/>
            <a:r>
              <a:rPr lang="en-US" sz="2000" b="1" dirty="0">
                <a:latin typeface="Bradley Hand ITC TT-Bold" charset="0"/>
                <a:cs typeface="Bradley Hand ITC TT-Bold" charset="0"/>
              </a:rPr>
              <a:t>from the broad path of </a:t>
            </a:r>
            <a:r>
              <a:rPr lang="en-US" sz="2000" b="1" dirty="0" err="1">
                <a:latin typeface="Bradley Hand ITC TT-Bold" charset="0"/>
                <a:cs typeface="Bradley Hand ITC TT-Bold" charset="0"/>
              </a:rPr>
              <a:t>honour</a:t>
            </a:r>
            <a:r>
              <a:rPr lang="en-US" sz="2000" b="1" dirty="0">
                <a:latin typeface="Bradley Hand ITC TT-Bold" charset="0"/>
                <a:cs typeface="Bradley Hand ITC TT-Bold" charset="0"/>
              </a:rPr>
              <a:t>,</a:t>
            </a:r>
          </a:p>
          <a:p>
            <a:pPr algn="ctr"/>
            <a:r>
              <a:rPr lang="en-US" sz="2000" b="1" dirty="0">
                <a:latin typeface="Bradley Hand ITC TT-Bold" charset="0"/>
                <a:cs typeface="Bradley Hand ITC TT-Bold" charset="0"/>
              </a:rPr>
              <a:t>on the plausible </a:t>
            </a:r>
            <a:r>
              <a:rPr lang="en-US" sz="2000" b="1" dirty="0" err="1">
                <a:latin typeface="Bradley Hand ITC TT-Bold" charset="0"/>
                <a:cs typeface="Bradley Hand ITC TT-Bold" charset="0"/>
              </a:rPr>
              <a:t>pretence</a:t>
            </a:r>
            <a:endParaRPr lang="en-US" sz="2000" b="1" dirty="0">
              <a:latin typeface="Bradley Hand ITC TT-Bold" charset="0"/>
              <a:cs typeface="Bradley Hand ITC TT-Bold" charset="0"/>
            </a:endParaRPr>
          </a:p>
          <a:p>
            <a:pPr algn="ctr"/>
            <a:r>
              <a:rPr lang="en-US" sz="2000" b="1" dirty="0">
                <a:latin typeface="Bradley Hand ITC TT-Bold" charset="0"/>
                <a:cs typeface="Bradley Hand ITC TT-Bold" charset="0"/>
              </a:rPr>
              <a:t> that he is justified by the goodness</a:t>
            </a:r>
          </a:p>
          <a:p>
            <a:pPr algn="ctr"/>
            <a:r>
              <a:rPr lang="en-US" sz="2000" b="1" dirty="0">
                <a:latin typeface="Bradley Hand ITC TT-Bold" charset="0"/>
                <a:cs typeface="Bradley Hand ITC TT-Bold" charset="0"/>
              </a:rPr>
              <a:t> of his end. </a:t>
            </a:r>
          </a:p>
          <a:p>
            <a:pPr algn="ctr"/>
            <a:r>
              <a:rPr lang="en-US" sz="2000" b="1" dirty="0">
                <a:latin typeface="Bradley Hand ITC TT-Bold" charset="0"/>
                <a:cs typeface="Bradley Hand ITC TT-Bold" charset="0"/>
              </a:rPr>
              <a:t>All good ends can be worked out</a:t>
            </a:r>
          </a:p>
          <a:p>
            <a:pPr algn="ctr"/>
            <a:r>
              <a:rPr lang="en-US" sz="2000" b="1" dirty="0">
                <a:latin typeface="Bradley Hand ITC TT-Bold" charset="0"/>
                <a:cs typeface="Bradley Hand ITC TT-Bold" charset="0"/>
              </a:rPr>
              <a:t> by good means." </a:t>
            </a:r>
            <a:r>
              <a:rPr lang="en-US" sz="2000" b="1" i="1" dirty="0">
                <a:latin typeface="Bradley Hand ITC TT-Bold" charset="0"/>
                <a:cs typeface="Bradley Hand ITC TT-Bold" charset="0"/>
                <a:hlinkClick r:id="rId3"/>
              </a:rPr>
              <a:t>Charles Dickens</a:t>
            </a:r>
            <a:endParaRPr lang="en-US" sz="2000" b="1" dirty="0">
              <a:latin typeface="Bradley Hand ITC TT-Bold" charset="0"/>
              <a:cs typeface="Bradley Hand ITC TT-Bold" charset="0"/>
            </a:endParaRPr>
          </a:p>
        </p:txBody>
      </p:sp>
      <p:pic>
        <p:nvPicPr>
          <p:cNvPr id="28679" name="Picture 6" descr="Picture 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417638"/>
            <a:ext cx="273050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684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2400" b="1">
                <a:solidFill>
                  <a:schemeClr val="tx1"/>
                </a:solidFill>
                <a:latin typeface="Arial" charset="0"/>
              </a:rPr>
              <a:t>Rules for Quality Quantification:(RULES.QQ) 2of2</a:t>
            </a:r>
          </a:p>
        </p:txBody>
      </p:sp>
      <p:sp>
        <p:nvSpPr>
          <p:cNvPr id="41988" name="Text Box 4"/>
          <p:cNvSpPr txBox="1">
            <a:spLocks noChangeArrowheads="1"/>
          </p:cNvSpPr>
          <p:nvPr/>
        </p:nvSpPr>
        <p:spPr bwMode="auto">
          <a:xfrm>
            <a:off x="1246188" y="1209675"/>
            <a:ext cx="7826375" cy="45720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a:t>6:BENCHMARK:  Reasonable attempt to establish 'baselines' (Past, Record, Trend) will be made for our system's  past, and for relevant competition.</a:t>
            </a:r>
            <a:br>
              <a:rPr lang="en-US" sz="1400" b="1"/>
            </a:br>
            <a:r>
              <a:rPr lang="en-US" sz="1400" b="1"/>
              <a:t> </a:t>
            </a:r>
          </a:p>
          <a:p>
            <a:pPr>
              <a:spcBef>
                <a:spcPct val="50000"/>
              </a:spcBef>
            </a:pPr>
            <a:r>
              <a:rPr lang="en-US" sz="1400" b="1"/>
              <a:t> 7:TERMS: Future-priority requirements (Fail, Goal) will be made with regard to both </a:t>
            </a:r>
            <a:r>
              <a:rPr lang="en-US" sz="1400" b="1" i="1"/>
              <a:t>long</a:t>
            </a:r>
            <a:r>
              <a:rPr lang="en-US" sz="1400" b="1"/>
              <a:t> and </a:t>
            </a:r>
            <a:r>
              <a:rPr lang="en-US" sz="1400" b="1" i="1"/>
              <a:t>short</a:t>
            </a:r>
            <a:r>
              <a:rPr lang="en-US" sz="1400" b="1"/>
              <a:t> term.</a:t>
            </a:r>
            <a:br>
              <a:rPr lang="en-US" sz="1400" b="1"/>
            </a:br>
            <a:r>
              <a:rPr lang="en-US" sz="1400" b="1"/>
              <a:t> </a:t>
            </a:r>
          </a:p>
          <a:p>
            <a:pPr>
              <a:spcBef>
                <a:spcPct val="50000"/>
              </a:spcBef>
            </a:pPr>
            <a:r>
              <a:rPr lang="en-US" sz="1400" b="1"/>
              <a:t> 8:DIFFERENTIATE: A distinction will be made, using qualifiers, between those system components which </a:t>
            </a:r>
            <a:r>
              <a:rPr lang="en-US" sz="1400" b="1" u="sng"/>
              <a:t>must</a:t>
            </a:r>
            <a:r>
              <a:rPr lang="en-US" sz="1400" b="1"/>
              <a:t> have significantly higher quality levels than others, and components which do </a:t>
            </a:r>
            <a:r>
              <a:rPr lang="en-US" sz="1400" b="1" u="sng"/>
              <a:t>not</a:t>
            </a:r>
            <a:r>
              <a:rPr lang="en-US" sz="1400" b="1"/>
              <a:t> require such levels. "The best can cost too much".</a:t>
            </a:r>
            <a:br>
              <a:rPr lang="en-US" sz="1400" b="1"/>
            </a:br>
            <a:r>
              <a:rPr lang="en-US" sz="1400" b="1"/>
              <a:t> </a:t>
            </a:r>
          </a:p>
          <a:p>
            <a:pPr>
              <a:spcBef>
                <a:spcPct val="50000"/>
              </a:spcBef>
            </a:pPr>
            <a:r>
              <a:rPr lang="en-US" sz="1400" b="1"/>
              <a:t>9:SOURCE: Emphasis will be placed on giving the exact and detailed source (even if a personal guess) of all </a:t>
            </a:r>
            <a:r>
              <a:rPr lang="en-US" sz="1400" b="1" u="sng"/>
              <a:t>numeric</a:t>
            </a:r>
            <a:r>
              <a:rPr lang="en-US" sz="1400" b="1"/>
              <a:t> specifications, and of any other specification which is derived from a process input document (like a Meter which is contractually defined).</a:t>
            </a:r>
            <a:br>
              <a:rPr lang="en-US" sz="1400" b="1"/>
            </a:br>
            <a:r>
              <a:rPr lang="en-US" sz="1400" b="1"/>
              <a:t>  </a:t>
            </a:r>
          </a:p>
          <a:p>
            <a:pPr>
              <a:spcBef>
                <a:spcPct val="50000"/>
              </a:spcBef>
            </a:pPr>
            <a:r>
              <a:rPr lang="en-US" sz="1400" b="1"/>
              <a:t>10:UNCERTAINTY) Whenever numbers are uncertain, we will have </a:t>
            </a:r>
            <a:r>
              <a:rPr lang="en-US" sz="1400" b="1" u="sng"/>
              <a:t>rich annotation</a:t>
            </a:r>
            <a:r>
              <a:rPr lang="en-US" sz="1400" b="1"/>
              <a:t> about the degree (plus/minus) and reason (a comment like "because contract &amp; supplier not determined yet"). The reader shall </a:t>
            </a:r>
            <a:r>
              <a:rPr lang="en-US" sz="1400" b="1" i="1"/>
              <a:t>not</a:t>
            </a:r>
            <a:r>
              <a:rPr lang="en-US" sz="1400" b="1"/>
              <a:t> be left to guess or remember what is known, or could be known, with reasonable inquiry by the author.</a:t>
            </a:r>
            <a:br>
              <a:rPr lang="en-US" sz="1400" b="1"/>
            </a:br>
            <a:endParaRPr lang="en-US" sz="1400" b="1"/>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atin typeface="Arial" charset="0"/>
              </a:rPr>
              <a:t>Generic Rules for Technical Specification (including Quality Quantification) GR</a:t>
            </a:r>
            <a:br>
              <a:rPr lang="en-US">
                <a:latin typeface="Arial" charset="0"/>
              </a:rPr>
            </a:br>
            <a:endParaRPr lang="en-US">
              <a:latin typeface="Arial" charset="0"/>
            </a:endParaRPr>
          </a:p>
        </p:txBody>
      </p:sp>
      <p:sp>
        <p:nvSpPr>
          <p:cNvPr id="35843" name="Rectangle 3"/>
          <p:cNvSpPr>
            <a:spLocks noGrp="1" noChangeArrowheads="1"/>
          </p:cNvSpPr>
          <p:nvPr>
            <p:ph type="body" idx="4294967295"/>
          </p:nvPr>
        </p:nvSpPr>
        <p:spPr/>
        <p:txBody>
          <a:bodyPr/>
          <a:lstStyle/>
          <a:p>
            <a:endParaRPr lang="en-US">
              <a:latin typeface="Arial"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solidFill>
                  <a:schemeClr val="tx1"/>
                </a:solidFill>
                <a:latin typeface="Arial" charset="0"/>
              </a:rPr>
              <a:t>0.3. Rules/Forms/Standards: Generic Rules and Requirements  Rules sample.</a:t>
            </a:r>
            <a:br>
              <a:rPr lang="en-US">
                <a:solidFill>
                  <a:schemeClr val="tx1"/>
                </a:solidFill>
                <a:latin typeface="Arial" charset="0"/>
              </a:rPr>
            </a:br>
            <a:endParaRPr lang="en-US">
              <a:solidFill>
                <a:schemeClr val="tx1"/>
              </a:solidFill>
              <a:latin typeface="Arial" charset="0"/>
            </a:endParaRPr>
          </a:p>
        </p:txBody>
      </p:sp>
      <p:sp>
        <p:nvSpPr>
          <p:cNvPr id="36867" name="Rectangle 3"/>
          <p:cNvSpPr>
            <a:spLocks noGrp="1" noChangeArrowheads="1"/>
          </p:cNvSpPr>
          <p:nvPr>
            <p:ph type="body" idx="4294967295"/>
          </p:nvPr>
        </p:nvSpPr>
        <p:spPr/>
        <p:txBody>
          <a:bodyPr/>
          <a:lstStyle/>
          <a:p>
            <a:r>
              <a:rPr lang="en-US">
                <a:latin typeface="Arial" charset="0"/>
              </a:rPr>
              <a:t>Here are some formal </a:t>
            </a:r>
            <a:r>
              <a:rPr lang="en-US" b="1">
                <a:latin typeface="Arial" charset="0"/>
              </a:rPr>
              <a:t>rules</a:t>
            </a:r>
            <a:r>
              <a:rPr lang="en-US">
                <a:latin typeface="Arial" charset="0"/>
              </a:rPr>
              <a:t> which could serve as a </a:t>
            </a:r>
            <a:r>
              <a:rPr lang="en-US" b="1">
                <a:latin typeface="Arial" charset="0"/>
              </a:rPr>
              <a:t>standard</a:t>
            </a:r>
            <a:r>
              <a:rPr lang="en-US">
                <a:latin typeface="Arial" charset="0"/>
              </a:rPr>
              <a:t> for how to communicate such ideas. </a:t>
            </a:r>
          </a:p>
          <a:p>
            <a:r>
              <a:rPr lang="en-US">
                <a:latin typeface="Arial" charset="0"/>
              </a:rPr>
              <a:t>We call this standard </a:t>
            </a:r>
            <a:r>
              <a:rPr lang="ja-JP" altLang="en-US">
                <a:latin typeface="Arial"/>
              </a:rPr>
              <a:t>‘</a:t>
            </a:r>
            <a:r>
              <a:rPr lang="en-US" b="1">
                <a:latin typeface="Arial" charset="0"/>
              </a:rPr>
              <a:t>Generic</a:t>
            </a:r>
            <a:r>
              <a:rPr lang="ja-JP" altLang="en-US">
                <a:latin typeface="Arial"/>
              </a:rPr>
              <a:t>‘</a:t>
            </a:r>
            <a:r>
              <a:rPr lang="en-US">
                <a:latin typeface="Arial" charset="0"/>
              </a:rPr>
              <a:t> because it applies to many types of </a:t>
            </a:r>
            <a:r>
              <a:rPr lang="en-US" b="1">
                <a:latin typeface="Arial" charset="0"/>
              </a:rPr>
              <a:t>specification</a:t>
            </a:r>
            <a:r>
              <a:rPr lang="en-US">
                <a:latin typeface="Arial" charset="0"/>
              </a:rPr>
              <a:t>. </a:t>
            </a:r>
          </a:p>
          <a:p>
            <a:r>
              <a:rPr lang="ja-JP" altLang="en-US">
                <a:latin typeface="Arial"/>
              </a:rPr>
              <a:t>‘</a:t>
            </a:r>
            <a:r>
              <a:rPr lang="en-US">
                <a:latin typeface="Arial" charset="0"/>
              </a:rPr>
              <a:t>Rules</a:t>
            </a:r>
            <a:r>
              <a:rPr lang="ja-JP" altLang="en-US">
                <a:latin typeface="Arial"/>
              </a:rPr>
              <a:t>’</a:t>
            </a:r>
            <a:r>
              <a:rPr lang="en-US">
                <a:latin typeface="Arial" charset="0"/>
              </a:rPr>
              <a:t> are a </a:t>
            </a:r>
            <a:r>
              <a:rPr lang="ja-JP" altLang="en-US">
                <a:latin typeface="Arial"/>
              </a:rPr>
              <a:t>‘</a:t>
            </a:r>
            <a:r>
              <a:rPr lang="en-US">
                <a:latin typeface="Arial" charset="0"/>
              </a:rPr>
              <a:t>best practice</a:t>
            </a:r>
            <a:r>
              <a:rPr lang="ja-JP" altLang="en-US">
                <a:latin typeface="Arial"/>
              </a:rPr>
              <a:t>‘</a:t>
            </a:r>
            <a:r>
              <a:rPr lang="en-US">
                <a:latin typeface="Arial" charset="0"/>
              </a:rPr>
              <a:t> procedure for writing a document. Violation of rules constitutes a formal </a:t>
            </a:r>
            <a:r>
              <a:rPr lang="ja-JP" altLang="en-US">
                <a:latin typeface="Arial"/>
              </a:rPr>
              <a:t>‘</a:t>
            </a:r>
            <a:r>
              <a:rPr lang="en-US" b="1">
                <a:latin typeface="Arial" charset="0"/>
              </a:rPr>
              <a:t>defect</a:t>
            </a:r>
            <a:r>
              <a:rPr lang="ja-JP" altLang="en-US">
                <a:latin typeface="Arial"/>
              </a:rPr>
              <a:t>‘</a:t>
            </a:r>
            <a:r>
              <a:rPr lang="en-US">
                <a:latin typeface="Arial" charset="0"/>
              </a:rPr>
              <a:t> in that document. </a:t>
            </a:r>
          </a:p>
          <a:p>
            <a:r>
              <a:rPr lang="en-US">
                <a:latin typeface="Arial" charset="0"/>
              </a:rPr>
              <a:t>Rules are the local law of practice, and violation of them is an 'illegal' act.</a:t>
            </a:r>
            <a:br>
              <a:rPr lang="en-US">
                <a:latin typeface="Arial" charset="0"/>
              </a:rPr>
            </a:br>
            <a:r>
              <a:rPr lang="en-US">
                <a:latin typeface="Arial" charset="0"/>
              </a:rPr>
              <a:t/>
            </a:r>
            <a:br>
              <a:rPr lang="en-US">
                <a:latin typeface="Arial" charset="0"/>
              </a:rPr>
            </a:br>
            <a:endParaRPr lang="en-US">
              <a:latin typeface="Arial"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71600" y="0"/>
            <a:ext cx="7772400" cy="1295400"/>
          </a:xfrm>
          <a:ln>
            <a:solidFill>
              <a:schemeClr val="tx1"/>
            </a:solidFill>
            <a:miter lim="800000"/>
            <a:headEnd/>
            <a:tailEnd/>
          </a:ln>
        </p:spPr>
        <p:txBody>
          <a:bodyPr/>
          <a:lstStyle/>
          <a:p>
            <a:r>
              <a:rPr lang="en-US" sz="2000" b="1" u="sng">
                <a:solidFill>
                  <a:schemeClr val="tx1"/>
                </a:solidFill>
                <a:latin typeface="Arial" charset="0"/>
              </a:rPr>
              <a:t>GENERIC RULES FOR TECHNICAL AND MANAGEMENT DOCUMENTATION</a:t>
            </a:r>
            <a:br>
              <a:rPr lang="en-US" sz="2000" b="1" u="sng">
                <a:solidFill>
                  <a:schemeClr val="tx1"/>
                </a:solidFill>
                <a:latin typeface="Arial" charset="0"/>
              </a:rPr>
            </a:br>
            <a:r>
              <a:rPr lang="en-US" sz="2000">
                <a:solidFill>
                  <a:schemeClr val="tx1"/>
                </a:solidFill>
                <a:latin typeface="Arial" charset="0"/>
              </a:rPr>
              <a:t>Tag: RULES.</a:t>
            </a:r>
            <a:r>
              <a:rPr lang="en-US" sz="2000" b="1">
                <a:solidFill>
                  <a:schemeClr val="tx1"/>
                </a:solidFill>
                <a:latin typeface="Arial" charset="0"/>
              </a:rPr>
              <a:t>GR</a:t>
            </a:r>
            <a:endParaRPr lang="en-US" sz="2000">
              <a:solidFill>
                <a:schemeClr val="tx1"/>
              </a:solidFill>
              <a:latin typeface="Arial" charset="0"/>
            </a:endParaRPr>
          </a:p>
        </p:txBody>
      </p:sp>
      <p:sp>
        <p:nvSpPr>
          <p:cNvPr id="37891" name="Rectangle 3"/>
          <p:cNvSpPr>
            <a:spLocks noGrp="1" noChangeArrowheads="1"/>
          </p:cNvSpPr>
          <p:nvPr>
            <p:ph type="body" idx="4294967295"/>
          </p:nvPr>
        </p:nvSpPr>
        <p:spPr>
          <a:xfrm>
            <a:off x="1190625" y="1371600"/>
            <a:ext cx="7953375" cy="5486400"/>
          </a:xfrm>
        </p:spPr>
        <p:txBody>
          <a:bodyPr/>
          <a:lstStyle/>
          <a:p>
            <a:r>
              <a:rPr lang="en-US" sz="1600" b="1">
                <a:latin typeface="Arial" charset="0"/>
              </a:rPr>
              <a:t>1:CLEAR Statements should be clear and unambiguous to their intended reader.</a:t>
            </a:r>
            <a:br>
              <a:rPr lang="en-US" sz="1600" b="1">
                <a:latin typeface="Arial" charset="0"/>
              </a:rPr>
            </a:br>
            <a:r>
              <a:rPr lang="en-US" sz="1600" b="1">
                <a:solidFill>
                  <a:schemeClr val="accent2"/>
                </a:solidFill>
                <a:latin typeface="Arial" charset="0"/>
              </a:rPr>
              <a:t>2:SIMPLE: Statements should be written in their most elementary form.</a:t>
            </a:r>
            <a:br>
              <a:rPr lang="en-US" sz="1600" b="1">
                <a:solidFill>
                  <a:schemeClr val="accent2"/>
                </a:solidFill>
                <a:latin typeface="Arial" charset="0"/>
              </a:rPr>
            </a:br>
            <a:r>
              <a:rPr lang="en-US" sz="1600" b="1">
                <a:latin typeface="Arial" charset="0"/>
              </a:rPr>
              <a:t>3:TAG. Statements shall have a unique identification tag.</a:t>
            </a:r>
            <a:br>
              <a:rPr lang="en-US" sz="1600" b="1">
                <a:latin typeface="Arial" charset="0"/>
              </a:rPr>
            </a:br>
            <a:r>
              <a:rPr lang="en-US" sz="1600" b="1">
                <a:solidFill>
                  <a:schemeClr val="accent2"/>
                </a:solidFill>
                <a:latin typeface="Arial" charset="0"/>
              </a:rPr>
              <a:t>4:SOURCE: Statements shall contain information about their detailed source, AUTHORITY and REASON/Rationale.</a:t>
            </a:r>
            <a:br>
              <a:rPr lang="en-US" sz="1600" b="1">
                <a:solidFill>
                  <a:schemeClr val="accent2"/>
                </a:solidFill>
                <a:latin typeface="Arial" charset="0"/>
              </a:rPr>
            </a:br>
            <a:r>
              <a:rPr lang="en-US" sz="1600" b="1">
                <a:latin typeface="Arial" charset="0"/>
              </a:rPr>
              <a:t>5:GIST: Complex statements should be summarized by a GIST statement.</a:t>
            </a:r>
            <a:br>
              <a:rPr lang="en-US" sz="1600" b="1">
                <a:latin typeface="Arial" charset="0"/>
              </a:rPr>
            </a:br>
            <a:r>
              <a:rPr lang="en-US" sz="1600" b="1">
                <a:solidFill>
                  <a:schemeClr val="accent2"/>
                </a:solidFill>
                <a:latin typeface="Arial" charset="0"/>
              </a:rPr>
              <a:t>6:QUALIFY:  When any statement depends on a specific time, place or event being in force then this shall be specified by means of the [qualifier square brackets].</a:t>
            </a:r>
            <a:br>
              <a:rPr lang="en-US" sz="1600" b="1">
                <a:solidFill>
                  <a:schemeClr val="accent2"/>
                </a:solidFill>
                <a:latin typeface="Arial" charset="0"/>
              </a:rPr>
            </a:br>
            <a:r>
              <a:rPr lang="en-US" sz="1600" b="1">
                <a:latin typeface="Arial" charset="0"/>
              </a:rPr>
              <a:t>7:FUZZY: When any element of a statement is unclear then it shall be marked, for later clarification, by the &lt;fuzzy angle brackets&gt;.</a:t>
            </a:r>
            <a:br>
              <a:rPr lang="en-US" sz="1600" b="1">
                <a:latin typeface="Arial" charset="0"/>
              </a:rPr>
            </a:br>
            <a:r>
              <a:rPr lang="en-US" sz="1600" b="1">
                <a:solidFill>
                  <a:schemeClr val="accent2"/>
                </a:solidFill>
                <a:latin typeface="Arial" charset="0"/>
              </a:rPr>
              <a:t>8: COMMENT: any text which is secondary to a specification, and where no defect could result in a costly problem later, shall be written in </a:t>
            </a:r>
            <a:r>
              <a:rPr lang="en-US" sz="1600" b="1" i="1">
                <a:solidFill>
                  <a:schemeClr val="accent2"/>
                </a:solidFill>
                <a:latin typeface="Arial" charset="0"/>
              </a:rPr>
              <a:t>italic text statements, or/and headed by suitable warning (NOTE, RATIONALE, COMMENT)  or moved to footnotes</a:t>
            </a:r>
            <a:r>
              <a:rPr lang="en-US" sz="1600" b="1">
                <a:solidFill>
                  <a:schemeClr val="accent2"/>
                </a:solidFill>
                <a:latin typeface="Arial" charset="0"/>
              </a:rPr>
              <a:t>. Non-commentary specification shall be in plain text  </a:t>
            </a:r>
            <a:r>
              <a:rPr lang="en-US" sz="1600" b="1" i="1">
                <a:solidFill>
                  <a:schemeClr val="accent2"/>
                </a:solidFill>
                <a:latin typeface="Arial" charset="0"/>
              </a:rPr>
              <a:t>Italic</a:t>
            </a:r>
            <a:r>
              <a:rPr lang="en-US" sz="1600" b="1">
                <a:solidFill>
                  <a:schemeClr val="accent2"/>
                </a:solidFill>
                <a:latin typeface="Arial" charset="0"/>
              </a:rPr>
              <a:t> can be used for emphasis of single terms in non-commentary statements. Readers shall be able to </a:t>
            </a:r>
            <a:r>
              <a:rPr lang="en-US" sz="1600" b="1" i="1">
                <a:solidFill>
                  <a:schemeClr val="accent2"/>
                </a:solidFill>
                <a:latin typeface="Arial" charset="0"/>
              </a:rPr>
              <a:t>visually</a:t>
            </a:r>
            <a:r>
              <a:rPr lang="en-US" sz="1600" b="1">
                <a:solidFill>
                  <a:schemeClr val="accent2"/>
                </a:solidFill>
                <a:latin typeface="Arial" charset="0"/>
              </a:rPr>
              <a:t> distinguish critical from not critical specification.</a:t>
            </a:r>
            <a:br>
              <a:rPr lang="en-US" sz="1600" b="1">
                <a:solidFill>
                  <a:schemeClr val="accent2"/>
                </a:solidFill>
                <a:latin typeface="Arial" charset="0"/>
              </a:rPr>
            </a:br>
            <a:r>
              <a:rPr lang="en-US" sz="1600" b="1">
                <a:latin typeface="Arial" charset="0"/>
              </a:rPr>
              <a:t>9: UNIQUE: requirements and design specifications shall be made one single time only. Then they shall be re-used by cross reference to their identity tag. Duplication is strongly discouraged.</a:t>
            </a:r>
            <a:br>
              <a:rPr lang="en-US" sz="1600" b="1">
                <a:latin typeface="Arial" charset="0"/>
              </a:rPr>
            </a:br>
            <a:r>
              <a:rPr lang="en-US" sz="1600" b="1">
                <a:latin typeface="Arial" charset="0"/>
              </a:rPr>
              <a:t/>
            </a:r>
            <a:br>
              <a:rPr lang="en-US" sz="1600" b="1">
                <a:latin typeface="Arial" charset="0"/>
              </a:rPr>
            </a:br>
            <a:r>
              <a:rPr lang="en-US" sz="1600" b="1">
                <a:latin typeface="Arial" charset="0"/>
              </a:rPr>
              <a:t> </a:t>
            </a:r>
            <a:br>
              <a:rPr lang="en-US" sz="1600" b="1">
                <a:latin typeface="Arial" charset="0"/>
              </a:rPr>
            </a:br>
            <a:r>
              <a:rPr lang="en-US" sz="1600" b="1">
                <a:latin typeface="Arial" charset="0"/>
              </a:rPr>
              <a:t/>
            </a:r>
            <a:br>
              <a:rPr lang="en-US" sz="1600" b="1">
                <a:latin typeface="Arial" charset="0"/>
              </a:rPr>
            </a:br>
            <a:endParaRPr lang="en-US" sz="1600" b="1">
              <a:latin typeface="Arial"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66800" y="625475"/>
            <a:ext cx="8077200" cy="4343400"/>
          </a:xfrm>
        </p:spPr>
        <p:txBody>
          <a:bodyPr/>
          <a:lstStyle/>
          <a:p>
            <a:r>
              <a:rPr lang="en-US">
                <a:solidFill>
                  <a:schemeClr val="tx1"/>
                </a:solidFill>
                <a:latin typeface="Arial" charset="0"/>
              </a:rPr>
              <a:t>In addition to the </a:t>
            </a:r>
            <a:r>
              <a:rPr lang="en-US" u="sng">
                <a:solidFill>
                  <a:schemeClr val="tx1"/>
                </a:solidFill>
                <a:latin typeface="Arial" charset="0"/>
              </a:rPr>
              <a:t>general rules</a:t>
            </a:r>
            <a:r>
              <a:rPr lang="en-US">
                <a:solidFill>
                  <a:schemeClr val="tx1"/>
                </a:solidFill>
                <a:latin typeface="Arial" charset="0"/>
              </a:rPr>
              <a:t>, </a:t>
            </a:r>
            <a:br>
              <a:rPr lang="en-US">
                <a:solidFill>
                  <a:schemeClr val="tx1"/>
                </a:solidFill>
                <a:latin typeface="Arial" charset="0"/>
              </a:rPr>
            </a:br>
            <a:r>
              <a:rPr lang="en-US">
                <a:solidFill>
                  <a:schemeClr val="tx1"/>
                </a:solidFill>
                <a:latin typeface="Arial" charset="0"/>
              </a:rPr>
              <a:t>we can specify some </a:t>
            </a:r>
            <a:r>
              <a:rPr lang="en-US" u="sng">
                <a:solidFill>
                  <a:schemeClr val="tx1"/>
                </a:solidFill>
                <a:latin typeface="Arial" charset="0"/>
              </a:rPr>
              <a:t>special rules</a:t>
            </a:r>
            <a:br>
              <a:rPr lang="en-US" u="sng">
                <a:solidFill>
                  <a:schemeClr val="tx1"/>
                </a:solidFill>
                <a:latin typeface="Arial" charset="0"/>
              </a:rPr>
            </a:br>
            <a:r>
              <a:rPr lang="en-US">
                <a:solidFill>
                  <a:schemeClr val="tx1"/>
                </a:solidFill>
                <a:latin typeface="Arial" charset="0"/>
              </a:rPr>
              <a:t> for the specific types of statement </a:t>
            </a:r>
            <a:br>
              <a:rPr lang="en-US">
                <a:solidFill>
                  <a:schemeClr val="tx1"/>
                </a:solidFill>
                <a:latin typeface="Arial" charset="0"/>
              </a:rPr>
            </a:br>
            <a:r>
              <a:rPr lang="en-US">
                <a:solidFill>
                  <a:schemeClr val="tx1"/>
                </a:solidFill>
                <a:latin typeface="Arial" charset="0"/>
              </a:rPr>
              <a:t>we are dealing with.</a:t>
            </a:r>
            <a:br>
              <a:rPr lang="en-US">
                <a:solidFill>
                  <a:schemeClr val="tx1"/>
                </a:solidFill>
                <a:latin typeface="Arial" charset="0"/>
              </a:rPr>
            </a:br>
            <a:r>
              <a:rPr lang="en-US">
                <a:solidFill>
                  <a:schemeClr val="tx1"/>
                </a:solidFill>
                <a:latin typeface="Arial" charset="0"/>
              </a:rPr>
              <a:t/>
            </a:r>
            <a:br>
              <a:rPr lang="en-US">
                <a:solidFill>
                  <a:schemeClr val="tx1"/>
                </a:solidFill>
                <a:latin typeface="Arial" charset="0"/>
              </a:rPr>
            </a:br>
            <a:r>
              <a:rPr lang="en-US">
                <a:solidFill>
                  <a:schemeClr val="tx1"/>
                </a:solidFill>
                <a:latin typeface="Arial" charset="0"/>
              </a:rPr>
              <a:t> For example SR (below), QQ (above),  QR (above).</a:t>
            </a:r>
            <a:br>
              <a:rPr lang="en-US">
                <a:solidFill>
                  <a:schemeClr val="tx1"/>
                </a:solidFill>
                <a:latin typeface="Arial" charset="0"/>
              </a:rPr>
            </a:br>
            <a:r>
              <a:rPr lang="en-US">
                <a:solidFill>
                  <a:schemeClr val="tx1"/>
                </a:solidFill>
                <a:latin typeface="Arial" charset="0"/>
              </a:rPr>
              <a:t/>
            </a:r>
            <a:br>
              <a:rPr lang="en-US">
                <a:solidFill>
                  <a:schemeClr val="tx1"/>
                </a:solidFill>
                <a:latin typeface="Arial" charset="0"/>
              </a:rPr>
            </a:br>
            <a:endParaRPr lang="en-US">
              <a:solidFill>
                <a:schemeClr val="tx1"/>
              </a:solidFill>
              <a:latin typeface="Arial"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1100" y="92075"/>
            <a:ext cx="7823200" cy="914400"/>
          </a:xfrm>
          <a:ln>
            <a:solidFill>
              <a:schemeClr val="tx1"/>
            </a:solidFill>
            <a:miter lim="800000"/>
            <a:headEnd/>
            <a:tailEnd/>
          </a:ln>
        </p:spPr>
        <p:txBody>
          <a:bodyPr/>
          <a:lstStyle/>
          <a:p>
            <a:r>
              <a:rPr lang="en-US">
                <a:latin typeface="Arial" charset="0"/>
              </a:rPr>
              <a:t>REQUIREMENTS SPECIFICATION RULES.   SPECIFIC RULES.</a:t>
            </a:r>
            <a:r>
              <a:rPr lang="en-US" b="1">
                <a:latin typeface="Arial" charset="0"/>
              </a:rPr>
              <a:t>SR</a:t>
            </a:r>
            <a:endParaRPr lang="en-US">
              <a:solidFill>
                <a:schemeClr val="tx1"/>
              </a:solidFill>
              <a:latin typeface="Arial" charset="0"/>
            </a:endParaRPr>
          </a:p>
        </p:txBody>
      </p:sp>
      <p:sp>
        <p:nvSpPr>
          <p:cNvPr id="39939" name="Rectangle 3"/>
          <p:cNvSpPr>
            <a:spLocks noGrp="1" noChangeArrowheads="1"/>
          </p:cNvSpPr>
          <p:nvPr>
            <p:ph type="body" idx="4294967295"/>
          </p:nvPr>
        </p:nvSpPr>
        <p:spPr>
          <a:xfrm>
            <a:off x="758825" y="1006475"/>
            <a:ext cx="8385175" cy="5105400"/>
          </a:xfrm>
        </p:spPr>
        <p:txBody>
          <a:bodyPr/>
          <a:lstStyle/>
          <a:p>
            <a:r>
              <a:rPr lang="en-US" sz="2000" b="1">
                <a:latin typeface="Arial" charset="0"/>
              </a:rPr>
              <a:t>0:GR-BASE: The generic rules (RULES.GR) are assumed to be at the base of these rules.</a:t>
            </a:r>
            <a:br>
              <a:rPr lang="en-US" sz="2000" b="1">
                <a:latin typeface="Arial" charset="0"/>
              </a:rPr>
            </a:br>
            <a:r>
              <a:rPr lang="en-US" sz="2000" b="1">
                <a:solidFill>
                  <a:srgbClr val="FF3300"/>
                </a:solidFill>
                <a:latin typeface="Arial" charset="0"/>
              </a:rPr>
              <a:t>1:TESTABLE: The requirement must be specified so that it is possible to define an unambiguous test to prove that it is later implemented.</a:t>
            </a:r>
            <a:br>
              <a:rPr lang="en-US" sz="2000" b="1">
                <a:solidFill>
                  <a:srgbClr val="FF3300"/>
                </a:solidFill>
                <a:latin typeface="Arial" charset="0"/>
              </a:rPr>
            </a:br>
            <a:r>
              <a:rPr lang="en-US" sz="2000" b="1">
                <a:latin typeface="Arial" charset="0"/>
              </a:rPr>
              <a:t>2:METER: Any test of SCALE level, or proposed tests, may be specified after the parameter METER.</a:t>
            </a:r>
            <a:br>
              <a:rPr lang="en-US" sz="2000" b="1">
                <a:latin typeface="Arial" charset="0"/>
              </a:rPr>
            </a:br>
            <a:r>
              <a:rPr lang="en-US" sz="2000" b="1">
                <a:solidFill>
                  <a:srgbClr val="FF3300"/>
                </a:solidFill>
                <a:latin typeface="Arial" charset="0"/>
              </a:rPr>
              <a:t>3:SCALE: Any requirement which is capable of numeric specification shall define a numeric scale fully and unambiguously, or reference such a definition.</a:t>
            </a:r>
            <a:r>
              <a:rPr lang="en-US" sz="2000" b="1">
                <a:latin typeface="Arial" charset="0"/>
              </a:rPr>
              <a:t/>
            </a:r>
            <a:br>
              <a:rPr lang="en-US" sz="2000" b="1">
                <a:latin typeface="Arial" charset="0"/>
              </a:rPr>
            </a:br>
            <a:r>
              <a:rPr lang="en-US" sz="2000" b="1">
                <a:latin typeface="Arial" charset="0"/>
              </a:rPr>
              <a:t>4:MEET:The numeric level needed to </a:t>
            </a:r>
            <a:r>
              <a:rPr lang="en-US" sz="2000" b="1" i="1">
                <a:latin typeface="Arial" charset="0"/>
              </a:rPr>
              <a:t>meet requirements fully</a:t>
            </a:r>
            <a:r>
              <a:rPr lang="en-US" sz="2000" b="1">
                <a:latin typeface="Arial" charset="0"/>
              </a:rPr>
              <a:t> shall be specified in terms of one or more [qualifier defined] target level  {PLAN, MUST, WISH} goals; mainly the PLAN level here.</a:t>
            </a:r>
            <a:br>
              <a:rPr lang="en-US" sz="2000" b="1">
                <a:latin typeface="Arial" charset="0"/>
              </a:rPr>
            </a:br>
            <a:r>
              <a:rPr lang="en-US" sz="2000" b="1">
                <a:solidFill>
                  <a:srgbClr val="FF3300"/>
                </a:solidFill>
                <a:latin typeface="Arial" charset="0"/>
              </a:rPr>
              <a:t>5:FAIL: The minimum numeric levels to </a:t>
            </a:r>
            <a:r>
              <a:rPr lang="en-US" sz="2000" b="1" i="1">
                <a:solidFill>
                  <a:srgbClr val="FF3300"/>
                </a:solidFill>
                <a:latin typeface="Arial" charset="0"/>
              </a:rPr>
              <a:t>avoid system, political, or economic failure</a:t>
            </a:r>
            <a:r>
              <a:rPr lang="en-US" sz="2000" b="1">
                <a:solidFill>
                  <a:srgbClr val="FF3300"/>
                </a:solidFill>
                <a:latin typeface="Arial" charset="0"/>
              </a:rPr>
              <a:t> shall be specified in terms of one or more [qualifier defined]  </a:t>
            </a:r>
            <a:r>
              <a:rPr lang="ja-JP" altLang="en-US" sz="2000" b="1">
                <a:solidFill>
                  <a:srgbClr val="FF3300"/>
                </a:solidFill>
                <a:latin typeface="Arial"/>
              </a:rPr>
              <a:t>‘</a:t>
            </a:r>
            <a:r>
              <a:rPr lang="en-US" sz="2000" b="1">
                <a:solidFill>
                  <a:srgbClr val="FF3300"/>
                </a:solidFill>
                <a:latin typeface="Arial" charset="0"/>
              </a:rPr>
              <a:t>MUST</a:t>
            </a:r>
            <a:r>
              <a:rPr lang="ja-JP" altLang="en-US" sz="2000" b="1">
                <a:solidFill>
                  <a:srgbClr val="FF3300"/>
                </a:solidFill>
                <a:latin typeface="Arial"/>
              </a:rPr>
              <a:t>’</a:t>
            </a:r>
            <a:r>
              <a:rPr lang="en-US" sz="2000" b="1">
                <a:solidFill>
                  <a:srgbClr val="FF3300"/>
                </a:solidFill>
                <a:latin typeface="Arial" charset="0"/>
              </a:rPr>
              <a:t> level goals.</a:t>
            </a:r>
            <a:r>
              <a:rPr lang="en-US" sz="2000" b="1">
                <a:latin typeface="Arial" charset="0"/>
              </a:rPr>
              <a:t/>
            </a:r>
            <a:br>
              <a:rPr lang="en-US" sz="2000" b="1">
                <a:latin typeface="Arial" charset="0"/>
              </a:rPr>
            </a:br>
            <a:r>
              <a:rPr lang="en-US" sz="2000" b="1">
                <a:latin typeface="Arial" charset="0"/>
              </a:rPr>
              <a:t>6. QUALIFY. Rich use of [qualifiers] shall specify [when, where, special conditions].</a:t>
            </a:r>
            <a:br>
              <a:rPr lang="en-US" sz="2000" b="1">
                <a:latin typeface="Arial" charset="0"/>
              </a:rPr>
            </a:br>
            <a:endParaRPr lang="en-US" sz="2000" b="1">
              <a:latin typeface="Arial"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88585" y="134597"/>
            <a:ext cx="6705600" cy="1143000"/>
          </a:xfrm>
        </p:spPr>
        <p:txBody>
          <a:bodyPr/>
          <a:lstStyle/>
          <a:p>
            <a:r>
              <a:rPr lang="nb-NO" dirty="0" err="1" smtClean="0"/>
              <a:t>Free</a:t>
            </a:r>
            <a:r>
              <a:rPr lang="nb-NO" dirty="0" smtClean="0"/>
              <a:t> Digital Book </a:t>
            </a:r>
            <a:r>
              <a:rPr lang="nb-NO" dirty="0" err="1" smtClean="0"/>
              <a:t>on</a:t>
            </a:r>
            <a:r>
              <a:rPr lang="nb-NO" dirty="0" smtClean="0"/>
              <a:t> </a:t>
            </a:r>
            <a:r>
              <a:rPr lang="nb-NO" dirty="0" err="1" smtClean="0"/>
              <a:t>Quality</a:t>
            </a:r>
            <a:r>
              <a:rPr lang="nb-NO" dirty="0" smtClean="0"/>
              <a:t> </a:t>
            </a:r>
            <a:r>
              <a:rPr lang="nb-NO" dirty="0" err="1" smtClean="0"/>
              <a:t>Quantification</a:t>
            </a:r>
            <a:endParaRPr lang="en-US" dirty="0"/>
          </a:p>
        </p:txBody>
      </p:sp>
      <p:sp>
        <p:nvSpPr>
          <p:cNvPr id="152579" name="Rectangle 3"/>
          <p:cNvSpPr>
            <a:spLocks noGrp="1" noChangeArrowheads="1"/>
          </p:cNvSpPr>
          <p:nvPr>
            <p:ph type="body" idx="1"/>
          </p:nvPr>
        </p:nvSpPr>
        <p:spPr>
          <a:xfrm>
            <a:off x="1255713" y="1524000"/>
            <a:ext cx="6745287" cy="4572000"/>
          </a:xfrm>
        </p:spPr>
        <p:txBody>
          <a:bodyPr/>
          <a:lstStyle/>
          <a:p>
            <a:pPr>
              <a:lnSpc>
                <a:spcPct val="90000"/>
              </a:lnSpc>
            </a:pPr>
            <a:r>
              <a:rPr lang="en-US" dirty="0" smtClean="0"/>
              <a:t>REQUEST “</a:t>
            </a:r>
            <a:r>
              <a:rPr lang="en-US" sz="3600" dirty="0" smtClean="0"/>
              <a:t>BOOK</a:t>
            </a:r>
            <a:r>
              <a:rPr lang="en-US" dirty="0" smtClean="0"/>
              <a:t>” in subject from </a:t>
            </a:r>
          </a:p>
          <a:p>
            <a:pPr lvl="1">
              <a:lnSpc>
                <a:spcPct val="90000"/>
              </a:lnSpc>
            </a:pPr>
            <a:r>
              <a:rPr lang="en-US" sz="4000" dirty="0" smtClean="0"/>
              <a:t> TOM @ GILB .com</a:t>
            </a:r>
          </a:p>
          <a:p>
            <a:pPr>
              <a:lnSpc>
                <a:spcPct val="90000"/>
              </a:lnSpc>
            </a:pPr>
            <a:r>
              <a:rPr lang="en-US" dirty="0" smtClean="0"/>
              <a:t>Tom </a:t>
            </a:r>
            <a:r>
              <a:rPr lang="en-US" dirty="0"/>
              <a:t>Gilb,</a:t>
            </a:r>
          </a:p>
          <a:p>
            <a:pPr lvl="1">
              <a:lnSpc>
                <a:spcPct val="90000"/>
              </a:lnSpc>
            </a:pPr>
            <a:r>
              <a:rPr lang="en-US" dirty="0">
                <a:latin typeface="Helvetica" charset="0"/>
              </a:rPr>
              <a:t>Competitive Engineering</a:t>
            </a:r>
            <a:r>
              <a:rPr lang="en-US" dirty="0" smtClean="0">
                <a:latin typeface="Helvetica" charset="0"/>
              </a:rPr>
              <a:t>: A </a:t>
            </a:r>
            <a:r>
              <a:rPr lang="en-US" dirty="0">
                <a:latin typeface="Helvetica" charset="0"/>
              </a:rPr>
              <a:t>Handbook For Systems Engineering, Requirements Engineering, and Software Engineering Using </a:t>
            </a:r>
            <a:r>
              <a:rPr lang="en-US" dirty="0" err="1">
                <a:latin typeface="Helvetica" charset="0"/>
              </a:rPr>
              <a:t>Planguage</a:t>
            </a:r>
            <a:r>
              <a:rPr lang="en-US" dirty="0">
                <a:latin typeface="Helvetica" charset="0"/>
              </a:rPr>
              <a:t>  </a:t>
            </a:r>
          </a:p>
          <a:p>
            <a:pPr lvl="1">
              <a:lnSpc>
                <a:spcPct val="90000"/>
              </a:lnSpc>
            </a:pPr>
            <a:r>
              <a:rPr lang="en-US" dirty="0" smtClean="0">
                <a:latin typeface="Helvetica" charset="0"/>
              </a:rPr>
              <a:t>	</a:t>
            </a:r>
            <a:r>
              <a:rPr lang="en-US" sz="3200" dirty="0" smtClean="0">
                <a:latin typeface="Helvetica" charset="0"/>
              </a:rPr>
              <a:t>and I will also send links to related papers on requirements and estimation.</a:t>
            </a:r>
            <a:r>
              <a:rPr lang="en-US" dirty="0" smtClean="0">
                <a:latin typeface="Helvetica" charset="0"/>
              </a:rPr>
              <a:t>		</a:t>
            </a:r>
            <a:endParaRPr lang="en-US" dirty="0">
              <a:solidFill>
                <a:srgbClr val="0000DD"/>
              </a:solidFill>
              <a:latin typeface="Helvetica" charset="0"/>
            </a:endParaRPr>
          </a:p>
        </p:txBody>
      </p:sp>
      <p:pic>
        <p:nvPicPr>
          <p:cNvPr id="152580" name="Picture 4" descr="compengFrontCov28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538" y="0"/>
            <a:ext cx="1414462"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7</a:t>
            </a:r>
          </a:p>
        </p:txBody>
      </p:sp>
      <p:sp>
        <p:nvSpPr>
          <p:cNvPr id="307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0724" name="Rectangle 4"/>
          <p:cNvSpPr>
            <a:spLocks noGrp="1" noChangeArrowheads="1"/>
          </p:cNvSpPr>
          <p:nvPr>
            <p:ph type="title"/>
          </p:nvPr>
        </p:nvSpPr>
        <p:spPr>
          <a:xfrm>
            <a:off x="457200" y="0"/>
            <a:ext cx="8229600" cy="914400"/>
          </a:xfrm>
          <a:solidFill>
            <a:srgbClr val="FFFF00"/>
          </a:solidFill>
        </p:spPr>
        <p:txBody>
          <a:bodyPr/>
          <a:lstStyle/>
          <a:p>
            <a:r>
              <a:rPr lang="en-US" sz="3200" b="1">
                <a:latin typeface="Calibri" charset="0"/>
              </a:rPr>
              <a:t>Strategies</a:t>
            </a:r>
            <a:r>
              <a:rPr lang="en-US" sz="3200">
                <a:latin typeface="Calibri" charset="0"/>
              </a:rPr>
              <a:t>: (total brainstormed list)</a:t>
            </a:r>
            <a:br>
              <a:rPr lang="en-US" sz="3200">
                <a:latin typeface="Calibri" charset="0"/>
              </a:rPr>
            </a:br>
            <a:r>
              <a:rPr lang="en-US" sz="3200">
                <a:latin typeface="Calibri" charset="0"/>
              </a:rPr>
              <a:t> </a:t>
            </a:r>
            <a:r>
              <a:rPr lang="ja-JP" altLang="en-US" sz="3200">
                <a:latin typeface="Calibri" charset="0"/>
              </a:rPr>
              <a:t>‘</a:t>
            </a:r>
            <a:r>
              <a:rPr lang="en-US" sz="3200">
                <a:latin typeface="Calibri" charset="0"/>
              </a:rPr>
              <a:t>Ends for delivering Strategic Objectives</a:t>
            </a:r>
            <a:r>
              <a:rPr lang="ja-JP" altLang="en-US" sz="3200">
                <a:latin typeface="Calibri" charset="0"/>
              </a:rPr>
              <a:t>’</a:t>
            </a:r>
            <a:endParaRPr lang="en-US" sz="3200">
              <a:latin typeface="Calibri" charset="0"/>
            </a:endParaRPr>
          </a:p>
        </p:txBody>
      </p:sp>
      <p:sp>
        <p:nvSpPr>
          <p:cNvPr id="30725" name="Rectangle 5"/>
          <p:cNvSpPr>
            <a:spLocks noGrp="1" noChangeArrowheads="1"/>
          </p:cNvSpPr>
          <p:nvPr>
            <p:ph type="body" sz="half" idx="1"/>
          </p:nvPr>
        </p:nvSpPr>
        <p:spPr>
          <a:xfrm>
            <a:off x="0" y="1143000"/>
            <a:ext cx="5181600" cy="5257800"/>
          </a:xfrm>
        </p:spPr>
        <p:txBody>
          <a:bodyPr/>
          <a:lstStyle/>
          <a:p>
            <a:pPr marL="457200" lvl="1" indent="0">
              <a:spcBef>
                <a:spcPts val="600"/>
              </a:spcBef>
            </a:pPr>
            <a:r>
              <a:rPr lang="en-US" sz="2000" b="1">
                <a:solidFill>
                  <a:srgbClr val="FF0000"/>
                </a:solidFill>
                <a:latin typeface="Calibri" charset="0"/>
              </a:rPr>
              <a:t>Evo [Product development]:	</a:t>
            </a:r>
          </a:p>
          <a:p>
            <a:pPr marL="457200" lvl="1" indent="0"/>
            <a:r>
              <a:rPr lang="en-US" sz="2000" b="1">
                <a:solidFill>
                  <a:srgbClr val="FF0000"/>
                </a:solidFill>
                <a:latin typeface="Calibri" charset="0"/>
              </a:rPr>
              <a:t>DPP [Product Development Process]: Defect Prevention Process.	</a:t>
            </a:r>
          </a:p>
          <a:p>
            <a:pPr marL="457200" lvl="1" indent="0"/>
            <a:r>
              <a:rPr lang="en-US" sz="2000" b="1">
                <a:solidFill>
                  <a:srgbClr val="FF0000"/>
                </a:solidFill>
                <a:latin typeface="Calibri" charset="0"/>
              </a:rPr>
              <a:t>Inspection?	</a:t>
            </a:r>
          </a:p>
          <a:p>
            <a:pPr marL="457200" lvl="1" indent="0"/>
            <a:r>
              <a:rPr lang="en-US" sz="2000" b="1">
                <a:solidFill>
                  <a:srgbClr val="FF0000"/>
                </a:solidFill>
                <a:latin typeface="Calibri" charset="0"/>
              </a:rPr>
              <a:t>Motivation.Stress-Management-AOL</a:t>
            </a:r>
          </a:p>
          <a:p>
            <a:pPr marL="457200" lvl="1" indent="0"/>
            <a:r>
              <a:rPr lang="en-US" sz="2000" b="1">
                <a:solidFill>
                  <a:srgbClr val="FF0000"/>
                </a:solidFill>
                <a:latin typeface="Calibri" charset="0"/>
              </a:rPr>
              <a:t>Motivation.Carrot</a:t>
            </a:r>
            <a:r>
              <a:rPr lang="en-US" sz="2000" b="1">
                <a:latin typeface="Calibri" charset="0"/>
              </a:rPr>
              <a:t>	</a:t>
            </a:r>
          </a:p>
          <a:p>
            <a:pPr marL="457200" lvl="1" indent="0"/>
            <a:r>
              <a:rPr lang="en-US" sz="2000" b="1">
                <a:latin typeface="Calibri" charset="0"/>
              </a:rPr>
              <a:t>DBS	</a:t>
            </a:r>
          </a:p>
          <a:p>
            <a:pPr marL="457200" lvl="1" indent="0"/>
            <a:r>
              <a:rPr lang="en-US" sz="2000" b="1">
                <a:latin typeface="Calibri" charset="0"/>
              </a:rPr>
              <a:t>Automated Code Generation</a:t>
            </a:r>
          </a:p>
          <a:p>
            <a:pPr marL="457200" lvl="1" indent="0"/>
            <a:r>
              <a:rPr lang="en-US" sz="2000" b="1">
                <a:latin typeface="Calibri" charset="0"/>
              </a:rPr>
              <a:t>Requirement -Tracability	</a:t>
            </a:r>
          </a:p>
          <a:p>
            <a:pPr marL="457200" lvl="1" indent="0"/>
            <a:r>
              <a:rPr lang="en-US" sz="2000" b="1">
                <a:latin typeface="Calibri" charset="0"/>
              </a:rPr>
              <a:t>Competence Management </a:t>
            </a:r>
          </a:p>
          <a:p>
            <a:pPr marL="457200" lvl="1" indent="0"/>
            <a:r>
              <a:rPr lang="en-US" sz="2000" b="1">
                <a:latin typeface="Calibri" charset="0"/>
              </a:rPr>
              <a:t>Delete-Unnecessary -Documents</a:t>
            </a:r>
          </a:p>
          <a:p>
            <a:pPr marL="457200" lvl="1" indent="0"/>
            <a:r>
              <a:rPr lang="en-US" sz="2000" b="1">
                <a:latin typeface="Calibri" charset="0"/>
              </a:rPr>
              <a:t>Manager Reward:?	</a:t>
            </a:r>
          </a:p>
          <a:p>
            <a:pPr marL="457200" lvl="1" indent="0"/>
            <a:r>
              <a:rPr lang="en-US" sz="2000" b="1">
                <a:latin typeface="Calibri" charset="0"/>
              </a:rPr>
              <a:t>Team Ownership:?	</a:t>
            </a:r>
          </a:p>
          <a:p>
            <a:pPr marL="457200" lvl="1" indent="0"/>
            <a:r>
              <a:rPr lang="en-US" sz="2000" b="1">
                <a:latin typeface="Calibri" charset="0"/>
              </a:rPr>
              <a:t>Manager Ownership:?	</a:t>
            </a:r>
          </a:p>
          <a:p>
            <a:pPr marL="457200" lvl="1" indent="0"/>
            <a:endParaRPr lang="en-US" sz="2000" b="1">
              <a:latin typeface="Calibri" charset="0"/>
            </a:endParaRPr>
          </a:p>
          <a:p>
            <a:pPr marL="457200" lvl="1" indent="0"/>
            <a:endParaRPr lang="en-US" sz="2000" b="1">
              <a:latin typeface="Calibri" charset="0"/>
            </a:endParaRPr>
          </a:p>
        </p:txBody>
      </p:sp>
      <p:sp>
        <p:nvSpPr>
          <p:cNvPr id="30726" name="Rectangle 6"/>
          <p:cNvSpPr>
            <a:spLocks noGrp="1" noChangeArrowheads="1"/>
          </p:cNvSpPr>
          <p:nvPr>
            <p:ph type="body" sz="half" idx="2"/>
          </p:nvPr>
        </p:nvSpPr>
        <p:spPr>
          <a:xfrm>
            <a:off x="5181600" y="1143000"/>
            <a:ext cx="3962400" cy="5257800"/>
          </a:xfrm>
        </p:spPr>
        <p:txBody>
          <a:bodyPr/>
          <a:lstStyle/>
          <a:p>
            <a:pPr marL="0" indent="0">
              <a:lnSpc>
                <a:spcPct val="90000"/>
              </a:lnSpc>
            </a:pPr>
            <a:r>
              <a:rPr lang="en-US" sz="2000" b="1">
                <a:latin typeface="Calibri" charset="0"/>
              </a:rPr>
              <a:t>Training:?	</a:t>
            </a:r>
          </a:p>
          <a:p>
            <a:pPr marL="0" indent="0">
              <a:lnSpc>
                <a:spcPct val="90000"/>
              </a:lnSpc>
            </a:pPr>
            <a:r>
              <a:rPr lang="en-US" sz="2000" b="1">
                <a:latin typeface="Calibri" charset="0"/>
              </a:rPr>
              <a:t>Clear Common Objectives:?	</a:t>
            </a:r>
          </a:p>
          <a:p>
            <a:pPr marL="0" indent="0">
              <a:lnSpc>
                <a:spcPct val="90000"/>
              </a:lnSpc>
            </a:pPr>
            <a:r>
              <a:rPr lang="en-US" sz="2000" b="1">
                <a:latin typeface="Calibri" charset="0"/>
              </a:rPr>
              <a:t>Application Engineering area:   </a:t>
            </a:r>
          </a:p>
          <a:p>
            <a:pPr marL="0" indent="0">
              <a:lnSpc>
                <a:spcPct val="90000"/>
              </a:lnSpc>
            </a:pPr>
            <a:r>
              <a:rPr lang="en-US" sz="2000" b="1">
                <a:latin typeface="Calibri" charset="0"/>
              </a:rPr>
              <a:t>Brainstormed List (not evaluated or prioritized yet)?	</a:t>
            </a:r>
          </a:p>
          <a:p>
            <a:pPr marL="0" indent="0">
              <a:lnSpc>
                <a:spcPct val="90000"/>
              </a:lnSpc>
            </a:pPr>
            <a:r>
              <a:rPr lang="en-US" sz="2000" b="1">
                <a:latin typeface="Calibri" charset="0"/>
              </a:rPr>
              <a:t>Requirements Engineering:  </a:t>
            </a:r>
          </a:p>
          <a:p>
            <a:pPr marL="0" indent="0">
              <a:lnSpc>
                <a:spcPct val="90000"/>
              </a:lnSpc>
            </a:pPr>
            <a:r>
              <a:rPr lang="en-US" sz="2000" b="1">
                <a:latin typeface="Calibri" charset="0"/>
              </a:rPr>
              <a:t>Brainstormed Suggestions?	</a:t>
            </a:r>
          </a:p>
          <a:p>
            <a:pPr marL="0" indent="0">
              <a:lnSpc>
                <a:spcPct val="90000"/>
              </a:lnSpc>
            </a:pPr>
            <a:r>
              <a:rPr lang="en-US" sz="2000" b="1">
                <a:latin typeface="Calibri" charset="0"/>
              </a:rPr>
              <a:t>Engineering Planning:  </a:t>
            </a:r>
          </a:p>
          <a:p>
            <a:pPr marL="0" indent="0">
              <a:lnSpc>
                <a:spcPct val="90000"/>
              </a:lnSpc>
            </a:pPr>
            <a:r>
              <a:rPr lang="en-US" sz="2000">
                <a:latin typeface="Calibri" charset="0"/>
              </a:rPr>
              <a:t>Process Best Practices</a:t>
            </a:r>
            <a:r>
              <a:rPr lang="en-US" sz="2000" b="1">
                <a:latin typeface="Calibri" charset="0"/>
              </a:rPr>
              <a:t>:  </a:t>
            </a:r>
          </a:p>
          <a:p>
            <a:pPr marL="0" indent="0">
              <a:lnSpc>
                <a:spcPct val="90000"/>
              </a:lnSpc>
            </a:pPr>
            <a:r>
              <a:rPr lang="en-US" sz="2000">
                <a:latin typeface="Calibri" charset="0"/>
              </a:rPr>
              <a:t>Brainstormed Suggestions?	</a:t>
            </a:r>
          </a:p>
          <a:p>
            <a:pPr marL="0" indent="0">
              <a:lnSpc>
                <a:spcPct val="90000"/>
              </a:lnSpc>
            </a:pPr>
            <a:r>
              <a:rPr lang="en-US" sz="2000">
                <a:latin typeface="Calibri" charset="0"/>
              </a:rPr>
              <a:t>Push Button Deployment:  </a:t>
            </a:r>
          </a:p>
          <a:p>
            <a:pPr marL="0" indent="0">
              <a:lnSpc>
                <a:spcPct val="90000"/>
              </a:lnSpc>
            </a:pPr>
            <a:r>
              <a:rPr lang="en-US" sz="2000">
                <a:latin typeface="Calibri" charset="0"/>
              </a:rPr>
              <a:t>Architecture Best Practices:  </a:t>
            </a:r>
          </a:p>
          <a:p>
            <a:pPr marL="0" indent="0">
              <a:lnSpc>
                <a:spcPct val="90000"/>
              </a:lnSpc>
            </a:pPr>
            <a:r>
              <a:rPr lang="en-US" sz="2000">
                <a:latin typeface="Calibri" charset="0"/>
              </a:rPr>
              <a:t>Stabilization:  </a:t>
            </a:r>
          </a:p>
          <a:p>
            <a:pPr marL="0" indent="0">
              <a:lnSpc>
                <a:spcPct val="90000"/>
              </a:lnSpc>
            </a:pPr>
            <a:r>
              <a:rPr lang="en-US" sz="2000">
                <a:latin typeface="Calibri" charset="0"/>
              </a:rPr>
              <a:t>World-wide Co-operation?</a:t>
            </a:r>
            <a:r>
              <a:rPr lang="en-US" sz="2000" b="1">
                <a:latin typeface="Calibri" charset="0"/>
              </a:rPr>
              <a:t>	</a:t>
            </a:r>
          </a:p>
          <a:p>
            <a:pPr marL="0" indent="0">
              <a:lnSpc>
                <a:spcPct val="90000"/>
              </a:lnSpc>
            </a:pPr>
            <a:endParaRPr lang="en-US" sz="2000" b="1">
              <a:latin typeface="Calibri" charset="0"/>
            </a:endParaRPr>
          </a:p>
        </p:txBody>
      </p:sp>
      <p:pic>
        <p:nvPicPr>
          <p:cNvPr id="30727" name="Picture 6" descr="strateg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32125"/>
            <a:ext cx="1143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17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4100" b="1">
                <a:latin typeface="Calibri" charset="0"/>
              </a:rPr>
              <a:t>Principles for Prioritizing Strategies</a:t>
            </a:r>
          </a:p>
        </p:txBody>
      </p:sp>
      <p:sp>
        <p:nvSpPr>
          <p:cNvPr id="32771" name="Content Placeholder 2"/>
          <p:cNvSpPr>
            <a:spLocks noGrp="1"/>
          </p:cNvSpPr>
          <p:nvPr>
            <p:ph sz="half" idx="1"/>
          </p:nvPr>
        </p:nvSpPr>
        <p:spPr>
          <a:xfrm>
            <a:off x="228600" y="1600200"/>
            <a:ext cx="4576763" cy="4525963"/>
          </a:xfrm>
        </p:spPr>
        <p:txBody>
          <a:bodyPr/>
          <a:lstStyle/>
          <a:p>
            <a:r>
              <a:rPr lang="en-US" sz="2100" b="1">
                <a:latin typeface="Arial" charset="0"/>
                <a:cs typeface="Arial" charset="0"/>
              </a:rPr>
              <a:t>They are well-defined</a:t>
            </a:r>
          </a:p>
          <a:p>
            <a:pPr lvl="1"/>
            <a:r>
              <a:rPr lang="en-US" sz="2100" b="1">
                <a:latin typeface="Arial" charset="0"/>
                <a:cs typeface="Arial" charset="0"/>
              </a:rPr>
              <a:t>Not vague</a:t>
            </a:r>
          </a:p>
          <a:p>
            <a:pPr lvl="1"/>
            <a:endParaRPr lang="en-US" sz="2100" b="1">
              <a:latin typeface="Arial" charset="0"/>
              <a:cs typeface="Arial" charset="0"/>
            </a:endParaRPr>
          </a:p>
          <a:p>
            <a:r>
              <a:rPr lang="en-US" sz="2100" b="1">
                <a:latin typeface="Arial" charset="0"/>
                <a:cs typeface="Arial" charset="0"/>
              </a:rPr>
              <a:t>The have some relevant predictable numeric experience</a:t>
            </a:r>
          </a:p>
          <a:p>
            <a:pPr lvl="1"/>
            <a:r>
              <a:rPr lang="en-US" sz="2100" b="1">
                <a:latin typeface="Arial" charset="0"/>
                <a:cs typeface="Arial" charset="0"/>
              </a:rPr>
              <a:t>On main effects</a:t>
            </a:r>
          </a:p>
          <a:p>
            <a:pPr lvl="1"/>
            <a:r>
              <a:rPr lang="en-US" sz="2100" b="1">
                <a:latin typeface="Arial" charset="0"/>
                <a:cs typeface="Arial" charset="0"/>
              </a:rPr>
              <a:t>Side effects</a:t>
            </a:r>
          </a:p>
          <a:p>
            <a:pPr lvl="1"/>
            <a:r>
              <a:rPr lang="en-US" sz="2100" b="1">
                <a:latin typeface="Arial" charset="0"/>
                <a:cs typeface="Arial" charset="0"/>
              </a:rPr>
              <a:t>Costs</a:t>
            </a:r>
          </a:p>
          <a:p>
            <a:pPr lvl="1"/>
            <a:r>
              <a:rPr lang="en-US" sz="2100" b="1">
                <a:latin typeface="Arial" charset="0"/>
                <a:cs typeface="Arial" charset="0"/>
              </a:rPr>
              <a:t>Risks - Uncertainty</a:t>
            </a:r>
          </a:p>
          <a:p>
            <a:r>
              <a:rPr lang="en-US" sz="2100" b="1">
                <a:latin typeface="Arial" charset="0"/>
                <a:cs typeface="Arial" charset="0"/>
              </a:rPr>
              <a:t>Not huge spread of experience</a:t>
            </a:r>
          </a:p>
        </p:txBody>
      </p:sp>
      <p:pic>
        <p:nvPicPr>
          <p:cNvPr id="32772" name="Content Placeholder 4" descr="ITStrategy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5363" y="1600200"/>
            <a:ext cx="3652837" cy="4438650"/>
          </a:xfrm>
        </p:spPr>
      </p:pic>
    </p:spTree>
    <p:extLst>
      <p:ext uri="{BB962C8B-B14F-4D97-AF65-F5344CB8AC3E}">
        <p14:creationId xmlns:p14="http://schemas.microsoft.com/office/powerpoint/2010/main" val="30676069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programm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124200"/>
            <a:ext cx="2895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9</a:t>
            </a:r>
          </a:p>
        </p:txBody>
      </p:sp>
      <p:sp>
        <p:nvSpPr>
          <p:cNvPr id="3482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0484" name="Rectangle 4"/>
          <p:cNvSpPr>
            <a:spLocks noGrp="1" noChangeArrowheads="1"/>
          </p:cNvSpPr>
          <p:nvPr>
            <p:ph type="title"/>
          </p:nvPr>
        </p:nvSpPr>
        <p:spPr>
          <a:xfrm>
            <a:off x="762000" y="76200"/>
            <a:ext cx="7772400" cy="609600"/>
          </a:xfrm>
        </p:spPr>
        <p:txBody>
          <a:bodyPr>
            <a:normAutofit fontScale="90000"/>
          </a:bodyPr>
          <a:lstStyle/>
          <a:p>
            <a:r>
              <a:rPr lang="ja-JP" altLang="en-US" sz="1400">
                <a:latin typeface="Calibri" charset="0"/>
              </a:rPr>
              <a:t>“</a:t>
            </a:r>
            <a:r>
              <a:rPr lang="en-US" sz="1400">
                <a:latin typeface="Calibri" charset="0"/>
              </a:rPr>
              <a:t>Software Productivity</a:t>
            </a:r>
            <a:r>
              <a:rPr lang="ja-JP" altLang="en-US" sz="1400">
                <a:latin typeface="Calibri" charset="0"/>
              </a:rPr>
              <a:t>”</a:t>
            </a:r>
            <a:r>
              <a:rPr lang="en-US" sz="1400">
                <a:latin typeface="Calibri" charset="0"/>
              </a:rPr>
              <a:t> =</a:t>
            </a:r>
            <a:br>
              <a:rPr lang="en-US" sz="1400">
                <a:latin typeface="Calibri" charset="0"/>
              </a:rPr>
            </a:br>
            <a:r>
              <a:rPr lang="en-US" sz="3200" b="1">
                <a:latin typeface="Calibri" charset="0"/>
              </a:rPr>
              <a:t>Lines of Code Generation Ability</a:t>
            </a:r>
            <a:endParaRPr lang="en-US" sz="1400">
              <a:latin typeface="Calibri" charset="0"/>
            </a:endParaRPr>
          </a:p>
        </p:txBody>
      </p:sp>
      <p:sp>
        <p:nvSpPr>
          <p:cNvPr id="34822" name="Rectangle 5"/>
          <p:cNvSpPr>
            <a:spLocks noGrp="1" noChangeArrowheads="1"/>
          </p:cNvSpPr>
          <p:nvPr>
            <p:ph type="body" sz="half" idx="1"/>
          </p:nvPr>
        </p:nvSpPr>
        <p:spPr>
          <a:xfrm>
            <a:off x="0" y="685800"/>
            <a:ext cx="9144000" cy="6172200"/>
          </a:xfrm>
        </p:spPr>
        <p:txBody>
          <a:bodyPr/>
          <a:lstStyle/>
          <a:p>
            <a:pPr marL="1371600" lvl="3" indent="0">
              <a:lnSpc>
                <a:spcPct val="90000"/>
              </a:lnSpc>
              <a:spcBef>
                <a:spcPts val="400"/>
              </a:spcBef>
              <a:spcAft>
                <a:spcPts val="300"/>
              </a:spcAft>
            </a:pPr>
            <a:r>
              <a:rPr lang="ja-JP" altLang="en-US" sz="900" i="1">
                <a:latin typeface="Calibri" charset="0"/>
              </a:rPr>
              <a:t>“</a:t>
            </a:r>
            <a:r>
              <a:rPr lang="en-US" sz="900" i="1">
                <a:latin typeface="Calibri" charset="0"/>
              </a:rPr>
              <a:t>Software Engineering net  production in relation to corresponding costs.</a:t>
            </a:r>
            <a:r>
              <a:rPr lang="ja-JP" altLang="en-US" sz="900" i="1">
                <a:latin typeface="Calibri" charset="0"/>
              </a:rPr>
              <a:t>”</a:t>
            </a:r>
            <a:endParaRPr lang="en-US" sz="900" i="1">
              <a:latin typeface="Calibri" charset="0"/>
            </a:endParaRPr>
          </a:p>
          <a:p>
            <a:pPr marL="1371600" lvl="3" indent="0">
              <a:lnSpc>
                <a:spcPct val="90000"/>
              </a:lnSpc>
              <a:spcBef>
                <a:spcPts val="400"/>
              </a:spcBef>
              <a:spcAft>
                <a:spcPts val="300"/>
              </a:spcAft>
            </a:pPr>
            <a:r>
              <a:rPr lang="en-US" sz="900" i="1">
                <a:latin typeface="Calibri" charset="0"/>
              </a:rPr>
              <a:t>Ambition: Net lines of code successfully produced per total working hours needed to produce them. A measure of the</a:t>
            </a:r>
          </a:p>
          <a:p>
            <a:pPr marL="1371600" lvl="3" indent="0">
              <a:lnSpc>
                <a:spcPct val="90000"/>
              </a:lnSpc>
              <a:spcBef>
                <a:spcPts val="400"/>
              </a:spcBef>
              <a:spcAft>
                <a:spcPts val="300"/>
              </a:spcAft>
            </a:pPr>
            <a:r>
              <a:rPr lang="en-US" sz="900" i="1">
                <a:latin typeface="Calibri" charset="0"/>
              </a:rPr>
              <a:t> </a:t>
            </a:r>
            <a:r>
              <a:rPr lang="en-US" sz="900" i="1" u="sng">
                <a:latin typeface="Calibri" charset="0"/>
              </a:rPr>
              <a:t>efficiency</a:t>
            </a:r>
            <a:r>
              <a:rPr lang="en-US" sz="900" i="1">
                <a:latin typeface="Calibri" charset="0"/>
              </a:rPr>
              <a:t> ('effective production/cost of production') of the organization in using its software staff. </a:t>
            </a:r>
          </a:p>
          <a:p>
            <a:pPr marL="0" indent="0">
              <a:lnSpc>
                <a:spcPct val="90000"/>
              </a:lnSpc>
              <a:spcBef>
                <a:spcPts val="300"/>
              </a:spcBef>
            </a:pPr>
            <a:r>
              <a:rPr lang="en-US" sz="1400" b="1">
                <a:latin typeface="Calibri" charset="0"/>
              </a:rPr>
              <a:t>Scale: [Defined Volume, kNCSS or kPlex]  per Software Development Work-Hour.</a:t>
            </a:r>
          </a:p>
          <a:p>
            <a:pPr marL="914400" lvl="2" indent="0">
              <a:lnSpc>
                <a:spcPct val="90000"/>
              </a:lnSpc>
              <a:spcBef>
                <a:spcPts val="300"/>
              </a:spcBef>
            </a:pPr>
            <a:r>
              <a:rPr lang="en-US" sz="1000" b="1">
                <a:latin typeface="Calibri" charset="0"/>
              </a:rPr>
              <a:t>Software Development</a:t>
            </a:r>
            <a:r>
              <a:rPr lang="en-US" sz="1000">
                <a:latin typeface="Calibri" charset="0"/>
              </a:rPr>
              <a:t>: Defined:</a:t>
            </a:r>
          </a:p>
          <a:p>
            <a:pPr marL="0" indent="0">
              <a:lnSpc>
                <a:spcPct val="90000"/>
              </a:lnSpc>
            </a:pPr>
            <a:r>
              <a:rPr lang="en-US" sz="1400">
                <a:latin typeface="Calibri" charset="0"/>
              </a:rPr>
              <a:t>Productivity calculations include Work-Hours for software engineering used in the The Company  Execution Phase  </a:t>
            </a:r>
          </a:p>
          <a:p>
            <a:pPr marL="0" indent="0">
              <a:lnSpc>
                <a:spcPct val="90000"/>
              </a:lnSpc>
            </a:pPr>
            <a:r>
              <a:rPr lang="en-US" sz="1400">
                <a:latin typeface="Calibri" charset="0"/>
              </a:rPr>
              <a:t> </a:t>
            </a:r>
            <a:r>
              <a:rPr lang="en-US" sz="1400" b="1">
                <a:latin typeface="Calibri" charset="0"/>
              </a:rPr>
              <a:t>Meter : &lt;PQT Database and EPOS, CPAC&gt;</a:t>
            </a:r>
          </a:p>
          <a:p>
            <a:pPr marL="457200" lvl="1" indent="0">
              <a:lnSpc>
                <a:spcPct val="90000"/>
              </a:lnSpc>
              <a:spcBef>
                <a:spcPts val="400"/>
              </a:spcBef>
              <a:spcAft>
                <a:spcPts val="300"/>
              </a:spcAft>
            </a:pPr>
            <a:r>
              <a:rPr lang="en-US" sz="1200" b="1" i="1">
                <a:latin typeface="Calibri" charset="0"/>
              </a:rPr>
              <a:t>Comment: we </a:t>
            </a:r>
            <a:r>
              <a:rPr lang="en-US" sz="1200" b="1" i="1" u="sng">
                <a:latin typeface="Calibri" charset="0"/>
              </a:rPr>
              <a:t>know</a:t>
            </a:r>
            <a:r>
              <a:rPr lang="en-US" sz="1200" b="1" i="1">
                <a:latin typeface="Calibri" charset="0"/>
              </a:rPr>
              <a:t> that real software productivity is not measured by lines of code, but we have consciously chosen this measure as it is available in our current culture. AB, PK, TG.</a:t>
            </a:r>
          </a:p>
          <a:p>
            <a:pPr marL="457200" lvl="1" indent="0">
              <a:lnSpc>
                <a:spcPct val="90000"/>
              </a:lnSpc>
              <a:spcBef>
                <a:spcPts val="400"/>
              </a:spcBef>
              <a:spcAft>
                <a:spcPts val="300"/>
              </a:spcAft>
            </a:pPr>
            <a:r>
              <a:rPr lang="en-US" sz="1200" b="1">
                <a:latin typeface="Calibri" charset="0"/>
              </a:rPr>
              <a:t>P1: Past  [ 1997, ERA/AR ] &lt; to be calculated when data available Volume/Work Hours&gt;    </a:t>
            </a:r>
          </a:p>
          <a:p>
            <a:pPr marL="0" indent="0">
              <a:lnSpc>
                <a:spcPct val="90000"/>
              </a:lnSpc>
              <a:spcBef>
                <a:spcPts val="300"/>
              </a:spcBef>
            </a:pPr>
            <a:r>
              <a:rPr lang="en-US" sz="1400" b="1">
                <a:latin typeface="Calibri" charset="0"/>
              </a:rPr>
              <a:t>  Past-R PROJECT: Past  [ 1997, R PROJECT ] &lt; to be calculated when data available, available Volume/Work Hours &gt;    </a:t>
            </a:r>
          </a:p>
          <a:p>
            <a:pPr marL="0" indent="0">
              <a:lnSpc>
                <a:spcPct val="90000"/>
              </a:lnSpc>
              <a:spcBef>
                <a:spcPts val="400"/>
              </a:spcBef>
              <a:spcAft>
                <a:spcPts val="300"/>
              </a:spcAft>
            </a:pPr>
            <a:r>
              <a:rPr lang="en-US" sz="1400" b="1" i="1">
                <a:latin typeface="Calibri" charset="0"/>
              </a:rPr>
              <a:t> </a:t>
            </a:r>
            <a:r>
              <a:rPr lang="en-US" sz="1400" b="1">
                <a:latin typeface="Calibri" charset="0"/>
              </a:rPr>
              <a:t>Past-EEI: Past [1997, Ireland, Plex]   ___??__      kPLEX / Work-Hour.</a:t>
            </a:r>
          </a:p>
          <a:p>
            <a:pPr marL="0" indent="0">
              <a:lnSpc>
                <a:spcPct val="90000"/>
              </a:lnSpc>
              <a:spcBef>
                <a:spcPts val="300"/>
              </a:spcBef>
            </a:pPr>
            <a:r>
              <a:rPr lang="en-US" sz="1400" b="1">
                <a:latin typeface="Calibri" charset="0"/>
              </a:rPr>
              <a:t>&lt;add more like LuleÂ&gt;</a:t>
            </a:r>
          </a:p>
          <a:p>
            <a:pPr marL="0" indent="0">
              <a:lnSpc>
                <a:spcPct val="90000"/>
              </a:lnSpc>
              <a:spcBef>
                <a:spcPts val="300"/>
              </a:spcBef>
            </a:pPr>
            <a:r>
              <a:rPr lang="en-US" sz="1400" b="1">
                <a:latin typeface="Calibri" charset="0"/>
              </a:rPr>
              <a:t>Fail [end 1998, R PROJECT, </a:t>
            </a:r>
            <a:r>
              <a:rPr lang="en-US" sz="1400" b="1" u="sng">
                <a:latin typeface="Calibri" charset="0"/>
              </a:rPr>
              <a:t>Same Reliability</a:t>
            </a:r>
            <a:r>
              <a:rPr lang="en-US" sz="1400" b="1">
                <a:latin typeface="Calibri" charset="0"/>
              </a:rPr>
              <a:t>] 1.5 x Past-R PROJECT </a:t>
            </a:r>
            <a:br>
              <a:rPr lang="en-US" sz="1400" b="1">
                <a:latin typeface="Calibri" charset="0"/>
              </a:rPr>
            </a:br>
            <a:r>
              <a:rPr lang="en-US" sz="1400" b="1">
                <a:latin typeface="Calibri" charset="0"/>
              </a:rPr>
              <a:t> &lt;- R PROJECT AS 3 c " by 50%".</a:t>
            </a:r>
          </a:p>
          <a:p>
            <a:pPr marL="457200" lvl="1" indent="0">
              <a:lnSpc>
                <a:spcPct val="90000"/>
              </a:lnSpc>
              <a:spcBef>
                <a:spcPts val="400"/>
              </a:spcBef>
              <a:spcAft>
                <a:spcPts val="300"/>
              </a:spcAft>
            </a:pPr>
            <a:r>
              <a:rPr lang="en-US" sz="1200" b="1" i="1">
                <a:latin typeface="Calibri" charset="0"/>
              </a:rPr>
              <a:t>"50% better useful code productivity in 1.5 years overall"</a:t>
            </a:r>
          </a:p>
          <a:p>
            <a:pPr marL="0" indent="0">
              <a:lnSpc>
                <a:spcPct val="90000"/>
              </a:lnSpc>
              <a:spcBef>
                <a:spcPts val="300"/>
              </a:spcBef>
            </a:pPr>
            <a:r>
              <a:rPr lang="en-US" sz="1400" b="1">
                <a:latin typeface="Calibri" charset="0"/>
              </a:rPr>
              <a:t>Same Reliability: State: The Software Fault Density is not worse than with comparable productivity. Use official The Company Software Fault Density measures &lt;- 1997 R PROJECT Balanced Scorecard (PA3).</a:t>
            </a:r>
          </a:p>
          <a:p>
            <a:pPr marL="0" indent="0">
              <a:lnSpc>
                <a:spcPct val="90000"/>
              </a:lnSpc>
              <a:spcBef>
                <a:spcPts val="300"/>
              </a:spcBef>
            </a:pPr>
            <a:r>
              <a:rPr lang="en-US" sz="1400" b="1">
                <a:latin typeface="Calibri" charset="0"/>
              </a:rPr>
              <a:t>Goal [Year=2000, R PROJECT, Same Reliability] 2 x Past-R PROJECT,</a:t>
            </a:r>
          </a:p>
          <a:p>
            <a:pPr marL="457200" lvl="1" indent="0">
              <a:lnSpc>
                <a:spcPct val="90000"/>
              </a:lnSpc>
              <a:spcBef>
                <a:spcPts val="300"/>
              </a:spcBef>
            </a:pPr>
            <a:r>
              <a:rPr lang="en-US" sz="1200" b="1">
                <a:latin typeface="Calibri" charset="0"/>
              </a:rPr>
              <a:t> [Year=2005, RPL, Same Reliability] 10?? x Past-R PROJECT</a:t>
            </a:r>
          </a:p>
          <a:p>
            <a:pPr marL="0" indent="0">
              <a:lnSpc>
                <a:spcPct val="90000"/>
              </a:lnSpc>
              <a:spcBef>
                <a:spcPts val="300"/>
              </a:spcBef>
            </a:pPr>
            <a:r>
              <a:rPr lang="en-US" sz="1400" b="1">
                <a:latin typeface="Calibri" charset="0"/>
              </a:rPr>
              <a:t>Wish [Long term, vs. D pack.] 10 x Past-R PROJECT "times higher productivity"  &lt;- R PROJECT 96 1.1 c</a:t>
            </a:r>
          </a:p>
          <a:p>
            <a:pPr marL="0" indent="0">
              <a:lnSpc>
                <a:spcPct val="90000"/>
              </a:lnSpc>
              <a:spcBef>
                <a:spcPts val="300"/>
              </a:spcBef>
            </a:pPr>
            <a:r>
              <a:rPr lang="en-US" sz="1400" b="1">
                <a:latin typeface="Calibri" charset="0"/>
              </a:rPr>
              <a:t>Wish [undefined time frame] 1.5 x Past-R PROJECT &lt;- R PROJECT AS 3 c " by 50%"</a:t>
            </a:r>
          </a:p>
          <a:p>
            <a:pPr marL="457200" lvl="1" indent="0">
              <a:lnSpc>
                <a:spcPct val="90000"/>
              </a:lnSpc>
              <a:spcBef>
                <a:spcPts val="400"/>
              </a:spcBef>
              <a:spcAft>
                <a:spcPts val="300"/>
              </a:spcAft>
            </a:pPr>
            <a:r>
              <a:rPr lang="en-US" sz="1200" b="1" i="1">
                <a:latin typeface="Calibri" charset="0"/>
              </a:rPr>
              <a:t>Comment: May 13 1997 1600, We have worked a lot on the Software Productivity objectives (all day) and are happy that it is in pretty good shape. But we recognize that it needs more exposure to other people. </a:t>
            </a:r>
          </a:p>
          <a:p>
            <a:pPr marL="0" indent="0">
              <a:lnSpc>
                <a:spcPct val="90000"/>
              </a:lnSpc>
              <a:spcBef>
                <a:spcPts val="400"/>
              </a:spcBef>
              <a:spcAft>
                <a:spcPts val="300"/>
              </a:spcAft>
            </a:pPr>
            <a:endParaRPr lang="en-US" sz="1200" b="1" i="1">
              <a:latin typeface="Calibri" charset="0"/>
            </a:endParaRPr>
          </a:p>
        </p:txBody>
      </p:sp>
      <p:sp>
        <p:nvSpPr>
          <p:cNvPr id="6" name="Rounded Rectangular Callout 5"/>
          <p:cNvSpPr/>
          <p:nvPr/>
        </p:nvSpPr>
        <p:spPr>
          <a:xfrm>
            <a:off x="3352800" y="1219200"/>
            <a:ext cx="5181600" cy="1600200"/>
          </a:xfrm>
          <a:prstGeom prst="wedgeRoundRectCallout">
            <a:avLst/>
          </a:prstGeom>
        </p:spPr>
        <p:style>
          <a:lnRef idx="1">
            <a:schemeClr val="accent1"/>
          </a:lnRef>
          <a:fillRef idx="3">
            <a:schemeClr val="accent1"/>
          </a:fillRef>
          <a:effectRef idx="2">
            <a:schemeClr val="accent1"/>
          </a:effectRef>
          <a:fontRef idx="minor">
            <a:schemeClr val="lt1"/>
          </a:fontRef>
        </p:style>
        <p:txBody>
          <a:bodyPr anchor="ctr"/>
          <a:lstStyle/>
          <a:p>
            <a:pPr>
              <a:lnSpc>
                <a:spcPct val="90000"/>
              </a:lnSpc>
              <a:spcBef>
                <a:spcPts val="300"/>
              </a:spcBef>
            </a:pPr>
            <a:r>
              <a:rPr lang="en-US" sz="2700" b="1">
                <a:solidFill>
                  <a:srgbClr val="FF0000"/>
                </a:solidFill>
                <a:latin typeface="Arial Black" charset="0"/>
                <a:ea typeface="ＭＳ Ｐゴシック" charset="0"/>
                <a:cs typeface="Arial Black" charset="0"/>
              </a:rPr>
              <a:t>Scale: [Defined Volume, kNCSS or kPlex]  per Software Development Work-Hour.</a:t>
            </a:r>
          </a:p>
          <a:p>
            <a:pPr lvl="2">
              <a:lnSpc>
                <a:spcPct val="90000"/>
              </a:lnSpc>
              <a:spcBef>
                <a:spcPts val="300"/>
              </a:spcBef>
            </a:pPr>
            <a:endParaRPr lang="en-US" sz="1000">
              <a:solidFill>
                <a:srgbClr val="FF00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37614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10</a:t>
            </a:r>
          </a:p>
        </p:txBody>
      </p:sp>
      <p:sp>
        <p:nvSpPr>
          <p:cNvPr id="3686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6868" name="Rectangle 4"/>
          <p:cNvSpPr>
            <a:spLocks noGrp="1" noChangeArrowheads="1"/>
          </p:cNvSpPr>
          <p:nvPr>
            <p:ph type="title"/>
          </p:nvPr>
        </p:nvSpPr>
        <p:spPr>
          <a:xfrm>
            <a:off x="4648200" y="274638"/>
            <a:ext cx="4038600" cy="1143000"/>
          </a:xfrm>
        </p:spPr>
        <p:txBody>
          <a:bodyPr/>
          <a:lstStyle/>
          <a:p>
            <a:r>
              <a:rPr lang="en-US" b="1">
                <a:latin typeface="Calibri" charset="0"/>
              </a:rPr>
              <a:t>Lead-Time:</a:t>
            </a:r>
          </a:p>
        </p:txBody>
      </p:sp>
      <p:sp>
        <p:nvSpPr>
          <p:cNvPr id="22533" name="Rectangle 5"/>
          <p:cNvSpPr>
            <a:spLocks noGrp="1" noChangeArrowheads="1"/>
          </p:cNvSpPr>
          <p:nvPr>
            <p:ph type="body" idx="1"/>
          </p:nvPr>
        </p:nvSpPr>
        <p:spPr>
          <a:xfrm>
            <a:off x="0" y="274638"/>
            <a:ext cx="4135438" cy="6126162"/>
          </a:xfrm>
        </p:spPr>
        <p:txBody>
          <a:bodyPr>
            <a:normAutofit/>
          </a:bodyPr>
          <a:lstStyle/>
          <a:p>
            <a:pPr>
              <a:spcBef>
                <a:spcPts val="3000"/>
              </a:spcBef>
            </a:pPr>
            <a:r>
              <a:rPr lang="en-US" sz="1700" b="1" u="sng">
                <a:latin typeface="Calibri" charset="0"/>
              </a:rPr>
              <a:t>Lead-Time: </a:t>
            </a:r>
          </a:p>
          <a:p>
            <a:pPr lvl="1">
              <a:spcBef>
                <a:spcPts val="400"/>
              </a:spcBef>
              <a:spcAft>
                <a:spcPts val="300"/>
              </a:spcAft>
            </a:pPr>
            <a:r>
              <a:rPr lang="en-US" sz="1700" b="1" i="1">
                <a:latin typeface="Calibri" charset="0"/>
              </a:rPr>
              <a:t>"Months for major Packages"</a:t>
            </a:r>
          </a:p>
          <a:p>
            <a:pPr>
              <a:spcBef>
                <a:spcPts val="400"/>
              </a:spcBef>
              <a:spcAft>
                <a:spcPts val="300"/>
              </a:spcAft>
            </a:pPr>
            <a:r>
              <a:rPr lang="en-US" sz="1700" b="1" i="1">
                <a:latin typeface="Calibri" charset="0"/>
              </a:rPr>
              <a:t>Ambition</a:t>
            </a:r>
            <a:r>
              <a:rPr lang="en-US" sz="1700" i="1">
                <a:latin typeface="Calibri" charset="0"/>
              </a:rPr>
              <a:t>: decrease months duration between major Base Station package release.</a:t>
            </a:r>
            <a:endParaRPr lang="en-US" sz="1700" b="1" i="1">
              <a:latin typeface="Calibri" charset="0"/>
            </a:endParaRPr>
          </a:p>
          <a:p>
            <a:pPr>
              <a:spcBef>
                <a:spcPts val="300"/>
              </a:spcBef>
            </a:pPr>
            <a:r>
              <a:rPr lang="en-US" sz="1700" b="1" u="sng">
                <a:solidFill>
                  <a:srgbClr val="FF0000"/>
                </a:solidFill>
                <a:latin typeface="Arial Black" charset="0"/>
                <a:cs typeface="Arial Black" charset="0"/>
              </a:rPr>
              <a:t>Scale</a:t>
            </a:r>
            <a:r>
              <a:rPr lang="en-US" sz="1700" b="1">
                <a:solidFill>
                  <a:srgbClr val="FF0000"/>
                </a:solidFill>
                <a:latin typeface="Arial Black" charset="0"/>
                <a:cs typeface="Arial Black" charset="0"/>
              </a:rPr>
              <a:t>: Months from TG0, to successful first use for</a:t>
            </a:r>
          </a:p>
          <a:p>
            <a:pPr lvl="1">
              <a:spcBef>
                <a:spcPts val="300"/>
              </a:spcBef>
            </a:pPr>
            <a:r>
              <a:rPr lang="en-US" sz="1700" b="1">
                <a:solidFill>
                  <a:srgbClr val="FF0000"/>
                </a:solidFill>
                <a:latin typeface="Arial Black" charset="0"/>
                <a:cs typeface="Arial Black" charset="0"/>
              </a:rPr>
              <a:t> major work station package.</a:t>
            </a:r>
          </a:p>
          <a:p>
            <a:pPr lvl="1">
              <a:spcBef>
                <a:spcPts val="400"/>
              </a:spcBef>
              <a:spcAft>
                <a:spcPts val="300"/>
              </a:spcAft>
            </a:pPr>
            <a:r>
              <a:rPr lang="en-US" sz="1700" b="1" i="1">
                <a:latin typeface="Calibri" charset="0"/>
              </a:rPr>
              <a:t>Note: let us make a better definition. TG</a:t>
            </a:r>
          </a:p>
          <a:p>
            <a:pPr>
              <a:spcBef>
                <a:spcPts val="300"/>
              </a:spcBef>
            </a:pPr>
            <a:r>
              <a:rPr lang="en-US" sz="1700" b="1" u="sng">
                <a:latin typeface="Calibri" charset="0"/>
              </a:rPr>
              <a:t>Past </a:t>
            </a:r>
            <a:r>
              <a:rPr lang="en-US" sz="1700" b="1">
                <a:latin typeface="Calibri" charset="0"/>
              </a:rPr>
              <a:t>[C Package, 1996?]  20? Months?? &lt;-guess tg</a:t>
            </a:r>
          </a:p>
          <a:p>
            <a:pPr>
              <a:spcBef>
                <a:spcPts val="300"/>
              </a:spcBef>
            </a:pPr>
            <a:r>
              <a:rPr lang="en-US" sz="1700" b="1" u="sng">
                <a:latin typeface="Calibri" charset="0"/>
              </a:rPr>
              <a:t>Goal </a:t>
            </a:r>
            <a:r>
              <a:rPr lang="en-US" sz="1700" b="1">
                <a:latin typeface="Calibri" charset="0"/>
              </a:rPr>
              <a:t>[D-package] 18 months &lt;- guess tg</a:t>
            </a:r>
          </a:p>
          <a:p>
            <a:pPr>
              <a:spcBef>
                <a:spcPts val="300"/>
              </a:spcBef>
            </a:pPr>
            <a:r>
              <a:rPr lang="en-US" sz="1700" b="1" u="sng">
                <a:latin typeface="Calibri" charset="0"/>
              </a:rPr>
              <a:t>Goal </a:t>
            </a:r>
            <a:r>
              <a:rPr lang="en-US" sz="1700" b="1">
                <a:latin typeface="Calibri" charset="0"/>
              </a:rPr>
              <a:t>[E-package and later] 10.8 Months &lt;- R PROJECT 96 1.1 a "40% &gt; D"</a:t>
            </a:r>
          </a:p>
          <a:p>
            <a:pPr>
              <a:spcBef>
                <a:spcPts val="300"/>
              </a:spcBef>
            </a:pPr>
            <a:r>
              <a:rPr lang="en-US" sz="1700" b="1" u="sng">
                <a:latin typeface="Calibri" charset="0"/>
              </a:rPr>
              <a:t>Goal </a:t>
            </a:r>
            <a:r>
              <a:rPr lang="en-US" sz="1700" b="1">
                <a:latin typeface="Calibri" charset="0"/>
              </a:rPr>
              <a:t>[Generally] ??? &lt;- R PROJECT AS 3a</a:t>
            </a:r>
          </a:p>
          <a:p>
            <a:pPr lvl="1">
              <a:spcBef>
                <a:spcPts val="400"/>
              </a:spcBef>
              <a:spcAft>
                <a:spcPts val="300"/>
              </a:spcAft>
            </a:pPr>
            <a:r>
              <a:rPr lang="en-US" sz="1700" b="1" i="1">
                <a:latin typeface="Calibri" charset="0"/>
              </a:rPr>
              <a:t>"10% Lead-Time reduction compared to any benchmark".</a:t>
            </a:r>
            <a:endParaRPr lang="en-US" sz="1700" i="1">
              <a:latin typeface="Calibri" charset="0"/>
            </a:endParaRPr>
          </a:p>
          <a:p>
            <a:pPr>
              <a:spcBef>
                <a:spcPts val="400"/>
              </a:spcBef>
              <a:spcAft>
                <a:spcPts val="300"/>
              </a:spcAft>
            </a:pPr>
            <a:endParaRPr lang="en-US" sz="900" i="1">
              <a:latin typeface="Calibri" charset="0"/>
            </a:endParaRPr>
          </a:p>
        </p:txBody>
      </p:sp>
      <p:pic>
        <p:nvPicPr>
          <p:cNvPr id="36870" name="Picture 5" descr="POwho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1371600"/>
            <a:ext cx="5008562"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314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11</a:t>
            </a:r>
          </a:p>
        </p:txBody>
      </p:sp>
      <p:sp>
        <p:nvSpPr>
          <p:cNvPr id="3891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8916" name="Rectangle 4"/>
          <p:cNvSpPr>
            <a:spLocks noGrp="1" noChangeArrowheads="1"/>
          </p:cNvSpPr>
          <p:nvPr>
            <p:ph type="title"/>
          </p:nvPr>
        </p:nvSpPr>
        <p:spPr>
          <a:xfrm>
            <a:off x="457200" y="274638"/>
            <a:ext cx="8229600" cy="715962"/>
          </a:xfrm>
        </p:spPr>
        <p:txBody>
          <a:bodyPr/>
          <a:lstStyle/>
          <a:p>
            <a:r>
              <a:rPr lang="en-US" sz="3600" b="1">
                <a:latin typeface="Calibri" charset="0"/>
              </a:rPr>
              <a:t>Predictability of Time To Market: </a:t>
            </a:r>
          </a:p>
        </p:txBody>
      </p:sp>
      <p:sp>
        <p:nvSpPr>
          <p:cNvPr id="24581" name="Rectangle 5"/>
          <p:cNvSpPr>
            <a:spLocks noGrp="1" noChangeArrowheads="1"/>
          </p:cNvSpPr>
          <p:nvPr>
            <p:ph type="body" idx="1"/>
          </p:nvPr>
        </p:nvSpPr>
        <p:spPr>
          <a:xfrm>
            <a:off x="0" y="990600"/>
            <a:ext cx="5011738" cy="5867400"/>
          </a:xfrm>
        </p:spPr>
        <p:txBody>
          <a:bodyPr>
            <a:normAutofit/>
          </a:bodyPr>
          <a:lstStyle/>
          <a:p>
            <a:pPr>
              <a:lnSpc>
                <a:spcPct val="70000"/>
              </a:lnSpc>
              <a:spcBef>
                <a:spcPts val="3000"/>
              </a:spcBef>
            </a:pPr>
            <a:r>
              <a:rPr lang="en-US" sz="1400" b="1">
                <a:latin typeface="Calibri" charset="0"/>
              </a:rPr>
              <a:t>TTMP:  Predictability of Time To Market: </a:t>
            </a:r>
          </a:p>
          <a:p>
            <a:pPr lvl="1">
              <a:lnSpc>
                <a:spcPct val="70000"/>
              </a:lnSpc>
              <a:spcBef>
                <a:spcPts val="400"/>
              </a:spcBef>
              <a:spcAft>
                <a:spcPts val="300"/>
              </a:spcAft>
            </a:pPr>
            <a:r>
              <a:rPr lang="en-US" sz="1500" i="1">
                <a:latin typeface="Calibri" charset="0"/>
              </a:rPr>
              <a:t>Ambition: From Ideas created to customers can use it. Our ability to meet agreed specified customer and self-determined targets.</a:t>
            </a:r>
          </a:p>
          <a:p>
            <a:pPr lvl="1">
              <a:lnSpc>
                <a:spcPct val="70000"/>
              </a:lnSpc>
            </a:pPr>
            <a:r>
              <a:rPr lang="en-US" sz="2300" b="1">
                <a:solidFill>
                  <a:schemeClr val="accent2"/>
                </a:solidFill>
                <a:latin typeface="Arial" charset="0"/>
                <a:cs typeface="Arial" charset="0"/>
              </a:rPr>
              <a:t>Scale: % overrun of actual Project Time compared to planned</a:t>
            </a:r>
            <a:r>
              <a:rPr lang="en-US" sz="2300">
                <a:latin typeface="Arial" charset="0"/>
                <a:cs typeface="Arial" charset="0"/>
              </a:rPr>
              <a:t> </a:t>
            </a:r>
            <a:r>
              <a:rPr lang="en-US" sz="2300" b="1">
                <a:latin typeface="Arial" charset="0"/>
                <a:cs typeface="Arial" charset="0"/>
              </a:rPr>
              <a:t>Project Time</a:t>
            </a:r>
            <a:endParaRPr lang="en-US" sz="2300">
              <a:latin typeface="Arial" charset="0"/>
              <a:cs typeface="Arial" charset="0"/>
            </a:endParaRPr>
          </a:p>
          <a:p>
            <a:pPr lvl="3">
              <a:lnSpc>
                <a:spcPct val="70000"/>
              </a:lnSpc>
              <a:spcBef>
                <a:spcPts val="300"/>
              </a:spcBef>
            </a:pPr>
            <a:r>
              <a:rPr lang="en-US" sz="1200" b="1">
                <a:latin typeface="Calibri" charset="0"/>
              </a:rPr>
              <a:t>Project Time: Defined:</a:t>
            </a:r>
            <a:r>
              <a:rPr lang="en-US" sz="1200">
                <a:latin typeface="Calibri" charset="0"/>
              </a:rPr>
              <a:t> time from  the date of Toll-Gate 0 passed, or other Defined Start Event,</a:t>
            </a:r>
            <a:br>
              <a:rPr lang="en-US" sz="1200">
                <a:latin typeface="Calibri" charset="0"/>
              </a:rPr>
            </a:br>
            <a:r>
              <a:rPr lang="en-US" sz="1200">
                <a:latin typeface="Calibri" charset="0"/>
              </a:rPr>
              <a:t>to, the Planned- or Actually- delivered Date of All [Specified Requirements], and any set of agreed requirements.</a:t>
            </a:r>
          </a:p>
          <a:p>
            <a:pPr lvl="3">
              <a:lnSpc>
                <a:spcPct val="70000"/>
              </a:lnSpc>
              <a:spcBef>
                <a:spcPts val="300"/>
              </a:spcBef>
            </a:pPr>
            <a:r>
              <a:rPr lang="en-US" sz="1200" b="1">
                <a:latin typeface="Calibri" charset="0"/>
              </a:rPr>
              <a:t>Specified Requirements: Defined:</a:t>
            </a:r>
            <a:r>
              <a:rPr lang="en-US" sz="1200">
                <a:latin typeface="Calibri" charset="0"/>
              </a:rPr>
              <a:t> written approved Quality requirements for products with respect to Planned levels and qualifiers [when, where, conditions].</a:t>
            </a:r>
            <a:br>
              <a:rPr lang="en-US" sz="1200">
                <a:latin typeface="Calibri" charset="0"/>
              </a:rPr>
            </a:br>
            <a:r>
              <a:rPr lang="en-US" sz="1200">
                <a:latin typeface="Calibri" charset="0"/>
              </a:rPr>
              <a:t>And, other requirements such as function, constraints and costs</a:t>
            </a:r>
            <a:r>
              <a:rPr lang="en-US" sz="800">
                <a:latin typeface="Calibri" charset="0"/>
              </a:rPr>
              <a:t>.</a:t>
            </a:r>
            <a:endParaRPr lang="en-US" sz="900">
              <a:latin typeface="Calibri" charset="0"/>
            </a:endParaRPr>
          </a:p>
          <a:p>
            <a:pPr lvl="1">
              <a:lnSpc>
                <a:spcPct val="70000"/>
              </a:lnSpc>
              <a:spcBef>
                <a:spcPts val="300"/>
              </a:spcBef>
            </a:pPr>
            <a:r>
              <a:rPr lang="en-US" sz="1200" b="1">
                <a:latin typeface="Calibri" charset="0"/>
              </a:rPr>
              <a:t>Meter: Productivity Project or Process Owner will collect data from all projects, or make estimates and put them in the Productivity Database for reporting this number.</a:t>
            </a:r>
          </a:p>
          <a:p>
            <a:pPr lvl="1">
              <a:lnSpc>
                <a:spcPct val="70000"/>
              </a:lnSpc>
              <a:spcBef>
                <a:spcPts val="300"/>
              </a:spcBef>
            </a:pPr>
            <a:r>
              <a:rPr lang="en-US" sz="1200" b="1">
                <a:latin typeface="Calibri" charset="0"/>
              </a:rPr>
              <a:t>Past [1994, A-package] &lt; 50% to 100%&gt; &lt;- Palli K. guess.</a:t>
            </a:r>
            <a:br>
              <a:rPr lang="en-US" sz="1200" b="1">
                <a:latin typeface="Calibri" charset="0"/>
              </a:rPr>
            </a:br>
            <a:r>
              <a:rPr lang="en-US" sz="1200" b="1">
                <a:latin typeface="Calibri" charset="0"/>
              </a:rPr>
              <a:t>[1994, B-package] 80% ??   &lt;- Urban Fagerstedt and Palli K. guess</a:t>
            </a:r>
          </a:p>
          <a:p>
            <a:pPr lvl="1">
              <a:lnSpc>
                <a:spcPct val="70000"/>
              </a:lnSpc>
              <a:spcBef>
                <a:spcPts val="300"/>
              </a:spcBef>
            </a:pPr>
            <a:r>
              <a:rPr lang="en-US" sz="1200" b="1">
                <a:latin typeface="Calibri" charset="0"/>
              </a:rPr>
              <a:t>Record [IBM Federal Systems Division, 1976-80] 0% </a:t>
            </a:r>
            <a:br>
              <a:rPr lang="en-US" sz="1200" b="1">
                <a:latin typeface="Calibri" charset="0"/>
              </a:rPr>
            </a:br>
            <a:r>
              <a:rPr lang="en-US" sz="1200" b="1">
                <a:latin typeface="Calibri" charset="0"/>
              </a:rPr>
              <a:t>&lt;- RDM 9.0 quoting Harlan Mills in IBM SJ 4-80</a:t>
            </a:r>
            <a:endParaRPr lang="en-US" sz="1200">
              <a:latin typeface="Calibri" charset="0"/>
            </a:endParaRPr>
          </a:p>
          <a:p>
            <a:pPr lvl="1">
              <a:lnSpc>
                <a:spcPct val="70000"/>
              </a:lnSpc>
              <a:spcBef>
                <a:spcPts val="400"/>
              </a:spcBef>
              <a:spcAft>
                <a:spcPts val="300"/>
              </a:spcAft>
            </a:pPr>
            <a:r>
              <a:rPr lang="ja-JP" altLang="en-US" sz="1200" b="1" i="1">
                <a:latin typeface="Calibri" charset="0"/>
              </a:rPr>
              <a:t>“</a:t>
            </a:r>
            <a:r>
              <a:rPr lang="en-US" sz="1200" b="1" i="1">
                <a:latin typeface="Calibri" charset="0"/>
              </a:rPr>
              <a:t>all projects on time and under budget</a:t>
            </a:r>
            <a:r>
              <a:rPr lang="ja-JP" altLang="en-US" sz="1200" b="1" i="1">
                <a:latin typeface="Calibri" charset="0"/>
              </a:rPr>
              <a:t>”</a:t>
            </a:r>
            <a:endParaRPr lang="en-US" sz="1200" b="1" i="1">
              <a:latin typeface="Calibri" charset="0"/>
            </a:endParaRPr>
          </a:p>
          <a:p>
            <a:pPr lvl="1">
              <a:lnSpc>
                <a:spcPct val="70000"/>
              </a:lnSpc>
              <a:spcBef>
                <a:spcPts val="300"/>
              </a:spcBef>
            </a:pPr>
            <a:r>
              <a:rPr lang="en-US" sz="1200" b="1" i="1">
                <a:latin typeface="Calibri" charset="0"/>
              </a:rPr>
              <a:t>	</a:t>
            </a:r>
            <a:r>
              <a:rPr lang="en-US" sz="1200" b="1">
                <a:latin typeface="Calibri" charset="0"/>
              </a:rPr>
              <a:t>[Raytheon Defense Electronics, 1992-5]  0%  &lt;- RDE SEI Report 1995 Predictability.</a:t>
            </a:r>
          </a:p>
          <a:p>
            <a:pPr lvl="1">
              <a:lnSpc>
                <a:spcPct val="70000"/>
              </a:lnSpc>
              <a:spcBef>
                <a:spcPts val="300"/>
              </a:spcBef>
            </a:pPr>
            <a:r>
              <a:rPr lang="en-US" sz="1200" b="1">
                <a:latin typeface="Calibri" charset="0"/>
              </a:rPr>
              <a:t>Fail [All future projects, from 1999] 5% or less &lt;- discussion level TG</a:t>
            </a:r>
          </a:p>
          <a:p>
            <a:pPr lvl="1">
              <a:lnSpc>
                <a:spcPct val="70000"/>
              </a:lnSpc>
              <a:spcBef>
                <a:spcPts val="300"/>
              </a:spcBef>
            </a:pPr>
            <a:r>
              <a:rPr lang="en-US" sz="1200" b="1">
                <a:latin typeface="Calibri" charset="0"/>
              </a:rPr>
              <a:t>Goal [All future projects, from 1999] 0% or less &lt;- discussion level TG</a:t>
            </a:r>
            <a:endParaRPr lang="en-US" sz="1200">
              <a:latin typeface="Calibri" charset="0"/>
            </a:endParaRPr>
          </a:p>
          <a:p>
            <a:pPr lvl="1">
              <a:lnSpc>
                <a:spcPct val="70000"/>
              </a:lnSpc>
              <a:spcBef>
                <a:spcPts val="300"/>
              </a:spcBef>
            </a:pPr>
            <a:endParaRPr lang="en-US" sz="800">
              <a:latin typeface="Calibri" charset="0"/>
            </a:endParaRPr>
          </a:p>
        </p:txBody>
      </p:sp>
      <p:pic>
        <p:nvPicPr>
          <p:cNvPr id="38918" name="Picture 5" descr="value_proposi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738" y="1066800"/>
            <a:ext cx="41322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476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12</a:t>
            </a:r>
          </a:p>
        </p:txBody>
      </p:sp>
      <p:sp>
        <p:nvSpPr>
          <p:cNvPr id="409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6628" name="Rectangle 4"/>
          <p:cNvSpPr>
            <a:spLocks noGrp="1" noChangeArrowheads="1"/>
          </p:cNvSpPr>
          <p:nvPr>
            <p:ph type="title"/>
          </p:nvPr>
        </p:nvSpPr>
        <p:spPr>
          <a:xfrm>
            <a:off x="457200" y="274638"/>
            <a:ext cx="8229600" cy="487362"/>
          </a:xfrm>
        </p:spPr>
        <p:txBody>
          <a:bodyPr>
            <a:normAutofit fontScale="90000"/>
          </a:bodyPr>
          <a:lstStyle/>
          <a:p>
            <a:r>
              <a:rPr lang="en-US" sz="4000" b="1">
                <a:latin typeface="Calibri" charset="0"/>
              </a:rPr>
              <a:t>Product Attributes:</a:t>
            </a:r>
          </a:p>
        </p:txBody>
      </p:sp>
      <p:sp>
        <p:nvSpPr>
          <p:cNvPr id="26629" name="Rectangle 5"/>
          <p:cNvSpPr>
            <a:spLocks noGrp="1" noChangeArrowheads="1"/>
          </p:cNvSpPr>
          <p:nvPr>
            <p:ph type="body" idx="1"/>
          </p:nvPr>
        </p:nvSpPr>
        <p:spPr>
          <a:xfrm>
            <a:off x="152400" y="933450"/>
            <a:ext cx="4876800" cy="5486400"/>
          </a:xfrm>
        </p:spPr>
        <p:txBody>
          <a:bodyPr>
            <a:normAutofit/>
          </a:bodyPr>
          <a:lstStyle/>
          <a:p>
            <a:pPr>
              <a:lnSpc>
                <a:spcPct val="80000"/>
              </a:lnSpc>
              <a:spcBef>
                <a:spcPts val="3000"/>
              </a:spcBef>
            </a:pPr>
            <a:r>
              <a:rPr lang="en-US" sz="2200" b="1" u="sng">
                <a:latin typeface="Calibri" charset="0"/>
              </a:rPr>
              <a:t>Product Attributes</a:t>
            </a:r>
            <a:r>
              <a:rPr lang="en-US" sz="2200" b="1">
                <a:latin typeface="Calibri" charset="0"/>
              </a:rPr>
              <a:t>: </a:t>
            </a:r>
          </a:p>
          <a:p>
            <a:pPr lvl="1">
              <a:lnSpc>
                <a:spcPct val="80000"/>
              </a:lnSpc>
              <a:spcBef>
                <a:spcPts val="400"/>
              </a:spcBef>
              <a:spcAft>
                <a:spcPts val="300"/>
              </a:spcAft>
            </a:pPr>
            <a:r>
              <a:rPr lang="ja-JP" altLang="en-US" sz="2000" b="1" i="1">
                <a:latin typeface="Calibri" charset="0"/>
              </a:rPr>
              <a:t>“</a:t>
            </a:r>
            <a:r>
              <a:rPr lang="en-US" sz="2000" b="1" i="1">
                <a:latin typeface="Calibri" charset="0"/>
              </a:rPr>
              <a:t>Keeping Product Promises.</a:t>
            </a:r>
            <a:r>
              <a:rPr lang="ja-JP" altLang="en-US" sz="2000" b="1" i="1">
                <a:latin typeface="Calibri" charset="0"/>
              </a:rPr>
              <a:t>”</a:t>
            </a:r>
            <a:endParaRPr lang="en-US" sz="2000" b="1" i="1">
              <a:latin typeface="Calibri" charset="0"/>
            </a:endParaRPr>
          </a:p>
          <a:p>
            <a:pPr lvl="1">
              <a:lnSpc>
                <a:spcPct val="80000"/>
              </a:lnSpc>
              <a:spcBef>
                <a:spcPts val="400"/>
              </a:spcBef>
              <a:spcAft>
                <a:spcPts val="300"/>
              </a:spcAft>
            </a:pPr>
            <a:r>
              <a:rPr lang="en-US" sz="2000" b="1" i="1">
                <a:latin typeface="Calibri" charset="0"/>
              </a:rPr>
              <a:t>Ambition: Ability to meet or beat agreed targets, both cost, time and quality. (except TTMP itself, see above)</a:t>
            </a:r>
          </a:p>
          <a:p>
            <a:pPr>
              <a:lnSpc>
                <a:spcPct val="80000"/>
              </a:lnSpc>
              <a:spcBef>
                <a:spcPts val="300"/>
              </a:spcBef>
            </a:pPr>
            <a:r>
              <a:rPr lang="en-US" sz="2400" b="1" i="1">
                <a:latin typeface="Arial" charset="0"/>
                <a:cs typeface="Arial" charset="0"/>
              </a:rPr>
              <a:t>Scale</a:t>
            </a:r>
            <a:r>
              <a:rPr lang="en-US" sz="2400" b="1">
                <a:latin typeface="Arial" charset="0"/>
                <a:cs typeface="Arial" charset="0"/>
              </a:rPr>
              <a:t>: % +/- deviation from [defined agreed attributes with projects].</a:t>
            </a:r>
          </a:p>
          <a:p>
            <a:pPr>
              <a:lnSpc>
                <a:spcPct val="80000"/>
              </a:lnSpc>
              <a:spcBef>
                <a:spcPts val="300"/>
              </a:spcBef>
            </a:pPr>
            <a:r>
              <a:rPr lang="en-US" sz="2200" b="1" i="1">
                <a:latin typeface="Calibri" charset="0"/>
              </a:rPr>
              <a:t>Past </a:t>
            </a:r>
            <a:r>
              <a:rPr lang="en-US" sz="2200" b="1">
                <a:latin typeface="Calibri" charset="0"/>
              </a:rPr>
              <a:t>[1990 to 1997, OUR DIVISION] at least </a:t>
            </a:r>
            <a:r>
              <a:rPr lang="en-US" sz="2200" b="1" u="sng">
                <a:latin typeface="Calibri" charset="0"/>
              </a:rPr>
              <a:t>100%</a:t>
            </a:r>
            <a:r>
              <a:rPr lang="en-US" sz="2200" b="1">
                <a:latin typeface="Calibri" charset="0"/>
              </a:rPr>
              <a:t> ???</a:t>
            </a:r>
          </a:p>
          <a:p>
            <a:pPr lvl="1">
              <a:lnSpc>
                <a:spcPct val="80000"/>
              </a:lnSpc>
              <a:spcBef>
                <a:spcPts val="300"/>
              </a:spcBef>
            </a:pPr>
            <a:r>
              <a:rPr lang="en-US" sz="2000" b="1">
                <a:latin typeface="Calibri" charset="0"/>
              </a:rPr>
              <a:t> &lt;- Guess.  Not all clearly defined and differences not</a:t>
            </a:r>
          </a:p>
          <a:p>
            <a:pPr lvl="2">
              <a:lnSpc>
                <a:spcPct val="80000"/>
              </a:lnSpc>
              <a:spcBef>
                <a:spcPts val="300"/>
              </a:spcBef>
            </a:pPr>
            <a:r>
              <a:rPr lang="en-US" sz="1700" b="1">
                <a:latin typeface="Calibri" charset="0"/>
              </a:rPr>
              <a:t> tracked. TSG</a:t>
            </a:r>
            <a:endParaRPr lang="en-US" sz="1700">
              <a:latin typeface="Calibri" charset="0"/>
            </a:endParaRPr>
          </a:p>
          <a:p>
            <a:pPr>
              <a:lnSpc>
                <a:spcPct val="80000"/>
              </a:lnSpc>
            </a:pPr>
            <a:r>
              <a:rPr lang="en-US" sz="2200" i="1">
                <a:latin typeface="Calibri" charset="0"/>
              </a:rPr>
              <a:t>Goal </a:t>
            </a:r>
            <a:r>
              <a:rPr lang="en-US" sz="2200">
                <a:latin typeface="Calibri" charset="0"/>
              </a:rPr>
              <a:t>[Year=2000, R PROJECT] </a:t>
            </a:r>
            <a:r>
              <a:rPr lang="en-US" sz="2200" b="1">
                <a:latin typeface="Calibri" charset="0"/>
              </a:rPr>
              <a:t>near </a:t>
            </a:r>
            <a:r>
              <a:rPr lang="en-US" sz="2200" b="1" u="sng">
                <a:latin typeface="Calibri" charset="0"/>
              </a:rPr>
              <a:t>0%</a:t>
            </a:r>
            <a:r>
              <a:rPr lang="en-US" sz="2200">
                <a:latin typeface="Calibri" charset="0"/>
              </a:rPr>
              <a:t> negative deviation &lt;- TsG for discussion.</a:t>
            </a:r>
          </a:p>
        </p:txBody>
      </p:sp>
      <p:pic>
        <p:nvPicPr>
          <p:cNvPr id="40966" name="Picture 5" descr="Picture 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33450"/>
            <a:ext cx="41148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descr="qc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125913"/>
            <a:ext cx="36703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492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TotalCustomerSatisfa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9900" y="1152525"/>
            <a:ext cx="50927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13</a:t>
            </a:r>
          </a:p>
        </p:txBody>
      </p:sp>
      <p:sp>
        <p:nvSpPr>
          <p:cNvPr id="43012"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3013" name="Rectangle 4"/>
          <p:cNvSpPr>
            <a:spLocks noGrp="1" noChangeArrowheads="1"/>
          </p:cNvSpPr>
          <p:nvPr>
            <p:ph type="title"/>
          </p:nvPr>
        </p:nvSpPr>
        <p:spPr/>
        <p:txBody>
          <a:bodyPr/>
          <a:lstStyle/>
          <a:p>
            <a:r>
              <a:rPr lang="en-US" b="1">
                <a:latin typeface="Calibri" charset="0"/>
              </a:rPr>
              <a:t>Customer Satisfaction</a:t>
            </a:r>
          </a:p>
        </p:txBody>
      </p:sp>
      <p:sp>
        <p:nvSpPr>
          <p:cNvPr id="28677" name="Rectangle 5"/>
          <p:cNvSpPr>
            <a:spLocks noGrp="1" noChangeArrowheads="1"/>
          </p:cNvSpPr>
          <p:nvPr>
            <p:ph type="body" idx="1"/>
          </p:nvPr>
        </p:nvSpPr>
        <p:spPr>
          <a:xfrm>
            <a:off x="457200" y="1600200"/>
            <a:ext cx="4953000" cy="4525963"/>
          </a:xfrm>
        </p:spPr>
        <p:txBody>
          <a:bodyPr>
            <a:normAutofit/>
          </a:bodyPr>
          <a:lstStyle/>
          <a:p>
            <a:pPr>
              <a:lnSpc>
                <a:spcPct val="70000"/>
              </a:lnSpc>
              <a:spcBef>
                <a:spcPts val="3000"/>
              </a:spcBef>
              <a:buFont typeface="Arial" charset="0"/>
              <a:buNone/>
            </a:pPr>
            <a:r>
              <a:rPr lang="en-US" sz="3400" b="1">
                <a:latin typeface="Calibri" charset="0"/>
              </a:rPr>
              <a:t>Customer Satisfaction:</a:t>
            </a:r>
          </a:p>
          <a:p>
            <a:pPr lvl="1">
              <a:lnSpc>
                <a:spcPct val="70000"/>
              </a:lnSpc>
              <a:spcBef>
                <a:spcPts val="400"/>
              </a:spcBef>
              <a:spcAft>
                <a:spcPts val="300"/>
              </a:spcAft>
              <a:buFont typeface="Arial" charset="0"/>
              <a:buNone/>
            </a:pPr>
            <a:r>
              <a:rPr lang="en-US" sz="3100" i="1">
                <a:latin typeface="Calibri" charset="0"/>
              </a:rPr>
              <a:t> </a:t>
            </a:r>
            <a:r>
              <a:rPr lang="ja-JP" altLang="en-US" sz="3100" i="1">
                <a:latin typeface="Calibri" charset="0"/>
              </a:rPr>
              <a:t>“</a:t>
            </a:r>
            <a:r>
              <a:rPr lang="en-US" sz="3100" i="1">
                <a:latin typeface="Calibri" charset="0"/>
              </a:rPr>
              <a:t>Customer Opinion of Us</a:t>
            </a:r>
            <a:r>
              <a:rPr lang="ja-JP" altLang="en-US" sz="3100" i="1">
                <a:latin typeface="Calibri" charset="0"/>
              </a:rPr>
              <a:t>”</a:t>
            </a:r>
            <a:endParaRPr lang="en-US" sz="3100" i="1">
              <a:latin typeface="Calibri" charset="0"/>
            </a:endParaRPr>
          </a:p>
          <a:p>
            <a:pPr>
              <a:lnSpc>
                <a:spcPct val="70000"/>
              </a:lnSpc>
              <a:spcBef>
                <a:spcPts val="300"/>
              </a:spcBef>
              <a:buFont typeface="Arial" charset="0"/>
              <a:buNone/>
            </a:pPr>
            <a:r>
              <a:rPr lang="en-US" sz="3400" b="1">
                <a:solidFill>
                  <a:srgbClr val="FF0000"/>
                </a:solidFill>
                <a:latin typeface="Calibri" charset="0"/>
              </a:rPr>
              <a:t>Scale: average survey result on scale</a:t>
            </a:r>
          </a:p>
          <a:p>
            <a:pPr lvl="1">
              <a:lnSpc>
                <a:spcPct val="70000"/>
              </a:lnSpc>
              <a:spcBef>
                <a:spcPts val="300"/>
              </a:spcBef>
              <a:buFont typeface="Arial" charset="0"/>
              <a:buNone/>
            </a:pPr>
            <a:r>
              <a:rPr lang="en-US" sz="3100" b="1">
                <a:solidFill>
                  <a:srgbClr val="FF0000"/>
                </a:solidFill>
                <a:latin typeface="Calibri" charset="0"/>
              </a:rPr>
              <a:t> of 1 to 6 (best)</a:t>
            </a:r>
          </a:p>
          <a:p>
            <a:pPr>
              <a:lnSpc>
                <a:spcPct val="70000"/>
              </a:lnSpc>
              <a:spcBef>
                <a:spcPts val="300"/>
              </a:spcBef>
              <a:buFont typeface="Arial" charset="0"/>
              <a:buNone/>
            </a:pPr>
            <a:r>
              <a:rPr lang="en-US" sz="3400">
                <a:latin typeface="Calibri" charset="0"/>
              </a:rPr>
              <a:t>Meter: The Company Customer </a:t>
            </a:r>
          </a:p>
          <a:p>
            <a:pPr lvl="1">
              <a:lnSpc>
                <a:spcPct val="70000"/>
              </a:lnSpc>
              <a:spcBef>
                <a:spcPts val="300"/>
              </a:spcBef>
              <a:buFont typeface="Arial" charset="0"/>
              <a:buNone/>
            </a:pPr>
            <a:r>
              <a:rPr lang="en-US" sz="3100">
                <a:latin typeface="Calibri" charset="0"/>
              </a:rPr>
              <a:t>Satisfaction Survey</a:t>
            </a:r>
          </a:p>
          <a:p>
            <a:pPr>
              <a:lnSpc>
                <a:spcPct val="70000"/>
              </a:lnSpc>
              <a:spcBef>
                <a:spcPts val="300"/>
              </a:spcBef>
              <a:buFont typeface="Arial" charset="0"/>
              <a:buNone/>
            </a:pPr>
            <a:r>
              <a:rPr lang="en-US" sz="3400">
                <a:latin typeface="Calibri" charset="0"/>
              </a:rPr>
              <a:t>Past [1997] </a:t>
            </a:r>
            <a:r>
              <a:rPr lang="en-US" sz="3400" b="1">
                <a:latin typeface="Calibri" charset="0"/>
              </a:rPr>
              <a:t>4</a:t>
            </a:r>
          </a:p>
          <a:p>
            <a:pPr>
              <a:lnSpc>
                <a:spcPct val="70000"/>
              </a:lnSpc>
              <a:spcBef>
                <a:spcPts val="300"/>
              </a:spcBef>
              <a:buFont typeface="Arial" charset="0"/>
              <a:buNone/>
            </a:pPr>
            <a:r>
              <a:rPr lang="en-US" sz="3400">
                <a:latin typeface="Calibri" charset="0"/>
              </a:rPr>
              <a:t>Goal [1998-9?] </a:t>
            </a:r>
            <a:r>
              <a:rPr lang="en-US" sz="3400" b="1">
                <a:latin typeface="Calibri" charset="0"/>
              </a:rPr>
              <a:t>5</a:t>
            </a:r>
            <a:r>
              <a:rPr lang="en-US" sz="3400">
                <a:latin typeface="Calibri" charset="0"/>
              </a:rPr>
              <a:t> &lt;- R PROJECT 96 1.1 b</a:t>
            </a:r>
          </a:p>
          <a:p>
            <a:pPr>
              <a:lnSpc>
                <a:spcPct val="70000"/>
              </a:lnSpc>
              <a:spcBef>
                <a:spcPts val="300"/>
              </a:spcBef>
            </a:pPr>
            <a:endParaRPr lang="en-US" sz="2800">
              <a:latin typeface="Calibri" charset="0"/>
            </a:endParaRPr>
          </a:p>
        </p:txBody>
      </p:sp>
    </p:spTree>
    <p:extLst>
      <p:ext uri="{BB962C8B-B14F-4D97-AF65-F5344CB8AC3E}">
        <p14:creationId xmlns:p14="http://schemas.microsoft.com/office/powerpoint/2010/main" val="3753996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y1phyngmW81QCSrIv9Jfply5Wtcn9GvIb5Tu7NO4NGcSKBi9htatNApYdMy0-eHtxfbmgMSTiecJn8.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52538"/>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14</a:t>
            </a:r>
          </a:p>
        </p:txBody>
      </p:sp>
      <p:sp>
        <p:nvSpPr>
          <p:cNvPr id="4506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0724" name="Rectangle 4"/>
          <p:cNvSpPr>
            <a:spLocks noGrp="1" noChangeArrowheads="1"/>
          </p:cNvSpPr>
          <p:nvPr>
            <p:ph type="title"/>
          </p:nvPr>
        </p:nvSpPr>
        <p:spPr>
          <a:xfrm>
            <a:off x="457200" y="152400"/>
            <a:ext cx="8229600" cy="563563"/>
          </a:xfrm>
        </p:spPr>
        <p:txBody>
          <a:bodyPr>
            <a:normAutofit fontScale="90000"/>
          </a:bodyPr>
          <a:lstStyle/>
          <a:p>
            <a:r>
              <a:rPr lang="en-US" sz="4000" b="1">
                <a:latin typeface="Calibri" charset="0"/>
              </a:rPr>
              <a:t>Profitability</a:t>
            </a:r>
          </a:p>
        </p:txBody>
      </p:sp>
      <p:sp>
        <p:nvSpPr>
          <p:cNvPr id="30725" name="Rectangle 5"/>
          <p:cNvSpPr>
            <a:spLocks noGrp="1" noChangeArrowheads="1"/>
          </p:cNvSpPr>
          <p:nvPr>
            <p:ph type="body" idx="1"/>
          </p:nvPr>
        </p:nvSpPr>
        <p:spPr>
          <a:xfrm>
            <a:off x="0" y="914400"/>
            <a:ext cx="5181600" cy="5486400"/>
          </a:xfrm>
        </p:spPr>
        <p:txBody>
          <a:bodyPr>
            <a:normAutofit/>
          </a:bodyPr>
          <a:lstStyle/>
          <a:p>
            <a:pPr>
              <a:lnSpc>
                <a:spcPct val="70000"/>
              </a:lnSpc>
              <a:spcBef>
                <a:spcPts val="3000"/>
              </a:spcBef>
            </a:pPr>
            <a:r>
              <a:rPr lang="en-US" sz="3100" b="1">
                <a:latin typeface="Arial" charset="0"/>
                <a:cs typeface="Arial" charset="0"/>
              </a:rPr>
              <a:t>Profitability: </a:t>
            </a:r>
          </a:p>
          <a:p>
            <a:pPr lvl="1">
              <a:lnSpc>
                <a:spcPct val="70000"/>
              </a:lnSpc>
              <a:spcBef>
                <a:spcPts val="400"/>
              </a:spcBef>
              <a:spcAft>
                <a:spcPts val="300"/>
              </a:spcAft>
            </a:pPr>
            <a:r>
              <a:rPr lang="ja-JP" altLang="en-US" b="1" i="1">
                <a:latin typeface="Arial" charset="0"/>
                <a:cs typeface="Arial" charset="0"/>
              </a:rPr>
              <a:t>“</a:t>
            </a:r>
            <a:r>
              <a:rPr lang="en-US" b="1" i="1">
                <a:latin typeface="Arial" charset="0"/>
                <a:cs typeface="Arial" charset="0"/>
              </a:rPr>
              <a:t>Return on Investment.</a:t>
            </a:r>
            <a:r>
              <a:rPr lang="ja-JP" altLang="en-US" b="1" i="1">
                <a:latin typeface="Arial" charset="0"/>
                <a:cs typeface="Arial" charset="0"/>
              </a:rPr>
              <a:t>”</a:t>
            </a:r>
            <a:endParaRPr lang="en-US" b="1" i="1">
              <a:latin typeface="Arial" charset="0"/>
              <a:cs typeface="Arial" charset="0"/>
            </a:endParaRPr>
          </a:p>
          <a:p>
            <a:pPr lvl="1">
              <a:lnSpc>
                <a:spcPct val="70000"/>
              </a:lnSpc>
              <a:spcBef>
                <a:spcPts val="300"/>
              </a:spcBef>
            </a:pPr>
            <a:endParaRPr lang="en-US" b="1" i="1" u="sng">
              <a:latin typeface="Arial" charset="0"/>
              <a:cs typeface="Arial" charset="0"/>
            </a:endParaRPr>
          </a:p>
          <a:p>
            <a:pPr lvl="1">
              <a:lnSpc>
                <a:spcPct val="70000"/>
              </a:lnSpc>
              <a:spcBef>
                <a:spcPts val="300"/>
              </a:spcBef>
            </a:pPr>
            <a:r>
              <a:rPr lang="en-US" b="1" i="1" u="sng">
                <a:latin typeface="Arial" charset="0"/>
                <a:cs typeface="Arial" charset="0"/>
              </a:rPr>
              <a:t>Ambition</a:t>
            </a:r>
            <a:r>
              <a:rPr lang="en-US" b="1" i="1">
                <a:latin typeface="Arial" charset="0"/>
                <a:cs typeface="Arial" charset="0"/>
              </a:rPr>
              <a:t>: Degree of saleable product ready</a:t>
            </a:r>
            <a:r>
              <a:rPr lang="en-US" sz="2500" b="1" i="1">
                <a:latin typeface="Arial" charset="0"/>
                <a:cs typeface="Arial" charset="0"/>
              </a:rPr>
              <a:t> for installation.</a:t>
            </a:r>
          </a:p>
          <a:p>
            <a:pPr lvl="1">
              <a:lnSpc>
                <a:spcPct val="70000"/>
              </a:lnSpc>
              <a:spcBef>
                <a:spcPts val="300"/>
              </a:spcBef>
            </a:pPr>
            <a:endParaRPr lang="en-US" b="1" u="sng">
              <a:latin typeface="Arial" charset="0"/>
              <a:cs typeface="Arial" charset="0"/>
            </a:endParaRPr>
          </a:p>
          <a:p>
            <a:pPr lvl="1">
              <a:lnSpc>
                <a:spcPct val="70000"/>
              </a:lnSpc>
              <a:spcBef>
                <a:spcPts val="300"/>
              </a:spcBef>
            </a:pPr>
            <a:r>
              <a:rPr lang="en-US" b="1" u="sng">
                <a:latin typeface="Arial" charset="0"/>
                <a:cs typeface="Arial" charset="0"/>
              </a:rPr>
              <a:t>Scale</a:t>
            </a:r>
            <a:r>
              <a:rPr lang="en-US" b="1">
                <a:latin typeface="Arial" charset="0"/>
                <a:cs typeface="Arial" charset="0"/>
              </a:rPr>
              <a:t>: Money Value of Gross Income derived by </a:t>
            </a:r>
          </a:p>
          <a:p>
            <a:pPr lvl="2">
              <a:lnSpc>
                <a:spcPct val="70000"/>
              </a:lnSpc>
              <a:spcBef>
                <a:spcPts val="300"/>
              </a:spcBef>
            </a:pPr>
            <a:r>
              <a:rPr lang="en-US" sz="2500" b="1">
                <a:latin typeface="Arial" charset="0"/>
                <a:cs typeface="Arial" charset="0"/>
              </a:rPr>
              <a:t>[All R PROJECT Production OR</a:t>
            </a:r>
          </a:p>
          <a:p>
            <a:pPr lvl="2">
              <a:lnSpc>
                <a:spcPct val="70000"/>
              </a:lnSpc>
              <a:spcBef>
                <a:spcPts val="300"/>
              </a:spcBef>
            </a:pPr>
            <a:r>
              <a:rPr lang="en-US" sz="2500" b="1">
                <a:latin typeface="Arial" charset="0"/>
                <a:cs typeface="Arial" charset="0"/>
              </a:rPr>
              <a:t> defined products] for  </a:t>
            </a:r>
          </a:p>
          <a:p>
            <a:pPr lvl="2">
              <a:lnSpc>
                <a:spcPct val="70000"/>
              </a:lnSpc>
              <a:spcBef>
                <a:spcPts val="300"/>
              </a:spcBef>
            </a:pPr>
            <a:r>
              <a:rPr lang="en-US" sz="2500" b="1">
                <a:latin typeface="Arial" charset="0"/>
                <a:cs typeface="Arial" charset="0"/>
              </a:rPr>
              <a:t> [Product Lifetime OR </a:t>
            </a:r>
          </a:p>
          <a:p>
            <a:pPr lvl="2">
              <a:lnSpc>
                <a:spcPct val="70000"/>
              </a:lnSpc>
              <a:spcBef>
                <a:spcPts val="300"/>
              </a:spcBef>
            </a:pPr>
            <a:r>
              <a:rPr lang="en-US" sz="2500" b="1">
                <a:latin typeface="Arial" charset="0"/>
                <a:cs typeface="Arial" charset="0"/>
              </a:rPr>
              <a:t>a defined time period]</a:t>
            </a:r>
          </a:p>
          <a:p>
            <a:pPr lvl="1">
              <a:lnSpc>
                <a:spcPct val="70000"/>
              </a:lnSpc>
              <a:spcBef>
                <a:spcPts val="300"/>
              </a:spcBef>
            </a:pPr>
            <a:r>
              <a:rPr lang="en-US" b="1">
                <a:solidFill>
                  <a:srgbClr val="CCC1DA"/>
                </a:solidFill>
                <a:latin typeface="Arial" charset="0"/>
                <a:cs typeface="Arial" charset="0"/>
              </a:rPr>
              <a:t>Goal: &lt;we did not complete this&gt;</a:t>
            </a:r>
          </a:p>
          <a:p>
            <a:pPr>
              <a:lnSpc>
                <a:spcPct val="70000"/>
              </a:lnSpc>
              <a:spcBef>
                <a:spcPts val="300"/>
              </a:spcBef>
              <a:buFontTx/>
              <a:buNone/>
            </a:pPr>
            <a:endParaRPr lang="en-US" sz="2200" b="1">
              <a:latin typeface="Arial" charset="0"/>
              <a:cs typeface="Arial" charset="0"/>
            </a:endParaRPr>
          </a:p>
        </p:txBody>
      </p:sp>
    </p:spTree>
    <p:extLst>
      <p:ext uri="{BB962C8B-B14F-4D97-AF65-F5344CB8AC3E}">
        <p14:creationId xmlns:p14="http://schemas.microsoft.com/office/powerpoint/2010/main" val="2327051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15</a:t>
            </a:r>
          </a:p>
        </p:txBody>
      </p:sp>
      <p:sp>
        <p:nvSpPr>
          <p:cNvPr id="471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7108" name="Rectangle 4"/>
          <p:cNvSpPr>
            <a:spLocks noGrp="1" noChangeArrowheads="1"/>
          </p:cNvSpPr>
          <p:nvPr>
            <p:ph type="title"/>
          </p:nvPr>
        </p:nvSpPr>
        <p:spPr>
          <a:xfrm>
            <a:off x="762000" y="0"/>
            <a:ext cx="7772400" cy="3505200"/>
          </a:xfrm>
        </p:spPr>
        <p:txBody>
          <a:bodyPr/>
          <a:lstStyle/>
          <a:p>
            <a:r>
              <a:rPr lang="ja-JP" altLang="en-US">
                <a:latin typeface="Calibri" charset="0"/>
              </a:rPr>
              <a:t>‘</a:t>
            </a:r>
            <a:r>
              <a:rPr lang="en-US">
                <a:latin typeface="Calibri" charset="0"/>
              </a:rPr>
              <a:t>Means Objectives</a:t>
            </a:r>
            <a:r>
              <a:rPr lang="ja-JP" altLang="en-US">
                <a:latin typeface="Calibri" charset="0"/>
              </a:rPr>
              <a:t>’</a:t>
            </a:r>
            <a:r>
              <a:rPr lang="en-US">
                <a:latin typeface="Calibri" charset="0"/>
              </a:rPr>
              <a:t> Samples</a:t>
            </a:r>
            <a:br>
              <a:rPr lang="en-US">
                <a:latin typeface="Calibri" charset="0"/>
              </a:rPr>
            </a:br>
            <a:r>
              <a:rPr lang="en-US">
                <a:latin typeface="Calibri" charset="0"/>
              </a:rPr>
              <a:t>Same </a:t>
            </a:r>
            <a:r>
              <a:rPr lang="en-US" i="1">
                <a:latin typeface="Calibri" charset="0"/>
              </a:rPr>
              <a:t>definition </a:t>
            </a:r>
            <a:r>
              <a:rPr lang="en-US">
                <a:latin typeface="Calibri" charset="0"/>
              </a:rPr>
              <a:t>process as higher level objectives</a:t>
            </a:r>
          </a:p>
        </p:txBody>
      </p:sp>
      <p:pic>
        <p:nvPicPr>
          <p:cNvPr id="47109" name="Picture 4" descr="climbingstair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9988" y="2947988"/>
            <a:ext cx="4722812"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421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57200" y="313261"/>
            <a:ext cx="8229600" cy="11430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Lean QA Audience at ACCU</a:t>
            </a:r>
            <a:br>
              <a:rPr kumimoji="0" lang="en-GB" sz="4400" b="0" i="0" u="none" strike="noStrike" kern="1200" cap="none" spc="0" normalizeH="0" baseline="0" noProof="0" dirty="0" smtClean="0">
                <a:ln>
                  <a:noFill/>
                </a:ln>
                <a:solidFill>
                  <a:schemeClr val="tx1"/>
                </a:solidFill>
                <a:effectLst/>
                <a:uLnTx/>
                <a:uFillTx/>
                <a:latin typeface="+mj-lt"/>
                <a:ea typeface="+mj-ea"/>
                <a:cs typeface="+mj-cs"/>
              </a:rPr>
            </a:br>
            <a:r>
              <a:rPr lang="en-GB" sz="4400" dirty="0" smtClean="0">
                <a:latin typeface="+mj-lt"/>
                <a:ea typeface="+mj-ea"/>
                <a:cs typeface="+mj-cs"/>
              </a:rPr>
              <a:t>“</a:t>
            </a:r>
            <a:r>
              <a:rPr kumimoji="0" lang="en-GB" sz="4400" b="0" i="0" u="none" strike="noStrike" kern="1200" cap="none" spc="0" normalizeH="0" baseline="0" noProof="0" dirty="0" smtClean="0">
                <a:ln>
                  <a:noFill/>
                </a:ln>
                <a:solidFill>
                  <a:schemeClr val="tx1"/>
                </a:solidFill>
                <a:effectLst/>
                <a:uLnTx/>
                <a:uFillTx/>
                <a:latin typeface="+mj-lt"/>
                <a:ea typeface="+mj-ea"/>
                <a:cs typeface="+mj-cs"/>
              </a:rPr>
              <a:t>Surely you cannot quantify ‘Music’</a:t>
            </a:r>
            <a:r>
              <a:rPr kumimoji="0" lang="en-GB" sz="4400" b="0" i="0" u="none" strike="noStrike" kern="1200" cap="none" spc="0" normalizeH="0" noProof="0" dirty="0" smtClean="0">
                <a:ln>
                  <a:noFill/>
                </a:ln>
                <a:solidFill>
                  <a:schemeClr val="tx1"/>
                </a:solidFill>
                <a:effectLst/>
                <a:uLnTx/>
                <a:uFillTx/>
                <a:latin typeface="+mj-lt"/>
                <a:ea typeface="+mj-ea"/>
                <a:cs typeface="+mj-cs"/>
              </a:rPr>
              <a:t> </a:t>
            </a:r>
            <a:r>
              <a:rPr kumimoji="0" lang="en-GB" sz="4400" b="0" i="0" u="none" strike="noStrike" kern="1200" cap="none" spc="0" normalizeH="0" baseline="0" noProof="0" dirty="0" smtClean="0">
                <a:ln>
                  <a:noFill/>
                </a:ln>
                <a:solidFill>
                  <a:schemeClr val="tx1"/>
                </a:solidFill>
                <a:effectLst/>
                <a:uLnTx/>
                <a:uFillTx/>
                <a:latin typeface="+mj-lt"/>
                <a:ea typeface="+mj-ea"/>
                <a:cs typeface="+mj-cs"/>
              </a:rPr>
              <a:t>?”</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4"/>
          <p:cNvSpPr txBox="1">
            <a:spLocks/>
          </p:cNvSpPr>
          <p:nvPr/>
        </p:nvSpPr>
        <p:spPr>
          <a:xfrm>
            <a:off x="457200" y="1838844"/>
            <a:ext cx="4038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I claimed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we can quantify any variable quality of any system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I replied: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GB" sz="2400" b="0" i="1" u="none" strike="noStrike" kern="1200" cap="none" spc="0" normalizeH="0" baseline="0" noProof="0" dirty="0" smtClean="0">
                <a:ln>
                  <a:noFill/>
                </a:ln>
                <a:solidFill>
                  <a:schemeClr val="tx1"/>
                </a:solidFill>
                <a:effectLst/>
                <a:uLnTx/>
                <a:uFillTx/>
                <a:latin typeface="+mn-lt"/>
                <a:ea typeface="+mn-ea"/>
                <a:cs typeface="+mn-cs"/>
              </a:rPr>
              <a:t>I’ll do it in a lightening talk here at ACCU</a:t>
            </a:r>
            <a:endParaRPr kumimoji="0" lang="en-GB" sz="2400" b="0" i="1" u="none" strike="noStrike" kern="1200" cap="none" spc="0" normalizeH="0" baseline="0" noProof="0" dirty="0">
              <a:ln>
                <a:noFill/>
              </a:ln>
              <a:solidFill>
                <a:schemeClr val="tx1"/>
              </a:solidFill>
              <a:effectLst/>
              <a:uLnTx/>
              <a:uFillTx/>
              <a:latin typeface="+mn-lt"/>
              <a:ea typeface="+mn-ea"/>
              <a:cs typeface="+mn-cs"/>
            </a:endParaRPr>
          </a:p>
        </p:txBody>
      </p:sp>
      <p:pic>
        <p:nvPicPr>
          <p:cNvPr id="6" name="Content Placeholder 6" descr="Image.jpg"/>
          <p:cNvPicPr>
            <a:picLocks noChangeAspect="1"/>
          </p:cNvPicPr>
          <p:nvPr/>
        </p:nvPicPr>
        <p:blipFill>
          <a:blip r:embed="rId2">
            <a:extLst>
              <a:ext uri="{28A0092B-C50C-407E-A947-70E740481C1C}">
                <a14:useLocalDpi xmlns:a14="http://schemas.microsoft.com/office/drawing/2010/main" val="0"/>
              </a:ext>
            </a:extLst>
          </a:blip>
          <a:srcRect l="16676" r="16676"/>
          <a:stretch>
            <a:fillRect/>
          </a:stretch>
        </p:blipFill>
        <p:spPr>
          <a:xfrm>
            <a:off x="4648200" y="1600200"/>
            <a:ext cx="4038600" cy="4525963"/>
          </a:xfrm>
          <a:prstGeom prst="rect">
            <a:avLst/>
          </a:prstGeom>
        </p:spPr>
      </p:pic>
    </p:spTree>
    <p:extLst>
      <p:ext uri="{BB962C8B-B14F-4D97-AF65-F5344CB8AC3E}">
        <p14:creationId xmlns:p14="http://schemas.microsoft.com/office/powerpoint/2010/main" val="42003894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16</a:t>
            </a:r>
          </a:p>
        </p:txBody>
      </p:sp>
      <p:sp>
        <p:nvSpPr>
          <p:cNvPr id="491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9156" name="Rectangle 4"/>
          <p:cNvSpPr>
            <a:spLocks noGrp="1" noChangeArrowheads="1"/>
          </p:cNvSpPr>
          <p:nvPr>
            <p:ph type="title"/>
          </p:nvPr>
        </p:nvSpPr>
        <p:spPr>
          <a:xfrm>
            <a:off x="457200" y="274638"/>
            <a:ext cx="6477000" cy="1143000"/>
          </a:xfrm>
        </p:spPr>
        <p:txBody>
          <a:bodyPr/>
          <a:lstStyle/>
          <a:p>
            <a:r>
              <a:rPr lang="en-US">
                <a:latin typeface="Calibri" charset="0"/>
              </a:rPr>
              <a:t>Means Objectives</a:t>
            </a:r>
          </a:p>
        </p:txBody>
      </p:sp>
      <p:sp>
        <p:nvSpPr>
          <p:cNvPr id="34821" name="Rectangle 5"/>
          <p:cNvSpPr>
            <a:spLocks noGrp="1" noChangeArrowheads="1"/>
          </p:cNvSpPr>
          <p:nvPr>
            <p:ph type="body" idx="1"/>
          </p:nvPr>
        </p:nvSpPr>
        <p:spPr/>
        <p:txBody>
          <a:bodyPr>
            <a:normAutofit/>
          </a:bodyPr>
          <a:lstStyle/>
          <a:p>
            <a:pPr lvl="2">
              <a:lnSpc>
                <a:spcPct val="90000"/>
              </a:lnSpc>
              <a:spcBef>
                <a:spcPts val="400"/>
              </a:spcBef>
              <a:spcAft>
                <a:spcPts val="300"/>
              </a:spcAft>
            </a:pPr>
            <a:r>
              <a:rPr lang="ja-JP" altLang="en-US" sz="2200" i="1">
                <a:latin typeface="Calibri" charset="0"/>
              </a:rPr>
              <a:t>“</a:t>
            </a:r>
            <a:r>
              <a:rPr lang="en-US" sz="2200" i="1">
                <a:latin typeface="Calibri" charset="0"/>
              </a:rPr>
              <a:t>support Strategic Objectives</a:t>
            </a:r>
            <a:r>
              <a:rPr lang="ja-JP" altLang="en-US" sz="2200" i="1">
                <a:latin typeface="Calibri" charset="0"/>
              </a:rPr>
              <a:t>”</a:t>
            </a:r>
            <a:endParaRPr lang="en-US" sz="2200" i="1">
              <a:latin typeface="Calibri" charset="0"/>
            </a:endParaRPr>
          </a:p>
          <a:p>
            <a:pPr>
              <a:lnSpc>
                <a:spcPct val="90000"/>
              </a:lnSpc>
            </a:pPr>
            <a:r>
              <a:rPr lang="en-US" sz="3000">
                <a:latin typeface="Calibri" charset="0"/>
              </a:rPr>
              <a:t>Summary: </a:t>
            </a:r>
          </a:p>
          <a:p>
            <a:pPr lvl="1">
              <a:lnSpc>
                <a:spcPct val="90000"/>
              </a:lnSpc>
            </a:pPr>
            <a:r>
              <a:rPr lang="en-US" sz="2600" b="1">
                <a:latin typeface="Calibri" charset="0"/>
              </a:rPr>
              <a:t>'Means Objectives' </a:t>
            </a:r>
            <a:r>
              <a:rPr lang="en-US" sz="2600">
                <a:latin typeface="Calibri" charset="0"/>
              </a:rPr>
              <a:t>are </a:t>
            </a:r>
          </a:p>
          <a:p>
            <a:pPr lvl="2">
              <a:lnSpc>
                <a:spcPct val="90000"/>
              </a:lnSpc>
            </a:pPr>
            <a:r>
              <a:rPr lang="en-US" sz="2200">
                <a:latin typeface="Calibri" charset="0"/>
              </a:rPr>
              <a:t>not our major Strategic Objectives (above), </a:t>
            </a:r>
          </a:p>
          <a:p>
            <a:pPr lvl="2">
              <a:lnSpc>
                <a:spcPct val="90000"/>
              </a:lnSpc>
            </a:pPr>
            <a:r>
              <a:rPr lang="en-US" sz="2200">
                <a:latin typeface="Calibri" charset="0"/>
              </a:rPr>
              <a:t>but each one represents areas which if improved </a:t>
            </a:r>
          </a:p>
          <a:p>
            <a:pPr lvl="3">
              <a:lnSpc>
                <a:spcPct val="90000"/>
              </a:lnSpc>
            </a:pPr>
            <a:r>
              <a:rPr lang="en-US" sz="1900">
                <a:latin typeface="Calibri" charset="0"/>
              </a:rPr>
              <a:t>will normally help us achieve our Strategic Objectives.</a:t>
            </a:r>
          </a:p>
          <a:p>
            <a:pPr lvl="1">
              <a:lnSpc>
                <a:spcPct val="90000"/>
              </a:lnSpc>
            </a:pPr>
            <a:r>
              <a:rPr lang="en-US" sz="2600">
                <a:latin typeface="Calibri" charset="0"/>
              </a:rPr>
              <a:t> Means Objectives have a lower priority than Strategic Objectives. </a:t>
            </a:r>
          </a:p>
          <a:p>
            <a:pPr lvl="1">
              <a:lnSpc>
                <a:spcPct val="90000"/>
              </a:lnSpc>
            </a:pPr>
            <a:r>
              <a:rPr lang="en-US" sz="2600">
                <a:latin typeface="Calibri" charset="0"/>
              </a:rPr>
              <a:t>They must never be </a:t>
            </a:r>
            <a:r>
              <a:rPr lang="ja-JP" altLang="en-US" sz="2600">
                <a:latin typeface="Calibri" charset="0"/>
              </a:rPr>
              <a:t>‘</a:t>
            </a:r>
            <a:r>
              <a:rPr lang="en-US" sz="2600">
                <a:latin typeface="Calibri" charset="0"/>
              </a:rPr>
              <a:t>worked towards</a:t>
            </a:r>
            <a:r>
              <a:rPr lang="ja-JP" altLang="en-US" sz="2600">
                <a:latin typeface="Calibri" charset="0"/>
              </a:rPr>
              <a:t>’</a:t>
            </a:r>
            <a:endParaRPr lang="en-US" sz="2600">
              <a:latin typeface="Calibri" charset="0"/>
            </a:endParaRPr>
          </a:p>
          <a:p>
            <a:pPr lvl="2">
              <a:lnSpc>
                <a:spcPct val="90000"/>
              </a:lnSpc>
            </a:pPr>
            <a:r>
              <a:rPr lang="en-US" sz="2200">
                <a:latin typeface="Calibri" charset="0"/>
              </a:rPr>
              <a:t> to the point where they reduce our ability to meet Strategic Objectives.</a:t>
            </a:r>
          </a:p>
        </p:txBody>
      </p:sp>
      <p:pic>
        <p:nvPicPr>
          <p:cNvPr id="49158" name="Picture 5" descr="climbingstair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74638"/>
            <a:ext cx="3189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565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17</a:t>
            </a:r>
          </a:p>
        </p:txBody>
      </p:sp>
      <p:sp>
        <p:nvSpPr>
          <p:cNvPr id="5120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6868" name="Rectangle 4"/>
          <p:cNvSpPr>
            <a:spLocks noGrp="1" noChangeArrowheads="1"/>
          </p:cNvSpPr>
          <p:nvPr>
            <p:ph type="title"/>
          </p:nvPr>
        </p:nvSpPr>
        <p:spPr>
          <a:xfrm>
            <a:off x="457200" y="274638"/>
            <a:ext cx="8229600" cy="411162"/>
          </a:xfrm>
        </p:spPr>
        <p:txBody>
          <a:bodyPr>
            <a:normAutofit fontScale="90000"/>
          </a:bodyPr>
          <a:lstStyle/>
          <a:p>
            <a:r>
              <a:rPr lang="en-US" sz="4000" b="1">
                <a:latin typeface="Calibri" charset="0"/>
              </a:rPr>
              <a:t>Complaints</a:t>
            </a:r>
          </a:p>
        </p:txBody>
      </p:sp>
      <p:sp>
        <p:nvSpPr>
          <p:cNvPr id="36869" name="Rectangle 5"/>
          <p:cNvSpPr>
            <a:spLocks noGrp="1" noChangeArrowheads="1"/>
          </p:cNvSpPr>
          <p:nvPr>
            <p:ph type="body" idx="1"/>
          </p:nvPr>
        </p:nvSpPr>
        <p:spPr>
          <a:xfrm>
            <a:off x="457200" y="914400"/>
            <a:ext cx="5029200" cy="5211763"/>
          </a:xfrm>
        </p:spPr>
        <p:txBody>
          <a:bodyPr>
            <a:normAutofit/>
          </a:bodyPr>
          <a:lstStyle/>
          <a:p>
            <a:pPr>
              <a:lnSpc>
                <a:spcPct val="80000"/>
              </a:lnSpc>
              <a:spcBef>
                <a:spcPts val="3000"/>
              </a:spcBef>
              <a:buFont typeface="Arial" charset="0"/>
              <a:buNone/>
            </a:pPr>
            <a:r>
              <a:rPr lang="en-US" sz="2000" b="1">
                <a:latin typeface="Calibri" charset="0"/>
              </a:rPr>
              <a:t>Complaints:</a:t>
            </a:r>
          </a:p>
          <a:p>
            <a:pPr lvl="1">
              <a:lnSpc>
                <a:spcPct val="80000"/>
              </a:lnSpc>
              <a:spcBef>
                <a:spcPts val="400"/>
              </a:spcBef>
              <a:spcAft>
                <a:spcPts val="300"/>
              </a:spcAft>
              <a:buFont typeface="Arial" charset="0"/>
              <a:buNone/>
            </a:pPr>
            <a:r>
              <a:rPr lang="en-US" sz="1800" i="1">
                <a:latin typeface="Calibri" charset="0"/>
              </a:rPr>
              <a:t> "Customer complaint rate to us"</a:t>
            </a:r>
          </a:p>
          <a:p>
            <a:pPr>
              <a:lnSpc>
                <a:spcPct val="80000"/>
              </a:lnSpc>
              <a:spcBef>
                <a:spcPts val="400"/>
              </a:spcBef>
              <a:spcAft>
                <a:spcPts val="300"/>
              </a:spcAft>
              <a:buFont typeface="Arial" charset="0"/>
              <a:buNone/>
            </a:pPr>
            <a:r>
              <a:rPr lang="en-US" sz="2000" b="1" i="1">
                <a:latin typeface="Calibri" charset="0"/>
              </a:rPr>
              <a:t>Ambition</a:t>
            </a:r>
            <a:r>
              <a:rPr lang="en-US" sz="2000" i="1">
                <a:latin typeface="Calibri" charset="0"/>
              </a:rPr>
              <a:t>:</a:t>
            </a:r>
          </a:p>
          <a:p>
            <a:pPr lvl="1">
              <a:lnSpc>
                <a:spcPct val="80000"/>
              </a:lnSpc>
              <a:spcBef>
                <a:spcPts val="300"/>
              </a:spcBef>
              <a:buFont typeface="Arial" charset="0"/>
              <a:buNone/>
            </a:pPr>
            <a:r>
              <a:rPr lang="en-US" sz="1800">
                <a:latin typeface="Calibri" charset="0"/>
              </a:rPr>
              <a:t>Means Goal: for Customer Satisfaction (Strategic).</a:t>
            </a:r>
          </a:p>
          <a:p>
            <a:pPr>
              <a:lnSpc>
                <a:spcPct val="80000"/>
              </a:lnSpc>
              <a:spcBef>
                <a:spcPts val="300"/>
              </a:spcBef>
              <a:buFont typeface="Arial" charset="0"/>
              <a:buNone/>
            </a:pPr>
            <a:r>
              <a:rPr lang="en-US" sz="2000" b="1">
                <a:latin typeface="Calibri" charset="0"/>
              </a:rPr>
              <a:t>Scale</a:t>
            </a:r>
            <a:r>
              <a:rPr lang="en-US" sz="2000">
                <a:latin typeface="Calibri" charset="0"/>
              </a:rPr>
              <a:t>: number of complaints per customer in [defined time into &lt;operation&gt;]</a:t>
            </a:r>
          </a:p>
          <a:p>
            <a:pPr>
              <a:lnSpc>
                <a:spcPct val="80000"/>
              </a:lnSpc>
              <a:spcBef>
                <a:spcPts val="300"/>
              </a:spcBef>
              <a:buFont typeface="Arial" charset="0"/>
              <a:buNone/>
            </a:pPr>
            <a:endParaRPr lang="en-US" sz="2000">
              <a:latin typeface="Calibri" charset="0"/>
            </a:endParaRPr>
          </a:p>
          <a:p>
            <a:pPr>
              <a:lnSpc>
                <a:spcPct val="80000"/>
              </a:lnSpc>
              <a:spcBef>
                <a:spcPts val="300"/>
              </a:spcBef>
              <a:buFont typeface="Arial" charset="0"/>
              <a:buNone/>
            </a:pPr>
            <a:r>
              <a:rPr lang="en-US" sz="2000" b="1">
                <a:latin typeface="Calibri" charset="0"/>
              </a:rPr>
              <a:t>Past </a:t>
            </a:r>
            <a:r>
              <a:rPr lang="en-US" sz="2000">
                <a:latin typeface="Calibri" charset="0"/>
              </a:rPr>
              <a:t>[Syracuse Project , 1997] ?? &lt;bad&gt;  &lt;- ML</a:t>
            </a:r>
          </a:p>
          <a:p>
            <a:pPr>
              <a:lnSpc>
                <a:spcPct val="80000"/>
              </a:lnSpc>
              <a:spcBef>
                <a:spcPts val="300"/>
              </a:spcBef>
              <a:buFont typeface="Arial" charset="0"/>
              <a:buNone/>
            </a:pPr>
            <a:endParaRPr lang="en-US" sz="2000" b="1">
              <a:latin typeface="Calibri" charset="0"/>
            </a:endParaRPr>
          </a:p>
          <a:p>
            <a:pPr>
              <a:lnSpc>
                <a:spcPct val="80000"/>
              </a:lnSpc>
              <a:spcBef>
                <a:spcPts val="300"/>
              </a:spcBef>
              <a:buFont typeface="Arial" charset="0"/>
              <a:buNone/>
            </a:pPr>
            <a:r>
              <a:rPr lang="en-US" sz="2000" b="1">
                <a:latin typeface="Calibri" charset="0"/>
              </a:rPr>
              <a:t>Goal </a:t>
            </a:r>
            <a:r>
              <a:rPr lang="en-US" sz="2000">
                <a:latin typeface="Calibri" charset="0"/>
              </a:rPr>
              <a:t>[Long term, software component, in first 6 months in Operation] </a:t>
            </a:r>
            <a:r>
              <a:rPr lang="en-US" sz="2000" b="1">
                <a:latin typeface="Calibri" charset="0"/>
              </a:rPr>
              <a:t>zero complaints </a:t>
            </a:r>
            <a:r>
              <a:rPr lang="en-US" sz="2000">
                <a:latin typeface="Calibri" charset="0"/>
              </a:rPr>
              <a:t>&lt;- R PROJECT 96 1.1 b</a:t>
            </a:r>
          </a:p>
          <a:p>
            <a:pPr>
              <a:lnSpc>
                <a:spcPct val="80000"/>
              </a:lnSpc>
              <a:buFont typeface="Arial" charset="0"/>
              <a:buNone/>
            </a:pPr>
            <a:endParaRPr lang="en-US" sz="2000">
              <a:latin typeface="Calibri" charset="0"/>
            </a:endParaRPr>
          </a:p>
          <a:p>
            <a:pPr>
              <a:lnSpc>
                <a:spcPct val="80000"/>
              </a:lnSpc>
              <a:buFont typeface="Arial" charset="0"/>
              <a:buNone/>
            </a:pPr>
            <a:r>
              <a:rPr lang="en-US" sz="2000">
                <a:latin typeface="Calibri" charset="0"/>
              </a:rPr>
              <a:t> "zero complaints on software features</a:t>
            </a:r>
            <a:r>
              <a:rPr lang="ja-JP" altLang="en-US" sz="2000">
                <a:latin typeface="Calibri" charset="0"/>
              </a:rPr>
              <a:t>”</a:t>
            </a:r>
            <a:endParaRPr lang="en-US" sz="2000">
              <a:latin typeface="Calibri" charset="0"/>
            </a:endParaRPr>
          </a:p>
          <a:p>
            <a:pPr>
              <a:lnSpc>
                <a:spcPct val="80000"/>
              </a:lnSpc>
              <a:buFont typeface="Arial" charset="0"/>
              <a:buNone/>
            </a:pPr>
            <a:r>
              <a:rPr lang="en-US" sz="2000">
                <a:latin typeface="Calibri" charset="0"/>
              </a:rPr>
              <a:t>Impacts: &lt;one or more strategic objectives&gt;</a:t>
            </a:r>
          </a:p>
        </p:txBody>
      </p:sp>
      <p:pic>
        <p:nvPicPr>
          <p:cNvPr id="51206" name="Picture 5" descr="complaints.jpg"/>
          <p:cNvPicPr>
            <a:picLocks noChangeAspect="1"/>
          </p:cNvPicPr>
          <p:nvPr/>
        </p:nvPicPr>
        <p:blipFill>
          <a:blip r:embed="rId3">
            <a:lum bright="-16000" contrast="26000"/>
            <a:extLst>
              <a:ext uri="{28A0092B-C50C-407E-A947-70E740481C1C}">
                <a14:useLocalDpi xmlns:a14="http://schemas.microsoft.com/office/drawing/2010/main" val="0"/>
              </a:ext>
            </a:extLst>
          </a:blip>
          <a:srcRect/>
          <a:stretch>
            <a:fillRect/>
          </a:stretch>
        </p:blipFill>
        <p:spPr bwMode="auto">
          <a:xfrm>
            <a:off x="6159500" y="274638"/>
            <a:ext cx="24511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descr="complaint1.jpg"/>
          <p:cNvPicPr>
            <a:picLocks noChangeAspect="1"/>
          </p:cNvPicPr>
          <p:nvPr/>
        </p:nvPicPr>
        <p:blipFill>
          <a:blip r:embed="rId4">
            <a:lum bright="-8000" contrast="20000"/>
            <a:extLst>
              <a:ext uri="{28A0092B-C50C-407E-A947-70E740481C1C}">
                <a14:useLocalDpi xmlns:a14="http://schemas.microsoft.com/office/drawing/2010/main" val="0"/>
              </a:ext>
            </a:extLst>
          </a:blip>
          <a:srcRect/>
          <a:stretch>
            <a:fillRect/>
          </a:stretch>
        </p:blipFill>
        <p:spPr bwMode="auto">
          <a:xfrm>
            <a:off x="6019800" y="2863850"/>
            <a:ext cx="2554288"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196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2852_pp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2390775"/>
            <a:ext cx="4497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18</a:t>
            </a:r>
          </a:p>
        </p:txBody>
      </p:sp>
      <p:sp>
        <p:nvSpPr>
          <p:cNvPr id="53252"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38916" name="Rectangle 4"/>
          <p:cNvSpPr>
            <a:spLocks noGrp="1" noChangeArrowheads="1"/>
          </p:cNvSpPr>
          <p:nvPr>
            <p:ph type="title"/>
          </p:nvPr>
        </p:nvSpPr>
        <p:spPr>
          <a:xfrm>
            <a:off x="457200" y="274638"/>
            <a:ext cx="8229600" cy="487362"/>
          </a:xfrm>
        </p:spPr>
        <p:txBody>
          <a:bodyPr>
            <a:normAutofit fontScale="90000"/>
          </a:bodyPr>
          <a:lstStyle/>
          <a:p>
            <a:r>
              <a:rPr lang="en-US" sz="4000" b="1">
                <a:latin typeface="Calibri" charset="0"/>
              </a:rPr>
              <a:t>Feature Production:</a:t>
            </a:r>
          </a:p>
        </p:txBody>
      </p:sp>
      <p:sp>
        <p:nvSpPr>
          <p:cNvPr id="38917" name="Rectangle 5"/>
          <p:cNvSpPr>
            <a:spLocks noGrp="1" noChangeArrowheads="1"/>
          </p:cNvSpPr>
          <p:nvPr>
            <p:ph type="body" idx="1"/>
          </p:nvPr>
        </p:nvSpPr>
        <p:spPr>
          <a:xfrm>
            <a:off x="0" y="990600"/>
            <a:ext cx="4953000" cy="5486400"/>
          </a:xfrm>
        </p:spPr>
        <p:txBody>
          <a:bodyPr>
            <a:normAutofit/>
          </a:bodyPr>
          <a:lstStyle/>
          <a:p>
            <a:pPr>
              <a:lnSpc>
                <a:spcPct val="70000"/>
              </a:lnSpc>
              <a:spcBef>
                <a:spcPts val="3000"/>
              </a:spcBef>
            </a:pPr>
            <a:r>
              <a:rPr lang="en-US" sz="1900" b="1">
                <a:latin typeface="Arial" charset="0"/>
                <a:cs typeface="Arial" charset="0"/>
              </a:rPr>
              <a:t>Feature Production:</a:t>
            </a:r>
          </a:p>
          <a:p>
            <a:pPr lvl="2">
              <a:lnSpc>
                <a:spcPct val="70000"/>
              </a:lnSpc>
              <a:spcBef>
                <a:spcPts val="400"/>
              </a:spcBef>
              <a:spcAft>
                <a:spcPts val="300"/>
              </a:spcAft>
            </a:pPr>
            <a:r>
              <a:rPr lang="en-US" sz="1900" i="1">
                <a:latin typeface="Arial" charset="0"/>
                <a:cs typeface="Arial" charset="0"/>
              </a:rPr>
              <a:t> "ability to deliver new features to customers"</a:t>
            </a:r>
          </a:p>
          <a:p>
            <a:pPr lvl="1">
              <a:lnSpc>
                <a:spcPct val="70000"/>
              </a:lnSpc>
              <a:spcBef>
                <a:spcPts val="400"/>
              </a:spcBef>
              <a:spcAft>
                <a:spcPts val="300"/>
              </a:spcAft>
            </a:pPr>
            <a:r>
              <a:rPr lang="en-US" sz="2000" b="1" i="1">
                <a:latin typeface="Arial" charset="0"/>
                <a:cs typeface="Arial" charset="0"/>
              </a:rPr>
              <a:t>Ambition</a:t>
            </a:r>
            <a:r>
              <a:rPr lang="en-US" sz="2000" i="1">
                <a:latin typeface="Arial" charset="0"/>
                <a:cs typeface="Arial" charset="0"/>
              </a:rPr>
              <a:t>: reverse our </a:t>
            </a:r>
            <a:r>
              <a:rPr lang="en-US" sz="2000" i="1" u="sng">
                <a:latin typeface="Arial" charset="0"/>
                <a:cs typeface="Arial" charset="0"/>
              </a:rPr>
              <a:t>decreasing</a:t>
            </a:r>
            <a:r>
              <a:rPr lang="en-US" sz="2000" i="1">
                <a:latin typeface="Arial" charset="0"/>
                <a:cs typeface="Arial" charset="0"/>
              </a:rPr>
              <a:t> ability to deliver new features &lt;- R PROJECT AS 1.1</a:t>
            </a:r>
          </a:p>
          <a:p>
            <a:pPr lvl="1">
              <a:lnSpc>
                <a:spcPct val="70000"/>
              </a:lnSpc>
              <a:spcBef>
                <a:spcPts val="300"/>
              </a:spcBef>
            </a:pPr>
            <a:endParaRPr lang="en-US" sz="1900" b="1">
              <a:latin typeface="Arial" charset="0"/>
              <a:cs typeface="Arial" charset="0"/>
            </a:endParaRPr>
          </a:p>
          <a:p>
            <a:pPr lvl="1">
              <a:lnSpc>
                <a:spcPct val="70000"/>
              </a:lnSpc>
              <a:spcBef>
                <a:spcPts val="300"/>
              </a:spcBef>
            </a:pPr>
            <a:r>
              <a:rPr lang="en-US" sz="1900" b="1">
                <a:latin typeface="Arial" charset="0"/>
                <a:cs typeface="Arial" charset="0"/>
              </a:rPr>
              <a:t>Scale</a:t>
            </a:r>
            <a:r>
              <a:rPr lang="en-US" sz="1900">
                <a:latin typeface="Arial" charset="0"/>
                <a:cs typeface="Arial" charset="0"/>
              </a:rPr>
              <a:t>: Number of new prioritized &lt;Features&gt; delivered successfully to customer per year per software development engineer.</a:t>
            </a:r>
          </a:p>
          <a:p>
            <a:pPr lvl="1">
              <a:lnSpc>
                <a:spcPct val="70000"/>
              </a:lnSpc>
              <a:spcBef>
                <a:spcPts val="300"/>
              </a:spcBef>
            </a:pPr>
            <a:endParaRPr lang="en-US" sz="1900" u="sng">
              <a:latin typeface="Arial" charset="0"/>
              <a:cs typeface="Arial" charset="0"/>
            </a:endParaRPr>
          </a:p>
          <a:p>
            <a:pPr lvl="1">
              <a:lnSpc>
                <a:spcPct val="70000"/>
              </a:lnSpc>
              <a:spcBef>
                <a:spcPts val="300"/>
              </a:spcBef>
            </a:pPr>
            <a:r>
              <a:rPr lang="en-US" sz="1900" u="sng">
                <a:latin typeface="Arial" charset="0"/>
                <a:cs typeface="Arial" charset="0"/>
              </a:rPr>
              <a:t>Too Little</a:t>
            </a:r>
            <a:r>
              <a:rPr lang="en-US" sz="1900">
                <a:latin typeface="Arial" charset="0"/>
                <a:cs typeface="Arial" charset="0"/>
              </a:rPr>
              <a:t>: </a:t>
            </a:r>
            <a:r>
              <a:rPr lang="en-US" sz="1900" b="1">
                <a:latin typeface="Arial" charset="0"/>
                <a:cs typeface="Arial" charset="0"/>
              </a:rPr>
              <a:t>Past </a:t>
            </a:r>
            <a:r>
              <a:rPr lang="en-US" sz="1900">
                <a:latin typeface="Arial" charset="0"/>
                <a:cs typeface="Arial" charset="0"/>
              </a:rPr>
              <a:t>[1997] ?? "estimate needed, maybe even definition of feature"</a:t>
            </a:r>
          </a:p>
          <a:p>
            <a:pPr lvl="1">
              <a:lnSpc>
                <a:spcPct val="70000"/>
              </a:lnSpc>
              <a:spcBef>
                <a:spcPts val="300"/>
              </a:spcBef>
            </a:pPr>
            <a:endParaRPr lang="en-US" sz="1900" b="1">
              <a:latin typeface="Arial" charset="0"/>
              <a:cs typeface="Arial" charset="0"/>
            </a:endParaRPr>
          </a:p>
          <a:p>
            <a:pPr lvl="1">
              <a:lnSpc>
                <a:spcPct val="70000"/>
              </a:lnSpc>
              <a:spcBef>
                <a:spcPts val="300"/>
              </a:spcBef>
            </a:pPr>
            <a:r>
              <a:rPr lang="en-US" sz="1900" b="1">
                <a:latin typeface="Arial" charset="0"/>
                <a:cs typeface="Arial" charset="0"/>
              </a:rPr>
              <a:t>Goal </a:t>
            </a:r>
            <a:r>
              <a:rPr lang="en-US" sz="1900">
                <a:latin typeface="Arial" charset="0"/>
                <a:cs typeface="Arial" charset="0"/>
              </a:rPr>
              <a:t>[1998-onwards] </a:t>
            </a:r>
            <a:r>
              <a:rPr lang="en-US" sz="1900" b="1">
                <a:latin typeface="Arial" charset="0"/>
                <a:cs typeface="Arial" charset="0"/>
              </a:rPr>
              <a:t>Too Little + 30% annually</a:t>
            </a:r>
            <a:r>
              <a:rPr lang="en-US" sz="1900">
                <a:latin typeface="Arial" charset="0"/>
                <a:cs typeface="Arial" charset="0"/>
              </a:rPr>
              <a:t>?? &lt;-For discussion purposes TsG.</a:t>
            </a:r>
          </a:p>
          <a:p>
            <a:pPr lvl="1">
              <a:lnSpc>
                <a:spcPct val="70000"/>
              </a:lnSpc>
            </a:pPr>
            <a:endParaRPr lang="en-US" sz="1900">
              <a:latin typeface="Arial" charset="0"/>
              <a:cs typeface="Arial" charset="0"/>
            </a:endParaRPr>
          </a:p>
          <a:p>
            <a:pPr lvl="1">
              <a:lnSpc>
                <a:spcPct val="70000"/>
              </a:lnSpc>
            </a:pPr>
            <a:r>
              <a:rPr lang="en-US" sz="1900">
                <a:latin typeface="Arial" charset="0"/>
                <a:cs typeface="Arial" charset="0"/>
              </a:rPr>
              <a:t>"we need to </a:t>
            </a:r>
            <a:r>
              <a:rPr lang="en-US" sz="1900" u="sng">
                <a:latin typeface="Arial" charset="0"/>
                <a:cs typeface="Arial" charset="0"/>
              </a:rPr>
              <a:t>drastically</a:t>
            </a:r>
            <a:r>
              <a:rPr lang="en-US" sz="1900">
                <a:latin typeface="Arial" charset="0"/>
                <a:cs typeface="Arial" charset="0"/>
              </a:rPr>
              <a:t> change our ability to effectively develop SW" &lt;- R PROJECT AS 1.1</a:t>
            </a:r>
          </a:p>
        </p:txBody>
      </p:sp>
    </p:spTree>
    <p:extLst>
      <p:ext uri="{BB962C8B-B14F-4D97-AF65-F5344CB8AC3E}">
        <p14:creationId xmlns:p14="http://schemas.microsoft.com/office/powerpoint/2010/main" val="2274061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lgn="r"/>
            <a:r>
              <a:rPr lang="en-US" sz="1400">
                <a:latin typeface="Calibri" charset="0"/>
              </a:rPr>
              <a:t>19</a:t>
            </a:r>
          </a:p>
        </p:txBody>
      </p:sp>
      <p:sp>
        <p:nvSpPr>
          <p:cNvPr id="5529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40964" name="Rectangle 4"/>
          <p:cNvSpPr>
            <a:spLocks noGrp="1" noChangeArrowheads="1"/>
          </p:cNvSpPr>
          <p:nvPr>
            <p:ph type="title"/>
          </p:nvPr>
        </p:nvSpPr>
        <p:spPr>
          <a:xfrm>
            <a:off x="457200" y="274638"/>
            <a:ext cx="8229600" cy="487362"/>
          </a:xfrm>
        </p:spPr>
        <p:txBody>
          <a:bodyPr>
            <a:normAutofit fontScale="90000"/>
          </a:bodyPr>
          <a:lstStyle/>
          <a:p>
            <a:r>
              <a:rPr lang="en-US" sz="3200" b="1">
                <a:latin typeface="Calibri" charset="0"/>
              </a:rPr>
              <a:t>Improvement ROI:</a:t>
            </a:r>
          </a:p>
        </p:txBody>
      </p:sp>
      <p:sp>
        <p:nvSpPr>
          <p:cNvPr id="40965" name="Rectangle 5"/>
          <p:cNvSpPr>
            <a:spLocks noGrp="1" noChangeArrowheads="1"/>
          </p:cNvSpPr>
          <p:nvPr>
            <p:ph type="body" idx="1"/>
          </p:nvPr>
        </p:nvSpPr>
        <p:spPr>
          <a:xfrm>
            <a:off x="457200" y="1066800"/>
            <a:ext cx="5715000" cy="5638800"/>
          </a:xfrm>
        </p:spPr>
        <p:txBody>
          <a:bodyPr>
            <a:normAutofit/>
          </a:bodyPr>
          <a:lstStyle/>
          <a:p>
            <a:pPr>
              <a:lnSpc>
                <a:spcPct val="70000"/>
              </a:lnSpc>
              <a:spcBef>
                <a:spcPts val="3000"/>
              </a:spcBef>
              <a:buFont typeface="Arial" charset="0"/>
              <a:buNone/>
            </a:pPr>
            <a:r>
              <a:rPr lang="en-US" sz="1600" b="1">
                <a:latin typeface="Calibri" charset="0"/>
              </a:rPr>
              <a:t>Improvement ROI:</a:t>
            </a:r>
          </a:p>
          <a:p>
            <a:pPr lvl="1">
              <a:lnSpc>
                <a:spcPct val="70000"/>
              </a:lnSpc>
              <a:spcBef>
                <a:spcPts val="400"/>
              </a:spcBef>
              <a:spcAft>
                <a:spcPts val="300"/>
              </a:spcAft>
              <a:buFont typeface="Arial" charset="0"/>
              <a:buNone/>
            </a:pPr>
            <a:r>
              <a:rPr lang="en-US" sz="1400" b="1" i="1">
                <a:latin typeface="Calibri" charset="0"/>
              </a:rPr>
              <a:t> "Engineering Process Improvement Profitability"</a:t>
            </a:r>
          </a:p>
          <a:p>
            <a:pPr lvl="1">
              <a:lnSpc>
                <a:spcPct val="70000"/>
              </a:lnSpc>
              <a:spcBef>
                <a:spcPts val="400"/>
              </a:spcBef>
              <a:spcAft>
                <a:spcPts val="300"/>
              </a:spcAft>
              <a:buFont typeface="Arial" charset="0"/>
              <a:buNone/>
            </a:pPr>
            <a:r>
              <a:rPr lang="en-US" sz="1400" b="1" i="1">
                <a:latin typeface="Calibri" charset="0"/>
              </a:rPr>
              <a:t>Ambition:  Order of magnitude return on investment in process improvement.</a:t>
            </a:r>
          </a:p>
          <a:p>
            <a:pPr>
              <a:lnSpc>
                <a:spcPct val="70000"/>
              </a:lnSpc>
              <a:spcBef>
                <a:spcPts val="300"/>
              </a:spcBef>
              <a:buFont typeface="Arial" charset="0"/>
              <a:buNone/>
            </a:pPr>
            <a:endParaRPr lang="en-US" sz="1500" b="1">
              <a:latin typeface="Calibri" charset="0"/>
            </a:endParaRPr>
          </a:p>
          <a:p>
            <a:pPr>
              <a:lnSpc>
                <a:spcPct val="70000"/>
              </a:lnSpc>
              <a:spcBef>
                <a:spcPts val="300"/>
              </a:spcBef>
              <a:buFont typeface="Arial" charset="0"/>
              <a:buNone/>
            </a:pPr>
            <a:r>
              <a:rPr lang="en-US" sz="1500" b="1" u="sng">
                <a:latin typeface="Calibri" charset="0"/>
              </a:rPr>
              <a:t>Scale</a:t>
            </a:r>
            <a:r>
              <a:rPr lang="en-US" sz="1500" b="1">
                <a:latin typeface="Calibri" charset="0"/>
              </a:rPr>
              <a:t>:</a:t>
            </a:r>
          </a:p>
          <a:p>
            <a:pPr>
              <a:lnSpc>
                <a:spcPct val="70000"/>
              </a:lnSpc>
              <a:spcBef>
                <a:spcPts val="300"/>
              </a:spcBef>
              <a:buFont typeface="Arial" charset="0"/>
              <a:buNone/>
            </a:pPr>
            <a:r>
              <a:rPr lang="en-US" sz="1500" b="1">
                <a:latin typeface="Calibri" charset="0"/>
              </a:rPr>
              <a:t>	</a:t>
            </a:r>
            <a:r>
              <a:rPr lang="en-US" sz="1800" b="1">
                <a:latin typeface="Calibri" charset="0"/>
              </a:rPr>
              <a:t> The average [annual OR defined time term] Return on  Investment in Continuous Improvement as a ratio of [Engineering Hours OR Money]</a:t>
            </a:r>
          </a:p>
          <a:p>
            <a:pPr>
              <a:lnSpc>
                <a:spcPct val="70000"/>
              </a:lnSpc>
              <a:spcBef>
                <a:spcPts val="300"/>
              </a:spcBef>
              <a:buFont typeface="Arial" charset="0"/>
              <a:buNone/>
            </a:pPr>
            <a:endParaRPr lang="en-US" sz="1500" i="1">
              <a:latin typeface="Calibri" charset="0"/>
            </a:endParaRPr>
          </a:p>
          <a:p>
            <a:pPr>
              <a:lnSpc>
                <a:spcPct val="70000"/>
              </a:lnSpc>
              <a:spcBef>
                <a:spcPts val="300"/>
              </a:spcBef>
              <a:buFont typeface="Arial" charset="0"/>
              <a:buNone/>
            </a:pPr>
            <a:r>
              <a:rPr lang="en-US" sz="1500" i="1">
                <a:latin typeface="Calibri" charset="0"/>
              </a:rPr>
              <a:t>Note: The point of having this objective is to remind us to think in terms of real results for our process improvement effort, and to remind us to prioritize efforts which give high ROI. Finally, to compare our results to others. &lt;-TsG</a:t>
            </a:r>
          </a:p>
          <a:p>
            <a:pPr>
              <a:lnSpc>
                <a:spcPct val="70000"/>
              </a:lnSpc>
              <a:spcBef>
                <a:spcPts val="300"/>
              </a:spcBef>
              <a:buFont typeface="Arial" charset="0"/>
              <a:buNone/>
            </a:pPr>
            <a:endParaRPr lang="en-US" sz="1500" b="1" u="sng">
              <a:latin typeface="Calibri" charset="0"/>
            </a:endParaRPr>
          </a:p>
          <a:p>
            <a:pPr>
              <a:lnSpc>
                <a:spcPct val="70000"/>
              </a:lnSpc>
              <a:spcBef>
                <a:spcPts val="300"/>
              </a:spcBef>
              <a:buFont typeface="Arial" charset="0"/>
              <a:buNone/>
            </a:pPr>
            <a:r>
              <a:rPr lang="en-US" sz="1500" b="1" u="sng">
                <a:latin typeface="Calibri" charset="0"/>
              </a:rPr>
              <a:t>Record</a:t>
            </a:r>
          </a:p>
          <a:p>
            <a:pPr>
              <a:lnSpc>
                <a:spcPct val="70000"/>
              </a:lnSpc>
              <a:spcBef>
                <a:spcPts val="300"/>
              </a:spcBef>
              <a:buFont typeface="Arial" charset="0"/>
              <a:buNone/>
            </a:pPr>
            <a:r>
              <a:rPr lang="en-US" sz="1500" b="1" u="sng">
                <a:latin typeface="Calibri" charset="0"/>
              </a:rPr>
              <a:t>	 </a:t>
            </a:r>
            <a:r>
              <a:rPr lang="en-US" sz="1500" b="1">
                <a:latin typeface="Calibri" charset="0"/>
              </a:rPr>
              <a:t>[Shell NL, Texas Instruments , Inspections] 30:1 &lt;- Independently published papers TsG</a:t>
            </a:r>
          </a:p>
          <a:p>
            <a:pPr>
              <a:lnSpc>
                <a:spcPct val="70000"/>
              </a:lnSpc>
              <a:spcBef>
                <a:spcPts val="300"/>
              </a:spcBef>
              <a:buFont typeface="Arial" charset="0"/>
              <a:buNone/>
            </a:pPr>
            <a:endParaRPr lang="en-US" sz="1500" b="1" u="sng">
              <a:latin typeface="Calibri" charset="0"/>
            </a:endParaRPr>
          </a:p>
          <a:p>
            <a:pPr>
              <a:lnSpc>
                <a:spcPct val="70000"/>
              </a:lnSpc>
              <a:spcBef>
                <a:spcPts val="300"/>
              </a:spcBef>
              <a:buFont typeface="Arial" charset="0"/>
              <a:buNone/>
            </a:pPr>
            <a:r>
              <a:rPr lang="en-US" sz="1500" b="1" u="sng">
                <a:latin typeface="Calibri" charset="0"/>
              </a:rPr>
              <a:t>Past</a:t>
            </a:r>
          </a:p>
          <a:p>
            <a:pPr>
              <a:lnSpc>
                <a:spcPct val="70000"/>
              </a:lnSpc>
              <a:spcBef>
                <a:spcPts val="300"/>
              </a:spcBef>
              <a:buFont typeface="Arial" charset="0"/>
              <a:buNone/>
            </a:pPr>
            <a:r>
              <a:rPr lang="en-US" sz="1500" b="1" u="sng">
                <a:latin typeface="Calibri" charset="0"/>
              </a:rPr>
              <a:t>	 </a:t>
            </a:r>
            <a:r>
              <a:rPr lang="en-US" sz="1500" b="1">
                <a:latin typeface="Calibri" charset="0"/>
              </a:rPr>
              <a:t>[IBM RTP, 1995, DPP Process] </a:t>
            </a:r>
            <a:r>
              <a:rPr lang="en-US" sz="1500" b="1">
                <a:solidFill>
                  <a:srgbClr val="0000FF"/>
                </a:solidFill>
                <a:latin typeface="Calibri" charset="0"/>
              </a:rPr>
              <a:t>13:1 </a:t>
            </a:r>
            <a:r>
              <a:rPr lang="en-US" sz="1500" b="1">
                <a:latin typeface="Calibri" charset="0"/>
              </a:rPr>
              <a:t>&lt;- Robert Mays, Wash DC test conference slides TsG</a:t>
            </a:r>
            <a:br>
              <a:rPr lang="en-US" sz="1500" b="1">
                <a:latin typeface="Calibri" charset="0"/>
              </a:rPr>
            </a:br>
            <a:endParaRPr lang="en-US" sz="1500" b="1">
              <a:latin typeface="Calibri" charset="0"/>
            </a:endParaRPr>
          </a:p>
          <a:p>
            <a:pPr>
              <a:lnSpc>
                <a:spcPct val="70000"/>
              </a:lnSpc>
              <a:spcBef>
                <a:spcPts val="300"/>
              </a:spcBef>
              <a:buFont typeface="Arial" charset="0"/>
              <a:buNone/>
            </a:pPr>
            <a:r>
              <a:rPr lang="en-US" sz="1500" b="1">
                <a:latin typeface="Calibri" charset="0"/>
              </a:rPr>
              <a:t>	[Raytheon, 1993-5, Inspection &amp; DPP] </a:t>
            </a:r>
            <a:r>
              <a:rPr lang="en-US" sz="1500" b="1">
                <a:solidFill>
                  <a:srgbClr val="0000FF"/>
                </a:solidFill>
                <a:latin typeface="Calibri" charset="0"/>
              </a:rPr>
              <a:t>$7.70:1 </a:t>
            </a:r>
            <a:r>
              <a:rPr lang="en-US" sz="1500">
                <a:latin typeface="Calibri" charset="0"/>
              </a:rPr>
              <a:t>&lt;- RDE Report  page 51 ($4.48 M$0.58M) Includes detail on how calculated. PK has copy.</a:t>
            </a:r>
            <a:r>
              <a:rPr lang="en-US" sz="1500" b="1">
                <a:latin typeface="Calibri" charset="0"/>
              </a:rPr>
              <a:t/>
            </a:r>
            <a:br>
              <a:rPr lang="en-US" sz="1500" b="1">
                <a:latin typeface="Calibri" charset="0"/>
              </a:rPr>
            </a:br>
            <a:endParaRPr lang="en-US" sz="1500" b="1">
              <a:latin typeface="Calibri" charset="0"/>
            </a:endParaRPr>
          </a:p>
          <a:p>
            <a:pPr>
              <a:lnSpc>
                <a:spcPct val="70000"/>
              </a:lnSpc>
              <a:spcBef>
                <a:spcPts val="300"/>
              </a:spcBef>
              <a:buFont typeface="Arial" charset="0"/>
              <a:buNone/>
            </a:pPr>
            <a:r>
              <a:rPr lang="en-US" sz="1500" b="1">
                <a:latin typeface="Calibri" charset="0"/>
              </a:rPr>
              <a:t>[IBM STL, early 1990's] Average 1100% ROI (</a:t>
            </a:r>
            <a:r>
              <a:rPr lang="en-US" sz="1500" b="1">
                <a:solidFill>
                  <a:srgbClr val="0000FF"/>
                </a:solidFill>
                <a:latin typeface="Calibri" charset="0"/>
              </a:rPr>
              <a:t>11:1</a:t>
            </a:r>
            <a:r>
              <a:rPr lang="en-US" sz="1500">
                <a:latin typeface="Calibri" charset="0"/>
              </a:rPr>
              <a:t>) &lt;- IBM Secrets pp32. PK has copy. NB Conservative estimate. See Note IBM ROI below.</a:t>
            </a:r>
          </a:p>
          <a:p>
            <a:pPr>
              <a:lnSpc>
                <a:spcPct val="70000"/>
              </a:lnSpc>
              <a:spcBef>
                <a:spcPts val="300"/>
              </a:spcBef>
              <a:buFontTx/>
              <a:buNone/>
            </a:pPr>
            <a:endParaRPr lang="en-US" sz="1300" b="1">
              <a:latin typeface="Calibri" charset="0"/>
            </a:endParaRPr>
          </a:p>
        </p:txBody>
      </p:sp>
      <p:pic>
        <p:nvPicPr>
          <p:cNvPr id="55302" name="Picture 5" descr="roi-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1066800"/>
            <a:ext cx="269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6"/>
          <p:cNvSpPr txBox="1">
            <a:spLocks noChangeArrowheads="1"/>
          </p:cNvSpPr>
          <p:nvPr/>
        </p:nvSpPr>
        <p:spPr bwMode="auto">
          <a:xfrm>
            <a:off x="7378700" y="51054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a:t>2004</a:t>
            </a:r>
          </a:p>
        </p:txBody>
      </p:sp>
    </p:spTree>
    <p:extLst>
      <p:ext uri="{BB962C8B-B14F-4D97-AF65-F5344CB8AC3E}">
        <p14:creationId xmlns:p14="http://schemas.microsoft.com/office/powerpoint/2010/main" val="25140956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295400" y="0"/>
            <a:ext cx="7620000" cy="2286000"/>
          </a:xfrm>
        </p:spPr>
        <p:txBody>
          <a:bodyPr/>
          <a:lstStyle/>
          <a:p>
            <a:r>
              <a:rPr lang="en-GB" sz="4400" i="1">
                <a:solidFill>
                  <a:srgbClr val="0000CC"/>
                </a:solidFill>
                <a:latin typeface="Tahoma" charset="0"/>
                <a:cs typeface="Times" charset="0"/>
              </a:rPr>
              <a:t>How to</a:t>
            </a:r>
            <a:r>
              <a:rPr lang="en-GB" sz="4400">
                <a:solidFill>
                  <a:srgbClr val="0000CC"/>
                </a:solidFill>
                <a:latin typeface="Tahoma" charset="0"/>
                <a:cs typeface="Times" charset="0"/>
              </a:rPr>
              <a:t> </a:t>
            </a:r>
            <a:r>
              <a:rPr lang="en-GB" sz="4400" i="1" u="sng">
                <a:solidFill>
                  <a:srgbClr val="0000CC"/>
                </a:solidFill>
                <a:latin typeface="Tahoma" charset="0"/>
                <a:cs typeface="Times" charset="0"/>
              </a:rPr>
              <a:t>Quantify</a:t>
            </a:r>
            <a:r>
              <a:rPr lang="en-GB" sz="4400">
                <a:solidFill>
                  <a:schemeClr val="tx1"/>
                </a:solidFill>
                <a:latin typeface="Tahoma" charset="0"/>
                <a:cs typeface="Times" charset="0"/>
              </a:rPr>
              <a:t> any Qualitative Requirement</a:t>
            </a:r>
            <a:endParaRPr lang="en-GB" sz="4400">
              <a:solidFill>
                <a:schemeClr val="tx1"/>
              </a:solidFill>
              <a:cs typeface="Times" charset="0"/>
            </a:endParaRPr>
          </a:p>
        </p:txBody>
      </p:sp>
      <p:graphicFrame>
        <p:nvGraphicFramePr>
          <p:cNvPr id="57347" name="Object 3"/>
          <p:cNvGraphicFramePr>
            <a:graphicFrameLocks noGrp="1" noChangeAspect="1"/>
          </p:cNvGraphicFramePr>
          <p:nvPr>
            <p:ph type="body" idx="1"/>
          </p:nvPr>
        </p:nvGraphicFramePr>
        <p:xfrm>
          <a:off x="698500" y="2387600"/>
          <a:ext cx="7899400" cy="2336800"/>
        </p:xfrm>
        <a:graphic>
          <a:graphicData uri="http://schemas.openxmlformats.org/presentationml/2006/ole">
            <mc:AlternateContent xmlns:mc="http://schemas.openxmlformats.org/markup-compatibility/2006">
              <mc:Choice xmlns:v="urn:schemas-microsoft-com:vml" Requires="v">
                <p:oleObj spid="_x0000_s57512" name="Document" r:id="rId3" imgW="5197475" imgH="1263650" progId="Word.Document.8">
                  <p:embed/>
                </p:oleObj>
              </mc:Choice>
              <mc:Fallback>
                <p:oleObj name="Document" r:id="rId3" imgW="5197475" imgH="126365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2387600"/>
                        <a:ext cx="7899400" cy="2336800"/>
                      </a:xfrm>
                      <a:prstGeom prst="rect">
                        <a:avLst/>
                      </a:prstGeom>
                      <a:solidFill>
                        <a:schemeClr val="hlink"/>
                      </a:solidFill>
                    </p:spPr>
                  </p:pic>
                </p:oleObj>
              </mc:Fallback>
            </mc:AlternateContent>
          </a:graphicData>
        </a:graphic>
      </p:graphicFrame>
      <p:sp>
        <p:nvSpPr>
          <p:cNvPr id="57348" name="Text Box 4"/>
          <p:cNvSpPr txBox="1">
            <a:spLocks noChangeArrowheads="1"/>
          </p:cNvSpPr>
          <p:nvPr/>
        </p:nvSpPr>
        <p:spPr bwMode="auto">
          <a:xfrm>
            <a:off x="5867400" y="6019800"/>
            <a:ext cx="261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latin typeface="Times" charset="0"/>
              </a:rPr>
              <a:t>Diagram from </a:t>
            </a:r>
            <a:r>
              <a:rPr lang="ja-JP" altLang="en-US" sz="1200">
                <a:latin typeface="Arial"/>
              </a:rPr>
              <a:t>‘</a:t>
            </a:r>
            <a:r>
              <a:rPr lang="en-US" sz="1200">
                <a:latin typeface="Times" charset="0"/>
              </a:rPr>
              <a:t>Competitive Engineering.</a:t>
            </a:r>
            <a:r>
              <a:rPr lang="ja-JP" altLang="en-US" sz="1200">
                <a:latin typeface="Arial"/>
              </a:rPr>
              <a:t>’</a:t>
            </a:r>
            <a:r>
              <a:rPr lang="en-US" sz="1200">
                <a:latin typeface="Times" charset="0"/>
              </a:rPr>
              <a:t> book. </a:t>
            </a:r>
          </a:p>
        </p:txBody>
      </p:sp>
      <p:sp>
        <p:nvSpPr>
          <p:cNvPr id="57349" name="Text Box 5"/>
          <p:cNvSpPr txBox="1">
            <a:spLocks noChangeArrowheads="1"/>
          </p:cNvSpPr>
          <p:nvPr/>
        </p:nvSpPr>
        <p:spPr bwMode="auto">
          <a:xfrm>
            <a:off x="0" y="1588"/>
            <a:ext cx="996950" cy="3667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Times New Roman" charset="0"/>
              </a:rPr>
              <a:t>Quantify</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31308" y="1"/>
            <a:ext cx="2012691" cy="1255536"/>
          </a:xfrm>
          <a:prstGeom prst="rect">
            <a:avLst/>
          </a:prstGeom>
        </p:spPr>
      </p:pic>
      <p:sp>
        <p:nvSpPr>
          <p:cNvPr id="2" name="Title 1"/>
          <p:cNvSpPr>
            <a:spLocks noGrp="1"/>
          </p:cNvSpPr>
          <p:nvPr>
            <p:ph type="title"/>
          </p:nvPr>
        </p:nvSpPr>
        <p:spPr/>
        <p:txBody>
          <a:bodyPr/>
          <a:lstStyle/>
          <a:p>
            <a:r>
              <a:rPr lang="en-US" dirty="0" smtClean="0"/>
              <a:t>Quality Quantification Methods 1</a:t>
            </a:r>
            <a:endParaRPr lang="en-US" dirty="0"/>
          </a:p>
        </p:txBody>
      </p:sp>
      <p:sp>
        <p:nvSpPr>
          <p:cNvPr id="3" name="Content Placeholder 2"/>
          <p:cNvSpPr>
            <a:spLocks noGrp="1"/>
          </p:cNvSpPr>
          <p:nvPr>
            <p:ph idx="1"/>
          </p:nvPr>
        </p:nvSpPr>
        <p:spPr/>
        <p:txBody>
          <a:bodyPr/>
          <a:lstStyle/>
          <a:p>
            <a:r>
              <a:rPr lang="en-US" sz="2800" dirty="0" smtClean="0">
                <a:latin typeface="Arial"/>
                <a:cs typeface="Arial"/>
              </a:rPr>
              <a:t>Common Sense, Domain Knowledge</a:t>
            </a:r>
          </a:p>
          <a:p>
            <a:pPr lvl="1"/>
            <a:r>
              <a:rPr lang="en-US" sz="2800" dirty="0" smtClean="0">
                <a:latin typeface="Arial"/>
                <a:cs typeface="Arial"/>
              </a:rPr>
              <a:t>Decompose “until quantification becomes obvious”.</a:t>
            </a:r>
          </a:p>
          <a:p>
            <a:pPr lvl="1"/>
            <a:r>
              <a:rPr lang="en-US" sz="2800" dirty="0" smtClean="0">
                <a:latin typeface="Arial"/>
                <a:cs typeface="Arial"/>
              </a:rPr>
              <a:t>Then use </a:t>
            </a:r>
            <a:r>
              <a:rPr lang="en-US" sz="2800" dirty="0" err="1" smtClean="0">
                <a:latin typeface="Arial"/>
                <a:cs typeface="Arial"/>
              </a:rPr>
              <a:t>Planguage</a:t>
            </a:r>
            <a:r>
              <a:rPr lang="en-US" sz="2800" dirty="0" smtClean="0">
                <a:latin typeface="Arial"/>
                <a:cs typeface="Arial"/>
              </a:rPr>
              <a:t> specification:</a:t>
            </a:r>
          </a:p>
          <a:p>
            <a:pPr lvl="2"/>
            <a:r>
              <a:rPr lang="en-US" sz="2400" b="1" dirty="0" smtClean="0">
                <a:latin typeface="Arial"/>
                <a:cs typeface="Arial"/>
              </a:rPr>
              <a:t>Scale</a:t>
            </a:r>
            <a:r>
              <a:rPr lang="en-US" sz="2400" dirty="0" smtClean="0">
                <a:latin typeface="Arial"/>
                <a:cs typeface="Arial"/>
              </a:rPr>
              <a:t>: define a measurement scale</a:t>
            </a:r>
          </a:p>
          <a:p>
            <a:pPr lvl="2"/>
            <a:r>
              <a:rPr lang="en-US" sz="2400" b="1" dirty="0" smtClean="0">
                <a:latin typeface="Arial"/>
                <a:cs typeface="Arial"/>
              </a:rPr>
              <a:t>Meter</a:t>
            </a:r>
            <a:r>
              <a:rPr lang="en-US" sz="2400" dirty="0" smtClean="0">
                <a:latin typeface="Arial"/>
                <a:cs typeface="Arial"/>
              </a:rPr>
              <a:t>: define a test or process for measuring on the scale</a:t>
            </a:r>
          </a:p>
          <a:p>
            <a:pPr lvl="2"/>
            <a:r>
              <a:rPr lang="en-US" sz="2400" b="1" dirty="0" smtClean="0">
                <a:latin typeface="Arial"/>
                <a:cs typeface="Arial"/>
              </a:rPr>
              <a:t>Past</a:t>
            </a:r>
            <a:r>
              <a:rPr lang="en-US" sz="2400" dirty="0" smtClean="0">
                <a:latin typeface="Arial"/>
                <a:cs typeface="Arial"/>
              </a:rPr>
              <a:t>: define benchmarks, old system, competitors on the scale</a:t>
            </a:r>
          </a:p>
          <a:p>
            <a:pPr lvl="2"/>
            <a:r>
              <a:rPr lang="en-US" sz="2400" b="1" dirty="0" smtClean="0">
                <a:latin typeface="Arial"/>
                <a:cs typeface="Arial"/>
              </a:rPr>
              <a:t>Goal</a:t>
            </a:r>
            <a:r>
              <a:rPr lang="en-US" sz="2400" dirty="0" smtClean="0">
                <a:latin typeface="Arial"/>
                <a:cs typeface="Arial"/>
              </a:rPr>
              <a:t>: define a committed level of future stakeholder quality, on your scale. </a:t>
            </a:r>
          </a:p>
          <a:p>
            <a:endParaRPr lang="en-US" sz="2800" dirty="0">
              <a:latin typeface="Arial"/>
              <a:cs typeface="Arial"/>
            </a:endParaRPr>
          </a:p>
        </p:txBody>
      </p:sp>
    </p:spTree>
    <p:extLst>
      <p:ext uri="{BB962C8B-B14F-4D97-AF65-F5344CB8AC3E}">
        <p14:creationId xmlns:p14="http://schemas.microsoft.com/office/powerpoint/2010/main" val="14847954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creen Shot 2013-01-16 at 09.32.10.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794" t="-619" r="9286" b="1"/>
          <a:stretch/>
        </p:blipFill>
        <p:spPr>
          <a:xfrm>
            <a:off x="5291316" y="1080345"/>
            <a:ext cx="3423860" cy="2700724"/>
          </a:xfrm>
        </p:spPr>
      </p:pic>
      <p:sp>
        <p:nvSpPr>
          <p:cNvPr id="2" name="Title 1"/>
          <p:cNvSpPr>
            <a:spLocks noGrp="1"/>
          </p:cNvSpPr>
          <p:nvPr>
            <p:ph type="title"/>
          </p:nvPr>
        </p:nvSpPr>
        <p:spPr>
          <a:xfrm>
            <a:off x="5021810" y="187324"/>
            <a:ext cx="3982490" cy="1214203"/>
          </a:xfrm>
        </p:spPr>
        <p:txBody>
          <a:bodyPr/>
          <a:lstStyle/>
          <a:p>
            <a:r>
              <a:rPr lang="en-US" dirty="0" smtClean="0"/>
              <a:t>Quality Quantification Methods </a:t>
            </a:r>
            <a:r>
              <a:rPr lang="en-US" b="1" dirty="0" smtClean="0"/>
              <a:t>2</a:t>
            </a:r>
            <a:r>
              <a:rPr lang="en-US" dirty="0" smtClean="0"/>
              <a:t>, </a:t>
            </a:r>
            <a:br>
              <a:rPr lang="en-US" dirty="0" smtClean="0"/>
            </a:br>
            <a:r>
              <a:rPr lang="en-US" b="1" dirty="0" smtClean="0"/>
              <a:t>Look it up in a book</a:t>
            </a:r>
            <a:br>
              <a:rPr lang="en-US" b="1" dirty="0" smtClean="0"/>
            </a:br>
            <a:endParaRPr lang="en-US" b="1" dirty="0"/>
          </a:p>
        </p:txBody>
      </p:sp>
      <p:sp>
        <p:nvSpPr>
          <p:cNvPr id="3" name="Content Placeholder 2"/>
          <p:cNvSpPr>
            <a:spLocks noGrp="1"/>
          </p:cNvSpPr>
          <p:nvPr>
            <p:ph sz="half" idx="1"/>
          </p:nvPr>
        </p:nvSpPr>
        <p:spPr/>
        <p:txBody>
          <a:bodyPr/>
          <a:lstStyle/>
          <a:p>
            <a:endParaRPr lang="en-US" dirty="0" smtClean="0"/>
          </a:p>
          <a:p>
            <a:endParaRPr lang="en-US" dirty="0" smtClean="0"/>
          </a:p>
          <a:p>
            <a:endParaRPr lang="en-US" dirty="0" smtClean="0"/>
          </a:p>
          <a:p>
            <a:endParaRPr lang="en-US" dirty="0" smtClean="0"/>
          </a:p>
          <a:p>
            <a:pPr lvl="1"/>
            <a:endParaRPr lang="en-US" dirty="0" smtClean="0"/>
          </a:p>
          <a:p>
            <a:endParaRPr lang="en-US" dirty="0"/>
          </a:p>
        </p:txBody>
      </p:sp>
      <p:pic>
        <p:nvPicPr>
          <p:cNvPr id="12" name="Content Placeholder 8" descr="CE COVER.jpg"/>
          <p:cNvPicPr>
            <a:picLocks noChangeAspect="1"/>
          </p:cNvPicPr>
          <p:nvPr/>
        </p:nvPicPr>
        <p:blipFill>
          <a:blip r:embed="rId4">
            <a:extLst>
              <a:ext uri="{28A0092B-C50C-407E-A947-70E740481C1C}">
                <a14:useLocalDpi xmlns:a14="http://schemas.microsoft.com/office/drawing/2010/main" val="0"/>
              </a:ext>
            </a:extLst>
          </a:blip>
          <a:srcRect t="4772" b="4772"/>
          <a:stretch>
            <a:fillRect/>
          </a:stretch>
        </p:blipFill>
        <p:spPr bwMode="auto">
          <a:xfrm>
            <a:off x="6248064" y="3957870"/>
            <a:ext cx="1991295" cy="261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14" name="Picture 13" descr="Screen Shot 2013-01-16 at 09.32.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 y="0"/>
            <a:ext cx="5166704" cy="6858000"/>
          </a:xfrm>
          <a:prstGeom prst="rect">
            <a:avLst/>
          </a:prstGeom>
        </p:spPr>
      </p:pic>
    </p:spTree>
    <p:extLst>
      <p:ext uri="{BB962C8B-B14F-4D97-AF65-F5344CB8AC3E}">
        <p14:creationId xmlns:p14="http://schemas.microsoft.com/office/powerpoint/2010/main" val="40657380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creen Shot 2013-01-16 at 09.32.10.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794" t="-619" r="9286" b="1"/>
          <a:stretch/>
        </p:blipFill>
        <p:spPr>
          <a:xfrm>
            <a:off x="5291316" y="1080345"/>
            <a:ext cx="3423860" cy="2700724"/>
          </a:xfrm>
        </p:spPr>
      </p:pic>
      <p:sp>
        <p:nvSpPr>
          <p:cNvPr id="2" name="Title 1"/>
          <p:cNvSpPr>
            <a:spLocks noGrp="1"/>
          </p:cNvSpPr>
          <p:nvPr>
            <p:ph type="title"/>
          </p:nvPr>
        </p:nvSpPr>
        <p:spPr>
          <a:xfrm>
            <a:off x="5021810" y="187324"/>
            <a:ext cx="3982490" cy="1214203"/>
          </a:xfrm>
        </p:spPr>
        <p:txBody>
          <a:bodyPr/>
          <a:lstStyle/>
          <a:p>
            <a:r>
              <a:rPr lang="en-US" dirty="0" smtClean="0"/>
              <a:t>Quality Quantification Methods </a:t>
            </a:r>
            <a:r>
              <a:rPr lang="en-US" b="1" dirty="0" smtClean="0"/>
              <a:t>2</a:t>
            </a:r>
            <a:r>
              <a:rPr lang="en-US" dirty="0" smtClean="0"/>
              <a:t>, </a:t>
            </a:r>
            <a:br>
              <a:rPr lang="en-US" dirty="0" smtClean="0"/>
            </a:br>
            <a:r>
              <a:rPr lang="en-US" b="1" dirty="0" smtClean="0"/>
              <a:t>Look it up in a book</a:t>
            </a:r>
            <a:br>
              <a:rPr lang="en-US" b="1" dirty="0" smtClean="0"/>
            </a:br>
            <a:endParaRPr lang="en-US" b="1" dirty="0"/>
          </a:p>
        </p:txBody>
      </p:sp>
      <p:sp>
        <p:nvSpPr>
          <p:cNvPr id="3" name="Content Placeholder 2"/>
          <p:cNvSpPr>
            <a:spLocks noGrp="1"/>
          </p:cNvSpPr>
          <p:nvPr>
            <p:ph sz="half" idx="1"/>
          </p:nvPr>
        </p:nvSpPr>
        <p:spPr/>
        <p:txBody>
          <a:bodyPr/>
          <a:lstStyle/>
          <a:p>
            <a:endParaRPr lang="en-US" dirty="0" smtClean="0"/>
          </a:p>
          <a:p>
            <a:endParaRPr lang="en-US" dirty="0" smtClean="0"/>
          </a:p>
          <a:p>
            <a:endParaRPr lang="en-US" dirty="0" smtClean="0"/>
          </a:p>
          <a:p>
            <a:endParaRPr lang="en-US" dirty="0" smtClean="0"/>
          </a:p>
          <a:p>
            <a:pPr lvl="1"/>
            <a:endParaRPr lang="en-US" dirty="0" smtClean="0"/>
          </a:p>
          <a:p>
            <a:endParaRPr lang="en-US" dirty="0"/>
          </a:p>
        </p:txBody>
      </p:sp>
      <p:pic>
        <p:nvPicPr>
          <p:cNvPr id="12" name="Content Placeholder 8" descr="CE COVER.jpg"/>
          <p:cNvPicPr>
            <a:picLocks noChangeAspect="1"/>
          </p:cNvPicPr>
          <p:nvPr/>
        </p:nvPicPr>
        <p:blipFill>
          <a:blip r:embed="rId4">
            <a:extLst>
              <a:ext uri="{28A0092B-C50C-407E-A947-70E740481C1C}">
                <a14:useLocalDpi xmlns:a14="http://schemas.microsoft.com/office/drawing/2010/main" val="0"/>
              </a:ext>
            </a:extLst>
          </a:blip>
          <a:srcRect t="4772" b="4772"/>
          <a:stretch>
            <a:fillRect/>
          </a:stretch>
        </p:blipFill>
        <p:spPr bwMode="auto">
          <a:xfrm>
            <a:off x="6248064" y="3957870"/>
            <a:ext cx="1991295" cy="261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14" name="Picture 13" descr="Screen Shot 2013-01-16 at 09.32.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 y="0"/>
            <a:ext cx="5166704" cy="6858000"/>
          </a:xfrm>
          <a:prstGeom prst="rect">
            <a:avLst/>
          </a:prstGeom>
        </p:spPr>
      </p:pic>
      <p:sp>
        <p:nvSpPr>
          <p:cNvPr id="4" name="TextBox 3"/>
          <p:cNvSpPr txBox="1"/>
          <p:nvPr/>
        </p:nvSpPr>
        <p:spPr>
          <a:xfrm>
            <a:off x="642323" y="1386936"/>
            <a:ext cx="8248031" cy="501675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t>Tool Collection:</a:t>
            </a:r>
            <a:br>
              <a:rPr lang="en-US" dirty="0"/>
            </a:br>
            <a:r>
              <a:rPr lang="en-US" dirty="0"/>
              <a:t>Scale: Clock hours for defined [Maintenance Instance: Default: Whoever is assigned] to acquire all defined [Tools: Default: all systems and information necessary to analyze, correct and quality control the correction]</a:t>
            </a:r>
            <a:r>
              <a:rPr lang="en-US" dirty="0" smtClean="0"/>
              <a:t>.</a:t>
            </a:r>
          </a:p>
        </p:txBody>
      </p:sp>
    </p:spTree>
    <p:extLst>
      <p:ext uri="{BB962C8B-B14F-4D97-AF65-F5344CB8AC3E}">
        <p14:creationId xmlns:p14="http://schemas.microsoft.com/office/powerpoint/2010/main" val="20487563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Quantification Methods </a:t>
            </a:r>
            <a:r>
              <a:rPr lang="en-US" b="1" dirty="0"/>
              <a:t>3</a:t>
            </a:r>
            <a:r>
              <a:rPr lang="en-US" dirty="0" smtClean="0"/>
              <a:t>, </a:t>
            </a:r>
            <a:br>
              <a:rPr lang="en-US" dirty="0" smtClean="0"/>
            </a:br>
            <a:r>
              <a:rPr lang="en-US" dirty="0" smtClean="0"/>
              <a:t> Google It</a:t>
            </a:r>
            <a:endParaRPr lang="en-US" dirty="0"/>
          </a:p>
        </p:txBody>
      </p:sp>
      <p:pic>
        <p:nvPicPr>
          <p:cNvPr id="5" name="Content Placeholder 4" descr="Screen Shot 2013-01-16 at 09.53.58.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037" t="241" r="19934"/>
          <a:stretch/>
        </p:blipFill>
        <p:spPr>
          <a:xfrm>
            <a:off x="189778" y="1021948"/>
            <a:ext cx="4382222" cy="5080402"/>
          </a:xfrm>
        </p:spPr>
      </p:pic>
      <p:pic>
        <p:nvPicPr>
          <p:cNvPr id="6" name="Content Placeholder 5" descr="Screen Shot 2013-01-16 at 09.54.21.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38" t="815" r="4390" b="-2"/>
          <a:stretch/>
        </p:blipFill>
        <p:spPr>
          <a:xfrm>
            <a:off x="4674564" y="1124142"/>
            <a:ext cx="4469436" cy="4146188"/>
          </a:xfrm>
        </p:spPr>
      </p:pic>
      <p:sp>
        <p:nvSpPr>
          <p:cNvPr id="7" name="Right Arrow 6"/>
          <p:cNvSpPr/>
          <p:nvPr/>
        </p:nvSpPr>
        <p:spPr bwMode="auto">
          <a:xfrm>
            <a:off x="3839349" y="3649814"/>
            <a:ext cx="1153264" cy="540172"/>
          </a:xfrm>
          <a:prstGeom prst="rightArrow">
            <a:avLst>
              <a:gd name="adj1" fmla="val 40540"/>
              <a:gd name="adj2" fmla="val 50000"/>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3415129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p:cNvSpPr>
            <a:spLocks noGrp="1" noChangeArrowheads="1"/>
          </p:cNvSpPr>
          <p:nvPr>
            <p:ph type="ctrTitle"/>
          </p:nvPr>
        </p:nvSpPr>
        <p:spPr>
          <a:xfrm>
            <a:off x="1204913" y="144463"/>
            <a:ext cx="7772400" cy="1143000"/>
          </a:xfrm>
        </p:spPr>
        <p:txBody>
          <a:bodyPr/>
          <a:lstStyle/>
          <a:p>
            <a:r>
              <a:rPr lang="en-US" sz="4000" b="1"/>
              <a:t>Quality</a:t>
            </a:r>
            <a:r>
              <a:rPr lang="en-US"/>
              <a:t>: the concept, the noun</a:t>
            </a:r>
            <a:br>
              <a:rPr lang="en-US"/>
            </a:br>
            <a:r>
              <a:rPr lang="en-US" sz="1600"/>
              <a:t>Planguage</a:t>
            </a:r>
            <a:r>
              <a:rPr lang="en-US"/>
              <a:t> </a:t>
            </a:r>
            <a:r>
              <a:rPr lang="en-US" sz="1200">
                <a:solidFill>
                  <a:schemeClr val="tx1"/>
                </a:solidFill>
                <a:latin typeface="Arial" charset="0"/>
              </a:rPr>
              <a:t>Concept *125, Version: March 20, 2003</a:t>
            </a:r>
            <a:r>
              <a:rPr lang="en-US">
                <a:solidFill>
                  <a:schemeClr val="tx1"/>
                </a:solidFill>
                <a:latin typeface="Arial" charset="0"/>
              </a:rPr>
              <a:t> </a:t>
            </a:r>
          </a:p>
        </p:txBody>
      </p:sp>
      <p:sp>
        <p:nvSpPr>
          <p:cNvPr id="123907" name="Rectangle 1027"/>
          <p:cNvSpPr>
            <a:spLocks noGrp="1" noChangeArrowheads="1"/>
          </p:cNvSpPr>
          <p:nvPr>
            <p:ph type="subTitle" idx="1"/>
          </p:nvPr>
        </p:nvSpPr>
        <p:spPr>
          <a:xfrm>
            <a:off x="1268413" y="1300163"/>
            <a:ext cx="7586662" cy="2105025"/>
          </a:xfrm>
          <a:solidFill>
            <a:srgbClr val="FDF56F"/>
          </a:solidFill>
          <a:ln>
            <a:solidFill>
              <a:schemeClr val="tx1"/>
            </a:solidFill>
            <a:miter lim="800000"/>
            <a:headEnd/>
            <a:tailEnd/>
          </a:ln>
        </p:spPr>
        <p:txBody>
          <a:bodyPr/>
          <a:lstStyle/>
          <a:p>
            <a:pPr algn="l"/>
            <a:r>
              <a:rPr lang="en-US">
                <a:solidFill>
                  <a:srgbClr val="0000FF"/>
                </a:solidFill>
                <a:latin typeface="Arial" charset="0"/>
              </a:rPr>
              <a:t>A </a:t>
            </a:r>
            <a:r>
              <a:rPr lang="ja-JP" altLang="en-US">
                <a:solidFill>
                  <a:srgbClr val="0000FF"/>
                </a:solidFill>
                <a:latin typeface="Arial"/>
              </a:rPr>
              <a:t>‘</a:t>
            </a:r>
            <a:r>
              <a:rPr lang="en-US" b="1">
                <a:solidFill>
                  <a:srgbClr val="0000FF"/>
                </a:solidFill>
                <a:latin typeface="Arial" charset="0"/>
              </a:rPr>
              <a:t>quality</a:t>
            </a:r>
            <a:r>
              <a:rPr lang="ja-JP" altLang="en-US" b="1">
                <a:solidFill>
                  <a:srgbClr val="0000FF"/>
                </a:solidFill>
                <a:latin typeface="Arial"/>
              </a:rPr>
              <a:t>’</a:t>
            </a:r>
            <a:r>
              <a:rPr lang="en-US">
                <a:solidFill>
                  <a:srgbClr val="0000FF"/>
                </a:solidFill>
                <a:latin typeface="Arial" charset="0"/>
              </a:rPr>
              <a:t> is </a:t>
            </a:r>
          </a:p>
          <a:p>
            <a:pPr lvl="1" algn="l">
              <a:buFontTx/>
              <a:buChar char="–"/>
            </a:pPr>
            <a:r>
              <a:rPr lang="en-US">
                <a:solidFill>
                  <a:srgbClr val="0000FF"/>
                </a:solidFill>
                <a:latin typeface="Arial" charset="0"/>
              </a:rPr>
              <a:t>	a scalar attribute            </a:t>
            </a:r>
            <a:r>
              <a:rPr lang="en-US" sz="2000">
                <a:latin typeface="Arial" charset="0"/>
              </a:rPr>
              <a:t>-|-|-|-|-         (Scale symbol)</a:t>
            </a:r>
            <a:endParaRPr lang="en-US">
              <a:solidFill>
                <a:srgbClr val="0000FF"/>
              </a:solidFill>
              <a:latin typeface="Arial" charset="0"/>
            </a:endParaRPr>
          </a:p>
          <a:p>
            <a:pPr lvl="1" algn="l">
              <a:buFontTx/>
              <a:buChar char="–"/>
            </a:pPr>
            <a:r>
              <a:rPr lang="en-US">
                <a:solidFill>
                  <a:srgbClr val="0000FF"/>
                </a:solidFill>
                <a:latin typeface="Arial" charset="0"/>
              </a:rPr>
              <a:t>	reflecting </a:t>
            </a:r>
            <a:r>
              <a:rPr lang="ja-JP" altLang="en-US">
                <a:solidFill>
                  <a:srgbClr val="0000FF"/>
                </a:solidFill>
                <a:latin typeface="Arial"/>
              </a:rPr>
              <a:t>‘</a:t>
            </a:r>
            <a:r>
              <a:rPr lang="en-US">
                <a:solidFill>
                  <a:srgbClr val="0000FF"/>
                </a:solidFill>
                <a:latin typeface="Arial" charset="0"/>
              </a:rPr>
              <a:t>how </a:t>
            </a:r>
            <a:r>
              <a:rPr lang="en-US" i="1">
                <a:solidFill>
                  <a:srgbClr val="0000FF"/>
                </a:solidFill>
                <a:latin typeface="Arial" charset="0"/>
              </a:rPr>
              <a:t>well</a:t>
            </a:r>
            <a:r>
              <a:rPr lang="ja-JP" altLang="en-US" i="1">
                <a:solidFill>
                  <a:srgbClr val="0000FF"/>
                </a:solidFill>
                <a:latin typeface="Arial"/>
              </a:rPr>
              <a:t>’</a:t>
            </a:r>
            <a:r>
              <a:rPr lang="en-US">
                <a:solidFill>
                  <a:srgbClr val="0000FF"/>
                </a:solidFill>
                <a:latin typeface="Arial" charset="0"/>
              </a:rPr>
              <a:t>         </a:t>
            </a:r>
            <a:r>
              <a:rPr lang="en-US" sz="1600">
                <a:latin typeface="Arial" charset="0"/>
              </a:rPr>
              <a:t>------Past Level</a:t>
            </a:r>
            <a:r>
              <a:rPr lang="en-US" sz="2000" b="1">
                <a:latin typeface="Arial" charset="0"/>
              </a:rPr>
              <a:t>&lt;</a:t>
            </a:r>
            <a:r>
              <a:rPr lang="en-US" sz="2000">
                <a:latin typeface="Arial" charset="0"/>
              </a:rPr>
              <a:t>-----------&gt;</a:t>
            </a:r>
            <a:endParaRPr lang="en-US">
              <a:solidFill>
                <a:srgbClr val="0000FF"/>
              </a:solidFill>
              <a:latin typeface="Arial" charset="0"/>
            </a:endParaRPr>
          </a:p>
          <a:p>
            <a:pPr lvl="1" algn="l">
              <a:buFontTx/>
              <a:buChar char="–"/>
            </a:pPr>
            <a:r>
              <a:rPr lang="en-US">
                <a:solidFill>
                  <a:srgbClr val="0000FF"/>
                </a:solidFill>
                <a:latin typeface="Arial" charset="0"/>
              </a:rPr>
              <a:t>	a system functions.        </a:t>
            </a:r>
            <a:r>
              <a:rPr lang="en-US" sz="2000">
                <a:latin typeface="Arial" charset="0"/>
              </a:rPr>
              <a:t>(Fn)</a:t>
            </a:r>
            <a:r>
              <a:rPr lang="en-US" sz="1600">
                <a:latin typeface="Arial" charset="0"/>
              </a:rPr>
              <a:t>------Past Level</a:t>
            </a:r>
            <a:r>
              <a:rPr lang="en-US" sz="2000" b="1">
                <a:latin typeface="Arial" charset="0"/>
              </a:rPr>
              <a:t>&lt;</a:t>
            </a:r>
            <a:r>
              <a:rPr lang="en-US" sz="2000">
                <a:latin typeface="Arial" charset="0"/>
              </a:rPr>
              <a:t>--------&gt;</a:t>
            </a:r>
            <a:endParaRPr lang="en-US">
              <a:solidFill>
                <a:srgbClr val="0000FF"/>
              </a:solidFill>
              <a:latin typeface="Arial" charset="0"/>
            </a:endParaRPr>
          </a:p>
          <a:p>
            <a:pPr>
              <a:buFontTx/>
              <a:buChar char="•"/>
            </a:pPr>
            <a:endParaRPr lang="en-US"/>
          </a:p>
        </p:txBody>
      </p:sp>
      <p:graphicFrame>
        <p:nvGraphicFramePr>
          <p:cNvPr id="123908" name="Object 1028"/>
          <p:cNvGraphicFramePr>
            <a:graphicFrameLocks noChangeAspect="1"/>
          </p:cNvGraphicFramePr>
          <p:nvPr/>
        </p:nvGraphicFramePr>
        <p:xfrm>
          <a:off x="2968625" y="3630613"/>
          <a:ext cx="4862513" cy="2420937"/>
        </p:xfrm>
        <a:graphic>
          <a:graphicData uri="http://schemas.openxmlformats.org/presentationml/2006/ole">
            <mc:AlternateContent xmlns:mc="http://schemas.openxmlformats.org/markup-compatibility/2006">
              <mc:Choice xmlns:v="urn:schemas-microsoft-com:vml" Requires="v">
                <p:oleObj spid="_x0000_s124075" name="Document" r:id="rId3" imgW="3800856" imgH="1892808" progId="Word.Document.8">
                  <p:embed/>
                </p:oleObj>
              </mc:Choice>
              <mc:Fallback>
                <p:oleObj name="Document" r:id="rId3" imgW="3800856" imgH="1892808" progId="Word.Document.8">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25" y="3630613"/>
                        <a:ext cx="4862513" cy="242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3909" name="Text Box 1029"/>
          <p:cNvSpPr txBox="1">
            <a:spLocks noChangeArrowheads="1"/>
          </p:cNvSpPr>
          <p:nvPr/>
        </p:nvSpPr>
        <p:spPr bwMode="auto">
          <a:xfrm>
            <a:off x="2786063" y="606425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t>How </a:t>
            </a:r>
            <a:r>
              <a:rPr lang="en-US" sz="2400" i="1"/>
              <a:t>well</a:t>
            </a:r>
            <a:endParaRPr lang="en-US" sz="2400"/>
          </a:p>
        </p:txBody>
      </p:sp>
      <p:sp>
        <p:nvSpPr>
          <p:cNvPr id="123910" name="Text Box 1030"/>
          <p:cNvSpPr txBox="1">
            <a:spLocks noChangeArrowheads="1"/>
          </p:cNvSpPr>
          <p:nvPr/>
        </p:nvSpPr>
        <p:spPr bwMode="auto">
          <a:xfrm>
            <a:off x="4421188" y="6067425"/>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t>How </a:t>
            </a:r>
            <a:r>
              <a:rPr lang="en-US" sz="2400" i="1"/>
              <a:t>much</a:t>
            </a:r>
            <a:endParaRPr lang="en-US" sz="2400"/>
          </a:p>
        </p:txBody>
      </p:sp>
      <p:sp>
        <p:nvSpPr>
          <p:cNvPr id="123911" name="Text Box 1031"/>
          <p:cNvSpPr txBox="1">
            <a:spLocks noChangeArrowheads="1"/>
          </p:cNvSpPr>
          <p:nvPr/>
        </p:nvSpPr>
        <p:spPr bwMode="auto">
          <a:xfrm>
            <a:off x="6143625" y="6080125"/>
            <a:ext cx="1714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a:t>How much </a:t>
            </a:r>
            <a:r>
              <a:rPr lang="en-US" sz="2400" i="1"/>
              <a:t>saved</a:t>
            </a:r>
            <a:endParaRPr lang="en-US" sz="2400"/>
          </a:p>
        </p:txBody>
      </p:sp>
      <p:sp>
        <p:nvSpPr>
          <p:cNvPr id="123912" name="Text Box 1032"/>
          <p:cNvSpPr txBox="1">
            <a:spLocks noChangeArrowheads="1"/>
          </p:cNvSpPr>
          <p:nvPr/>
        </p:nvSpPr>
        <p:spPr bwMode="auto">
          <a:xfrm>
            <a:off x="4414838" y="4275138"/>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a:t>How </a:t>
            </a:r>
            <a:r>
              <a:rPr lang="en-US" sz="2400" i="1"/>
              <a:t>good</a:t>
            </a:r>
            <a:endParaRPr lang="en-US" sz="240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n-NO" smtClean="0"/>
              <a:t>What is the problem,</a:t>
            </a:r>
            <a:br>
              <a:rPr lang="nn-NO" smtClean="0"/>
            </a:br>
            <a:r>
              <a:rPr lang="nn-NO" smtClean="0"/>
              <a:t> in quantifying music?</a:t>
            </a:r>
            <a:endParaRPr lang="nn-NO"/>
          </a:p>
        </p:txBody>
      </p:sp>
      <p:sp>
        <p:nvSpPr>
          <p:cNvPr id="3" name="Content Placeholder 2"/>
          <p:cNvSpPr>
            <a:spLocks noGrp="1"/>
          </p:cNvSpPr>
          <p:nvPr>
            <p:ph idx="1"/>
          </p:nvPr>
        </p:nvSpPr>
        <p:spPr/>
        <p:txBody>
          <a:bodyPr>
            <a:normAutofit/>
          </a:bodyPr>
          <a:lstStyle/>
          <a:p>
            <a:r>
              <a:rPr lang="nn-NO" sz="8800" dirty="0" err="1" smtClean="0">
                <a:latin typeface="Bickham Script Pro Bold"/>
                <a:cs typeface="Bickham Script Pro Bold"/>
              </a:rPr>
              <a:t>Can</a:t>
            </a:r>
            <a:r>
              <a:rPr lang="nn-NO" sz="8800" dirty="0" smtClean="0">
                <a:latin typeface="Bickham Script Pro Bold"/>
                <a:cs typeface="Bickham Script Pro Bold"/>
              </a:rPr>
              <a:t> </a:t>
            </a:r>
            <a:r>
              <a:rPr lang="nn-NO" sz="8800" dirty="0" err="1" smtClean="0">
                <a:latin typeface="Bickham Script Pro Bold"/>
                <a:cs typeface="Bickham Script Pro Bold"/>
              </a:rPr>
              <a:t>you</a:t>
            </a:r>
            <a:r>
              <a:rPr lang="nn-NO" sz="8800" dirty="0" smtClean="0">
                <a:latin typeface="Bickham Script Pro Bold"/>
                <a:cs typeface="Bickham Script Pro Bold"/>
              </a:rPr>
              <a:t> </a:t>
            </a:r>
            <a:r>
              <a:rPr lang="nn-NO" sz="8800" dirty="0" err="1" smtClean="0">
                <a:latin typeface="Bickham Script Pro Bold"/>
                <a:cs typeface="Bickham Script Pro Bold"/>
              </a:rPr>
              <a:t>quantify</a:t>
            </a:r>
            <a:r>
              <a:rPr lang="nn-NO" sz="8800" dirty="0" smtClean="0">
                <a:latin typeface="Bickham Script Pro Bold"/>
                <a:cs typeface="Bickham Script Pro Bold"/>
              </a:rPr>
              <a:t> </a:t>
            </a:r>
            <a:r>
              <a:rPr lang="nn-NO" sz="8800" dirty="0" err="1" smtClean="0">
                <a:latin typeface="Bickham Script Pro Bold"/>
                <a:cs typeface="Bickham Script Pro Bold"/>
              </a:rPr>
              <a:t>this</a:t>
            </a:r>
            <a:r>
              <a:rPr lang="nn-NO" sz="8800" dirty="0" smtClean="0">
                <a:latin typeface="Bickham Script Pro Bold"/>
                <a:cs typeface="Bickham Script Pro Bold"/>
              </a:rPr>
              <a:t> </a:t>
            </a:r>
            <a:r>
              <a:rPr lang="nn-NO" sz="8800" dirty="0" err="1" smtClean="0">
                <a:latin typeface="Bickham Script Pro Bold"/>
                <a:cs typeface="Bickham Script Pro Bold"/>
              </a:rPr>
              <a:t>music</a:t>
            </a:r>
            <a:r>
              <a:rPr lang="nn-NO" sz="8800" dirty="0" smtClean="0">
                <a:latin typeface="Bickham Script Pro Bold"/>
                <a:cs typeface="Bickham Script Pro Bold"/>
              </a:rPr>
              <a:t>? </a:t>
            </a:r>
            <a:endParaRPr lang="nn-NO" sz="8800" dirty="0">
              <a:latin typeface="Bickham Script Pro Bold"/>
              <a:cs typeface="Bickham Script Pro Bold"/>
            </a:endParaRPr>
          </a:p>
        </p:txBody>
      </p:sp>
      <p:pic>
        <p:nvPicPr>
          <p:cNvPr id="4" name="01 I Gotta Feeling (Ed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4954151"/>
            <a:ext cx="812800" cy="812800"/>
          </a:xfrm>
          <a:prstGeom prst="rect">
            <a:avLst/>
          </a:prstGeom>
        </p:spPr>
      </p:pic>
    </p:spTree>
    <p:extLst>
      <p:ext uri="{BB962C8B-B14F-4D97-AF65-F5344CB8AC3E}">
        <p14:creationId xmlns:p14="http://schemas.microsoft.com/office/powerpoint/2010/main" val="39916370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a:xfrm>
            <a:off x="1209675" y="0"/>
            <a:ext cx="7823200" cy="492125"/>
          </a:xfrm>
        </p:spPr>
        <p:txBody>
          <a:bodyPr/>
          <a:lstStyle/>
          <a:p>
            <a:r>
              <a:rPr lang="en-US" sz="2200" b="1" i="1" u="sng" dirty="0">
                <a:solidFill>
                  <a:schemeClr val="tx1"/>
                </a:solidFill>
                <a:latin typeface="Times" charset="0"/>
              </a:rPr>
              <a:t>Quality</a:t>
            </a:r>
            <a:r>
              <a:rPr lang="en-US" sz="2200" i="1" dirty="0">
                <a:solidFill>
                  <a:schemeClr val="tx1"/>
                </a:solidFill>
                <a:latin typeface="Times" charset="0"/>
              </a:rPr>
              <a:t> is characterized by these </a:t>
            </a:r>
            <a:r>
              <a:rPr lang="en-US" sz="2200" i="1" dirty="0" smtClean="0">
                <a:solidFill>
                  <a:schemeClr val="tx1"/>
                </a:solidFill>
                <a:latin typeface="Times" charset="0"/>
              </a:rPr>
              <a:t>traits (from CE book)</a:t>
            </a:r>
            <a:endParaRPr lang="nb-NO" sz="2200" i="1" dirty="0">
              <a:solidFill>
                <a:schemeClr val="tx1"/>
              </a:solidFill>
              <a:latin typeface="Times" charset="0"/>
            </a:endParaRPr>
          </a:p>
        </p:txBody>
      </p:sp>
      <p:sp>
        <p:nvSpPr>
          <p:cNvPr id="121859" name="Text Box 1027"/>
          <p:cNvSpPr txBox="1">
            <a:spLocks noChangeArrowheads="1"/>
          </p:cNvSpPr>
          <p:nvPr/>
        </p:nvSpPr>
        <p:spPr bwMode="auto">
          <a:xfrm>
            <a:off x="116787" y="355007"/>
            <a:ext cx="8874814" cy="67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20000"/>
              </a:lnSpc>
              <a:buFont typeface="Times" charset="0"/>
              <a:buAutoNum type="arabicPeriod"/>
            </a:pPr>
            <a:r>
              <a:rPr lang="en-US" sz="1600" b="1" dirty="0">
                <a:latin typeface="Arial"/>
                <a:cs typeface="Arial"/>
              </a:rPr>
              <a:t>Quality describes </a:t>
            </a:r>
            <a:r>
              <a:rPr lang="ja-JP" altLang="en-US" sz="1600" b="1" dirty="0">
                <a:latin typeface="Arial"/>
                <a:cs typeface="Arial"/>
              </a:rPr>
              <a:t>‘</a:t>
            </a:r>
            <a:r>
              <a:rPr lang="en-US" sz="1600" b="1" dirty="0">
                <a:latin typeface="Arial"/>
                <a:cs typeface="Arial"/>
              </a:rPr>
              <a:t>how well</a:t>
            </a:r>
            <a:r>
              <a:rPr lang="ja-JP" altLang="en-US" sz="1600" b="1" dirty="0">
                <a:latin typeface="Arial"/>
                <a:cs typeface="Arial"/>
              </a:rPr>
              <a:t>’</a:t>
            </a:r>
            <a:r>
              <a:rPr lang="en-US" sz="1600" b="1" dirty="0">
                <a:latin typeface="Arial"/>
                <a:cs typeface="Arial"/>
              </a:rPr>
              <a:t> a function is done.</a:t>
            </a:r>
          </a:p>
          <a:p>
            <a:pPr>
              <a:lnSpc>
                <a:spcPct val="120000"/>
              </a:lnSpc>
              <a:buFont typeface="Times" charset="0"/>
              <a:buAutoNum type="arabicPeriod"/>
            </a:pPr>
            <a:r>
              <a:rPr lang="en-US" sz="1600" b="1" dirty="0">
                <a:latin typeface="Arial"/>
                <a:cs typeface="Arial"/>
              </a:rPr>
              <a:t> Quality describes the </a:t>
            </a:r>
            <a:r>
              <a:rPr lang="en-US" sz="1600" b="1" i="1" dirty="0">
                <a:latin typeface="Arial"/>
                <a:cs typeface="Arial"/>
              </a:rPr>
              <a:t>partial effectiveness</a:t>
            </a:r>
            <a:r>
              <a:rPr lang="en-US" sz="1600" b="1" dirty="0">
                <a:latin typeface="Arial"/>
                <a:cs typeface="Arial"/>
              </a:rPr>
              <a:t> of a function (as do all other performance attributes).</a:t>
            </a:r>
          </a:p>
          <a:p>
            <a:pPr>
              <a:lnSpc>
                <a:spcPct val="120000"/>
              </a:lnSpc>
              <a:buFont typeface="Times" charset="0"/>
              <a:buAutoNum type="arabicPeriod"/>
            </a:pPr>
            <a:r>
              <a:rPr lang="en-US" sz="1600" b="1" dirty="0">
                <a:latin typeface="Arial"/>
                <a:cs typeface="Arial"/>
              </a:rPr>
              <a:t> Quality is </a:t>
            </a:r>
            <a:r>
              <a:rPr lang="en-US" sz="1600" b="1" i="1" dirty="0">
                <a:latin typeface="Arial"/>
                <a:cs typeface="Arial"/>
              </a:rPr>
              <a:t>valued</a:t>
            </a:r>
            <a:r>
              <a:rPr lang="en-US" sz="1600" b="1" dirty="0">
                <a:latin typeface="Arial"/>
                <a:cs typeface="Arial"/>
              </a:rPr>
              <a:t> to </a:t>
            </a:r>
            <a:r>
              <a:rPr lang="en-US" sz="1600" b="1" i="1" dirty="0">
                <a:latin typeface="Arial"/>
                <a:cs typeface="Arial"/>
              </a:rPr>
              <a:t>some</a:t>
            </a:r>
            <a:r>
              <a:rPr lang="en-US" sz="1600" b="1" dirty="0">
                <a:latin typeface="Arial"/>
                <a:cs typeface="Arial"/>
              </a:rPr>
              <a:t> degree by </a:t>
            </a:r>
            <a:r>
              <a:rPr lang="en-US" sz="1600" b="1" i="1" dirty="0">
                <a:latin typeface="Arial"/>
                <a:cs typeface="Arial"/>
              </a:rPr>
              <a:t>some</a:t>
            </a:r>
            <a:r>
              <a:rPr lang="en-US" sz="1600" b="1" dirty="0">
                <a:latin typeface="Arial"/>
                <a:cs typeface="Arial"/>
              </a:rPr>
              <a:t> stakeholders of the system </a:t>
            </a:r>
          </a:p>
          <a:p>
            <a:pPr>
              <a:lnSpc>
                <a:spcPct val="120000"/>
              </a:lnSpc>
              <a:buFont typeface="Times" charset="0"/>
              <a:buAutoNum type="arabicPeriod"/>
            </a:pPr>
            <a:r>
              <a:rPr lang="en-US" sz="1600" b="1" dirty="0">
                <a:latin typeface="Arial"/>
                <a:cs typeface="Arial"/>
              </a:rPr>
              <a:t> </a:t>
            </a:r>
            <a:r>
              <a:rPr lang="en-US" sz="1600" b="1" i="1" dirty="0">
                <a:latin typeface="Arial"/>
                <a:cs typeface="Arial"/>
              </a:rPr>
              <a:t>More</a:t>
            </a:r>
            <a:r>
              <a:rPr lang="en-US" sz="1600" b="1" dirty="0">
                <a:latin typeface="Arial"/>
                <a:cs typeface="Arial"/>
              </a:rPr>
              <a:t> quality is generally </a:t>
            </a:r>
            <a:r>
              <a:rPr lang="en-US" sz="1600" b="1" i="1" dirty="0">
                <a:latin typeface="Arial"/>
                <a:cs typeface="Arial"/>
              </a:rPr>
              <a:t>valued</a:t>
            </a:r>
            <a:r>
              <a:rPr lang="en-US" sz="1600" b="1" dirty="0">
                <a:latin typeface="Arial"/>
                <a:cs typeface="Arial"/>
              </a:rPr>
              <a:t> by stakeholders; especially if the increase is free, or lower cost, than the value of the increase.</a:t>
            </a:r>
          </a:p>
          <a:p>
            <a:pPr>
              <a:lnSpc>
                <a:spcPct val="120000"/>
              </a:lnSpc>
              <a:buFont typeface="Times" charset="0"/>
              <a:buAutoNum type="arabicPeriod"/>
            </a:pPr>
            <a:r>
              <a:rPr lang="en-US" sz="1600" b="1" dirty="0">
                <a:latin typeface="Arial"/>
                <a:cs typeface="Arial"/>
              </a:rPr>
              <a:t> Quality attributes can be </a:t>
            </a:r>
            <a:r>
              <a:rPr lang="en-US" sz="1600" b="1" i="1" dirty="0">
                <a:latin typeface="Arial"/>
                <a:cs typeface="Arial"/>
              </a:rPr>
              <a:t>articulated</a:t>
            </a:r>
            <a:r>
              <a:rPr lang="en-US" sz="1600" b="1" dirty="0">
                <a:latin typeface="Arial"/>
                <a:cs typeface="Arial"/>
              </a:rPr>
              <a:t> independently of the particular means (designs) used for reaching a specific quality level – </a:t>
            </a:r>
          </a:p>
          <a:p>
            <a:pPr>
              <a:lnSpc>
                <a:spcPct val="120000"/>
              </a:lnSpc>
              <a:buFont typeface="Times" charset="0"/>
              <a:buAutoNum type="arabicPeriod"/>
            </a:pPr>
            <a:r>
              <a:rPr lang="en-US" sz="1600" b="1" dirty="0">
                <a:latin typeface="Arial"/>
                <a:cs typeface="Arial"/>
              </a:rPr>
              <a:t>even though all quality levels </a:t>
            </a:r>
            <a:r>
              <a:rPr lang="en-US" sz="1600" b="1" i="1" dirty="0">
                <a:latin typeface="Arial"/>
                <a:cs typeface="Arial"/>
              </a:rPr>
              <a:t>depend</a:t>
            </a:r>
            <a:r>
              <a:rPr lang="en-US" sz="1600" b="1" dirty="0">
                <a:latin typeface="Arial"/>
                <a:cs typeface="Arial"/>
              </a:rPr>
              <a:t> on the particular designs used to achieve them.</a:t>
            </a:r>
          </a:p>
          <a:p>
            <a:pPr>
              <a:lnSpc>
                <a:spcPct val="120000"/>
              </a:lnSpc>
              <a:buFont typeface="Times" charset="0"/>
              <a:buAutoNum type="arabicPeriod"/>
            </a:pPr>
            <a:r>
              <a:rPr lang="en-US" sz="1600" b="1" dirty="0">
                <a:latin typeface="Arial"/>
                <a:cs typeface="Arial"/>
              </a:rPr>
              <a:t> A particular quality can be a described in terms of a </a:t>
            </a:r>
            <a:r>
              <a:rPr lang="en-US" sz="1600" b="1" i="1" dirty="0">
                <a:latin typeface="Arial"/>
                <a:cs typeface="Arial"/>
              </a:rPr>
              <a:t>complex</a:t>
            </a:r>
            <a:r>
              <a:rPr lang="en-US" sz="1600" b="1" dirty="0">
                <a:latin typeface="Arial"/>
                <a:cs typeface="Arial"/>
              </a:rPr>
              <a:t> concept, consisting of multiple elementary quality concepts.</a:t>
            </a:r>
          </a:p>
          <a:p>
            <a:pPr>
              <a:lnSpc>
                <a:spcPct val="120000"/>
              </a:lnSpc>
              <a:buFont typeface="Times" charset="0"/>
              <a:buAutoNum type="arabicPeriod"/>
            </a:pPr>
            <a:r>
              <a:rPr lang="en-US" sz="1600" b="1" dirty="0">
                <a:latin typeface="Arial"/>
                <a:cs typeface="Arial"/>
              </a:rPr>
              <a:t> Quality is </a:t>
            </a:r>
            <a:r>
              <a:rPr lang="en-US" sz="1600" b="1" i="1" dirty="0">
                <a:latin typeface="Arial"/>
                <a:cs typeface="Arial"/>
              </a:rPr>
              <a:t>variable</a:t>
            </a:r>
            <a:r>
              <a:rPr lang="en-US" sz="1600" b="1" dirty="0">
                <a:latin typeface="Arial"/>
                <a:cs typeface="Arial"/>
              </a:rPr>
              <a:t> (along a definable scale of measure: as are all scalar attributes).</a:t>
            </a:r>
          </a:p>
          <a:p>
            <a:pPr>
              <a:lnSpc>
                <a:spcPct val="120000"/>
              </a:lnSpc>
              <a:buFont typeface="Times" charset="0"/>
              <a:buAutoNum type="arabicPeriod"/>
            </a:pPr>
            <a:r>
              <a:rPr lang="en-US" sz="1600" b="1" dirty="0">
                <a:latin typeface="Arial"/>
                <a:cs typeface="Arial"/>
              </a:rPr>
              <a:t> Quality levels are capable of being specified </a:t>
            </a:r>
            <a:r>
              <a:rPr lang="en-US" sz="1600" b="1" i="1" dirty="0">
                <a:latin typeface="Arial"/>
                <a:cs typeface="Arial"/>
              </a:rPr>
              <a:t>quantitatively</a:t>
            </a:r>
            <a:r>
              <a:rPr lang="en-US" sz="1600" b="1" dirty="0">
                <a:latin typeface="Arial"/>
                <a:cs typeface="Arial"/>
              </a:rPr>
              <a:t> (as are all scalar attributes).</a:t>
            </a:r>
          </a:p>
          <a:p>
            <a:pPr>
              <a:lnSpc>
                <a:spcPct val="120000"/>
              </a:lnSpc>
              <a:buFont typeface="Times" charset="0"/>
              <a:buAutoNum type="arabicPeriod"/>
            </a:pPr>
            <a:r>
              <a:rPr lang="en-US" sz="1600" b="1" dirty="0">
                <a:latin typeface="Arial"/>
                <a:cs typeface="Arial"/>
              </a:rPr>
              <a:t> Quality levels can be </a:t>
            </a:r>
            <a:r>
              <a:rPr lang="en-US" sz="1600" b="1" i="1" dirty="0">
                <a:latin typeface="Arial"/>
                <a:cs typeface="Arial"/>
              </a:rPr>
              <a:t>measured</a:t>
            </a:r>
            <a:r>
              <a:rPr lang="en-US" sz="1600" b="1" dirty="0">
                <a:latin typeface="Arial"/>
                <a:cs typeface="Arial"/>
              </a:rPr>
              <a:t> in practice.</a:t>
            </a:r>
          </a:p>
          <a:p>
            <a:pPr>
              <a:lnSpc>
                <a:spcPct val="120000"/>
              </a:lnSpc>
              <a:buFont typeface="Times" charset="0"/>
              <a:buAutoNum type="arabicPeriod"/>
            </a:pPr>
            <a:r>
              <a:rPr lang="en-US" sz="1600" b="1" dirty="0">
                <a:latin typeface="Arial"/>
                <a:cs typeface="Arial"/>
              </a:rPr>
              <a:t> Quality levels can be traded off to some degree; with other system attributes valued more by stakeholders. </a:t>
            </a:r>
          </a:p>
          <a:p>
            <a:pPr>
              <a:lnSpc>
                <a:spcPct val="120000"/>
              </a:lnSpc>
              <a:buFont typeface="Times" charset="0"/>
              <a:buAutoNum type="arabicPeriod"/>
            </a:pPr>
            <a:r>
              <a:rPr lang="en-US" sz="1600" b="1" dirty="0">
                <a:latin typeface="Arial"/>
                <a:cs typeface="Arial"/>
              </a:rPr>
              <a:t> Quality can never be perfect (100%), in the real world.  </a:t>
            </a:r>
          </a:p>
          <a:p>
            <a:pPr>
              <a:lnSpc>
                <a:spcPct val="120000"/>
              </a:lnSpc>
              <a:buFont typeface="Times" charset="0"/>
              <a:buAutoNum type="arabicPeriod"/>
            </a:pPr>
            <a:r>
              <a:rPr lang="en-US" sz="1600" b="1" dirty="0">
                <a:latin typeface="Arial"/>
                <a:cs typeface="Arial"/>
              </a:rPr>
              <a:t> There are some levels of a particular quality that may be outside the state of the art; at a defined time and circumstance.</a:t>
            </a:r>
          </a:p>
          <a:p>
            <a:pPr>
              <a:lnSpc>
                <a:spcPct val="120000"/>
              </a:lnSpc>
              <a:buFont typeface="Times" charset="0"/>
              <a:buAutoNum type="arabicPeriod"/>
            </a:pPr>
            <a:r>
              <a:rPr lang="en-US" sz="1600" b="1" dirty="0">
                <a:latin typeface="Arial"/>
                <a:cs typeface="Arial"/>
              </a:rPr>
              <a:t> When quality levels increase towards perfection, the resources needed to support those levels tend towards infinity.</a:t>
            </a:r>
          </a:p>
          <a:p>
            <a:pPr>
              <a:lnSpc>
                <a:spcPct val="120000"/>
              </a:lnSpc>
              <a:spcBef>
                <a:spcPct val="50000"/>
              </a:spcBef>
              <a:buFont typeface="Times" charset="0"/>
              <a:buAutoNum type="arabicPeriod"/>
            </a:pPr>
            <a:endParaRPr lang="nb-NO" sz="700" b="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a:xfrm>
            <a:off x="1209675" y="0"/>
            <a:ext cx="7823200" cy="492125"/>
          </a:xfrm>
        </p:spPr>
        <p:txBody>
          <a:bodyPr/>
          <a:lstStyle/>
          <a:p>
            <a:r>
              <a:rPr lang="en-US" sz="2200" b="1" i="1" u="sng">
                <a:solidFill>
                  <a:schemeClr val="tx1"/>
                </a:solidFill>
                <a:latin typeface="Times" charset="0"/>
              </a:rPr>
              <a:t>Quality</a:t>
            </a:r>
            <a:r>
              <a:rPr lang="en-US" sz="2200" i="1">
                <a:solidFill>
                  <a:schemeClr val="tx1"/>
                </a:solidFill>
                <a:latin typeface="Times" charset="0"/>
              </a:rPr>
              <a:t> is characterized by these traits</a:t>
            </a:r>
            <a:endParaRPr lang="nb-NO" sz="2200" i="1">
              <a:solidFill>
                <a:schemeClr val="tx1"/>
              </a:solidFill>
              <a:latin typeface="Times" charset="0"/>
            </a:endParaRPr>
          </a:p>
        </p:txBody>
      </p:sp>
      <p:sp>
        <p:nvSpPr>
          <p:cNvPr id="121859" name="Text Box 1027"/>
          <p:cNvSpPr txBox="1">
            <a:spLocks noChangeArrowheads="1"/>
          </p:cNvSpPr>
          <p:nvPr/>
        </p:nvSpPr>
        <p:spPr bwMode="auto">
          <a:xfrm>
            <a:off x="1071563" y="457200"/>
            <a:ext cx="7920037"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20000"/>
              </a:lnSpc>
              <a:buFont typeface="Times" charset="0"/>
              <a:buAutoNum type="arabicPeriod"/>
            </a:pPr>
            <a:r>
              <a:rPr lang="en-US" sz="1600" dirty="0"/>
              <a:t>Quality describes </a:t>
            </a:r>
            <a:r>
              <a:rPr lang="ja-JP" altLang="en-US" sz="1600" dirty="0">
                <a:latin typeface="Arial"/>
              </a:rPr>
              <a:t>‘</a:t>
            </a:r>
            <a:r>
              <a:rPr lang="en-US" sz="1600" dirty="0"/>
              <a:t>how well</a:t>
            </a:r>
            <a:r>
              <a:rPr lang="ja-JP" altLang="en-US" sz="1600" dirty="0">
                <a:latin typeface="Arial"/>
              </a:rPr>
              <a:t>’</a:t>
            </a:r>
            <a:r>
              <a:rPr lang="en-US" sz="1600" dirty="0"/>
              <a:t> a function is done.</a:t>
            </a:r>
          </a:p>
          <a:p>
            <a:pPr>
              <a:lnSpc>
                <a:spcPct val="120000"/>
              </a:lnSpc>
              <a:buFont typeface="Times" charset="0"/>
              <a:buAutoNum type="arabicPeriod"/>
            </a:pPr>
            <a:r>
              <a:rPr lang="en-US" sz="1600" dirty="0"/>
              <a:t> Quality describes the </a:t>
            </a:r>
            <a:r>
              <a:rPr lang="en-US" sz="1600" i="1" dirty="0"/>
              <a:t>partial effectiveness</a:t>
            </a:r>
            <a:r>
              <a:rPr lang="en-US" sz="1600" dirty="0"/>
              <a:t> of a function (as do all other performance attributes).</a:t>
            </a:r>
          </a:p>
          <a:p>
            <a:pPr>
              <a:lnSpc>
                <a:spcPct val="120000"/>
              </a:lnSpc>
              <a:buFont typeface="Times" charset="0"/>
              <a:buAutoNum type="arabicPeriod"/>
            </a:pPr>
            <a:r>
              <a:rPr lang="en-US" sz="1600" dirty="0"/>
              <a:t> Quality is </a:t>
            </a:r>
            <a:r>
              <a:rPr lang="en-US" sz="1600" i="1" dirty="0"/>
              <a:t>valued</a:t>
            </a:r>
            <a:r>
              <a:rPr lang="en-US" sz="1600" dirty="0"/>
              <a:t> to </a:t>
            </a:r>
            <a:r>
              <a:rPr lang="en-US" sz="1600" i="1" dirty="0"/>
              <a:t>some</a:t>
            </a:r>
            <a:r>
              <a:rPr lang="en-US" sz="1600" dirty="0"/>
              <a:t> degree by </a:t>
            </a:r>
            <a:r>
              <a:rPr lang="en-US" sz="1600" i="1" dirty="0"/>
              <a:t>some</a:t>
            </a:r>
            <a:r>
              <a:rPr lang="en-US" sz="1600" dirty="0"/>
              <a:t> stakeholders of the system </a:t>
            </a:r>
          </a:p>
          <a:p>
            <a:pPr>
              <a:lnSpc>
                <a:spcPct val="120000"/>
              </a:lnSpc>
              <a:buFont typeface="Times" charset="0"/>
              <a:buAutoNum type="arabicPeriod"/>
            </a:pPr>
            <a:r>
              <a:rPr lang="en-US" sz="1600" dirty="0"/>
              <a:t> </a:t>
            </a:r>
            <a:r>
              <a:rPr lang="en-US" sz="1600" i="1" dirty="0"/>
              <a:t>More</a:t>
            </a:r>
            <a:r>
              <a:rPr lang="en-US" sz="1600" dirty="0"/>
              <a:t> quality is generally </a:t>
            </a:r>
            <a:r>
              <a:rPr lang="en-US" sz="1600" i="1" dirty="0"/>
              <a:t>valued</a:t>
            </a:r>
            <a:r>
              <a:rPr lang="en-US" sz="1600" dirty="0"/>
              <a:t> by stakeholders; especially if the increase is free, or lower cost, than the value of the increase.</a:t>
            </a:r>
          </a:p>
          <a:p>
            <a:pPr>
              <a:lnSpc>
                <a:spcPct val="120000"/>
              </a:lnSpc>
              <a:buFont typeface="Times" charset="0"/>
              <a:buAutoNum type="arabicPeriod"/>
            </a:pPr>
            <a:r>
              <a:rPr lang="en-US" sz="1600" dirty="0"/>
              <a:t> Quality attributes can be </a:t>
            </a:r>
            <a:r>
              <a:rPr lang="en-US" sz="1600" i="1" dirty="0"/>
              <a:t>articulated</a:t>
            </a:r>
            <a:r>
              <a:rPr lang="en-US" sz="1600" dirty="0"/>
              <a:t> independently of the particular means (designs) used for reaching a specific quality level – </a:t>
            </a:r>
          </a:p>
          <a:p>
            <a:pPr>
              <a:lnSpc>
                <a:spcPct val="120000"/>
              </a:lnSpc>
              <a:buFont typeface="Times" charset="0"/>
              <a:buAutoNum type="arabicPeriod"/>
            </a:pPr>
            <a:r>
              <a:rPr lang="en-US" sz="1600" dirty="0"/>
              <a:t>even though all quality levels </a:t>
            </a:r>
            <a:r>
              <a:rPr lang="en-US" sz="1600" i="1" dirty="0"/>
              <a:t>depend</a:t>
            </a:r>
            <a:r>
              <a:rPr lang="en-US" sz="1600" dirty="0"/>
              <a:t> on the particular designs used to achieve them.</a:t>
            </a:r>
          </a:p>
          <a:p>
            <a:pPr>
              <a:lnSpc>
                <a:spcPct val="120000"/>
              </a:lnSpc>
              <a:buFont typeface="Times" charset="0"/>
              <a:buAutoNum type="arabicPeriod"/>
            </a:pPr>
            <a:r>
              <a:rPr lang="en-US" sz="1600" dirty="0"/>
              <a:t> A particular quality can be a described in terms of a </a:t>
            </a:r>
            <a:r>
              <a:rPr lang="en-US" sz="1600" i="1" dirty="0"/>
              <a:t>complex</a:t>
            </a:r>
            <a:r>
              <a:rPr lang="en-US" sz="1600" dirty="0"/>
              <a:t> concept, consisting of multiple elementary quality concepts.</a:t>
            </a:r>
          </a:p>
          <a:p>
            <a:pPr>
              <a:lnSpc>
                <a:spcPct val="120000"/>
              </a:lnSpc>
              <a:buFont typeface="Times" charset="0"/>
              <a:buAutoNum type="arabicPeriod"/>
            </a:pPr>
            <a:r>
              <a:rPr lang="en-US" sz="1600" dirty="0"/>
              <a:t> Quality is </a:t>
            </a:r>
            <a:r>
              <a:rPr lang="en-US" sz="1600" i="1" dirty="0"/>
              <a:t>variable</a:t>
            </a:r>
            <a:r>
              <a:rPr lang="en-US" sz="1600" dirty="0"/>
              <a:t> (along a definable scale of measure: as are all scalar attributes).</a:t>
            </a:r>
          </a:p>
          <a:p>
            <a:pPr>
              <a:lnSpc>
                <a:spcPct val="120000"/>
              </a:lnSpc>
              <a:buFont typeface="Times" charset="0"/>
              <a:buAutoNum type="arabicPeriod"/>
            </a:pPr>
            <a:r>
              <a:rPr lang="en-US" sz="1600" dirty="0"/>
              <a:t> Quality levels are capable of being specified </a:t>
            </a:r>
            <a:r>
              <a:rPr lang="en-US" sz="1600" i="1" dirty="0"/>
              <a:t>quantitatively</a:t>
            </a:r>
            <a:r>
              <a:rPr lang="en-US" sz="1600" dirty="0"/>
              <a:t> (as are all scalar attributes).</a:t>
            </a:r>
          </a:p>
          <a:p>
            <a:pPr>
              <a:lnSpc>
                <a:spcPct val="120000"/>
              </a:lnSpc>
              <a:buFont typeface="Times" charset="0"/>
              <a:buAutoNum type="arabicPeriod"/>
            </a:pPr>
            <a:r>
              <a:rPr lang="en-US" sz="1600" dirty="0"/>
              <a:t> Quality levels can be </a:t>
            </a:r>
            <a:r>
              <a:rPr lang="en-US" sz="1600" i="1" dirty="0"/>
              <a:t>measured</a:t>
            </a:r>
            <a:r>
              <a:rPr lang="en-US" sz="1600" dirty="0"/>
              <a:t> in practice.</a:t>
            </a:r>
          </a:p>
          <a:p>
            <a:pPr>
              <a:lnSpc>
                <a:spcPct val="120000"/>
              </a:lnSpc>
              <a:buFont typeface="Times" charset="0"/>
              <a:buAutoNum type="arabicPeriod"/>
            </a:pPr>
            <a:r>
              <a:rPr lang="en-US" sz="1600" dirty="0"/>
              <a:t> Quality levels can be traded off to some degree; with other system attributes valued more by stakeholders. </a:t>
            </a:r>
          </a:p>
          <a:p>
            <a:pPr>
              <a:lnSpc>
                <a:spcPct val="120000"/>
              </a:lnSpc>
              <a:buFont typeface="Times" charset="0"/>
              <a:buAutoNum type="arabicPeriod"/>
            </a:pPr>
            <a:r>
              <a:rPr lang="en-US" sz="1600" dirty="0"/>
              <a:t> Quality can never be perfect (100%), in the real world.  </a:t>
            </a:r>
          </a:p>
          <a:p>
            <a:pPr>
              <a:lnSpc>
                <a:spcPct val="120000"/>
              </a:lnSpc>
              <a:buFont typeface="Times" charset="0"/>
              <a:buAutoNum type="arabicPeriod"/>
            </a:pPr>
            <a:r>
              <a:rPr lang="en-US" sz="1600" dirty="0"/>
              <a:t> There are some levels of a particular quality that may be outside the state of the art; at a defined time and circumstance.</a:t>
            </a:r>
          </a:p>
          <a:p>
            <a:pPr>
              <a:lnSpc>
                <a:spcPct val="120000"/>
              </a:lnSpc>
              <a:buFont typeface="Times" charset="0"/>
              <a:buAutoNum type="arabicPeriod"/>
            </a:pPr>
            <a:r>
              <a:rPr lang="en-US" sz="1600" dirty="0"/>
              <a:t> When quality levels increase towards perfection, the resources needed to support those levels tend towards infinity.</a:t>
            </a:r>
          </a:p>
          <a:p>
            <a:pPr>
              <a:lnSpc>
                <a:spcPct val="120000"/>
              </a:lnSpc>
              <a:spcBef>
                <a:spcPct val="50000"/>
              </a:spcBef>
              <a:buFont typeface="Times" charset="0"/>
              <a:buAutoNum type="arabicPeriod"/>
            </a:pPr>
            <a:endParaRPr lang="nb-NO" sz="700" dirty="0"/>
          </a:p>
        </p:txBody>
      </p:sp>
      <p:sp>
        <p:nvSpPr>
          <p:cNvPr id="2" name="TextBox 1"/>
          <p:cNvSpPr txBox="1"/>
          <p:nvPr/>
        </p:nvSpPr>
        <p:spPr>
          <a:xfrm>
            <a:off x="686119" y="1985500"/>
            <a:ext cx="8457881" cy="255454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t> 9. Quality levels are capable of being specified </a:t>
            </a:r>
            <a:r>
              <a:rPr lang="en-US" i="1" dirty="0" smtClean="0"/>
              <a:t>quantitatively</a:t>
            </a:r>
            <a:r>
              <a:rPr lang="en-US" dirty="0" smtClean="0"/>
              <a:t> (as are all scalar attributes).</a:t>
            </a:r>
          </a:p>
          <a:p>
            <a:endParaRPr lang="en-US" dirty="0"/>
          </a:p>
        </p:txBody>
      </p:sp>
    </p:spTree>
    <p:extLst>
      <p:ext uri="{BB962C8B-B14F-4D97-AF65-F5344CB8AC3E}">
        <p14:creationId xmlns:p14="http://schemas.microsoft.com/office/powerpoint/2010/main" val="16778131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0460" y="3806276"/>
            <a:ext cx="3153229" cy="2964036"/>
          </a:xfrm>
          <a:prstGeom prst="rect">
            <a:avLst/>
          </a:prstGeom>
        </p:spPr>
      </p:pic>
      <p:sp>
        <p:nvSpPr>
          <p:cNvPr id="15362" name="Title 1"/>
          <p:cNvSpPr>
            <a:spLocks noGrp="1"/>
          </p:cNvSpPr>
          <p:nvPr>
            <p:ph type="ctrTitle"/>
          </p:nvPr>
        </p:nvSpPr>
        <p:spPr>
          <a:xfrm>
            <a:off x="685800" y="1349375"/>
            <a:ext cx="7772400" cy="2079625"/>
          </a:xfrm>
        </p:spPr>
        <p:txBody>
          <a:bodyPr/>
          <a:lstStyle/>
          <a:p>
            <a:r>
              <a:rPr lang="en-US" sz="9600" dirty="0" smtClean="0">
                <a:latin typeface="Bickham Script Pro Regular"/>
                <a:cs typeface="Bickham Script Pro Regular"/>
              </a:rPr>
              <a:t>Love Quantification</a:t>
            </a:r>
            <a:r>
              <a:rPr lang="en-US" dirty="0" smtClean="0"/>
              <a:t/>
            </a:r>
            <a:br>
              <a:rPr lang="en-US" dirty="0" smtClean="0"/>
            </a:br>
            <a:r>
              <a:rPr lang="en-US" sz="2000" dirty="0" smtClean="0"/>
              <a:t>a 4.5 minute lightening Talk at ACCU Conference, Oxford April 15 2010</a:t>
            </a:r>
            <a:r>
              <a:rPr lang="en-US" dirty="0" smtClean="0"/>
              <a:t/>
            </a:r>
            <a:br>
              <a:rPr lang="en-US" dirty="0" smtClean="0"/>
            </a:br>
            <a:r>
              <a:rPr lang="en-US" dirty="0" smtClean="0"/>
              <a:t/>
            </a:r>
            <a:br>
              <a:rPr lang="en-US" dirty="0" smtClean="0"/>
            </a:br>
            <a:endParaRPr lang="en-US" dirty="0" smtClean="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375496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583932" y="116795"/>
            <a:ext cx="7972694" cy="843644"/>
          </a:xfrm>
        </p:spPr>
        <p:txBody>
          <a:bodyPr>
            <a:noAutofit/>
          </a:bodyPr>
          <a:lstStyle/>
          <a:p>
            <a:r>
              <a:rPr lang="en-US" sz="3200" b="1" dirty="0" smtClean="0"/>
              <a:t>Class Exercise</a:t>
            </a:r>
            <a:r>
              <a:rPr lang="en-US" sz="3200" b="1" dirty="0"/>
              <a:t>: Aspects of Love, or</a:t>
            </a:r>
            <a:br>
              <a:rPr lang="en-US" sz="3200" b="1" dirty="0"/>
            </a:br>
            <a:r>
              <a:rPr lang="en-US" sz="3200" b="1" dirty="0"/>
              <a:t>Love is a many splendored thing!</a:t>
            </a:r>
          </a:p>
        </p:txBody>
      </p:sp>
      <p:sp>
        <p:nvSpPr>
          <p:cNvPr id="16388" name="Rectangle 3"/>
          <p:cNvSpPr>
            <a:spLocks noGrp="1" noChangeArrowheads="1"/>
          </p:cNvSpPr>
          <p:nvPr>
            <p:ph type="body" sz="half" idx="2"/>
          </p:nvPr>
        </p:nvSpPr>
        <p:spPr>
          <a:xfrm>
            <a:off x="1754188" y="1209675"/>
            <a:ext cx="6843712" cy="2735263"/>
          </a:xfrm>
          <a:ln>
            <a:solidFill>
              <a:srgbClr val="FF0000"/>
            </a:solidFill>
          </a:ln>
        </p:spPr>
        <p:txBody>
          <a:bodyPr/>
          <a:lstStyle/>
          <a:p>
            <a:r>
              <a:rPr lang="en-US" sz="2800" dirty="0" smtClean="0"/>
              <a:t>METHOD</a:t>
            </a:r>
          </a:p>
          <a:p>
            <a:pPr lvl="1"/>
            <a:r>
              <a:rPr lang="en-US" sz="2800" dirty="0" smtClean="0"/>
              <a:t>Make a list of </a:t>
            </a:r>
            <a:r>
              <a:rPr lang="en-US" sz="2800" dirty="0"/>
              <a:t>love’s many aspects</a:t>
            </a:r>
          </a:p>
          <a:p>
            <a:pPr lvl="1"/>
            <a:r>
              <a:rPr lang="en-US" sz="2800" dirty="0"/>
              <a:t>Quantify </a:t>
            </a:r>
            <a:r>
              <a:rPr lang="en-US" sz="2800" i="1" dirty="0"/>
              <a:t>one</a:t>
            </a:r>
            <a:r>
              <a:rPr lang="en-US" sz="2800" dirty="0"/>
              <a:t> </a:t>
            </a:r>
            <a:r>
              <a:rPr lang="en-US" sz="2800" dirty="0" smtClean="0"/>
              <a:t>random requirement, </a:t>
            </a:r>
            <a:r>
              <a:rPr lang="en-US" sz="2800" dirty="0"/>
              <a:t>for </a:t>
            </a:r>
            <a:r>
              <a:rPr lang="en-US" sz="2800" dirty="0" smtClean="0"/>
              <a:t>love</a:t>
            </a:r>
          </a:p>
          <a:p>
            <a:pPr lvl="2"/>
            <a:r>
              <a:rPr lang="en-US" dirty="0" smtClean="0"/>
              <a:t>To show that all of the aspects can be similarly quantified</a:t>
            </a:r>
            <a:endParaRPr lang="en-US" dirty="0"/>
          </a:p>
        </p:txBody>
      </p:sp>
      <p:sp>
        <p:nvSpPr>
          <p:cNvPr id="16390" name="Text Box 5"/>
          <p:cNvSpPr txBox="1">
            <a:spLocks noChangeArrowheads="1"/>
          </p:cNvSpPr>
          <p:nvPr/>
        </p:nvSpPr>
        <p:spPr bwMode="auto">
          <a:xfrm>
            <a:off x="1508125" y="6011863"/>
            <a:ext cx="1098550" cy="244475"/>
          </a:xfrm>
          <a:prstGeom prst="rect">
            <a:avLst/>
          </a:prstGeom>
          <a:noFill/>
          <a:ln w="12700" cap="sq">
            <a:noFill/>
            <a:miter lim="800000"/>
            <a:headEnd/>
            <a:tailEnd/>
          </a:ln>
        </p:spPr>
        <p:txBody>
          <a:bodyPr wrap="none">
            <a:prstTxWarp prst="textNoShape">
              <a:avLst/>
            </a:prstTxWarp>
            <a:spAutoFit/>
          </a:bodyPr>
          <a:lstStyle/>
          <a:p>
            <a:r>
              <a:rPr lang="nb-NO" sz="1000">
                <a:latin typeface="Times" charset="0"/>
              </a:rPr>
              <a:t>See note for Sutra</a:t>
            </a:r>
          </a:p>
        </p:txBody>
      </p:sp>
      <p:pic>
        <p:nvPicPr>
          <p:cNvPr id="2" name="Picture 1"/>
          <p:cNvPicPr>
            <a:picLocks noChangeAspect="1"/>
          </p:cNvPicPr>
          <p:nvPr/>
        </p:nvPicPr>
        <p:blipFill>
          <a:blip r:embed="rId3"/>
          <a:stretch>
            <a:fillRect/>
          </a:stretch>
        </p:blipFill>
        <p:spPr>
          <a:xfrm>
            <a:off x="128444" y="4048492"/>
            <a:ext cx="3725502" cy="2479787"/>
          </a:xfrm>
          <a:prstGeom prst="rect">
            <a:avLst/>
          </a:prstGeom>
        </p:spPr>
      </p:pic>
    </p:spTree>
    <p:extLst>
      <p:ext uri="{BB962C8B-B14F-4D97-AF65-F5344CB8AC3E}">
        <p14:creationId xmlns:p14="http://schemas.microsoft.com/office/powerpoint/2010/main" val="41836061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462088" y="200025"/>
            <a:ext cx="7094537" cy="492125"/>
          </a:xfrm>
        </p:spPr>
        <p:txBody>
          <a:bodyPr>
            <a:noAutofit/>
          </a:bodyPr>
          <a:lstStyle/>
          <a:p>
            <a:r>
              <a:rPr lang="en-US" sz="2400" dirty="0">
                <a:latin typeface="Avenir Black Oblique"/>
                <a:cs typeface="Avenir Black Oblique"/>
              </a:rPr>
              <a:t>Love Attributes: </a:t>
            </a:r>
            <a:br>
              <a:rPr lang="en-US" sz="2400" dirty="0">
                <a:latin typeface="Avenir Black Oblique"/>
                <a:cs typeface="Avenir Black Oblique"/>
              </a:rPr>
            </a:br>
            <a:r>
              <a:rPr lang="en-US" sz="2400" dirty="0">
                <a:latin typeface="Avenir Black Oblique"/>
                <a:cs typeface="Avenir Black Oblique"/>
              </a:rPr>
              <a:t>Brainstormed By Dutch Engineers</a:t>
            </a:r>
          </a:p>
        </p:txBody>
      </p:sp>
      <p:sp>
        <p:nvSpPr>
          <p:cNvPr id="18436" name="Rectangle 3"/>
          <p:cNvSpPr>
            <a:spLocks noGrp="1" noChangeArrowheads="1"/>
          </p:cNvSpPr>
          <p:nvPr>
            <p:ph type="body" sz="half" idx="2"/>
          </p:nvPr>
        </p:nvSpPr>
        <p:spPr>
          <a:xfrm>
            <a:off x="175179" y="685799"/>
            <a:ext cx="3737161" cy="4263347"/>
          </a:xfrm>
        </p:spPr>
        <p:txBody>
          <a:bodyPr/>
          <a:lstStyle/>
          <a:p>
            <a:pPr marL="0" indent="0" defTabSz="974725"/>
            <a:r>
              <a:rPr lang="en-US" b="1" dirty="0">
                <a:latin typeface="Arial"/>
                <a:cs typeface="Arial"/>
              </a:rPr>
              <a:t>Kissed-ness</a:t>
            </a:r>
          </a:p>
          <a:p>
            <a:pPr marL="0" indent="0" defTabSz="974725"/>
            <a:r>
              <a:rPr lang="en-US" b="1" dirty="0">
                <a:latin typeface="Arial"/>
                <a:cs typeface="Arial"/>
              </a:rPr>
              <a:t>Care</a:t>
            </a:r>
          </a:p>
          <a:p>
            <a:pPr marL="0" indent="0" defTabSz="974725"/>
            <a:r>
              <a:rPr lang="en-US" b="1" dirty="0">
                <a:latin typeface="Arial"/>
                <a:cs typeface="Arial"/>
              </a:rPr>
              <a:t>Sharing</a:t>
            </a:r>
          </a:p>
          <a:p>
            <a:pPr marL="0" indent="0" defTabSz="974725"/>
            <a:r>
              <a:rPr lang="en-US" b="1" dirty="0">
                <a:latin typeface="Arial"/>
                <a:cs typeface="Arial"/>
              </a:rPr>
              <a:t>Respect</a:t>
            </a:r>
          </a:p>
          <a:p>
            <a:pPr marL="0" indent="0" defTabSz="974725"/>
            <a:r>
              <a:rPr lang="en-US" b="1" dirty="0">
                <a:latin typeface="Arial"/>
                <a:cs typeface="Arial"/>
              </a:rPr>
              <a:t>Comfort</a:t>
            </a:r>
          </a:p>
          <a:p>
            <a:pPr marL="0" indent="0" defTabSz="974725"/>
            <a:r>
              <a:rPr lang="en-US" b="1" dirty="0">
                <a:latin typeface="Arial"/>
                <a:cs typeface="Arial"/>
              </a:rPr>
              <a:t>Friendship</a:t>
            </a:r>
          </a:p>
          <a:p>
            <a:pPr marL="0" indent="0" defTabSz="974725"/>
            <a:r>
              <a:rPr lang="en-US" b="1" dirty="0">
                <a:latin typeface="Arial"/>
                <a:cs typeface="Arial"/>
              </a:rPr>
              <a:t>Sex</a:t>
            </a:r>
          </a:p>
          <a:p>
            <a:pPr marL="0" indent="0" defTabSz="974725"/>
            <a:r>
              <a:rPr lang="en-US" b="1" dirty="0">
                <a:latin typeface="Arial"/>
                <a:cs typeface="Arial"/>
              </a:rPr>
              <a:t>Understanding</a:t>
            </a:r>
          </a:p>
          <a:p>
            <a:pPr marL="0" indent="0" defTabSz="974725"/>
            <a:r>
              <a:rPr lang="en-US" b="1" dirty="0">
                <a:latin typeface="Arial"/>
                <a:cs typeface="Arial"/>
              </a:rPr>
              <a:t>Trust</a:t>
            </a:r>
          </a:p>
        </p:txBody>
      </p:sp>
      <p:sp>
        <p:nvSpPr>
          <p:cNvPr id="18437" name="Rectangle 4"/>
          <p:cNvSpPr>
            <a:spLocks noChangeArrowheads="1"/>
          </p:cNvSpPr>
          <p:nvPr/>
        </p:nvSpPr>
        <p:spPr bwMode="auto">
          <a:xfrm>
            <a:off x="2335726" y="885825"/>
            <a:ext cx="2671250" cy="3205163"/>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400" dirty="0">
                <a:latin typeface="Arial"/>
                <a:cs typeface="Arial"/>
              </a:rPr>
              <a:t>Support</a:t>
            </a:r>
          </a:p>
          <a:p>
            <a:pPr marL="342900" indent="-342900">
              <a:spcBef>
                <a:spcPct val="20000"/>
              </a:spcBef>
              <a:buFontTx/>
              <a:buChar char="•"/>
            </a:pPr>
            <a:r>
              <a:rPr lang="en-US" sz="2400" dirty="0">
                <a:latin typeface="Arial"/>
                <a:cs typeface="Arial"/>
              </a:rPr>
              <a:t>Attention</a:t>
            </a:r>
          </a:p>
          <a:p>
            <a:pPr marL="342900" indent="-342900">
              <a:spcBef>
                <a:spcPct val="20000"/>
              </a:spcBef>
              <a:buFontTx/>
              <a:buChar char="•"/>
            </a:pPr>
            <a:r>
              <a:rPr lang="en-US" sz="2400" dirty="0">
                <a:latin typeface="Arial"/>
                <a:cs typeface="Arial"/>
              </a:rPr>
              <a:t>Passion  </a:t>
            </a:r>
          </a:p>
          <a:p>
            <a:pPr marL="342900" indent="-342900">
              <a:spcBef>
                <a:spcPct val="20000"/>
              </a:spcBef>
              <a:buFontTx/>
              <a:buChar char="•"/>
            </a:pPr>
            <a:r>
              <a:rPr lang="en-US" sz="2400" dirty="0">
                <a:latin typeface="Arial"/>
                <a:cs typeface="Arial"/>
              </a:rPr>
              <a:t>Satisfaction </a:t>
            </a:r>
          </a:p>
          <a:p>
            <a:pPr marL="342900" indent="-342900">
              <a:spcBef>
                <a:spcPct val="20000"/>
              </a:spcBef>
              <a:buFontTx/>
              <a:buChar char="•"/>
            </a:pPr>
            <a:r>
              <a:rPr lang="en-US" sz="2400" dirty="0">
                <a:latin typeface="Arial"/>
                <a:cs typeface="Arial"/>
              </a:rPr>
              <a:t>...</a:t>
            </a:r>
          </a:p>
          <a:p>
            <a:pPr marL="342900" indent="-342900">
              <a:spcBef>
                <a:spcPct val="20000"/>
              </a:spcBef>
              <a:buFontTx/>
              <a:buChar char="•"/>
            </a:pPr>
            <a:r>
              <a:rPr lang="en-US" sz="2400" dirty="0">
                <a:latin typeface="Arial"/>
                <a:cs typeface="Arial"/>
              </a:rPr>
              <a:t>...</a:t>
            </a:r>
          </a:p>
          <a:p>
            <a:pPr marL="342900" indent="-342900">
              <a:spcBef>
                <a:spcPct val="20000"/>
              </a:spcBef>
              <a:buFontTx/>
              <a:buChar char="•"/>
            </a:pPr>
            <a:r>
              <a:rPr lang="en-US" sz="2400" dirty="0">
                <a:latin typeface="Arial"/>
                <a:cs typeface="Arial"/>
              </a:rPr>
              <a:t>...</a:t>
            </a:r>
          </a:p>
        </p:txBody>
      </p:sp>
      <p:pic>
        <p:nvPicPr>
          <p:cNvPr id="18438" name="Picture 6"/>
          <p:cNvPicPr>
            <a:picLocks noChangeAspect="1" noChangeArrowheads="1"/>
          </p:cNvPicPr>
          <p:nvPr/>
        </p:nvPicPr>
        <p:blipFill>
          <a:blip r:embed="rId3"/>
          <a:srcRect/>
          <a:stretch>
            <a:fillRect/>
          </a:stretch>
        </p:blipFill>
        <p:spPr bwMode="auto">
          <a:xfrm>
            <a:off x="5360988" y="901700"/>
            <a:ext cx="3783012" cy="5346700"/>
          </a:xfrm>
          <a:prstGeom prst="rect">
            <a:avLst/>
          </a:prstGeom>
          <a:noFill/>
          <a:ln w="9525">
            <a:noFill/>
            <a:miter lim="800000"/>
            <a:headEnd/>
            <a:tailEnd/>
          </a:ln>
        </p:spPr>
      </p:pic>
      <p:pic>
        <p:nvPicPr>
          <p:cNvPr id="18439" name="Picture 7"/>
          <p:cNvPicPr>
            <a:picLocks noChangeAspect="1" noChangeArrowheads="1"/>
          </p:cNvPicPr>
          <p:nvPr/>
        </p:nvPicPr>
        <p:blipFill>
          <a:blip r:embed="rId4"/>
          <a:srcRect/>
          <a:stretch>
            <a:fillRect/>
          </a:stretch>
        </p:blipFill>
        <p:spPr bwMode="auto">
          <a:xfrm>
            <a:off x="2209800" y="4240213"/>
            <a:ext cx="2755900" cy="2162175"/>
          </a:xfrm>
          <a:prstGeom prst="rect">
            <a:avLst/>
          </a:prstGeom>
          <a:noFill/>
          <a:ln w="9525">
            <a:noFill/>
            <a:miter lim="800000"/>
            <a:headEnd/>
            <a:tailEnd/>
          </a:ln>
        </p:spPr>
      </p:pic>
    </p:spTree>
    <p:extLst>
      <p:ext uri="{BB962C8B-B14F-4D97-AF65-F5344CB8AC3E}">
        <p14:creationId xmlns:p14="http://schemas.microsoft.com/office/powerpoint/2010/main" val="39460200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101850" y="85132"/>
            <a:ext cx="6672263" cy="487363"/>
          </a:xfrm>
        </p:spPr>
        <p:txBody>
          <a:bodyPr>
            <a:normAutofit fontScale="90000"/>
          </a:bodyPr>
          <a:lstStyle/>
          <a:p>
            <a:r>
              <a:rPr lang="en-US" sz="4000" u="sng" dirty="0"/>
              <a:t>Trust</a:t>
            </a:r>
            <a:r>
              <a:rPr lang="en-US" sz="4000" dirty="0"/>
              <a:t> </a:t>
            </a:r>
            <a:r>
              <a:rPr lang="en-US" sz="4000" dirty="0" smtClean="0"/>
              <a:t>Defined</a:t>
            </a:r>
            <a:endParaRPr lang="en-US" sz="4000" dirty="0"/>
          </a:p>
        </p:txBody>
      </p:sp>
      <p:sp>
        <p:nvSpPr>
          <p:cNvPr id="20484" name="Rectangle 3"/>
          <p:cNvSpPr>
            <a:spLocks noGrp="1" noChangeArrowheads="1"/>
          </p:cNvSpPr>
          <p:nvPr>
            <p:ph type="body" sz="half" idx="2"/>
          </p:nvPr>
        </p:nvSpPr>
        <p:spPr>
          <a:xfrm>
            <a:off x="6145876" y="774700"/>
            <a:ext cx="2769523" cy="5395913"/>
          </a:xfrm>
          <a:ln>
            <a:solidFill>
              <a:srgbClr val="FF0000"/>
            </a:solidFill>
          </a:ln>
        </p:spPr>
        <p:txBody>
          <a:bodyPr/>
          <a:lstStyle/>
          <a:p>
            <a:r>
              <a:rPr lang="en-US" dirty="0"/>
              <a:t>Other aspects of Trust:</a:t>
            </a:r>
          </a:p>
          <a:p>
            <a:r>
              <a:rPr lang="en-US" dirty="0"/>
              <a:t>1. ‘Truthfulness’</a:t>
            </a:r>
          </a:p>
          <a:p>
            <a:pPr lvl="1">
              <a:buFontTx/>
              <a:buNone/>
            </a:pPr>
            <a:r>
              <a:rPr lang="en-US" b="1" dirty="0"/>
              <a:t>2. Broken Agreements</a:t>
            </a:r>
          </a:p>
          <a:p>
            <a:pPr lvl="1">
              <a:buFontTx/>
              <a:buNone/>
            </a:pPr>
            <a:r>
              <a:rPr lang="en-US" b="1" dirty="0"/>
              <a:t>3. Late Appointments</a:t>
            </a:r>
          </a:p>
          <a:p>
            <a:pPr lvl="1">
              <a:buFontTx/>
              <a:buNone/>
            </a:pPr>
            <a:r>
              <a:rPr lang="en-US" b="1" dirty="0"/>
              <a:t>4. Late delivery</a:t>
            </a:r>
          </a:p>
          <a:p>
            <a:pPr lvl="1">
              <a:buFontTx/>
              <a:buNone/>
            </a:pPr>
            <a:r>
              <a:rPr lang="en-US" b="1" dirty="0"/>
              <a:t>5. Gossiping to Others</a:t>
            </a:r>
            <a:endParaRPr lang="en-US" dirty="0"/>
          </a:p>
          <a:p>
            <a:endParaRPr lang="en-US" dirty="0"/>
          </a:p>
        </p:txBody>
      </p:sp>
      <p:sp>
        <p:nvSpPr>
          <p:cNvPr id="129028" name="Rectangle 4"/>
          <p:cNvSpPr>
            <a:spLocks noChangeArrowheads="1"/>
          </p:cNvSpPr>
          <p:nvPr/>
        </p:nvSpPr>
        <p:spPr bwMode="auto">
          <a:xfrm>
            <a:off x="204376" y="700764"/>
            <a:ext cx="5853912" cy="6157235"/>
          </a:xfrm>
          <a:prstGeom prst="rect">
            <a:avLst/>
          </a:prstGeom>
          <a:solidFill>
            <a:srgbClr val="FDF56F"/>
          </a:solidFill>
          <a:ln w="9525">
            <a:solidFill>
              <a:srgbClr val="FF0000"/>
            </a:solidFill>
            <a:miter lim="800000"/>
            <a:headEnd/>
            <a:tailEnd/>
          </a:ln>
          <a:effectLst/>
        </p:spPr>
        <p:txBody>
          <a:bodyPr>
            <a:prstTxWarp prst="textNoShape">
              <a:avLst/>
            </a:prstTxWarp>
          </a:bodyPr>
          <a:lstStyle/>
          <a:p>
            <a:pPr marL="342900" indent="-342900">
              <a:spcBef>
                <a:spcPct val="20000"/>
              </a:spcBef>
              <a:buFontTx/>
              <a:buChar char="•"/>
            </a:pPr>
            <a:r>
              <a:rPr lang="en-US" sz="2400" b="1">
                <a:latin typeface="Arial"/>
                <a:cs typeface="Arial"/>
              </a:rPr>
              <a:t>Love.</a:t>
            </a:r>
            <a:r>
              <a:rPr lang="en-US" sz="2400" b="1" u="sng">
                <a:effectLst>
                  <a:outerShdw blurRad="38100" dist="38100" dir="2700000" algn="tl">
                    <a:srgbClr val="FFFFFF"/>
                  </a:outerShdw>
                </a:effectLst>
                <a:latin typeface="Arial"/>
                <a:cs typeface="Arial"/>
              </a:rPr>
              <a:t>Trust</a:t>
            </a:r>
            <a:r>
              <a:rPr lang="en-US" sz="2400" b="1">
                <a:latin typeface="Arial"/>
                <a:cs typeface="Arial"/>
              </a:rPr>
              <a:t>.</a:t>
            </a:r>
            <a:r>
              <a:rPr lang="en-US" sz="2400" b="1" u="sng">
                <a:effectLst>
                  <a:outerShdw blurRad="38100" dist="38100" dir="2700000" algn="tl">
                    <a:srgbClr val="FFFFFF"/>
                  </a:outerShdw>
                </a:effectLst>
                <a:latin typeface="Arial"/>
                <a:cs typeface="Arial"/>
              </a:rPr>
              <a:t>Truthfulness</a:t>
            </a:r>
            <a:endParaRPr lang="en-US" sz="2400">
              <a:latin typeface="Arial"/>
              <a:cs typeface="Arial"/>
            </a:endParaRPr>
          </a:p>
          <a:p>
            <a:pPr marL="742950" lvl="1" indent="-285750">
              <a:spcBef>
                <a:spcPct val="20000"/>
              </a:spcBef>
            </a:pPr>
            <a:r>
              <a:rPr lang="en-US" sz="2400">
                <a:latin typeface="Arial"/>
                <a:cs typeface="Arial"/>
              </a:rPr>
              <a:t>Ambition: No lies.</a:t>
            </a:r>
          </a:p>
          <a:p>
            <a:pPr marL="742950" lvl="1" indent="-285750">
              <a:spcBef>
                <a:spcPct val="20000"/>
              </a:spcBef>
            </a:pPr>
            <a:r>
              <a:rPr lang="en-US" sz="2400">
                <a:latin typeface="Arial"/>
                <a:cs typeface="Arial"/>
              </a:rPr>
              <a:t>Scale: </a:t>
            </a:r>
          </a:p>
          <a:p>
            <a:pPr marL="742950" lvl="1" indent="-285750">
              <a:spcBef>
                <a:spcPct val="20000"/>
              </a:spcBef>
            </a:pPr>
            <a:r>
              <a:rPr lang="en-US" sz="2400">
                <a:latin typeface="Arial"/>
                <a:cs typeface="Arial"/>
              </a:rPr>
              <a:t>	Average </a:t>
            </a:r>
            <a:r>
              <a:rPr lang="en-US" sz="2400" b="1">
                <a:latin typeface="Arial"/>
                <a:cs typeface="Arial"/>
              </a:rPr>
              <a:t>Black</a:t>
            </a:r>
            <a:r>
              <a:rPr lang="en-US" sz="2400">
                <a:latin typeface="Arial"/>
                <a:cs typeface="Arial"/>
              </a:rPr>
              <a:t> lies/month from [defined sources].</a:t>
            </a:r>
          </a:p>
          <a:p>
            <a:pPr marL="742950" lvl="1" indent="-285750">
              <a:spcBef>
                <a:spcPct val="20000"/>
              </a:spcBef>
            </a:pPr>
            <a:r>
              <a:rPr lang="en-US" sz="2400">
                <a:latin typeface="Arial"/>
                <a:cs typeface="Arial"/>
              </a:rPr>
              <a:t>Meter:</a:t>
            </a:r>
          </a:p>
          <a:p>
            <a:pPr marL="742950" lvl="1" indent="-285750">
              <a:spcBef>
                <a:spcPct val="20000"/>
              </a:spcBef>
            </a:pPr>
            <a:r>
              <a:rPr lang="en-US" sz="2400">
                <a:latin typeface="Arial"/>
                <a:cs typeface="Arial"/>
              </a:rPr>
              <a:t>	 independent confidential log from sample of the defined sources.</a:t>
            </a:r>
          </a:p>
          <a:p>
            <a:pPr marL="742950" lvl="1" indent="-285750">
              <a:spcBef>
                <a:spcPct val="20000"/>
              </a:spcBef>
            </a:pPr>
            <a:r>
              <a:rPr lang="en-US" sz="2400">
                <a:latin typeface="Arial"/>
                <a:cs typeface="Arial"/>
              </a:rPr>
              <a:t>Past Lie Level: </a:t>
            </a:r>
          </a:p>
          <a:p>
            <a:pPr marL="1085850" lvl="2" indent="-228600">
              <a:spcBef>
                <a:spcPct val="20000"/>
              </a:spcBef>
            </a:pPr>
            <a:r>
              <a:rPr lang="en-US" sz="2400">
                <a:latin typeface="Arial"/>
                <a:cs typeface="Arial"/>
              </a:rPr>
              <a:t>Past [My Old Mate, 2004] 42 &lt;-Bart</a:t>
            </a:r>
          </a:p>
          <a:p>
            <a:pPr marL="742950" lvl="1" indent="-285750">
              <a:spcBef>
                <a:spcPct val="20000"/>
              </a:spcBef>
            </a:pPr>
            <a:r>
              <a:rPr lang="en-US" sz="2400">
                <a:latin typeface="Arial"/>
                <a:cs typeface="Arial"/>
              </a:rPr>
              <a:t>Goal</a:t>
            </a:r>
          </a:p>
          <a:p>
            <a:pPr marL="742950" lvl="1" indent="-285750">
              <a:spcBef>
                <a:spcPct val="20000"/>
              </a:spcBef>
            </a:pPr>
            <a:r>
              <a:rPr lang="en-US" sz="2400">
                <a:latin typeface="Arial"/>
                <a:cs typeface="Arial"/>
              </a:rPr>
              <a:t>	 [My Current Mate, Year = 2005] Past Lie Level/2</a:t>
            </a:r>
          </a:p>
          <a:p>
            <a:pPr marL="742950" lvl="1" indent="-285750">
              <a:spcBef>
                <a:spcPct val="20000"/>
              </a:spcBef>
            </a:pPr>
            <a:r>
              <a:rPr lang="en-US" sz="2400" b="1">
                <a:latin typeface="Arial"/>
                <a:cs typeface="Arial"/>
              </a:rPr>
              <a:t>Black</a:t>
            </a:r>
            <a:r>
              <a:rPr lang="en-US" sz="2400">
                <a:latin typeface="Arial"/>
                <a:cs typeface="Arial"/>
              </a:rPr>
              <a:t>: Defined: Non White Lies</a:t>
            </a:r>
          </a:p>
        </p:txBody>
      </p:sp>
    </p:spTree>
    <p:extLst>
      <p:ext uri="{BB962C8B-B14F-4D97-AF65-F5344CB8AC3E}">
        <p14:creationId xmlns:p14="http://schemas.microsoft.com/office/powerpoint/2010/main" val="26693726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457200" y="-152400"/>
            <a:ext cx="8229600" cy="1143000"/>
          </a:xfrm>
        </p:spPr>
        <p:txBody>
          <a:bodyPr/>
          <a:lstStyle/>
          <a:p>
            <a:r>
              <a:rPr lang="en-GB" dirty="0"/>
              <a:t>Camaraderie    (Real Case UK)</a:t>
            </a:r>
          </a:p>
        </p:txBody>
      </p:sp>
      <p:sp>
        <p:nvSpPr>
          <p:cNvPr id="139267" name="Rectangle 3"/>
          <p:cNvSpPr>
            <a:spLocks noGrp="1" noChangeArrowheads="1"/>
          </p:cNvSpPr>
          <p:nvPr>
            <p:ph type="body" idx="1"/>
          </p:nvPr>
        </p:nvSpPr>
        <p:spPr>
          <a:xfrm>
            <a:off x="1143000" y="1009650"/>
            <a:ext cx="7881938" cy="5092700"/>
          </a:xfrm>
        </p:spPr>
        <p:txBody>
          <a:bodyPr>
            <a:normAutofit lnSpcReduction="10000"/>
          </a:bodyPr>
          <a:lstStyle/>
          <a:p>
            <a:pPr marL="365125" indent="-365125" defTabSz="974725">
              <a:lnSpc>
                <a:spcPct val="80000"/>
              </a:lnSpc>
              <a:buFontTx/>
              <a:buNone/>
            </a:pPr>
            <a:r>
              <a:rPr lang="en-GB" sz="2700" b="1" u="sng"/>
              <a:t>Ambition</a:t>
            </a:r>
            <a:r>
              <a:rPr lang="en-GB" sz="2700"/>
              <a:t>: </a:t>
            </a:r>
            <a:r>
              <a:rPr lang="en-GB" sz="2700" i="1"/>
              <a:t>to maintain an exceptionally high sense of good personal feelings and co-operation amongst all staff: family atmosphere, corporate patriotism. In spite of business change and pressures.</a:t>
            </a:r>
            <a:endParaRPr lang="en-GB" sz="2700"/>
          </a:p>
          <a:p>
            <a:pPr marL="365125" indent="-365125" defTabSz="974725">
              <a:lnSpc>
                <a:spcPct val="80000"/>
              </a:lnSpc>
              <a:buFontTx/>
              <a:buNone/>
            </a:pPr>
            <a:r>
              <a:rPr lang="en-GB" sz="2700" b="1" u="sng"/>
              <a:t>Scale</a:t>
            </a:r>
            <a:r>
              <a:rPr lang="en-GB" sz="2700"/>
              <a:t>:  </a:t>
            </a:r>
            <a:r>
              <a:rPr lang="en-GB" sz="2700" b="1">
                <a:effectLst>
                  <a:outerShdw blurRad="38100" dist="38100" dir="2700000" algn="tl">
                    <a:srgbClr val="DDDDDD"/>
                  </a:outerShdw>
                </a:effectLst>
              </a:rPr>
              <a:t>probability that individuals enjoy the working atmosphere so much that they would not move to another company for less than 50% pay rise</a:t>
            </a:r>
            <a:r>
              <a:rPr lang="en-GB" sz="2700"/>
              <a:t>.</a:t>
            </a:r>
          </a:p>
          <a:p>
            <a:pPr marL="365125" indent="-365125" defTabSz="974725">
              <a:lnSpc>
                <a:spcPct val="80000"/>
              </a:lnSpc>
              <a:buFontTx/>
              <a:buNone/>
            </a:pPr>
            <a:r>
              <a:rPr lang="en-GB" sz="2700" b="1" u="sng"/>
              <a:t>Meter</a:t>
            </a:r>
            <a:r>
              <a:rPr lang="en-GB" sz="2700"/>
              <a:t>: Apparently real offer via CD-S</a:t>
            </a:r>
          </a:p>
          <a:p>
            <a:pPr marL="365125" indent="-365125" defTabSz="974725">
              <a:lnSpc>
                <a:spcPct val="80000"/>
              </a:lnSpc>
              <a:buFontTx/>
              <a:buNone/>
            </a:pPr>
            <a:r>
              <a:rPr lang="en-GB" sz="2700" b="1" u="sng"/>
              <a:t>Past</a:t>
            </a:r>
            <a:r>
              <a:rPr lang="en-GB" sz="2700"/>
              <a:t> [September 2001] 60+ % &lt;- R &amp; CD</a:t>
            </a:r>
          </a:p>
          <a:p>
            <a:pPr marL="365125" indent="-365125" defTabSz="974725">
              <a:lnSpc>
                <a:spcPct val="80000"/>
              </a:lnSpc>
              <a:buFontTx/>
              <a:buNone/>
            </a:pPr>
            <a:r>
              <a:rPr lang="en-GB" sz="2700" b="1" u="sng"/>
              <a:t>Goal</a:t>
            </a:r>
            <a:r>
              <a:rPr lang="en-GB" sz="2700"/>
              <a:t> [Mid 2002] 10%, [End 2002] </a:t>
            </a:r>
            <a:r>
              <a:rPr lang="en-GB" sz="2700" b="1"/>
              <a:t>&lt;1%</a:t>
            </a:r>
            <a:r>
              <a:rPr lang="en-GB" sz="2700"/>
              <a:t> &lt;- R &amp; CD</a:t>
            </a:r>
          </a:p>
          <a:p>
            <a:pPr marL="365125" indent="-365125" defTabSz="974725">
              <a:lnSpc>
                <a:spcPct val="80000"/>
              </a:lnSpc>
              <a:buFontTx/>
              <a:buNone/>
            </a:pPr>
            <a:r>
              <a:rPr lang="en-GB" sz="2700" b="1" u="sng"/>
              <a:t>Rationale</a:t>
            </a:r>
            <a:r>
              <a:rPr lang="en-GB" sz="2700"/>
              <a:t>: </a:t>
            </a:r>
          </a:p>
          <a:p>
            <a:pPr marL="365125" indent="-365125" defTabSz="974725">
              <a:lnSpc>
                <a:spcPct val="80000"/>
              </a:lnSpc>
              <a:buFontTx/>
              <a:buNone/>
            </a:pPr>
            <a:r>
              <a:rPr lang="en-GB" sz="2700"/>
              <a:t>	maintain staff number, and morale as core of business and business predictability for customers.</a:t>
            </a:r>
          </a:p>
        </p:txBody>
      </p:sp>
    </p:spTree>
    <p:extLst>
      <p:ext uri="{BB962C8B-B14F-4D97-AF65-F5344CB8AC3E}">
        <p14:creationId xmlns:p14="http://schemas.microsoft.com/office/powerpoint/2010/main" val="1573577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‘Christian’ Friend</a:t>
            </a:r>
            <a:endParaRPr lang="en-GB" dirty="0"/>
          </a:p>
        </p:txBody>
      </p:sp>
      <p:sp>
        <p:nvSpPr>
          <p:cNvPr id="3" name="Content Placeholder 2"/>
          <p:cNvSpPr>
            <a:spLocks noGrp="1"/>
          </p:cNvSpPr>
          <p:nvPr>
            <p:ph idx="1"/>
          </p:nvPr>
        </p:nvSpPr>
        <p:spPr>
          <a:xfrm>
            <a:off x="457200" y="1295400"/>
            <a:ext cx="8229600" cy="2590800"/>
          </a:xfrm>
        </p:spPr>
        <p:txBody>
          <a:bodyPr/>
          <a:lstStyle/>
          <a:p>
            <a:r>
              <a:rPr lang="en-GB" sz="3200" dirty="0" smtClean="0"/>
              <a:t>Lawrence Day. Seattle Washington</a:t>
            </a:r>
          </a:p>
          <a:p>
            <a:r>
              <a:rPr lang="en-GB" sz="3200" dirty="0" smtClean="0"/>
              <a:t>“Love is not quantifiable”</a:t>
            </a:r>
          </a:p>
          <a:p>
            <a:pPr lvl="1"/>
            <a:r>
              <a:rPr lang="en-GB" sz="3200" dirty="0" smtClean="0"/>
              <a:t>Not in Bible</a:t>
            </a:r>
          </a:p>
          <a:p>
            <a:pPr lvl="1"/>
            <a:r>
              <a:rPr lang="en-GB" sz="3200" dirty="0" smtClean="0"/>
              <a:t>Little guidance from God and Jesus</a:t>
            </a:r>
            <a:endParaRPr lang="en-GB" sz="3200" dirty="0"/>
          </a:p>
        </p:txBody>
      </p:sp>
      <p:pic>
        <p:nvPicPr>
          <p:cNvPr id="111618" name="Picture 2"/>
          <p:cNvPicPr>
            <a:picLocks noChangeAspect="1" noChangeArrowheads="1"/>
          </p:cNvPicPr>
          <p:nvPr/>
        </p:nvPicPr>
        <p:blipFill>
          <a:blip r:embed="rId2"/>
          <a:srcRect/>
          <a:stretch>
            <a:fillRect/>
          </a:stretch>
        </p:blipFill>
        <p:spPr bwMode="auto">
          <a:xfrm>
            <a:off x="5892800" y="3606800"/>
            <a:ext cx="3251200" cy="3251200"/>
          </a:xfrm>
          <a:prstGeom prst="rect">
            <a:avLst/>
          </a:prstGeom>
          <a:noFill/>
          <a:ln w="9525">
            <a:noFill/>
            <a:miter lim="800000"/>
            <a:headEnd/>
            <a:tailEnd/>
          </a:ln>
          <a:effectLst/>
        </p:spPr>
      </p:pic>
    </p:spTree>
    <p:extLst>
      <p:ext uri="{BB962C8B-B14F-4D97-AF65-F5344CB8AC3E}">
        <p14:creationId xmlns:p14="http://schemas.microsoft.com/office/powerpoint/2010/main" val="934426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33400" y="177800"/>
            <a:ext cx="8470900" cy="784225"/>
          </a:xfrm>
        </p:spPr>
        <p:txBody>
          <a:bodyPr>
            <a:noAutofit/>
          </a:bodyPr>
          <a:lstStyle/>
          <a:p>
            <a:r>
              <a:rPr lang="en-US" sz="2600" dirty="0"/>
              <a:t>Love: Biblical Dimensions</a:t>
            </a:r>
            <a:r>
              <a:rPr lang="en-US" sz="2600" dirty="0" smtClean="0"/>
              <a:t> </a:t>
            </a:r>
            <a:br>
              <a:rPr lang="en-US" sz="2600" dirty="0" smtClean="0"/>
            </a:br>
            <a:r>
              <a:rPr lang="en-US" sz="2600" dirty="0" smtClean="0"/>
              <a:t>&lt;</a:t>
            </a:r>
            <a:r>
              <a:rPr lang="en-US" sz="2600" dirty="0"/>
              <a:t>- Lawrence Day, Boeing</a:t>
            </a:r>
          </a:p>
        </p:txBody>
      </p:sp>
      <p:sp>
        <p:nvSpPr>
          <p:cNvPr id="22532" name="Rectangle 3"/>
          <p:cNvSpPr>
            <a:spLocks noGrp="1" noChangeArrowheads="1"/>
          </p:cNvSpPr>
          <p:nvPr>
            <p:ph type="body" sz="half" idx="2"/>
          </p:nvPr>
        </p:nvSpPr>
        <p:spPr>
          <a:xfrm>
            <a:off x="4176713" y="842963"/>
            <a:ext cx="4976812" cy="5605462"/>
          </a:xfrm>
        </p:spPr>
        <p:txBody>
          <a:bodyPr/>
          <a:lstStyle/>
          <a:p>
            <a:pPr marL="0" indent="0" defTabSz="974725">
              <a:lnSpc>
                <a:spcPct val="90000"/>
              </a:lnSpc>
              <a:buFontTx/>
              <a:buNone/>
            </a:pPr>
            <a:r>
              <a:rPr lang="en-US" sz="1600" b="1"/>
              <a:t>A person who loves acts the following way toward the person being loved:</a:t>
            </a:r>
          </a:p>
          <a:p>
            <a:pPr marL="0" indent="0" defTabSz="974725">
              <a:lnSpc>
                <a:spcPct val="90000"/>
              </a:lnSpc>
              <a:buFontTx/>
              <a:buNone/>
            </a:pPr>
            <a:endParaRPr lang="en-US" sz="1600" b="1"/>
          </a:p>
          <a:p>
            <a:pPr marL="0" indent="0" defTabSz="974725">
              <a:lnSpc>
                <a:spcPct val="90000"/>
              </a:lnSpc>
              <a:buFontTx/>
              <a:buNone/>
            </a:pPr>
            <a:r>
              <a:rPr lang="en-US" sz="1600" b="1"/>
              <a:t>1.	suffereth long</a:t>
            </a:r>
          </a:p>
          <a:p>
            <a:pPr marL="0" indent="0" defTabSz="974725">
              <a:lnSpc>
                <a:spcPct val="90000"/>
              </a:lnSpc>
              <a:buFontTx/>
              <a:buNone/>
            </a:pPr>
            <a:r>
              <a:rPr lang="en-US" sz="1600" b="1"/>
              <a:t>2.	is kind</a:t>
            </a:r>
          </a:p>
          <a:p>
            <a:pPr marL="0" indent="0" defTabSz="974725">
              <a:lnSpc>
                <a:spcPct val="90000"/>
              </a:lnSpc>
              <a:buFontTx/>
              <a:buNone/>
            </a:pPr>
            <a:r>
              <a:rPr lang="en-US" sz="1600" b="1"/>
              <a:t>3.	envieth not</a:t>
            </a:r>
          </a:p>
          <a:p>
            <a:pPr marL="0" indent="0" defTabSz="974725">
              <a:lnSpc>
                <a:spcPct val="90000"/>
              </a:lnSpc>
              <a:buFontTx/>
              <a:buNone/>
            </a:pPr>
            <a:r>
              <a:rPr lang="en-US" sz="1600" b="1"/>
              <a:t>4.	vaunteth not itself, vaunteth...: </a:t>
            </a:r>
          </a:p>
          <a:p>
            <a:pPr marL="974725" lvl="2" indent="0" defTabSz="974725">
              <a:lnSpc>
                <a:spcPct val="90000"/>
              </a:lnSpc>
              <a:buFontTx/>
              <a:buNone/>
            </a:pPr>
            <a:r>
              <a:rPr lang="en-US" sz="1600" b="1"/>
              <a:t>or, is not rash   (Vaunt = extravagant self praise)</a:t>
            </a:r>
          </a:p>
          <a:p>
            <a:pPr marL="0" indent="0" defTabSz="974725">
              <a:lnSpc>
                <a:spcPct val="90000"/>
              </a:lnSpc>
              <a:buFontTx/>
              <a:buNone/>
            </a:pPr>
            <a:r>
              <a:rPr lang="en-US" sz="1600" b="1"/>
              <a:t>5.	is not puffed up</a:t>
            </a:r>
          </a:p>
          <a:p>
            <a:pPr marL="0" indent="0" defTabSz="974725">
              <a:lnSpc>
                <a:spcPct val="90000"/>
              </a:lnSpc>
              <a:buFontTx/>
              <a:buNone/>
            </a:pPr>
            <a:r>
              <a:rPr lang="en-US" sz="1600" b="1"/>
              <a:t>6.	Doth not behave itself unseemly</a:t>
            </a:r>
          </a:p>
          <a:p>
            <a:pPr marL="0" indent="0" defTabSz="974725">
              <a:lnSpc>
                <a:spcPct val="90000"/>
              </a:lnSpc>
              <a:buFontTx/>
              <a:buNone/>
            </a:pPr>
            <a:r>
              <a:rPr lang="en-US" sz="1600" b="1"/>
              <a:t>7.	seeketh not her own</a:t>
            </a:r>
          </a:p>
          <a:p>
            <a:pPr marL="0" indent="0" defTabSz="974725">
              <a:lnSpc>
                <a:spcPct val="90000"/>
              </a:lnSpc>
              <a:buFontTx/>
              <a:buNone/>
            </a:pPr>
            <a:r>
              <a:rPr lang="en-US" sz="1600" b="1"/>
              <a:t>8.	is not easily provoked</a:t>
            </a:r>
          </a:p>
          <a:p>
            <a:pPr marL="0" indent="0" defTabSz="974725">
              <a:lnSpc>
                <a:spcPct val="90000"/>
              </a:lnSpc>
              <a:buFontTx/>
              <a:buNone/>
            </a:pPr>
            <a:r>
              <a:rPr lang="en-US" sz="1600" b="1"/>
              <a:t>9.	thinketh no evil</a:t>
            </a:r>
          </a:p>
          <a:p>
            <a:pPr marL="0" indent="0" defTabSz="974725">
              <a:lnSpc>
                <a:spcPct val="90000"/>
              </a:lnSpc>
              <a:buFontTx/>
              <a:buNone/>
            </a:pPr>
            <a:r>
              <a:rPr lang="en-US" sz="1600" b="1"/>
              <a:t>10.	Rejoiceth not in iniquity   (=an unjust act)</a:t>
            </a:r>
          </a:p>
          <a:p>
            <a:pPr marL="0" indent="0" defTabSz="974725">
              <a:lnSpc>
                <a:spcPct val="90000"/>
              </a:lnSpc>
              <a:buFontTx/>
              <a:buNone/>
            </a:pPr>
            <a:r>
              <a:rPr lang="en-US" sz="1600" b="1"/>
              <a:t>11.	rejoiceth in the truth</a:t>
            </a:r>
          </a:p>
          <a:p>
            <a:pPr marL="0" indent="0" defTabSz="974725">
              <a:lnSpc>
                <a:spcPct val="90000"/>
              </a:lnSpc>
              <a:buFontTx/>
              <a:buNone/>
            </a:pPr>
            <a:r>
              <a:rPr lang="en-US" sz="1600" b="1"/>
              <a:t>12.	Beareth all things</a:t>
            </a:r>
          </a:p>
          <a:p>
            <a:pPr marL="0" indent="0" defTabSz="974725">
              <a:lnSpc>
                <a:spcPct val="90000"/>
              </a:lnSpc>
              <a:buFontTx/>
              <a:buNone/>
            </a:pPr>
            <a:r>
              <a:rPr lang="en-US" sz="1600" b="1"/>
              <a:t>13.	believeth all things</a:t>
            </a:r>
          </a:p>
          <a:p>
            <a:pPr marL="0" indent="0" defTabSz="974725">
              <a:lnSpc>
                <a:spcPct val="90000"/>
              </a:lnSpc>
              <a:buFontTx/>
              <a:buNone/>
            </a:pPr>
            <a:r>
              <a:rPr lang="en-US" sz="1600" b="1"/>
              <a:t>14.	hopeth all things</a:t>
            </a:r>
          </a:p>
          <a:p>
            <a:pPr marL="0" indent="0" defTabSz="974725">
              <a:lnSpc>
                <a:spcPct val="90000"/>
              </a:lnSpc>
              <a:buFontTx/>
              <a:buNone/>
            </a:pPr>
            <a:r>
              <a:rPr lang="en-US" sz="1600" b="1"/>
              <a:t>15.	endureth all things</a:t>
            </a:r>
          </a:p>
          <a:p>
            <a:pPr marL="0" indent="0" defTabSz="974725">
              <a:lnSpc>
                <a:spcPct val="90000"/>
              </a:lnSpc>
              <a:buFontTx/>
              <a:buNone/>
            </a:pPr>
            <a:r>
              <a:rPr lang="en-US" sz="1600" b="1"/>
              <a:t>16.	never faileth</a:t>
            </a:r>
          </a:p>
        </p:txBody>
      </p:sp>
      <p:pic>
        <p:nvPicPr>
          <p:cNvPr id="22533" name="Picture 4"/>
          <p:cNvPicPr>
            <a:picLocks noGrp="1" noChangeAspect="1" noChangeArrowheads="1"/>
          </p:cNvPicPr>
          <p:nvPr>
            <p:ph type="clipArt" sz="half" idx="1"/>
          </p:nvPr>
        </p:nvPicPr>
        <p:blipFill>
          <a:blip r:embed="rId3"/>
          <a:srcRect/>
          <a:stretch>
            <a:fillRect/>
          </a:stretch>
        </p:blipFill>
        <p:spPr>
          <a:xfrm>
            <a:off x="1701800" y="4281488"/>
            <a:ext cx="2514600" cy="2370137"/>
          </a:xfrm>
        </p:spPr>
      </p:pic>
      <p:sp>
        <p:nvSpPr>
          <p:cNvPr id="22534" name="Text Box 5"/>
          <p:cNvSpPr txBox="1">
            <a:spLocks noChangeArrowheads="1"/>
          </p:cNvSpPr>
          <p:nvPr/>
        </p:nvSpPr>
        <p:spPr bwMode="auto">
          <a:xfrm>
            <a:off x="1381125" y="1090613"/>
            <a:ext cx="2667000" cy="3323987"/>
          </a:xfrm>
          <a:prstGeom prst="rect">
            <a:avLst/>
          </a:prstGeom>
          <a:noFill/>
          <a:ln w="12700" cap="sq">
            <a:noFill/>
            <a:miter lim="800000"/>
            <a:headEnd/>
            <a:tailEnd/>
          </a:ln>
        </p:spPr>
        <p:txBody>
          <a:bodyPr>
            <a:prstTxWarp prst="textNoShape">
              <a:avLst/>
            </a:prstTxWarp>
            <a:spAutoFit/>
          </a:bodyPr>
          <a:lstStyle/>
          <a:p>
            <a:pPr>
              <a:spcBef>
                <a:spcPct val="50000"/>
              </a:spcBef>
            </a:pPr>
            <a:r>
              <a:rPr kumimoji="1" lang="en-US" sz="2000" b="1" dirty="0">
                <a:latin typeface="Calibri" charset="0"/>
              </a:rPr>
              <a:t>The biblical citation (Book of First </a:t>
            </a:r>
            <a:r>
              <a:rPr kumimoji="1" lang="en-US" sz="2000" b="1" dirty="0" smtClean="0">
                <a:latin typeface="Calibri" charset="0"/>
              </a:rPr>
              <a:t>Corinthians</a:t>
            </a:r>
            <a:r>
              <a:rPr kumimoji="1" lang="en-US" sz="2000" b="1" smtClean="0">
                <a:latin typeface="Calibri" charset="0"/>
              </a:rPr>
              <a:t>, Chapter 13) </a:t>
            </a:r>
            <a:r>
              <a:rPr kumimoji="1" lang="en-US" sz="2000" b="1">
                <a:latin typeface="Calibri" charset="0"/>
              </a:rPr>
              <a:t>I included gives the quantification of the term "love" (agape in Greek).   </a:t>
            </a:r>
            <a:r>
              <a:rPr kumimoji="1" lang="en-US" sz="2000" b="1" dirty="0">
                <a:latin typeface="Calibri" charset="0"/>
              </a:rPr>
              <a:t>The ‘quantification’ for love would be as follows: </a:t>
            </a:r>
          </a:p>
          <a:p>
            <a:pPr>
              <a:spcBef>
                <a:spcPct val="50000"/>
              </a:spcBef>
            </a:pPr>
            <a:r>
              <a:rPr kumimoji="1" lang="en-US" sz="2000" b="1" dirty="0">
                <a:latin typeface="Calibri" charset="0"/>
              </a:rPr>
              <a:t>------------&gt;</a:t>
            </a:r>
          </a:p>
        </p:txBody>
      </p:sp>
    </p:spTree>
    <p:extLst>
      <p:ext uri="{BB962C8B-B14F-4D97-AF65-F5344CB8AC3E}">
        <p14:creationId xmlns:p14="http://schemas.microsoft.com/office/powerpoint/2010/main" val="313701946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Paper on ‘Love Quantified’</a:t>
            </a:r>
            <a:br>
              <a:rPr lang="en-GB" dirty="0" smtClean="0"/>
            </a:br>
            <a:r>
              <a:rPr lang="en-US" sz="2000" dirty="0" err="1" smtClean="0"/>
              <a:t>http://www.gilb.com/tiki-download_file.php?fileId</a:t>
            </a:r>
            <a:r>
              <a:rPr lang="en-US" sz="2000" smtClean="0"/>
              <a:t>=335</a:t>
            </a:r>
            <a:br>
              <a:rPr lang="en-US" sz="2000" smtClean="0"/>
            </a:br>
            <a:endParaRPr lang="en-GB" sz="2000" dirty="0"/>
          </a:p>
        </p:txBody>
      </p:sp>
      <p:pic>
        <p:nvPicPr>
          <p:cNvPr id="6" name="Picture 5" descr="Screen shot 2010-04-15 at 18.15.19.png"/>
          <p:cNvPicPr>
            <a:picLocks noChangeAspect="1"/>
          </p:cNvPicPr>
          <p:nvPr/>
        </p:nvPicPr>
        <p:blipFill>
          <a:blip r:embed="rId2">
            <a:grayscl/>
            <a:lum bright="-28000"/>
          </a:blip>
          <a:stretch>
            <a:fillRect/>
          </a:stretch>
        </p:blipFill>
        <p:spPr>
          <a:xfrm>
            <a:off x="355600" y="1300948"/>
            <a:ext cx="4292600" cy="5449101"/>
          </a:xfrm>
          <a:prstGeom prst="rect">
            <a:avLst/>
          </a:prstGeom>
        </p:spPr>
      </p:pic>
      <p:pic>
        <p:nvPicPr>
          <p:cNvPr id="7" name="Picture 6" descr="Screen shot 2010-04-15 at 18.19.22.png"/>
          <p:cNvPicPr>
            <a:picLocks noChangeAspect="1"/>
          </p:cNvPicPr>
          <p:nvPr/>
        </p:nvPicPr>
        <p:blipFill>
          <a:blip r:embed="rId3"/>
          <a:stretch>
            <a:fillRect/>
          </a:stretch>
        </p:blipFill>
        <p:spPr>
          <a:xfrm>
            <a:off x="4649107" y="1600200"/>
            <a:ext cx="5790293" cy="3962400"/>
          </a:xfrm>
          <a:prstGeom prst="rect">
            <a:avLst/>
          </a:prstGeom>
        </p:spPr>
      </p:pic>
      <p:sp>
        <p:nvSpPr>
          <p:cNvPr id="8" name="TextBox 7"/>
          <p:cNvSpPr txBox="1"/>
          <p:nvPr/>
        </p:nvSpPr>
        <p:spPr>
          <a:xfrm>
            <a:off x="5562600" y="1600200"/>
            <a:ext cx="184666" cy="369332"/>
          </a:xfrm>
          <a:prstGeom prst="rect">
            <a:avLst/>
          </a:prstGeom>
          <a:noFill/>
        </p:spPr>
        <p:txBody>
          <a:bodyPr wrap="none" rtlCol="0">
            <a:spAutoFit/>
          </a:bodyPr>
          <a:lstStyle/>
          <a:p>
            <a:endParaRPr lang="en-GB" dirty="0"/>
          </a:p>
        </p:txBody>
      </p:sp>
      <p:sp>
        <p:nvSpPr>
          <p:cNvPr id="4" name="Text Placeholder 3"/>
          <p:cNvSpPr>
            <a:spLocks noGrp="1"/>
          </p:cNvSpPr>
          <p:nvPr>
            <p:ph type="body" sz="half" idx="2"/>
          </p:nvPr>
        </p:nvSpPr>
        <p:spPr/>
        <p:txBody>
          <a:bodyPr/>
          <a:lstStyle/>
          <a:p>
            <a:pPr marL="0" indent="0">
              <a:buNone/>
            </a:pPr>
            <a:r>
              <a:rPr lang="en-US" dirty="0" smtClean="0"/>
              <a:t> </a:t>
            </a:r>
            <a:endParaRPr lang="en-GB" dirty="0"/>
          </a:p>
        </p:txBody>
      </p:sp>
    </p:spTree>
    <p:extLst>
      <p:ext uri="{BB962C8B-B14F-4D97-AF65-F5344CB8AC3E}">
        <p14:creationId xmlns:p14="http://schemas.microsoft.com/office/powerpoint/2010/main" val="27663248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608"/>
            <a:ext cx="8441738" cy="746988"/>
          </a:xfrm>
        </p:spPr>
        <p:txBody>
          <a:bodyPr>
            <a:noAutofit/>
          </a:bodyPr>
          <a:lstStyle/>
          <a:p>
            <a:r>
              <a:rPr lang="nb-NO" sz="2800" dirty="0" err="1" smtClean="0">
                <a:cs typeface="Arial Black"/>
              </a:rPr>
              <a:t>Black-Eyed</a:t>
            </a:r>
            <a:r>
              <a:rPr lang="nb-NO" sz="2800" dirty="0" smtClean="0">
                <a:cs typeface="Arial Black"/>
              </a:rPr>
              <a:t> </a:t>
            </a:r>
            <a:r>
              <a:rPr lang="nb-NO" sz="2800" dirty="0" err="1" smtClean="0">
                <a:cs typeface="Arial Black"/>
              </a:rPr>
              <a:t>Peas</a:t>
            </a:r>
            <a:r>
              <a:rPr lang="nb-NO" sz="2800" dirty="0" smtClean="0">
                <a:cs typeface="Arial Black"/>
              </a:rPr>
              <a:t> </a:t>
            </a:r>
            <a:r>
              <a:rPr lang="nb-NO" sz="2800" dirty="0" err="1" smtClean="0">
                <a:cs typeface="Arial Black"/>
              </a:rPr>
              <a:t>song</a:t>
            </a:r>
            <a:r>
              <a:rPr lang="nb-NO" sz="2800" dirty="0" smtClean="0">
                <a:cs typeface="Arial Black"/>
              </a:rPr>
              <a:t>   ”I </a:t>
            </a:r>
            <a:r>
              <a:rPr lang="nb-NO" sz="2800" dirty="0" err="1" smtClean="0">
                <a:cs typeface="Arial Black"/>
              </a:rPr>
              <a:t>gotta</a:t>
            </a:r>
            <a:r>
              <a:rPr lang="nb-NO" sz="2800" dirty="0" smtClean="0">
                <a:cs typeface="Arial Black"/>
              </a:rPr>
              <a:t> Feeling” </a:t>
            </a:r>
            <a:r>
              <a:rPr lang="nb-NO" sz="2800" dirty="0" err="1" smtClean="0">
                <a:cs typeface="Arial Black"/>
              </a:rPr>
              <a:t>gets</a:t>
            </a:r>
            <a:r>
              <a:rPr lang="nb-NO" sz="2800" dirty="0" smtClean="0">
                <a:cs typeface="Arial Black"/>
              </a:rPr>
              <a:t> 8.9 </a:t>
            </a:r>
            <a:r>
              <a:rPr lang="nb-NO" sz="2800" dirty="0" err="1" smtClean="0">
                <a:cs typeface="Arial Black"/>
              </a:rPr>
              <a:t>of</a:t>
            </a:r>
            <a:r>
              <a:rPr lang="nb-NO" sz="2800" dirty="0" smtClean="0">
                <a:cs typeface="Arial Black"/>
              </a:rPr>
              <a:t> 10 from Hit Song Science software</a:t>
            </a:r>
            <a:endParaRPr lang="nb-NO" sz="2800" dirty="0">
              <a:cs typeface="Arial Black"/>
            </a:endParaRPr>
          </a:p>
        </p:txBody>
      </p:sp>
      <p:pic>
        <p:nvPicPr>
          <p:cNvPr id="4" name="Content Placeholder 3" descr="Black eyed pea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5578" t="11616" b="9286"/>
          <a:stretch/>
        </p:blipFill>
        <p:spPr>
          <a:xfrm rot="5400000">
            <a:off x="1676573" y="461571"/>
            <a:ext cx="5781831" cy="6854102"/>
          </a:xfrm>
        </p:spPr>
      </p:pic>
      <p:sp>
        <p:nvSpPr>
          <p:cNvPr id="5" name="Rectangle 4"/>
          <p:cNvSpPr/>
          <p:nvPr/>
        </p:nvSpPr>
        <p:spPr>
          <a:xfrm>
            <a:off x="7083350" y="6494698"/>
            <a:ext cx="750102" cy="25927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20042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752600" y="0"/>
            <a:ext cx="7391400" cy="1752600"/>
          </a:xfrm>
          <a:noFill/>
        </p:spPr>
        <p:txBody>
          <a:bodyPr/>
          <a:lstStyle/>
          <a:p>
            <a:r>
              <a:rPr lang="en-US" dirty="0"/>
              <a:t>Mathematical Models of Love &amp; </a:t>
            </a:r>
            <a:r>
              <a:rPr lang="en-US" dirty="0" smtClean="0"/>
              <a:t>Happiness</a:t>
            </a:r>
            <a:br>
              <a:rPr lang="en-US" dirty="0" smtClean="0"/>
            </a:br>
            <a:r>
              <a:rPr lang="en-US" dirty="0" smtClean="0">
                <a:hlinkClick r:id="rId3"/>
              </a:rPr>
              <a:t>http://sprott.physics.wisc.edu/ lectures/love&amp;hap/</a:t>
            </a:r>
            <a:r>
              <a:rPr lang="en-US" dirty="0" smtClean="0"/>
              <a:t>  (This talk)</a:t>
            </a:r>
            <a:br>
              <a:rPr lang="en-US" dirty="0" smtClean="0"/>
            </a:br>
            <a:endParaRPr lang="en-US" dirty="0"/>
          </a:p>
        </p:txBody>
      </p:sp>
      <p:sp>
        <p:nvSpPr>
          <p:cNvPr id="15363" name="Rectangle 3"/>
          <p:cNvSpPr>
            <a:spLocks noGrp="1" noChangeArrowheads="1"/>
          </p:cNvSpPr>
          <p:nvPr>
            <p:ph type="subTitle" idx="1"/>
          </p:nvPr>
        </p:nvSpPr>
        <p:spPr>
          <a:xfrm>
            <a:off x="4648200" y="1752600"/>
            <a:ext cx="4038600" cy="4876800"/>
          </a:xfrm>
          <a:noFill/>
        </p:spPr>
        <p:txBody>
          <a:bodyPr/>
          <a:lstStyle/>
          <a:p>
            <a:pPr>
              <a:buFont typeface="Monotype Sorts" charset="2"/>
              <a:buNone/>
            </a:pPr>
            <a:endParaRPr lang="en-US" dirty="0"/>
          </a:p>
          <a:p>
            <a:pPr>
              <a:buFont typeface="Monotype Sorts" charset="2"/>
              <a:buNone/>
            </a:pPr>
            <a:r>
              <a:rPr lang="en-US" sz="3200" b="1" dirty="0">
                <a:hlinkClick r:id="rId4"/>
              </a:rPr>
              <a:t>J. C. Sprott</a:t>
            </a:r>
            <a:endParaRPr lang="en-US" dirty="0"/>
          </a:p>
          <a:p>
            <a:pPr>
              <a:buFont typeface="Monotype Sorts" charset="2"/>
              <a:buNone/>
            </a:pPr>
            <a:r>
              <a:rPr lang="en-US" i="1" dirty="0"/>
              <a:t>Department of Physics</a:t>
            </a:r>
          </a:p>
          <a:p>
            <a:pPr>
              <a:buFont typeface="Monotype Sorts" charset="2"/>
              <a:buNone/>
            </a:pPr>
            <a:r>
              <a:rPr lang="en-US" i="1" dirty="0"/>
              <a:t>University of Wisconsin - Madison</a:t>
            </a:r>
          </a:p>
          <a:p>
            <a:pPr>
              <a:buFont typeface="Monotype Sorts" charset="2"/>
              <a:buNone/>
            </a:pPr>
            <a:endParaRPr lang="en-US" i="1" dirty="0"/>
          </a:p>
          <a:p>
            <a:pPr>
              <a:buFont typeface="Monotype Sorts" charset="2"/>
              <a:buNone/>
            </a:pPr>
            <a:r>
              <a:rPr lang="en-US" dirty="0"/>
              <a:t>Presented to the</a:t>
            </a:r>
          </a:p>
          <a:p>
            <a:pPr>
              <a:buFont typeface="Monotype Sorts" charset="2"/>
              <a:buNone/>
            </a:pPr>
            <a:r>
              <a:rPr lang="en-US" b="1" dirty="0"/>
              <a:t>Chaos and Complex Systems Seminar</a:t>
            </a:r>
          </a:p>
          <a:p>
            <a:pPr>
              <a:buFont typeface="Monotype Sorts" charset="2"/>
              <a:buNone/>
            </a:pPr>
            <a:r>
              <a:rPr lang="en-US" dirty="0"/>
              <a:t>in Madison, Wisconsin</a:t>
            </a:r>
          </a:p>
          <a:p>
            <a:pPr>
              <a:buFont typeface="Monotype Sorts" charset="2"/>
              <a:buNone/>
            </a:pPr>
            <a:r>
              <a:rPr lang="en-US" dirty="0"/>
              <a:t>on February 6, 2001</a:t>
            </a:r>
            <a:endParaRPr lang="en-US" i="1" dirty="0"/>
          </a:p>
        </p:txBody>
      </p:sp>
      <p:pic>
        <p:nvPicPr>
          <p:cNvPr id="15364" name="Picture 7" descr="sprott4h"/>
          <p:cNvPicPr>
            <a:picLocks noChangeAspect="1" noChangeArrowheads="1"/>
          </p:cNvPicPr>
          <p:nvPr/>
        </p:nvPicPr>
        <p:blipFill>
          <a:blip r:embed="rId5"/>
          <a:srcRect/>
          <a:stretch>
            <a:fillRect/>
          </a:stretch>
        </p:blipFill>
        <p:spPr bwMode="auto">
          <a:xfrm>
            <a:off x="0" y="3429000"/>
            <a:ext cx="2352675" cy="3429000"/>
          </a:xfrm>
          <a:prstGeom prst="rect">
            <a:avLst/>
          </a:prstGeom>
          <a:noFill/>
          <a:ln w="9525">
            <a:noFill/>
            <a:miter lim="800000"/>
            <a:headEnd/>
            <a:tailEnd/>
          </a:ln>
        </p:spPr>
      </p:pic>
      <p:pic>
        <p:nvPicPr>
          <p:cNvPr id="15365" name="Picture 8" descr="heart"/>
          <p:cNvPicPr>
            <a:picLocks noChangeAspect="1" noChangeArrowheads="1"/>
          </p:cNvPicPr>
          <p:nvPr/>
        </p:nvPicPr>
        <p:blipFill>
          <a:blip r:embed="rId6"/>
          <a:srcRect/>
          <a:stretch>
            <a:fillRect/>
          </a:stretch>
        </p:blipFill>
        <p:spPr bwMode="auto">
          <a:xfrm>
            <a:off x="0" y="2057400"/>
            <a:ext cx="1143000" cy="1073150"/>
          </a:xfrm>
          <a:prstGeom prst="rect">
            <a:avLst/>
          </a:prstGeom>
          <a:noFill/>
          <a:ln w="9525">
            <a:noFill/>
            <a:miter lim="800000"/>
            <a:headEnd/>
            <a:tailEnd/>
          </a:ln>
        </p:spPr>
      </p:pic>
      <p:pic>
        <p:nvPicPr>
          <p:cNvPr id="15366" name="Picture 9" descr="smiley"/>
          <p:cNvPicPr>
            <a:picLocks noChangeAspect="1" noChangeArrowheads="1"/>
          </p:cNvPicPr>
          <p:nvPr/>
        </p:nvPicPr>
        <p:blipFill>
          <a:blip r:embed="rId7"/>
          <a:srcRect/>
          <a:stretch>
            <a:fillRect/>
          </a:stretch>
        </p:blipFill>
        <p:spPr bwMode="auto">
          <a:xfrm>
            <a:off x="1295400" y="2057400"/>
            <a:ext cx="1117600" cy="1092200"/>
          </a:xfrm>
          <a:prstGeom prst="rect">
            <a:avLst/>
          </a:prstGeom>
          <a:noFill/>
          <a:ln w="9525">
            <a:noFill/>
            <a:miter lim="800000"/>
            <a:headEnd/>
            <a:tailEnd/>
          </a:ln>
        </p:spPr>
      </p:pic>
    </p:spTree>
    <p:extLst>
      <p:ext uri="{BB962C8B-B14F-4D97-AF65-F5344CB8AC3E}">
        <p14:creationId xmlns:p14="http://schemas.microsoft.com/office/powerpoint/2010/main" val="3672711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0" y="0"/>
            <a:ext cx="4267200" cy="6019800"/>
          </a:xfrm>
        </p:spPr>
        <p:txBody>
          <a:bodyPr>
            <a:normAutofit/>
          </a:bodyPr>
          <a:lstStyle/>
          <a:p>
            <a:pPr eaLnBrk="1" hangingPunct="1"/>
            <a:r>
              <a:rPr lang="en-US" sz="5300" dirty="0"/>
              <a:t>Horror Project</a:t>
            </a:r>
            <a:r>
              <a:rPr lang="en-US" sz="5300" dirty="0" smtClean="0"/>
              <a:t> </a:t>
            </a:r>
            <a:br>
              <a:rPr lang="en-US" sz="5300" dirty="0" smtClean="0"/>
            </a:br>
            <a:r>
              <a:rPr lang="en-US" sz="5300" dirty="0" smtClean="0"/>
              <a:t>Requirements </a:t>
            </a:r>
            <a:r>
              <a:rPr lang="en-US" sz="5300" dirty="0"/>
              <a:t>Case</a:t>
            </a:r>
          </a:p>
        </p:txBody>
      </p:sp>
      <p:sp>
        <p:nvSpPr>
          <p:cNvPr id="14339" name="Rectangle 3"/>
          <p:cNvSpPr>
            <a:spLocks noGrp="1" noChangeArrowheads="1"/>
          </p:cNvSpPr>
          <p:nvPr>
            <p:ph type="subTitle" idx="1"/>
          </p:nvPr>
        </p:nvSpPr>
        <p:spPr>
          <a:xfrm>
            <a:off x="304800" y="6019800"/>
            <a:ext cx="4331264" cy="685800"/>
          </a:xfrm>
        </p:spPr>
        <p:txBody>
          <a:bodyPr>
            <a:normAutofit/>
          </a:bodyPr>
          <a:lstStyle/>
          <a:p>
            <a:pPr eaLnBrk="1" hangingPunct="1"/>
            <a:r>
              <a:rPr lang="en-US" dirty="0"/>
              <a:t>Based On Real Case </a:t>
            </a:r>
            <a:r>
              <a:rPr lang="en-US" dirty="0" smtClean="0"/>
              <a:t>2006-8</a:t>
            </a:r>
            <a:endParaRPr lang="en-US" dirty="0"/>
          </a:p>
        </p:txBody>
      </p:sp>
      <p:pic>
        <p:nvPicPr>
          <p:cNvPr id="4" name="Picture 3" descr="Picture 3.png"/>
          <p:cNvPicPr>
            <a:picLocks noChangeAspect="1"/>
          </p:cNvPicPr>
          <p:nvPr/>
        </p:nvPicPr>
        <p:blipFill>
          <a:blip r:embed="rId3"/>
          <a:stretch>
            <a:fillRect/>
          </a:stretch>
        </p:blipFill>
        <p:spPr>
          <a:xfrm>
            <a:off x="4267200" y="368959"/>
            <a:ext cx="4876800" cy="5701048"/>
          </a:xfrm>
          <a:prstGeom prst="rect">
            <a:avLst/>
          </a:prstGeom>
        </p:spPr>
      </p:pic>
    </p:spTree>
    <p:extLst>
      <p:ext uri="{BB962C8B-B14F-4D97-AF65-F5344CB8AC3E}">
        <p14:creationId xmlns:p14="http://schemas.microsoft.com/office/powerpoint/2010/main" val="23783515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4" name="Picture 10" descr="units_of_measure.gif"/>
          <p:cNvPicPr>
            <a:picLocks noChangeAspect="1"/>
          </p:cNvPicPr>
          <p:nvPr/>
        </p:nvPicPr>
        <p:blipFill>
          <a:blip r:embed="rId3"/>
          <a:srcRect/>
          <a:stretch>
            <a:fillRect/>
          </a:stretch>
        </p:blipFill>
        <p:spPr bwMode="auto">
          <a:xfrm>
            <a:off x="457200" y="4648200"/>
            <a:ext cx="2540000" cy="1905000"/>
          </a:xfrm>
          <a:prstGeom prst="rect">
            <a:avLst/>
          </a:prstGeom>
          <a:noFill/>
          <a:ln w="9525">
            <a:noFill/>
            <a:miter lim="800000"/>
            <a:headEnd/>
            <a:tailEnd/>
          </a:ln>
        </p:spPr>
      </p:pic>
      <p:sp>
        <p:nvSpPr>
          <p:cNvPr id="26626" name="Title 1"/>
          <p:cNvSpPr>
            <a:spLocks noGrp="1"/>
          </p:cNvSpPr>
          <p:nvPr>
            <p:ph type="title"/>
          </p:nvPr>
        </p:nvSpPr>
        <p:spPr>
          <a:xfrm>
            <a:off x="0" y="-76200"/>
            <a:ext cx="8229600" cy="644525"/>
          </a:xfrm>
        </p:spPr>
        <p:txBody>
          <a:bodyPr/>
          <a:lstStyle/>
          <a:p>
            <a:pPr eaLnBrk="1" hangingPunct="1"/>
            <a:r>
              <a:rPr lang="en-US" sz="3400" smtClean="0"/>
              <a:t>Summary of Top ‘8’ Project Objectives</a:t>
            </a:r>
          </a:p>
        </p:txBody>
      </p:sp>
      <p:sp>
        <p:nvSpPr>
          <p:cNvPr id="26627" name="Content Placeholder 2"/>
          <p:cNvSpPr>
            <a:spLocks noGrp="1"/>
          </p:cNvSpPr>
          <p:nvPr>
            <p:ph idx="1"/>
          </p:nvPr>
        </p:nvSpPr>
        <p:spPr>
          <a:xfrm>
            <a:off x="228599" y="838200"/>
            <a:ext cx="2768599" cy="3810000"/>
          </a:xfrm>
        </p:spPr>
        <p:txBody>
          <a:bodyPr/>
          <a:lstStyle/>
          <a:p>
            <a:pPr eaLnBrk="1" hangingPunct="1"/>
            <a:r>
              <a:rPr lang="en-US" sz="1800" b="1" dirty="0" smtClean="0"/>
              <a:t>Defined </a:t>
            </a:r>
            <a:r>
              <a:rPr lang="en-US" sz="1800" dirty="0" smtClean="0"/>
              <a:t>Scales of Measure:</a:t>
            </a:r>
          </a:p>
          <a:p>
            <a:pPr lvl="1" eaLnBrk="1" hangingPunct="1"/>
            <a:r>
              <a:rPr lang="en-US" sz="1800" dirty="0" smtClean="0">
                <a:cs typeface="ＭＳ Ｐゴシック" pitchFamily="-65" charset="-128"/>
              </a:rPr>
              <a:t>Demands </a:t>
            </a:r>
            <a:r>
              <a:rPr lang="en-US" sz="1800" b="1" i="1" dirty="0" smtClean="0">
                <a:cs typeface="ＭＳ Ｐゴシック" pitchFamily="-65" charset="-128"/>
              </a:rPr>
              <a:t>comparative </a:t>
            </a:r>
            <a:r>
              <a:rPr lang="en-US" sz="1800" b="1" dirty="0" smtClean="0">
                <a:cs typeface="ＭＳ Ｐゴシック" pitchFamily="-65" charset="-128"/>
              </a:rPr>
              <a:t>thinking</a:t>
            </a:r>
            <a:r>
              <a:rPr lang="en-US" sz="1800" dirty="0" smtClean="0">
                <a:cs typeface="ＭＳ Ｐゴシック" pitchFamily="-65" charset="-128"/>
              </a:rPr>
              <a:t>.</a:t>
            </a:r>
          </a:p>
          <a:p>
            <a:pPr lvl="1" eaLnBrk="1" hangingPunct="1"/>
            <a:r>
              <a:rPr lang="en-US" sz="1800" dirty="0" smtClean="0">
                <a:cs typeface="ＭＳ Ｐゴシック" pitchFamily="-65" charset="-128"/>
              </a:rPr>
              <a:t>Leads to requirements that are unambiguously </a:t>
            </a:r>
            <a:r>
              <a:rPr lang="en-US" sz="1800" b="1" dirty="0" smtClean="0">
                <a:cs typeface="ＭＳ Ｐゴシック" pitchFamily="-65" charset="-128"/>
              </a:rPr>
              <a:t>clear</a:t>
            </a:r>
          </a:p>
          <a:p>
            <a:pPr lvl="1" eaLnBrk="1" hangingPunct="1"/>
            <a:r>
              <a:rPr lang="en-US" sz="1800" dirty="0" smtClean="0">
                <a:cs typeface="ＭＳ Ｐゴシック" pitchFamily="-65" charset="-128"/>
              </a:rPr>
              <a:t>Helps Team be </a:t>
            </a:r>
            <a:r>
              <a:rPr lang="en-US" sz="1800" b="1" dirty="0" smtClean="0">
                <a:cs typeface="ＭＳ Ｐゴシック" pitchFamily="-65" charset="-128"/>
              </a:rPr>
              <a:t>Aligned </a:t>
            </a:r>
            <a:r>
              <a:rPr lang="en-US" sz="1800" dirty="0" smtClean="0">
                <a:cs typeface="ＭＳ Ｐゴシック" pitchFamily="-65" charset="-128"/>
              </a:rPr>
              <a:t>with the Business</a:t>
            </a:r>
          </a:p>
          <a:p>
            <a:pPr eaLnBrk="1" hangingPunct="1"/>
            <a:endParaRPr lang="en-US" sz="1800" dirty="0" smtClean="0"/>
          </a:p>
          <a:p>
            <a:pPr eaLnBrk="1" hangingPunct="1"/>
            <a:endParaRPr lang="en-US" sz="1800" dirty="0" smtClean="0"/>
          </a:p>
        </p:txBody>
      </p:sp>
      <p:sp>
        <p:nvSpPr>
          <p:cNvPr id="66564" name="Date Placeholder 3"/>
          <p:cNvSpPr>
            <a:spLocks noGrp="1"/>
          </p:cNvSpPr>
          <p:nvPr>
            <p:ph type="dt" sz="quarter" idx="4294967295"/>
          </p:nvPr>
        </p:nvSpPr>
        <p:spPr>
          <a:xfrm>
            <a:off x="457200" y="6356350"/>
            <a:ext cx="2133600" cy="365125"/>
          </a:xfrm>
          <a:prstGeom prst="rect">
            <a:avLst/>
          </a:prstGeom>
        </p:spPr>
        <p:txBody>
          <a:bodyPr/>
          <a:lstStyle/>
          <a:p>
            <a:pPr>
              <a:defRPr/>
            </a:pPr>
            <a:endParaRPr lang="en-US" dirty="0">
              <a:latin typeface="Times" pitchFamily="-65" charset="0"/>
            </a:endParaRPr>
          </a:p>
        </p:txBody>
      </p:sp>
      <p:sp>
        <p:nvSpPr>
          <p:cNvPr id="66565" name="Footer Placeholder 4"/>
          <p:cNvSpPr>
            <a:spLocks noGrp="1"/>
          </p:cNvSpPr>
          <p:nvPr>
            <p:ph type="ftr" sz="quarter" idx="4294967295"/>
          </p:nvPr>
        </p:nvSpPr>
        <p:spPr>
          <a:xfrm>
            <a:off x="3124200" y="6356350"/>
            <a:ext cx="2895600" cy="365125"/>
          </a:xfrm>
          <a:prstGeom prst="rect">
            <a:avLst/>
          </a:prstGeom>
        </p:spPr>
        <p:txBody>
          <a:bodyPr wrap="square" numCol="1" anchorCtr="0" compatLnSpc="1">
            <a:prstTxWarp prst="textNoShape">
              <a:avLst/>
            </a:prstTxWarp>
          </a:bodyPr>
          <a:lstStyle/>
          <a:p>
            <a:pPr fontAlgn="base">
              <a:spcBef>
                <a:spcPct val="0"/>
              </a:spcBef>
              <a:spcAft>
                <a:spcPct val="0"/>
              </a:spcAft>
            </a:pPr>
            <a:r>
              <a:rPr lang="en-US" dirty="0" smtClean="0">
                <a:solidFill>
                  <a:srgbClr val="898989"/>
                </a:solidFill>
                <a:ea typeface="ＭＳ Ｐゴシック" pitchFamily="-65" charset="-128"/>
                <a:cs typeface="ＭＳ Ｐゴシック" pitchFamily="-65" charset="-128"/>
              </a:rPr>
              <a:t>© </a:t>
            </a:r>
            <a:r>
              <a:rPr lang="en-US" dirty="0" err="1" smtClean="0">
                <a:solidFill>
                  <a:srgbClr val="898989"/>
                </a:solidFill>
                <a:ea typeface="ＭＳ Ｐゴシック" pitchFamily="-65" charset="-128"/>
                <a:cs typeface="ＭＳ Ｐゴシック" pitchFamily="-65" charset="-128"/>
              </a:rPr>
              <a:t>Tom@Gilb.com</a:t>
            </a:r>
            <a:r>
              <a:rPr lang="en-US" dirty="0" smtClean="0">
                <a:solidFill>
                  <a:srgbClr val="898989"/>
                </a:solidFill>
                <a:ea typeface="ＭＳ Ｐゴシック" pitchFamily="-65" charset="-128"/>
                <a:cs typeface="ＭＳ Ｐゴシック" pitchFamily="-65" charset="-128"/>
              </a:rPr>
              <a:t> </a:t>
            </a:r>
            <a:r>
              <a:rPr lang="en-US" dirty="0" err="1" smtClean="0">
                <a:solidFill>
                  <a:srgbClr val="898989"/>
                </a:solidFill>
                <a:ea typeface="ＭＳ Ｐゴシック" pitchFamily="-65" charset="-128"/>
                <a:cs typeface="ＭＳ Ｐゴシック" pitchFamily="-65" charset="-128"/>
              </a:rPr>
              <a:t>www.Gilb.com</a:t>
            </a:r>
            <a:r>
              <a:rPr lang="en-US" dirty="0" smtClean="0">
                <a:solidFill>
                  <a:srgbClr val="898989"/>
                </a:solidFill>
                <a:ea typeface="ＭＳ Ｐゴシック" pitchFamily="-65" charset="-128"/>
                <a:cs typeface="ＭＳ Ｐゴシック" pitchFamily="-65" charset="-128"/>
              </a:rPr>
              <a:t>   </a:t>
            </a:r>
          </a:p>
        </p:txBody>
      </p:sp>
      <p:sp>
        <p:nvSpPr>
          <p:cNvPr id="7" name="TextBox 6"/>
          <p:cNvSpPr txBox="1"/>
          <p:nvPr/>
        </p:nvSpPr>
        <p:spPr>
          <a:xfrm>
            <a:off x="2997199" y="914400"/>
            <a:ext cx="6061075" cy="472437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1800"/>
              </a:spcAft>
              <a:defRPr/>
            </a:pPr>
            <a:r>
              <a:rPr lang="en-US" sz="1400" i="1" dirty="0"/>
              <a:t>1. Central to The Corporations business strategy is to be the world’s </a:t>
            </a:r>
            <a:r>
              <a:rPr lang="en-US" sz="1400" b="1" i="1" dirty="0"/>
              <a:t>premier </a:t>
            </a:r>
            <a:r>
              <a:rPr lang="en-US" sz="1400" i="1" dirty="0"/>
              <a:t>integrated</a:t>
            </a:r>
            <a:r>
              <a:rPr lang="en-US" sz="1400" b="1" i="1" u="sng" dirty="0"/>
              <a:t> </a:t>
            </a:r>
            <a:r>
              <a:rPr lang="en-US" sz="1400" i="1" dirty="0"/>
              <a:t> &lt;domain&gt; service </a:t>
            </a:r>
            <a:r>
              <a:rPr lang="en-US" sz="1400" b="1" i="1" dirty="0"/>
              <a:t>provider</a:t>
            </a:r>
            <a:r>
              <a:rPr lang="en-US" sz="1400" i="1" dirty="0"/>
              <a:t>.</a:t>
            </a:r>
            <a:endParaRPr lang="en-GB" sz="1400" dirty="0"/>
          </a:p>
          <a:p>
            <a:pPr>
              <a:spcAft>
                <a:spcPts val="1800"/>
              </a:spcAft>
              <a:defRPr/>
            </a:pPr>
            <a:r>
              <a:rPr lang="en-US" sz="1400" i="1" dirty="0"/>
              <a:t>2. Will provide a much more efficient </a:t>
            </a:r>
            <a:r>
              <a:rPr lang="en-US" sz="1400" b="1" i="1" dirty="0"/>
              <a:t>user </a:t>
            </a:r>
            <a:r>
              <a:rPr lang="en-US" sz="1400" i="1" dirty="0"/>
              <a:t>experience</a:t>
            </a:r>
            <a:endParaRPr lang="en-GB" sz="1400" dirty="0"/>
          </a:p>
          <a:p>
            <a:pPr>
              <a:spcAft>
                <a:spcPts val="1800"/>
              </a:spcAft>
              <a:defRPr/>
            </a:pPr>
            <a:r>
              <a:rPr lang="en-US" sz="1400" i="1" dirty="0"/>
              <a:t>3. Dramatically scale back the </a:t>
            </a:r>
            <a:r>
              <a:rPr lang="en-US" sz="1400" b="1" i="1" dirty="0"/>
              <a:t>time </a:t>
            </a:r>
            <a:r>
              <a:rPr lang="en-US" sz="1400" i="1" dirty="0"/>
              <a:t>frequently needed after the last data is acquired to time align, depth correct, splice, merge, </a:t>
            </a:r>
            <a:r>
              <a:rPr lang="en-US" sz="1400" i="1" dirty="0" err="1"/>
              <a:t>recompute</a:t>
            </a:r>
            <a:r>
              <a:rPr lang="en-US" sz="1400" i="1" dirty="0"/>
              <a:t> and/or do whatever else is needed to </a:t>
            </a:r>
            <a:r>
              <a:rPr lang="en-US" sz="1400" b="1" i="1" dirty="0"/>
              <a:t>generate </a:t>
            </a:r>
            <a:r>
              <a:rPr lang="en-US" sz="1400" i="1" dirty="0"/>
              <a:t>the desired </a:t>
            </a:r>
            <a:r>
              <a:rPr lang="en-US" sz="1400" b="1" i="1" dirty="0"/>
              <a:t>products</a:t>
            </a:r>
            <a:endParaRPr lang="en-GB" sz="1400" b="1" dirty="0"/>
          </a:p>
          <a:p>
            <a:pPr>
              <a:spcAft>
                <a:spcPts val="1800"/>
              </a:spcAft>
              <a:defRPr/>
            </a:pPr>
            <a:r>
              <a:rPr lang="en-US" sz="1400" i="1" dirty="0"/>
              <a:t>4. Make the system much </a:t>
            </a:r>
            <a:r>
              <a:rPr lang="en-US" sz="1400" b="1" i="1" dirty="0"/>
              <a:t>easier </a:t>
            </a:r>
            <a:r>
              <a:rPr lang="en-US" sz="1400" i="1" dirty="0"/>
              <a:t>to </a:t>
            </a:r>
            <a:r>
              <a:rPr lang="en-US" sz="1400" b="1" i="1" dirty="0"/>
              <a:t>understand </a:t>
            </a:r>
            <a:r>
              <a:rPr lang="en-US" sz="1400" i="1" dirty="0"/>
              <a:t>and </a:t>
            </a:r>
            <a:r>
              <a:rPr lang="en-US" sz="1400" b="1" i="1" dirty="0"/>
              <a:t>use </a:t>
            </a:r>
            <a:r>
              <a:rPr lang="en-US" sz="1400" i="1" dirty="0"/>
              <a:t>than has been the case for previous system.</a:t>
            </a:r>
            <a:endParaRPr lang="en-GB" sz="1400" dirty="0"/>
          </a:p>
          <a:p>
            <a:pPr>
              <a:spcAft>
                <a:spcPts val="1800"/>
              </a:spcAft>
              <a:defRPr/>
            </a:pPr>
            <a:r>
              <a:rPr lang="en-US" sz="1400" i="1" dirty="0"/>
              <a:t>5. A primary goal is to provide a much more </a:t>
            </a:r>
            <a:r>
              <a:rPr lang="en-US" sz="1400" b="1" i="1" dirty="0"/>
              <a:t>productive </a:t>
            </a:r>
            <a:r>
              <a:rPr lang="en-US" sz="1400" i="1" dirty="0"/>
              <a:t>system </a:t>
            </a:r>
            <a:r>
              <a:rPr lang="en-US" sz="1400" b="1" i="1" dirty="0"/>
              <a:t>development </a:t>
            </a:r>
            <a:r>
              <a:rPr lang="en-US" sz="1400" i="1" dirty="0"/>
              <a:t>environment than was previously the case.</a:t>
            </a:r>
            <a:endParaRPr lang="en-GB" sz="1400" dirty="0"/>
          </a:p>
          <a:p>
            <a:pPr>
              <a:spcAft>
                <a:spcPts val="1800"/>
              </a:spcAft>
              <a:defRPr/>
            </a:pPr>
            <a:r>
              <a:rPr lang="en-US" sz="1400" i="1" dirty="0"/>
              <a:t>6. Will provide a richer set of functionality for </a:t>
            </a:r>
            <a:r>
              <a:rPr lang="en-US" sz="1400" b="1" i="1" dirty="0"/>
              <a:t>supporting </a:t>
            </a:r>
            <a:r>
              <a:rPr lang="en-US" sz="1400" i="1" dirty="0"/>
              <a:t>next-generation logging </a:t>
            </a:r>
            <a:r>
              <a:rPr lang="en-US" sz="1400" b="1" i="1" dirty="0"/>
              <a:t>tools </a:t>
            </a:r>
            <a:r>
              <a:rPr lang="en-US" sz="1400" i="1" dirty="0"/>
              <a:t>and applications.</a:t>
            </a:r>
            <a:endParaRPr lang="en-GB" sz="1400" dirty="0"/>
          </a:p>
          <a:p>
            <a:pPr>
              <a:spcAft>
                <a:spcPts val="1800"/>
              </a:spcAft>
              <a:defRPr/>
            </a:pPr>
            <a:r>
              <a:rPr lang="en-US" sz="1400" i="1" dirty="0"/>
              <a:t>7. </a:t>
            </a:r>
            <a:r>
              <a:rPr lang="en-US" sz="1400" b="1" i="1" dirty="0"/>
              <a:t>Robustness </a:t>
            </a:r>
            <a:r>
              <a:rPr lang="en-US" sz="1400" i="1" dirty="0"/>
              <a:t>is an essential system requirement (see rewrite in example below)</a:t>
            </a:r>
            <a:endParaRPr lang="en-GB" sz="1400" dirty="0"/>
          </a:p>
          <a:p>
            <a:pPr>
              <a:spcAft>
                <a:spcPts val="1800"/>
              </a:spcAft>
              <a:defRPr/>
            </a:pPr>
            <a:r>
              <a:rPr lang="en-US" sz="1400" i="1" dirty="0"/>
              <a:t>8. Major improvements in </a:t>
            </a:r>
            <a:r>
              <a:rPr lang="en-US" sz="1400" b="1" i="1" dirty="0"/>
              <a:t>data quality </a:t>
            </a:r>
            <a:r>
              <a:rPr lang="en-US" sz="1400" i="1" dirty="0"/>
              <a:t>over current practices</a:t>
            </a:r>
            <a:endParaRPr lang="en-GB" sz="1400" dirty="0"/>
          </a:p>
          <a:p>
            <a:pPr>
              <a:defRPr/>
            </a:pPr>
            <a:endParaRPr lang="en-US" sz="1400" dirty="0"/>
          </a:p>
        </p:txBody>
      </p:sp>
      <p:sp>
        <p:nvSpPr>
          <p:cNvPr id="26632" name="TextBox 7"/>
          <p:cNvSpPr txBox="1">
            <a:spLocks noChangeArrowheads="1"/>
          </p:cNvSpPr>
          <p:nvPr/>
        </p:nvSpPr>
        <p:spPr bwMode="auto">
          <a:xfrm>
            <a:off x="3886200" y="457200"/>
            <a:ext cx="4572000" cy="461665"/>
          </a:xfrm>
          <a:prstGeom prst="rect">
            <a:avLst/>
          </a:prstGeom>
          <a:noFill/>
          <a:ln w="9525">
            <a:noFill/>
            <a:miter lim="800000"/>
            <a:headEnd/>
            <a:tailEnd/>
          </a:ln>
        </p:spPr>
        <p:txBody>
          <a:bodyPr>
            <a:prstTxWarp prst="textNoShape">
              <a:avLst/>
            </a:prstTxWarp>
            <a:spAutoFit/>
          </a:bodyPr>
          <a:lstStyle/>
          <a:p>
            <a:pPr algn="ctr"/>
            <a:r>
              <a:rPr lang="en-US" sz="2400" dirty="0"/>
              <a:t>Real Example of </a:t>
            </a:r>
            <a:r>
              <a:rPr lang="en-US" sz="2400" b="1" i="1" dirty="0"/>
              <a:t>Lack </a:t>
            </a:r>
            <a:r>
              <a:rPr lang="en-US" sz="2400" dirty="0"/>
              <a:t>of Scales</a:t>
            </a:r>
          </a:p>
        </p:txBody>
      </p:sp>
      <p:sp>
        <p:nvSpPr>
          <p:cNvPr id="26633" name="TextBox 8"/>
          <p:cNvSpPr txBox="1">
            <a:spLocks noChangeArrowheads="1"/>
          </p:cNvSpPr>
          <p:nvPr/>
        </p:nvSpPr>
        <p:spPr bwMode="auto">
          <a:xfrm>
            <a:off x="2978700" y="5729804"/>
            <a:ext cx="6079576" cy="461665"/>
          </a:xfrm>
          <a:prstGeom prst="rect">
            <a:avLst/>
          </a:prstGeom>
          <a:noFill/>
          <a:ln w="9525">
            <a:noFill/>
            <a:miter lim="800000"/>
            <a:headEnd/>
            <a:tailEnd/>
          </a:ln>
        </p:spPr>
        <p:txBody>
          <a:bodyPr wrap="square">
            <a:prstTxWarp prst="textNoShape">
              <a:avLst/>
            </a:prstTxWarp>
            <a:spAutoFit/>
          </a:bodyPr>
          <a:lstStyle/>
          <a:p>
            <a:r>
              <a:rPr lang="en-US" sz="2400" dirty="0"/>
              <a:t>This lack of clarity cost them $100,000, 000</a:t>
            </a:r>
          </a:p>
        </p:txBody>
      </p:sp>
    </p:spTree>
    <p:extLst>
      <p:ext uri="{BB962C8B-B14F-4D97-AF65-F5344CB8AC3E}">
        <p14:creationId xmlns:p14="http://schemas.microsoft.com/office/powerpoint/2010/main" val="6761302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Lesson</a:t>
            </a:r>
            <a:endParaRPr lang="en-US" dirty="0"/>
          </a:p>
        </p:txBody>
      </p:sp>
      <p:sp>
        <p:nvSpPr>
          <p:cNvPr id="3" name="Content Placeholder 2"/>
          <p:cNvSpPr>
            <a:spLocks noGrp="1"/>
          </p:cNvSpPr>
          <p:nvPr>
            <p:ph idx="1"/>
          </p:nvPr>
        </p:nvSpPr>
        <p:spPr>
          <a:xfrm>
            <a:off x="457200" y="1883304"/>
            <a:ext cx="8458200" cy="4593696"/>
          </a:xfrm>
        </p:spPr>
        <p:txBody>
          <a:bodyPr/>
          <a:lstStyle/>
          <a:p>
            <a:r>
              <a:rPr lang="en-US" sz="5000" dirty="0" smtClean="0"/>
              <a:t>If management does not clarify the main reasons for a software development project, QUANTITATIVELY,</a:t>
            </a:r>
          </a:p>
          <a:p>
            <a:r>
              <a:rPr lang="en-US" sz="5000" dirty="0" smtClean="0"/>
              <a:t>It can cost $100,000,000+ and 8 years of wasted time </a:t>
            </a:r>
            <a:endParaRPr lang="en-US" sz="5000" dirty="0"/>
          </a:p>
        </p:txBody>
      </p:sp>
      <p:pic>
        <p:nvPicPr>
          <p:cNvPr id="4" name="Picture 3" descr="Picture 4.png"/>
          <p:cNvPicPr>
            <a:picLocks noChangeAspect="1"/>
          </p:cNvPicPr>
          <p:nvPr/>
        </p:nvPicPr>
        <p:blipFill>
          <a:blip r:embed="rId3"/>
          <a:stretch>
            <a:fillRect/>
          </a:stretch>
        </p:blipFill>
        <p:spPr>
          <a:xfrm>
            <a:off x="7239238" y="0"/>
            <a:ext cx="1904762" cy="2044444"/>
          </a:xfrm>
          <a:prstGeom prst="rect">
            <a:avLst/>
          </a:prstGeom>
        </p:spPr>
      </p:pic>
    </p:spTree>
    <p:extLst>
      <p:ext uri="{BB962C8B-B14F-4D97-AF65-F5344CB8AC3E}">
        <p14:creationId xmlns:p14="http://schemas.microsoft.com/office/powerpoint/2010/main" val="244448399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1143000"/>
          </a:xfrm>
        </p:spPr>
        <p:txBody>
          <a:bodyPr/>
          <a:lstStyle/>
          <a:p>
            <a:pPr eaLnBrk="1" hangingPunct="1"/>
            <a:r>
              <a:rPr lang="en-US" sz="3200" dirty="0"/>
              <a:t>What the Project Manager Wanted after $</a:t>
            </a:r>
            <a:r>
              <a:rPr lang="en-US" sz="3200" dirty="0" smtClean="0"/>
              <a:t>160,000,000* </a:t>
            </a:r>
            <a:r>
              <a:rPr lang="en-US" sz="3200" dirty="0"/>
              <a:t>was spent</a:t>
            </a:r>
          </a:p>
        </p:txBody>
      </p:sp>
      <p:sp>
        <p:nvSpPr>
          <p:cNvPr id="16387" name="Rectangle 4"/>
          <p:cNvSpPr>
            <a:spLocks noGrp="1" noChangeArrowheads="1"/>
          </p:cNvSpPr>
          <p:nvPr>
            <p:ph type="body" idx="1"/>
          </p:nvPr>
        </p:nvSpPr>
        <p:spPr>
          <a:xfrm>
            <a:off x="175179" y="990600"/>
            <a:ext cx="4311412" cy="5562599"/>
          </a:xfrm>
          <a:noFill/>
        </p:spPr>
        <p:txBody>
          <a:bodyPr>
            <a:normAutofit fontScale="85000" lnSpcReduction="20000"/>
          </a:bodyPr>
          <a:lstStyle/>
          <a:p>
            <a:pPr marL="342900" lvl="1" indent="-341313" eaLnBrk="1" hangingPunct="1">
              <a:buFontTx/>
              <a:buNone/>
            </a:pPr>
            <a:r>
              <a:rPr lang="en-US" b="1" dirty="0">
                <a:latin typeface="Arial"/>
                <a:cs typeface="Arial"/>
              </a:rPr>
              <a:t>“Able to add features </a:t>
            </a:r>
            <a:r>
              <a:rPr lang="en-US" b="1" i="1" dirty="0">
                <a:latin typeface="Arial"/>
                <a:cs typeface="Arial"/>
              </a:rPr>
              <a:t>without fear …</a:t>
            </a:r>
          </a:p>
          <a:p>
            <a:pPr marL="342900" lvl="1" indent="-341313" eaLnBrk="1" hangingPunct="1">
              <a:buFontTx/>
              <a:buNone/>
            </a:pPr>
            <a:r>
              <a:rPr lang="en-US" b="1" dirty="0">
                <a:latin typeface="Arial"/>
                <a:cs typeface="Arial"/>
              </a:rPr>
              <a:t>Able to improve code </a:t>
            </a:r>
            <a:r>
              <a:rPr lang="en-US" b="1" i="1" dirty="0">
                <a:latin typeface="Arial"/>
                <a:cs typeface="Arial"/>
              </a:rPr>
              <a:t>without fear …</a:t>
            </a:r>
          </a:p>
          <a:p>
            <a:pPr marL="342900" lvl="1" indent="-341313" eaLnBrk="1" hangingPunct="1">
              <a:buFontTx/>
              <a:buNone/>
            </a:pPr>
            <a:r>
              <a:rPr lang="en-US" b="1" dirty="0">
                <a:latin typeface="Arial"/>
                <a:cs typeface="Arial"/>
              </a:rPr>
              <a:t>Able to incorporate improved technology </a:t>
            </a:r>
            <a:r>
              <a:rPr lang="en-US" b="1" i="1" dirty="0">
                <a:latin typeface="Arial"/>
                <a:cs typeface="Arial"/>
              </a:rPr>
              <a:t>without fear …</a:t>
            </a:r>
            <a:endParaRPr lang="en-US" b="1" dirty="0">
              <a:latin typeface="Arial"/>
              <a:cs typeface="Arial"/>
            </a:endParaRPr>
          </a:p>
          <a:p>
            <a:pPr marL="342900" lvl="1" indent="-341313" eaLnBrk="1" hangingPunct="1">
              <a:buFontTx/>
              <a:buNone/>
            </a:pPr>
            <a:r>
              <a:rPr lang="en-US" b="1" dirty="0">
                <a:latin typeface="Arial"/>
                <a:cs typeface="Arial"/>
              </a:rPr>
              <a:t>Able to rapidly adapt to changing requirements …</a:t>
            </a:r>
            <a:br>
              <a:rPr lang="en-US" b="1" dirty="0">
                <a:latin typeface="Arial"/>
                <a:cs typeface="Arial"/>
              </a:rPr>
            </a:br>
            <a:endParaRPr lang="en-US" b="1" dirty="0">
              <a:latin typeface="Arial"/>
              <a:cs typeface="Arial"/>
            </a:endParaRPr>
          </a:p>
          <a:p>
            <a:pPr marL="342900" lvl="1" indent="-341313" eaLnBrk="1" hangingPunct="1">
              <a:buFontTx/>
              <a:buNone/>
            </a:pPr>
            <a:r>
              <a:rPr lang="en-US" b="1" dirty="0">
                <a:latin typeface="Arial"/>
                <a:cs typeface="Arial"/>
              </a:rPr>
              <a:t>Code that’s easy to maintain …</a:t>
            </a:r>
          </a:p>
          <a:p>
            <a:pPr marL="342900" lvl="1" indent="-341313" eaLnBrk="1" hangingPunct="1">
              <a:buFontTx/>
              <a:buNone/>
            </a:pPr>
            <a:r>
              <a:rPr lang="en-US" b="1" dirty="0">
                <a:latin typeface="Arial"/>
                <a:cs typeface="Arial"/>
              </a:rPr>
              <a:t>Code that’s uniform, easy to understand …</a:t>
            </a:r>
          </a:p>
          <a:p>
            <a:pPr marL="342900" lvl="1" indent="-341313" eaLnBrk="1" hangingPunct="1">
              <a:buFontTx/>
              <a:buNone/>
            </a:pPr>
            <a:r>
              <a:rPr lang="en-US" b="1" dirty="0">
                <a:latin typeface="Arial"/>
                <a:cs typeface="Arial"/>
              </a:rPr>
              <a:t>Code that’s readily and thoroughly testable …</a:t>
            </a:r>
            <a:r>
              <a:rPr lang="en-US" b="1" dirty="0" smtClean="0">
                <a:latin typeface="Arial"/>
                <a:cs typeface="Arial"/>
              </a:rPr>
              <a:t>”</a:t>
            </a:r>
          </a:p>
          <a:p>
            <a:pPr marL="342900" lvl="1" indent="-341313" eaLnBrk="1" hangingPunct="1">
              <a:buFontTx/>
              <a:buNone/>
            </a:pPr>
            <a:endParaRPr lang="en-US" dirty="0" smtClean="0">
              <a:latin typeface="American Typewriter"/>
              <a:cs typeface="American Typewriter"/>
            </a:endParaRPr>
          </a:p>
          <a:p>
            <a:pPr marL="342900" lvl="1" indent="-341313" eaLnBrk="1" hangingPunct="1">
              <a:buFontTx/>
              <a:buNone/>
            </a:pPr>
            <a:r>
              <a:rPr lang="en-US" dirty="0" smtClean="0">
                <a:latin typeface="American Typewriter"/>
                <a:cs typeface="American Typewriter"/>
              </a:rPr>
              <a:t>* The number was sometimes quoted at $100 million, and by 2008 it was certainly much higher, no deliveries had taken place by May 2008.</a:t>
            </a:r>
            <a:endParaRPr lang="en-US" dirty="0">
              <a:latin typeface="American Typewriter"/>
              <a:cs typeface="American Typewriter"/>
            </a:endParaRPr>
          </a:p>
        </p:txBody>
      </p:sp>
      <p:pic>
        <p:nvPicPr>
          <p:cNvPr id="4" name="Picture 3" descr="Picture 5.png"/>
          <p:cNvPicPr>
            <a:picLocks noChangeAspect="1"/>
          </p:cNvPicPr>
          <p:nvPr/>
        </p:nvPicPr>
        <p:blipFill>
          <a:blip r:embed="rId3"/>
          <a:stretch>
            <a:fillRect/>
          </a:stretch>
        </p:blipFill>
        <p:spPr>
          <a:xfrm>
            <a:off x="4486591" y="990600"/>
            <a:ext cx="4657409" cy="4247771"/>
          </a:xfrm>
          <a:prstGeom prst="rect">
            <a:avLst/>
          </a:prstGeom>
        </p:spPr>
      </p:pic>
    </p:spTree>
    <p:extLst>
      <p:ext uri="{BB962C8B-B14F-4D97-AF65-F5344CB8AC3E}">
        <p14:creationId xmlns:p14="http://schemas.microsoft.com/office/powerpoint/2010/main" val="4411820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What the CIO Director Told Me</a:t>
            </a:r>
          </a:p>
        </p:txBody>
      </p:sp>
      <p:sp>
        <p:nvSpPr>
          <p:cNvPr id="18435" name="Rectangle 3"/>
          <p:cNvSpPr>
            <a:spLocks noGrp="1" noChangeArrowheads="1"/>
          </p:cNvSpPr>
          <p:nvPr>
            <p:ph type="body" idx="1"/>
          </p:nvPr>
        </p:nvSpPr>
        <p:spPr>
          <a:xfrm>
            <a:off x="291966" y="1021948"/>
            <a:ext cx="4127634" cy="5607452"/>
          </a:xfrm>
        </p:spPr>
        <p:txBody>
          <a:bodyPr/>
          <a:lstStyle/>
          <a:p>
            <a:pPr eaLnBrk="1" hangingPunct="1">
              <a:buFontTx/>
              <a:buNone/>
            </a:pPr>
            <a:r>
              <a:rPr lang="en-US" sz="3900" dirty="0" smtClean="0">
                <a:latin typeface="Brush Script MT Italic"/>
                <a:cs typeface="Brush Script MT Italic"/>
              </a:rPr>
              <a:t>“In </a:t>
            </a:r>
            <a:r>
              <a:rPr lang="en-US" sz="3900" dirty="0">
                <a:latin typeface="Brush Script MT Italic"/>
                <a:cs typeface="Brush Script MT Italic"/>
              </a:rPr>
              <a:t>1998 I voted to veto this project start because the requirements were insufficient.</a:t>
            </a:r>
          </a:p>
          <a:p>
            <a:pPr eaLnBrk="1" hangingPunct="1">
              <a:buFontTx/>
              <a:buNone/>
            </a:pPr>
            <a:r>
              <a:rPr lang="en-US" sz="3900" dirty="0">
                <a:latin typeface="Brush Script MT Italic"/>
                <a:cs typeface="Brush Script MT Italic"/>
              </a:rPr>
              <a:t>But I was overruled by the other directors (including the current CEO</a:t>
            </a:r>
            <a:r>
              <a:rPr lang="en-US" sz="3900" dirty="0" smtClean="0">
                <a:latin typeface="Brush Script MT Italic"/>
                <a:cs typeface="Brush Script MT Italic"/>
              </a:rPr>
              <a:t>)”</a:t>
            </a:r>
            <a:endParaRPr lang="en-US" sz="3900" dirty="0">
              <a:latin typeface="Brush Script MT Italic"/>
              <a:cs typeface="Brush Script MT Italic"/>
            </a:endParaRPr>
          </a:p>
        </p:txBody>
      </p:sp>
      <p:pic>
        <p:nvPicPr>
          <p:cNvPr id="4" name="Picture 3" descr="Picture 6.png"/>
          <p:cNvPicPr>
            <a:picLocks noChangeAspect="1"/>
          </p:cNvPicPr>
          <p:nvPr/>
        </p:nvPicPr>
        <p:blipFill>
          <a:blip r:embed="rId3"/>
          <a:stretch>
            <a:fillRect/>
          </a:stretch>
        </p:blipFill>
        <p:spPr>
          <a:xfrm>
            <a:off x="4217016" y="1206778"/>
            <a:ext cx="4926984" cy="4444444"/>
          </a:xfrm>
          <a:prstGeom prst="rect">
            <a:avLst/>
          </a:prstGeom>
        </p:spPr>
      </p:pic>
    </p:spTree>
    <p:extLst>
      <p:ext uri="{BB962C8B-B14F-4D97-AF65-F5344CB8AC3E}">
        <p14:creationId xmlns:p14="http://schemas.microsoft.com/office/powerpoint/2010/main" val="5681237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487362"/>
          </a:xfrm>
        </p:spPr>
        <p:txBody>
          <a:bodyPr/>
          <a:lstStyle/>
          <a:p>
            <a:pPr eaLnBrk="1" hangingPunct="1"/>
            <a:r>
              <a:rPr lang="en-GB" sz="2800" dirty="0">
                <a:latin typeface="Verdana" pitchFamily="-65" charset="0"/>
              </a:rPr>
              <a:t>Main Hypothesis by </a:t>
            </a:r>
            <a:r>
              <a:rPr lang="en-GB" sz="2800" dirty="0" err="1">
                <a:latin typeface="Verdana" pitchFamily="-65" charset="0"/>
              </a:rPr>
              <a:t>Gilb</a:t>
            </a:r>
            <a:r>
              <a:rPr lang="en-GB" sz="2800" dirty="0">
                <a:latin typeface="Verdana" pitchFamily="-65" charset="0"/>
              </a:rPr>
              <a:t>:</a:t>
            </a:r>
            <a:endParaRPr lang="en-US" sz="2800" dirty="0">
              <a:latin typeface="Verdana" pitchFamily="-65" charset="0"/>
            </a:endParaRPr>
          </a:p>
        </p:txBody>
      </p:sp>
      <p:sp>
        <p:nvSpPr>
          <p:cNvPr id="19459" name="Rectangle 3"/>
          <p:cNvSpPr>
            <a:spLocks noGrp="1" noChangeArrowheads="1"/>
          </p:cNvSpPr>
          <p:nvPr>
            <p:ph type="body" idx="1"/>
          </p:nvPr>
        </p:nvSpPr>
        <p:spPr>
          <a:xfrm>
            <a:off x="218974" y="762000"/>
            <a:ext cx="4886426" cy="6096000"/>
          </a:xfrm>
        </p:spPr>
        <p:txBody>
          <a:bodyPr/>
          <a:lstStyle/>
          <a:p>
            <a:pPr eaLnBrk="1" hangingPunct="1">
              <a:lnSpc>
                <a:spcPct val="80000"/>
              </a:lnSpc>
              <a:buAutoNum type="arabicPeriod"/>
            </a:pPr>
            <a:r>
              <a:rPr lang="en-GB" sz="3600" b="1" dirty="0" smtClean="0">
                <a:latin typeface="Arial"/>
                <a:cs typeface="Arial"/>
              </a:rPr>
              <a:t>The </a:t>
            </a:r>
            <a:r>
              <a:rPr lang="en-GB" sz="3600" b="1" dirty="0">
                <a:latin typeface="Arial"/>
                <a:cs typeface="Arial"/>
              </a:rPr>
              <a:t>requirements are unacceptably unclear</a:t>
            </a:r>
            <a:r>
              <a:rPr lang="en-GB" sz="3600" b="1" dirty="0" smtClean="0">
                <a:latin typeface="Arial"/>
                <a:cs typeface="Arial"/>
              </a:rPr>
              <a:t>.</a:t>
            </a:r>
            <a:endParaRPr lang="en-GB" altLang="ja-JP" sz="1200" b="1" dirty="0" smtClean="0">
              <a:latin typeface="Arial"/>
              <a:ea typeface="ＭＳ Ｐゴシック" pitchFamily="-65" charset="-128"/>
              <a:cs typeface="Arial"/>
            </a:endParaRPr>
          </a:p>
          <a:p>
            <a:pPr eaLnBrk="1" hangingPunct="1">
              <a:lnSpc>
                <a:spcPct val="80000"/>
              </a:lnSpc>
              <a:buNone/>
            </a:pPr>
            <a:r>
              <a:rPr lang="en-GB" sz="1200" b="1" dirty="0" smtClean="0">
                <a:latin typeface="Arial"/>
                <a:cs typeface="Arial"/>
              </a:rPr>
              <a:t>2</a:t>
            </a:r>
            <a:r>
              <a:rPr lang="en-GB" sz="2000" b="1" dirty="0">
                <a:latin typeface="Arial"/>
                <a:cs typeface="Arial"/>
              </a:rPr>
              <a:t>. </a:t>
            </a:r>
            <a:r>
              <a:rPr lang="en-GB" b="1" dirty="0">
                <a:latin typeface="Arial"/>
                <a:cs typeface="Arial"/>
              </a:rPr>
              <a:t>The project has proceeded to throw masses of detail (‘design’) at the unacceptably unclear requirements.</a:t>
            </a:r>
            <a:endParaRPr lang="en-GB" b="1" dirty="0" smtClean="0">
              <a:latin typeface="Arial"/>
              <a:cs typeface="Arial"/>
            </a:endParaRPr>
          </a:p>
          <a:p>
            <a:pPr eaLnBrk="1" hangingPunct="1">
              <a:lnSpc>
                <a:spcPct val="80000"/>
              </a:lnSpc>
              <a:buNone/>
            </a:pPr>
            <a:r>
              <a:rPr lang="en-GB" sz="1200" b="1" dirty="0" smtClean="0">
                <a:latin typeface="Arial"/>
                <a:cs typeface="Arial"/>
              </a:rPr>
              <a:t>3</a:t>
            </a:r>
            <a:r>
              <a:rPr lang="en-GB" sz="2000" b="1" dirty="0">
                <a:latin typeface="Arial"/>
                <a:cs typeface="Arial"/>
              </a:rPr>
              <a:t>. There is </a:t>
            </a:r>
            <a:r>
              <a:rPr lang="en-GB" sz="2000" b="1" u="sng" dirty="0">
                <a:latin typeface="Arial"/>
                <a:cs typeface="Arial"/>
              </a:rPr>
              <a:t>no objective way </a:t>
            </a:r>
            <a:r>
              <a:rPr lang="en-GB" sz="2000" b="1" dirty="0">
                <a:latin typeface="Arial"/>
                <a:cs typeface="Arial"/>
              </a:rPr>
              <a:t>to decide if any of the built or planned detail is necessary or sufficient to meet the unclear requirements. </a:t>
            </a:r>
          </a:p>
          <a:p>
            <a:pPr eaLnBrk="1" hangingPunct="1">
              <a:lnSpc>
                <a:spcPct val="80000"/>
              </a:lnSpc>
              <a:buNone/>
            </a:pPr>
            <a:r>
              <a:rPr lang="en-GB" sz="2000" b="1" dirty="0">
                <a:latin typeface="Arial"/>
                <a:cs typeface="Arial"/>
              </a:rPr>
              <a:t>4. There is no point whatsoever in continuing the project on this basis (the bad requirements). </a:t>
            </a:r>
          </a:p>
          <a:p>
            <a:pPr lvl="1" eaLnBrk="1" hangingPunct="1">
              <a:lnSpc>
                <a:spcPct val="80000"/>
              </a:lnSpc>
              <a:buNone/>
            </a:pPr>
            <a:r>
              <a:rPr lang="en-GB" sz="2000" b="1" dirty="0">
                <a:latin typeface="Arial"/>
                <a:cs typeface="Arial"/>
              </a:rPr>
              <a:t>Because there is no way to determine if the project is progressing towards any reasonable goals.</a:t>
            </a:r>
            <a:endParaRPr lang="en-GB" sz="1200" b="1" dirty="0">
              <a:latin typeface="Arial"/>
              <a:cs typeface="Arial"/>
            </a:endParaRPr>
          </a:p>
        </p:txBody>
      </p:sp>
      <p:pic>
        <p:nvPicPr>
          <p:cNvPr id="4" name="Picture 3" descr="Wallpaper-11.jpg"/>
          <p:cNvPicPr>
            <a:picLocks noChangeAspect="1"/>
          </p:cNvPicPr>
          <p:nvPr/>
        </p:nvPicPr>
        <p:blipFill>
          <a:blip r:embed="rId3"/>
          <a:stretch>
            <a:fillRect/>
          </a:stretch>
        </p:blipFill>
        <p:spPr>
          <a:xfrm>
            <a:off x="5080000" y="762000"/>
            <a:ext cx="4064000" cy="3048000"/>
          </a:xfrm>
          <a:prstGeom prst="rect">
            <a:avLst/>
          </a:prstGeom>
        </p:spPr>
      </p:pic>
    </p:spTree>
    <p:extLst>
      <p:ext uri="{BB962C8B-B14F-4D97-AF65-F5344CB8AC3E}">
        <p14:creationId xmlns:p14="http://schemas.microsoft.com/office/powerpoint/2010/main" val="17379756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487362"/>
          </a:xfrm>
        </p:spPr>
        <p:txBody>
          <a:bodyPr/>
          <a:lstStyle/>
          <a:p>
            <a:pPr eaLnBrk="1" hangingPunct="1"/>
            <a:r>
              <a:rPr lang="en-GB" sz="2800" b="0" dirty="0">
                <a:solidFill>
                  <a:schemeClr val="tx1"/>
                </a:solidFill>
                <a:latin typeface="Times New Roman" pitchFamily="-65" charset="0"/>
              </a:rPr>
              <a:t>Suggested Practical Actions for HORROR Project.</a:t>
            </a:r>
            <a:endParaRPr lang="en-US" sz="2800" b="0" dirty="0">
              <a:solidFill>
                <a:schemeClr val="tx1"/>
              </a:solidFill>
              <a:latin typeface="Times New Roman" pitchFamily="-65" charset="0"/>
            </a:endParaRPr>
          </a:p>
        </p:txBody>
      </p:sp>
      <p:pic>
        <p:nvPicPr>
          <p:cNvPr id="4" name="Picture 3" descr="Six_Sigma_Phases-Define.gif"/>
          <p:cNvPicPr>
            <a:picLocks noChangeAspect="1"/>
          </p:cNvPicPr>
          <p:nvPr/>
        </p:nvPicPr>
        <p:blipFill>
          <a:blip r:embed="rId3"/>
          <a:stretch>
            <a:fillRect/>
          </a:stretch>
        </p:blipFill>
        <p:spPr>
          <a:xfrm>
            <a:off x="5502233" y="1828800"/>
            <a:ext cx="3641766" cy="3657600"/>
          </a:xfrm>
          <a:prstGeom prst="rect">
            <a:avLst/>
          </a:prstGeom>
        </p:spPr>
      </p:pic>
      <p:sp>
        <p:nvSpPr>
          <p:cNvPr id="21507" name="Rectangle 3"/>
          <p:cNvSpPr>
            <a:spLocks noGrp="1" noChangeArrowheads="1"/>
          </p:cNvSpPr>
          <p:nvPr>
            <p:ph type="body" idx="1"/>
          </p:nvPr>
        </p:nvSpPr>
        <p:spPr>
          <a:xfrm>
            <a:off x="189778" y="762000"/>
            <a:ext cx="5601422" cy="5715000"/>
          </a:xfrm>
        </p:spPr>
        <p:txBody>
          <a:bodyPr>
            <a:normAutofit lnSpcReduction="10000"/>
          </a:bodyPr>
          <a:lstStyle/>
          <a:p>
            <a:pPr eaLnBrk="1" hangingPunct="1">
              <a:lnSpc>
                <a:spcPct val="80000"/>
              </a:lnSpc>
              <a:buFont typeface="+mj-lt"/>
              <a:buAutoNum type="arabicPeriod"/>
            </a:pPr>
            <a:r>
              <a:rPr lang="en-GB" sz="3200" b="1" dirty="0" smtClean="0"/>
              <a:t>Stop </a:t>
            </a:r>
            <a:r>
              <a:rPr lang="en-GB" sz="3200" b="1" dirty="0"/>
              <a:t>all HORROR Project Effort based on the old </a:t>
            </a:r>
            <a:r>
              <a:rPr lang="en-GB" sz="3200" b="1" dirty="0" smtClean="0"/>
              <a:t>plans</a:t>
            </a:r>
          </a:p>
          <a:p>
            <a:pPr eaLnBrk="1" hangingPunct="1">
              <a:lnSpc>
                <a:spcPct val="80000"/>
              </a:lnSpc>
              <a:buFont typeface="+mj-lt"/>
              <a:buAutoNum type="arabicPeriod"/>
            </a:pPr>
            <a:r>
              <a:rPr lang="en-GB" sz="1800" b="1" dirty="0" smtClean="0"/>
              <a:t> </a:t>
            </a:r>
            <a:r>
              <a:rPr lang="en-GB" sz="1800" b="1" dirty="0"/>
              <a:t>Adopt a new ‘policy’ for running this  project</a:t>
            </a:r>
            <a:endParaRPr lang="en-GB" sz="1800" b="1" dirty="0" smtClean="0"/>
          </a:p>
          <a:p>
            <a:pPr eaLnBrk="1" hangingPunct="1">
              <a:lnSpc>
                <a:spcPct val="80000"/>
              </a:lnSpc>
              <a:buFont typeface="+mj-lt"/>
              <a:buAutoNum type="arabicPeriod"/>
            </a:pPr>
            <a:r>
              <a:rPr lang="en-GB" sz="1800" b="1" dirty="0" smtClean="0"/>
              <a:t>Quickly </a:t>
            </a:r>
            <a:r>
              <a:rPr lang="en-GB" sz="1800" b="1" dirty="0"/>
              <a:t>(in a week or 2) rewrite the top level requirements.</a:t>
            </a:r>
            <a:endParaRPr lang="en-GB" sz="1800" b="1" dirty="0" smtClean="0"/>
          </a:p>
          <a:p>
            <a:pPr marL="800100" lvl="1" indent="-342900" eaLnBrk="1" hangingPunct="1">
              <a:lnSpc>
                <a:spcPct val="80000"/>
              </a:lnSpc>
              <a:buFont typeface="+mj-lt"/>
              <a:buAutoNum type="arabicPeriod"/>
            </a:pPr>
            <a:r>
              <a:rPr lang="en-GB" altLang="ja-JP" sz="1600" b="1" dirty="0" smtClean="0"/>
              <a:t>	</a:t>
            </a:r>
            <a:r>
              <a:rPr lang="en-GB" altLang="ja-JP" sz="1600" b="1" dirty="0"/>
              <a:t>Review the current business and technical environment to see if new and different requirements are more appropriate than the current (3.13 2003 set)</a:t>
            </a:r>
            <a:endParaRPr lang="en-GB" altLang="ja-JP" sz="1600" b="1" dirty="0" smtClean="0"/>
          </a:p>
          <a:p>
            <a:pPr marL="800100" lvl="1" indent="-342900" eaLnBrk="1" hangingPunct="1">
              <a:lnSpc>
                <a:spcPct val="80000"/>
              </a:lnSpc>
              <a:buFont typeface="+mj-lt"/>
              <a:buAutoNum type="arabicPeriod"/>
            </a:pPr>
            <a:r>
              <a:rPr lang="en-GB" altLang="ja-JP" sz="1600" b="1" dirty="0" smtClean="0"/>
              <a:t>	</a:t>
            </a:r>
            <a:r>
              <a:rPr lang="en-GB" altLang="ja-JP" sz="1600" b="1" dirty="0"/>
              <a:t>Quantify all the top few objectives</a:t>
            </a:r>
            <a:endParaRPr lang="en-GB" altLang="ja-JP" sz="1600" b="1" dirty="0" smtClean="0"/>
          </a:p>
          <a:p>
            <a:pPr marL="800100" lvl="1" indent="-342900" eaLnBrk="1" hangingPunct="1">
              <a:lnSpc>
                <a:spcPct val="80000"/>
              </a:lnSpc>
              <a:buFont typeface="+mj-lt"/>
              <a:buAutoNum type="arabicPeriod"/>
            </a:pPr>
            <a:r>
              <a:rPr lang="en-GB" altLang="ja-JP" sz="1600" b="1" dirty="0" smtClean="0"/>
              <a:t>	</a:t>
            </a:r>
            <a:r>
              <a:rPr lang="en-GB" altLang="ja-JP" sz="1600" b="1" dirty="0"/>
              <a:t>Estimate the value of reaching the objectives</a:t>
            </a:r>
            <a:endParaRPr lang="en-GB" altLang="ja-JP" sz="1600" b="1" dirty="0" smtClean="0"/>
          </a:p>
          <a:p>
            <a:pPr marL="800100" lvl="1" indent="-342900" eaLnBrk="1" hangingPunct="1">
              <a:lnSpc>
                <a:spcPct val="80000"/>
              </a:lnSpc>
              <a:buFont typeface="+mj-lt"/>
              <a:buAutoNum type="arabicPeriod"/>
            </a:pPr>
            <a:r>
              <a:rPr lang="en-GB" altLang="ja-JP" sz="1600" b="1" dirty="0" smtClean="0"/>
              <a:t>	</a:t>
            </a:r>
            <a:r>
              <a:rPr lang="en-GB" altLang="ja-JP" sz="1600" b="1" dirty="0"/>
              <a:t>Get the objectives approved by top management</a:t>
            </a:r>
            <a:endParaRPr lang="en-GB" altLang="ja-JP" sz="1600" b="1" dirty="0" smtClean="0"/>
          </a:p>
          <a:p>
            <a:pPr marL="1257300" lvl="2" indent="-342900" eaLnBrk="1" hangingPunct="1">
              <a:lnSpc>
                <a:spcPct val="80000"/>
              </a:lnSpc>
              <a:buFont typeface="+mj-lt"/>
              <a:buAutoNum type="arabicPeriod"/>
            </a:pPr>
            <a:r>
              <a:rPr lang="en-GB" sz="1400" b="1" dirty="0" smtClean="0">
                <a:ea typeface="ＭＳ Ｐゴシック" pitchFamily="-65" charset="-128"/>
              </a:rPr>
              <a:t>This </a:t>
            </a:r>
            <a:r>
              <a:rPr lang="en-GB" sz="1400" b="1" dirty="0">
                <a:ea typeface="ＭＳ Ｐゴシック" pitchFamily="-65" charset="-128"/>
              </a:rPr>
              <a:t>is not the same as project funding approval.</a:t>
            </a:r>
            <a:endParaRPr lang="en-GB" sz="1400" b="1" dirty="0" smtClean="0">
              <a:ea typeface="ＭＳ Ｐゴシック" pitchFamily="-65" charset="-128"/>
            </a:endParaRPr>
          </a:p>
          <a:p>
            <a:pPr marL="1257300" lvl="2" indent="-342900" eaLnBrk="1" hangingPunct="1">
              <a:lnSpc>
                <a:spcPct val="80000"/>
              </a:lnSpc>
              <a:buFont typeface="+mj-lt"/>
              <a:buAutoNum type="arabicPeriod"/>
            </a:pPr>
            <a:r>
              <a:rPr lang="en-GB" sz="1400" b="1" dirty="0" smtClean="0">
                <a:ea typeface="ＭＳ Ｐゴシック" pitchFamily="-65" charset="-128"/>
              </a:rPr>
              <a:t>	</a:t>
            </a:r>
            <a:r>
              <a:rPr lang="en-GB" sz="1400" b="1" dirty="0">
                <a:ea typeface="ＭＳ Ｐゴシック" pitchFamily="-65" charset="-128"/>
              </a:rPr>
              <a:t>It just says we would value reaching these objectives</a:t>
            </a:r>
            <a:endParaRPr lang="en-GB" sz="1400" b="1" dirty="0" smtClean="0">
              <a:ea typeface="ＭＳ Ｐゴシック" pitchFamily="-65" charset="-128"/>
            </a:endParaRPr>
          </a:p>
          <a:p>
            <a:pPr marL="1257300" lvl="2" indent="-342900" eaLnBrk="1" hangingPunct="1">
              <a:lnSpc>
                <a:spcPct val="80000"/>
              </a:lnSpc>
              <a:buFont typeface="+mj-lt"/>
              <a:buAutoNum type="arabicPeriod"/>
            </a:pPr>
            <a:r>
              <a:rPr lang="en-GB" sz="1400" b="1" dirty="0" smtClean="0">
                <a:ea typeface="ＭＳ Ｐゴシック" pitchFamily="-65" charset="-128"/>
              </a:rPr>
              <a:t>And </a:t>
            </a:r>
            <a:r>
              <a:rPr lang="en-GB" sz="1400" b="1" dirty="0">
                <a:ea typeface="ＭＳ Ｐゴシック" pitchFamily="-65" charset="-128"/>
              </a:rPr>
              <a:t>we don’t know of any better ones.</a:t>
            </a:r>
            <a:endParaRPr lang="en-GB" sz="1400" b="1" dirty="0" smtClean="0">
              <a:ea typeface="ＭＳ Ｐゴシック" pitchFamily="-65" charset="-128"/>
            </a:endParaRPr>
          </a:p>
          <a:p>
            <a:pPr eaLnBrk="1" hangingPunct="1">
              <a:lnSpc>
                <a:spcPct val="80000"/>
              </a:lnSpc>
              <a:buFont typeface="+mj-lt"/>
              <a:buAutoNum type="arabicPeriod"/>
            </a:pPr>
            <a:r>
              <a:rPr lang="en-GB" sz="1800" b="1" dirty="0" smtClean="0"/>
              <a:t> </a:t>
            </a:r>
            <a:r>
              <a:rPr lang="en-GB" sz="1800" b="1" dirty="0"/>
              <a:t>Let a ‘qualified’ system architect decide the best way to deliver the results.</a:t>
            </a:r>
            <a:endParaRPr lang="en-GB" sz="1800" b="1" dirty="0" smtClean="0"/>
          </a:p>
          <a:p>
            <a:pPr marL="800100" lvl="1" indent="-342900" eaLnBrk="1" hangingPunct="1">
              <a:lnSpc>
                <a:spcPct val="80000"/>
              </a:lnSpc>
              <a:buFont typeface="+mj-lt"/>
              <a:buAutoNum type="arabicPeriod"/>
            </a:pPr>
            <a:r>
              <a:rPr lang="en-GB" altLang="ja-JP" sz="1600" b="1" dirty="0" smtClean="0"/>
              <a:t>	</a:t>
            </a:r>
            <a:r>
              <a:rPr lang="en-GB" altLang="ja-JP" sz="1600" b="1" dirty="0"/>
              <a:t>The big question is how much, if any of the current HORROR project investment can be applied, and to what degree the results need to be evolved into the current customer product and environment.</a:t>
            </a:r>
            <a:endParaRPr lang="en-GB" altLang="ja-JP" sz="1600" b="1" dirty="0" smtClean="0"/>
          </a:p>
          <a:p>
            <a:pPr marL="800100" lvl="1" indent="-342900" eaLnBrk="1" hangingPunct="1">
              <a:lnSpc>
                <a:spcPct val="80000"/>
              </a:lnSpc>
              <a:buFont typeface="+mj-lt"/>
              <a:buAutoNum type="arabicPeriod"/>
            </a:pPr>
            <a:r>
              <a:rPr lang="en-GB" altLang="ja-JP" sz="1600" b="1" dirty="0" smtClean="0"/>
              <a:t>	</a:t>
            </a:r>
            <a:r>
              <a:rPr lang="en-GB" altLang="ja-JP" sz="1600" b="1" dirty="0"/>
              <a:t>Approve the architecture</a:t>
            </a:r>
            <a:endParaRPr lang="en-GB" altLang="ja-JP" sz="1600" b="1" dirty="0" smtClean="0"/>
          </a:p>
          <a:p>
            <a:pPr eaLnBrk="1" hangingPunct="1">
              <a:lnSpc>
                <a:spcPct val="80000"/>
              </a:lnSpc>
              <a:buFont typeface="+mj-lt"/>
              <a:buAutoNum type="arabicPeriod"/>
            </a:pPr>
            <a:r>
              <a:rPr lang="en-GB" sz="1800" b="1" dirty="0" smtClean="0"/>
              <a:t>Don’t </a:t>
            </a:r>
            <a:r>
              <a:rPr lang="en-GB" sz="1800" b="1" dirty="0"/>
              <a:t>ever pour money into the project unless real measurable improvements are promised and delivered in short cycles.!</a:t>
            </a:r>
            <a:endParaRPr lang="en-US" sz="2400" b="1" dirty="0"/>
          </a:p>
        </p:txBody>
      </p:sp>
    </p:spTree>
    <p:extLst>
      <p:ext uri="{BB962C8B-B14F-4D97-AF65-F5344CB8AC3E}">
        <p14:creationId xmlns:p14="http://schemas.microsoft.com/office/powerpoint/2010/main" val="236999499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0"/>
            <a:ext cx="8229600" cy="487362"/>
          </a:xfrm>
        </p:spPr>
        <p:txBody>
          <a:bodyPr>
            <a:normAutofit fontScale="90000"/>
          </a:bodyPr>
          <a:lstStyle/>
          <a:p>
            <a:pPr eaLnBrk="1" hangingPunct="1"/>
            <a:r>
              <a:rPr lang="en-GB" sz="2600" b="1" dirty="0">
                <a:solidFill>
                  <a:schemeClr val="tx1"/>
                </a:solidFill>
                <a:latin typeface="Arial"/>
                <a:cs typeface="Arial"/>
              </a:rPr>
              <a:t>1. </a:t>
            </a:r>
            <a:r>
              <a:rPr lang="en-GB" sz="2600" b="1" u="sng" dirty="0">
                <a:solidFill>
                  <a:schemeClr val="tx1"/>
                </a:solidFill>
                <a:latin typeface="Arial"/>
                <a:cs typeface="Arial"/>
              </a:rPr>
              <a:t>Seamless</a:t>
            </a:r>
            <a:r>
              <a:rPr lang="en-GB" sz="2600" b="1" dirty="0">
                <a:solidFill>
                  <a:schemeClr val="tx1"/>
                </a:solidFill>
                <a:latin typeface="Arial"/>
                <a:cs typeface="Arial"/>
              </a:rPr>
              <a:t> </a:t>
            </a:r>
            <a:r>
              <a:rPr lang="en-GB" sz="2600" b="1" dirty="0" err="1">
                <a:solidFill>
                  <a:schemeClr val="tx1"/>
                </a:solidFill>
                <a:latin typeface="Arial"/>
                <a:cs typeface="Arial"/>
              </a:rPr>
              <a:t>ROCKfield</a:t>
            </a:r>
            <a:r>
              <a:rPr lang="en-GB" sz="2600" b="1" dirty="0">
                <a:solidFill>
                  <a:schemeClr val="tx1"/>
                </a:solidFill>
                <a:latin typeface="Arial"/>
                <a:cs typeface="Arial"/>
              </a:rPr>
              <a:t> data and workflow </a:t>
            </a:r>
            <a:endParaRPr lang="en-US" sz="2600" b="1" dirty="0">
              <a:solidFill>
                <a:schemeClr val="tx1"/>
              </a:solidFill>
              <a:latin typeface="Arial"/>
              <a:cs typeface="Arial"/>
            </a:endParaRPr>
          </a:p>
        </p:txBody>
      </p:sp>
      <p:sp>
        <p:nvSpPr>
          <p:cNvPr id="23555" name="Rectangle 3"/>
          <p:cNvSpPr>
            <a:spLocks noGrp="1" noChangeArrowheads="1"/>
          </p:cNvSpPr>
          <p:nvPr>
            <p:ph type="body" sz="half" idx="1"/>
          </p:nvPr>
        </p:nvSpPr>
        <p:spPr>
          <a:xfrm>
            <a:off x="457200" y="487362"/>
            <a:ext cx="4038600" cy="5638801"/>
          </a:xfrm>
        </p:spPr>
        <p:txBody>
          <a:bodyPr/>
          <a:lstStyle/>
          <a:p>
            <a:pPr marL="0" indent="0" eaLnBrk="1" hangingPunct="1">
              <a:lnSpc>
                <a:spcPct val="80000"/>
              </a:lnSpc>
              <a:buFontTx/>
              <a:buNone/>
            </a:pPr>
            <a:r>
              <a:rPr lang="en-GB" sz="2000" dirty="0" smtClean="0">
                <a:latin typeface="Arial"/>
                <a:cs typeface="Arial"/>
              </a:rPr>
              <a:t>Central </a:t>
            </a:r>
            <a:r>
              <a:rPr lang="en-GB" sz="2000" dirty="0">
                <a:latin typeface="Arial"/>
                <a:cs typeface="Arial"/>
              </a:rPr>
              <a:t>to THE </a:t>
            </a:r>
            <a:r>
              <a:rPr lang="en-GB" sz="2000" dirty="0" err="1">
                <a:latin typeface="Arial"/>
                <a:cs typeface="Arial"/>
              </a:rPr>
              <a:t>CORPORATION’s</a:t>
            </a:r>
            <a:r>
              <a:rPr lang="en-GB" sz="2000" dirty="0">
                <a:latin typeface="Arial"/>
                <a:cs typeface="Arial"/>
              </a:rPr>
              <a:t> </a:t>
            </a:r>
            <a:r>
              <a:rPr lang="en-GB" sz="2000" dirty="0" err="1">
                <a:latin typeface="Arial"/>
                <a:cs typeface="Arial"/>
              </a:rPr>
              <a:t>ROCKfield</a:t>
            </a:r>
            <a:r>
              <a:rPr lang="en-GB" sz="2000" dirty="0">
                <a:latin typeface="Arial"/>
                <a:cs typeface="Arial"/>
              </a:rPr>
              <a:t> business strategy is to</a:t>
            </a:r>
            <a:r>
              <a:rPr lang="en-GB" sz="2000" b="1" u="sng" dirty="0">
                <a:latin typeface="Arial"/>
                <a:cs typeface="Arial"/>
              </a:rPr>
              <a:t> be the world’s premier INTEGRATED </a:t>
            </a:r>
            <a:r>
              <a:rPr lang="en-GB" sz="2000" dirty="0" err="1">
                <a:latin typeface="Arial"/>
                <a:cs typeface="Arial"/>
              </a:rPr>
              <a:t>ROCKfield</a:t>
            </a:r>
            <a:r>
              <a:rPr lang="en-GB" sz="2000" dirty="0">
                <a:latin typeface="Arial"/>
                <a:cs typeface="Arial"/>
              </a:rPr>
              <a:t> service provider.  Software is a key enabling technology towards providing this integration.  As an active contributor to this overall strategy, Horror will provide the following:</a:t>
            </a:r>
            <a:endParaRPr lang="en-GB" sz="2000" dirty="0" smtClean="0">
              <a:latin typeface="Arial"/>
              <a:cs typeface="Arial"/>
            </a:endParaRPr>
          </a:p>
          <a:p>
            <a:pPr marL="379413" lvl="1" indent="0" eaLnBrk="1" hangingPunct="1">
              <a:lnSpc>
                <a:spcPct val="80000"/>
              </a:lnSpc>
              <a:buFontTx/>
              <a:buNone/>
            </a:pPr>
            <a:r>
              <a:rPr lang="en-GB" sz="2000" dirty="0" smtClean="0">
                <a:latin typeface="Arial"/>
                <a:cs typeface="Arial"/>
              </a:rPr>
              <a:t>	</a:t>
            </a:r>
            <a:r>
              <a:rPr lang="en-GB" sz="2000" b="1" u="sng" dirty="0">
                <a:latin typeface="Arial"/>
                <a:cs typeface="Arial"/>
              </a:rPr>
              <a:t>Broad</a:t>
            </a:r>
            <a:r>
              <a:rPr lang="en-GB" sz="2000" dirty="0">
                <a:latin typeface="Arial"/>
                <a:cs typeface="Arial"/>
              </a:rPr>
              <a:t> MINESITE data </a:t>
            </a:r>
            <a:r>
              <a:rPr lang="en-GB" sz="2000" dirty="0" smtClean="0">
                <a:latin typeface="Arial"/>
                <a:cs typeface="Arial"/>
              </a:rPr>
              <a:t>coverage.</a:t>
            </a:r>
          </a:p>
          <a:p>
            <a:pPr marL="379413" lvl="1" indent="0" eaLnBrk="1" hangingPunct="1">
              <a:lnSpc>
                <a:spcPct val="80000"/>
              </a:lnSpc>
              <a:buFontTx/>
              <a:buNone/>
            </a:pPr>
            <a:r>
              <a:rPr lang="en-GB" sz="2000" dirty="0" smtClean="0">
                <a:latin typeface="Arial"/>
                <a:cs typeface="Arial"/>
              </a:rPr>
              <a:t>	</a:t>
            </a:r>
            <a:r>
              <a:rPr lang="en-GB" sz="2000" dirty="0">
                <a:latin typeface="Arial"/>
                <a:cs typeface="Arial"/>
              </a:rPr>
              <a:t>Horror will be able to tap a </a:t>
            </a:r>
            <a:r>
              <a:rPr lang="en-GB" sz="2000" b="1" u="sng" dirty="0">
                <a:latin typeface="Arial"/>
                <a:cs typeface="Arial"/>
              </a:rPr>
              <a:t>broad variety</a:t>
            </a:r>
            <a:r>
              <a:rPr lang="en-GB" sz="2000" dirty="0">
                <a:latin typeface="Arial"/>
                <a:cs typeface="Arial"/>
              </a:rPr>
              <a:t> of data about the well and its environment.  Each of the Horror products will be able to store and exchange all of the following data types, e.g. </a:t>
            </a:r>
            <a:r>
              <a:rPr lang="en-GB" sz="2000" dirty="0" err="1">
                <a:latin typeface="Arial"/>
                <a:cs typeface="Arial"/>
              </a:rPr>
              <a:t>wireline</a:t>
            </a:r>
            <a:r>
              <a:rPr lang="en-GB" sz="2000" dirty="0">
                <a:latin typeface="Arial"/>
                <a:cs typeface="Arial"/>
              </a:rPr>
              <a:t> will be able to access MINING data, etc.  These data types include:</a:t>
            </a:r>
          </a:p>
          <a:p>
            <a:pPr marL="0" indent="0" eaLnBrk="1" hangingPunct="1">
              <a:lnSpc>
                <a:spcPct val="80000"/>
              </a:lnSpc>
              <a:buFontTx/>
              <a:buNone/>
            </a:pPr>
            <a:endParaRPr lang="en-US" sz="2000" dirty="0">
              <a:latin typeface="Arial"/>
              <a:cs typeface="Arial"/>
            </a:endParaRPr>
          </a:p>
        </p:txBody>
      </p:sp>
      <p:sp>
        <p:nvSpPr>
          <p:cNvPr id="23556" name="Rectangle 4"/>
          <p:cNvSpPr>
            <a:spLocks noGrp="1" noChangeArrowheads="1"/>
          </p:cNvSpPr>
          <p:nvPr>
            <p:ph type="body" sz="half" idx="2"/>
          </p:nvPr>
        </p:nvSpPr>
        <p:spPr>
          <a:xfrm>
            <a:off x="4648200" y="487362"/>
            <a:ext cx="4038600" cy="3017839"/>
          </a:xfrm>
        </p:spPr>
        <p:txBody>
          <a:bodyPr>
            <a:normAutofit fontScale="77500" lnSpcReduction="20000"/>
          </a:bodyPr>
          <a:lstStyle/>
          <a:p>
            <a:pPr marL="0" indent="0" eaLnBrk="1" hangingPunct="1">
              <a:lnSpc>
                <a:spcPct val="80000"/>
              </a:lnSpc>
            </a:pPr>
            <a:r>
              <a:rPr lang="en-GB" sz="1600" i="1" dirty="0">
                <a:latin typeface="Verdana" pitchFamily="-65" charset="0"/>
              </a:rPr>
              <a:t>GILB COMMENT</a:t>
            </a:r>
            <a:r>
              <a:rPr lang="en-GB" sz="2323" i="1" dirty="0">
                <a:latin typeface="Verdana" pitchFamily="-65" charset="0"/>
              </a:rPr>
              <a:t>: There is no attempt to define ‘</a:t>
            </a:r>
            <a:r>
              <a:rPr lang="en-GB" sz="2323" b="1" i="1" dirty="0">
                <a:latin typeface="Verdana" pitchFamily="-65" charset="0"/>
              </a:rPr>
              <a:t>seamless</a:t>
            </a:r>
            <a:r>
              <a:rPr lang="en-GB" sz="2323" i="1" dirty="0">
                <a:latin typeface="Verdana" pitchFamily="-65" charset="0"/>
              </a:rPr>
              <a:t>’ quantitatively so that we can </a:t>
            </a:r>
            <a:r>
              <a:rPr lang="en-GB" sz="2323" b="1" i="1" dirty="0">
                <a:latin typeface="Verdana" pitchFamily="-65" charset="0"/>
              </a:rPr>
              <a:t>measure </a:t>
            </a:r>
            <a:r>
              <a:rPr lang="en-GB" sz="2323" i="1" dirty="0">
                <a:latin typeface="Verdana" pitchFamily="-65" charset="0"/>
              </a:rPr>
              <a:t>and </a:t>
            </a:r>
            <a:r>
              <a:rPr lang="en-GB" sz="2323" b="1" i="1" dirty="0">
                <a:latin typeface="Verdana" pitchFamily="-65" charset="0"/>
              </a:rPr>
              <a:t>track </a:t>
            </a:r>
            <a:r>
              <a:rPr lang="en-GB" sz="2323" i="1" dirty="0">
                <a:latin typeface="Verdana" pitchFamily="-65" charset="0"/>
              </a:rPr>
              <a:t>the final </a:t>
            </a:r>
            <a:r>
              <a:rPr lang="en-GB" sz="2323" b="1" i="1" dirty="0">
                <a:latin typeface="Verdana" pitchFamily="-65" charset="0"/>
              </a:rPr>
              <a:t>result</a:t>
            </a:r>
            <a:r>
              <a:rPr lang="en-GB" sz="2323" i="1" dirty="0">
                <a:latin typeface="Verdana" pitchFamily="-65" charset="0"/>
              </a:rPr>
              <a:t>.  </a:t>
            </a:r>
          </a:p>
          <a:p>
            <a:pPr marL="0" indent="0" eaLnBrk="1" hangingPunct="1">
              <a:lnSpc>
                <a:spcPct val="80000"/>
              </a:lnSpc>
            </a:pPr>
            <a:r>
              <a:rPr lang="en-GB" sz="1600" i="1" dirty="0">
                <a:latin typeface="Verdana" pitchFamily="-65" charset="0"/>
              </a:rPr>
              <a:t>The content of the rest of the requirement is an equally vague set of functional requirements (like “will support standard Windows OLE compound document functionality”).</a:t>
            </a:r>
          </a:p>
          <a:p>
            <a:pPr marL="0" indent="0" eaLnBrk="1" hangingPunct="1">
              <a:lnSpc>
                <a:spcPct val="80000"/>
              </a:lnSpc>
            </a:pPr>
            <a:r>
              <a:rPr lang="en-GB" sz="1600" i="1" dirty="0">
                <a:latin typeface="Verdana" pitchFamily="-65" charset="0"/>
              </a:rPr>
              <a:t>It is not at all clear how well these things will be done (no performance or quality requirements for these are mentioned. </a:t>
            </a:r>
          </a:p>
          <a:p>
            <a:pPr marL="0" indent="0" eaLnBrk="1" hangingPunct="1">
              <a:lnSpc>
                <a:spcPct val="80000"/>
              </a:lnSpc>
            </a:pPr>
            <a:r>
              <a:rPr lang="en-GB" sz="1600" i="1" dirty="0">
                <a:latin typeface="Verdana" pitchFamily="-65" charset="0"/>
              </a:rPr>
              <a:t>The result is likely to be that the function is there but has substandard user quality and performance. </a:t>
            </a:r>
          </a:p>
          <a:p>
            <a:pPr marL="0" indent="0" eaLnBrk="1" hangingPunct="1">
              <a:lnSpc>
                <a:spcPct val="80000"/>
              </a:lnSpc>
            </a:pPr>
            <a:r>
              <a:rPr lang="en-GB" sz="1600" i="1" dirty="0">
                <a:latin typeface="Verdana" pitchFamily="-65" charset="0"/>
              </a:rPr>
              <a:t>We need to define the user experience – how fast, how easy. </a:t>
            </a:r>
          </a:p>
          <a:p>
            <a:pPr marL="0" indent="0" eaLnBrk="1" hangingPunct="1">
              <a:lnSpc>
                <a:spcPct val="80000"/>
              </a:lnSpc>
            </a:pPr>
            <a:r>
              <a:rPr lang="en-GB" sz="1600" i="1" dirty="0">
                <a:latin typeface="Verdana" pitchFamily="-65" charset="0"/>
              </a:rPr>
              <a:t>We need to define the end state that would make us the worlds premier provider. </a:t>
            </a:r>
          </a:p>
          <a:p>
            <a:pPr marL="0" indent="0" eaLnBrk="1" hangingPunct="1">
              <a:lnSpc>
                <a:spcPct val="80000"/>
              </a:lnSpc>
            </a:pPr>
            <a:r>
              <a:rPr lang="en-GB" sz="1600" i="1" dirty="0">
                <a:latin typeface="Verdana" pitchFamily="-65" charset="0"/>
              </a:rPr>
              <a:t>We have not even got close to it.</a:t>
            </a:r>
            <a:endParaRPr lang="en-US" sz="2000" dirty="0"/>
          </a:p>
        </p:txBody>
      </p:sp>
      <p:pic>
        <p:nvPicPr>
          <p:cNvPr id="5" name="Picture 4" descr="DTExpress3.jpg"/>
          <p:cNvPicPr>
            <a:picLocks noChangeAspect="1"/>
          </p:cNvPicPr>
          <p:nvPr/>
        </p:nvPicPr>
        <p:blipFill>
          <a:blip r:embed="rId3"/>
          <a:stretch>
            <a:fillRect/>
          </a:stretch>
        </p:blipFill>
        <p:spPr>
          <a:xfrm>
            <a:off x="4670960" y="3505200"/>
            <a:ext cx="4354228" cy="3352800"/>
          </a:xfrm>
          <a:prstGeom prst="rect">
            <a:avLst/>
          </a:prstGeom>
        </p:spPr>
      </p:pic>
    </p:spTree>
    <p:extLst>
      <p:ext uri="{BB962C8B-B14F-4D97-AF65-F5344CB8AC3E}">
        <p14:creationId xmlns:p14="http://schemas.microsoft.com/office/powerpoint/2010/main" val="30009406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76200"/>
            <a:ext cx="8305800" cy="533400"/>
          </a:xfrm>
        </p:spPr>
        <p:txBody>
          <a:bodyPr/>
          <a:lstStyle/>
          <a:p>
            <a:pPr eaLnBrk="1" hangingPunct="1"/>
            <a:r>
              <a:rPr lang="en-GB" sz="2000">
                <a:latin typeface="Verdana" pitchFamily="-65" charset="0"/>
              </a:rPr>
              <a:t>2. Dramatic boost in operational efficiency</a:t>
            </a:r>
            <a:br>
              <a:rPr lang="en-GB" sz="2000">
                <a:latin typeface="Verdana" pitchFamily="-65" charset="0"/>
              </a:rPr>
            </a:br>
            <a:endParaRPr lang="en-US" sz="2000">
              <a:latin typeface="Verdana" pitchFamily="-65" charset="0"/>
            </a:endParaRPr>
          </a:p>
        </p:txBody>
      </p:sp>
      <p:sp>
        <p:nvSpPr>
          <p:cNvPr id="25603" name="Rectangle 4"/>
          <p:cNvSpPr>
            <a:spLocks noGrp="1" noChangeArrowheads="1"/>
          </p:cNvSpPr>
          <p:nvPr>
            <p:ph type="body" sz="half" idx="2"/>
          </p:nvPr>
        </p:nvSpPr>
        <p:spPr>
          <a:xfrm>
            <a:off x="4533900" y="609600"/>
            <a:ext cx="4610100" cy="5791200"/>
          </a:xfrm>
        </p:spPr>
        <p:txBody>
          <a:bodyPr>
            <a:noAutofit/>
          </a:bodyPr>
          <a:lstStyle/>
          <a:p>
            <a:pPr marL="0" indent="0" algn="ctr" eaLnBrk="1" hangingPunct="1">
              <a:lnSpc>
                <a:spcPct val="80000"/>
              </a:lnSpc>
              <a:buFontTx/>
              <a:buNone/>
            </a:pPr>
            <a:r>
              <a:rPr lang="en-GB" sz="1400" i="1" dirty="0">
                <a:latin typeface="Arial"/>
                <a:cs typeface="Arial"/>
              </a:rPr>
              <a:t>GILB ANALYSIS: </a:t>
            </a:r>
            <a:endParaRPr lang="en-GB" sz="1400" i="1" dirty="0" smtClean="0">
              <a:latin typeface="Arial"/>
              <a:cs typeface="Arial"/>
            </a:endParaRPr>
          </a:p>
          <a:p>
            <a:pPr marL="361950" lvl="1" indent="0" eaLnBrk="1" hangingPunct="1">
              <a:lnSpc>
                <a:spcPct val="80000"/>
              </a:lnSpc>
              <a:buFontTx/>
              <a:buNone/>
            </a:pPr>
            <a:r>
              <a:rPr lang="en-GB" sz="1800" b="1" dirty="0" smtClean="0">
                <a:latin typeface="Arial"/>
                <a:ea typeface="ＭＳ Ｐゴシック" pitchFamily="-65" charset="-128"/>
                <a:cs typeface="Arial"/>
              </a:rPr>
              <a:t>	</a:t>
            </a:r>
            <a:r>
              <a:rPr lang="en-GB" sz="1400" b="1" dirty="0" err="1" smtClean="0">
                <a:latin typeface="Arial"/>
                <a:ea typeface="ＭＳ Ｐゴシック" pitchFamily="-65" charset="-128"/>
                <a:cs typeface="Arial"/>
              </a:rPr>
              <a:t>�</a:t>
            </a:r>
            <a:r>
              <a:rPr lang="en-GB" sz="1400" b="1" dirty="0">
                <a:latin typeface="Arial"/>
                <a:ea typeface="ＭＳ Ｐゴシック" pitchFamily="-65" charset="-128"/>
                <a:cs typeface="Arial"/>
              </a:rPr>
              <a:t>	</a:t>
            </a:r>
            <a:r>
              <a:rPr lang="en-GB" sz="1400" b="1" i="1" dirty="0">
                <a:latin typeface="Arial"/>
                <a:ea typeface="ＭＳ Ｐゴシック" pitchFamily="-65" charset="-128"/>
                <a:cs typeface="Arial"/>
              </a:rPr>
              <a:t>There is no unambiguous definition of ‘operational efficiency’ (no defined Scale or Scales of measure).</a:t>
            </a:r>
            <a:endParaRPr lang="en-GB" sz="1400" b="1" i="1" dirty="0" smtClean="0">
              <a:latin typeface="Arial"/>
              <a:ea typeface="ＭＳ Ｐゴシック" pitchFamily="-65" charset="-128"/>
              <a:cs typeface="Arial"/>
            </a:endParaRPr>
          </a:p>
          <a:p>
            <a:pPr marL="361950" lvl="1" indent="0" eaLnBrk="1" hangingPunct="1">
              <a:lnSpc>
                <a:spcPct val="80000"/>
              </a:lnSpc>
              <a:buFontTx/>
              <a:buNone/>
            </a:pPr>
            <a:r>
              <a:rPr lang="en-GB" sz="1400" b="1" dirty="0" smtClean="0">
                <a:latin typeface="Arial"/>
                <a:ea typeface="ＭＳ Ｐゴシック" pitchFamily="-65" charset="-128"/>
                <a:cs typeface="Arial"/>
              </a:rPr>
              <a:t>	</a:t>
            </a:r>
            <a:r>
              <a:rPr lang="en-GB" sz="1400" b="1" dirty="0" err="1" smtClean="0">
                <a:latin typeface="Arial"/>
                <a:ea typeface="ＭＳ Ｐゴシック" pitchFamily="-65" charset="-128"/>
                <a:cs typeface="Arial"/>
              </a:rPr>
              <a:t>�</a:t>
            </a:r>
            <a:r>
              <a:rPr lang="en-GB" sz="1400" b="1" dirty="0">
                <a:latin typeface="Arial"/>
                <a:ea typeface="ＭＳ Ｐゴシック" pitchFamily="-65" charset="-128"/>
                <a:cs typeface="Arial"/>
              </a:rPr>
              <a:t>	</a:t>
            </a:r>
            <a:r>
              <a:rPr lang="en-GB" sz="1400" b="1" i="1" dirty="0">
                <a:latin typeface="Arial"/>
                <a:ea typeface="ＭＳ Ｐゴシック" pitchFamily="-65" charset="-128"/>
                <a:cs typeface="Arial"/>
              </a:rPr>
              <a:t>There is no defined level on that (</a:t>
            </a:r>
            <a:r>
              <a:rPr lang="en-GB" sz="1400" b="1" i="1" dirty="0" smtClean="0">
                <a:latin typeface="Arial"/>
                <a:ea typeface="ＭＳ Ｐゴシック" pitchFamily="-65" charset="-128"/>
                <a:cs typeface="Arial"/>
              </a:rPr>
              <a:t>undefined) </a:t>
            </a:r>
            <a:r>
              <a:rPr lang="en-GB" sz="1400" b="1" i="1" dirty="0">
                <a:latin typeface="Arial"/>
                <a:ea typeface="ＭＳ Ｐゴシック" pitchFamily="-65" charset="-128"/>
                <a:cs typeface="Arial"/>
              </a:rPr>
              <a:t>scale that tells us what is Dramatic ( and when it is dramatic ( short term levels, longer term levels, competitor levels). Goal, Stretch, Trend levels to use </a:t>
            </a:r>
            <a:r>
              <a:rPr lang="en-GB" sz="1400" b="1" i="1" dirty="0" err="1">
                <a:latin typeface="Arial"/>
                <a:ea typeface="ＭＳ Ｐゴシック" pitchFamily="-65" charset="-128"/>
                <a:cs typeface="Arial"/>
              </a:rPr>
              <a:t>Planguage</a:t>
            </a:r>
            <a:r>
              <a:rPr lang="en-GB" sz="1400" b="1" i="1" dirty="0">
                <a:latin typeface="Arial"/>
                <a:ea typeface="ＭＳ Ｐゴシック" pitchFamily="-65" charset="-128"/>
                <a:cs typeface="Arial"/>
              </a:rPr>
              <a:t> terms.</a:t>
            </a:r>
            <a:endParaRPr lang="en-GB" sz="1400" b="1" i="1" dirty="0" smtClean="0">
              <a:latin typeface="Arial"/>
              <a:ea typeface="ＭＳ Ｐゴシック" pitchFamily="-65" charset="-128"/>
              <a:cs typeface="Arial"/>
            </a:endParaRPr>
          </a:p>
          <a:p>
            <a:pPr marL="361950" lvl="1" indent="0" eaLnBrk="1" hangingPunct="1">
              <a:lnSpc>
                <a:spcPct val="80000"/>
              </a:lnSpc>
              <a:buFontTx/>
              <a:buNone/>
            </a:pPr>
            <a:r>
              <a:rPr lang="en-GB" sz="1400" b="1" dirty="0" smtClean="0">
                <a:latin typeface="Arial"/>
                <a:ea typeface="ＭＳ Ｐゴシック" pitchFamily="-65" charset="-128"/>
                <a:cs typeface="Arial"/>
              </a:rPr>
              <a:t>	</a:t>
            </a:r>
            <a:r>
              <a:rPr lang="en-GB" sz="1400" b="1" dirty="0" err="1" smtClean="0">
                <a:latin typeface="Arial"/>
                <a:ea typeface="ＭＳ Ｐゴシック" pitchFamily="-65" charset="-128"/>
                <a:cs typeface="Arial"/>
              </a:rPr>
              <a:t>�</a:t>
            </a:r>
            <a:r>
              <a:rPr lang="en-GB" sz="1400" b="1" dirty="0">
                <a:latin typeface="Arial"/>
                <a:ea typeface="ＭＳ Ｐゴシック" pitchFamily="-65" charset="-128"/>
                <a:cs typeface="Arial"/>
              </a:rPr>
              <a:t>	</a:t>
            </a:r>
            <a:r>
              <a:rPr lang="en-GB" sz="1400" b="1" i="1" dirty="0">
                <a:latin typeface="Arial"/>
                <a:ea typeface="ＭＳ Ｐゴシック" pitchFamily="-65" charset="-128"/>
                <a:cs typeface="Arial"/>
              </a:rPr>
              <a:t>The ‘efficient user experience’ is not at all defined in terms quantified</a:t>
            </a:r>
            <a:r>
              <a:rPr lang="en-GB" sz="1400" b="1" i="1" dirty="0" smtClean="0">
                <a:latin typeface="Arial"/>
                <a:ea typeface="ＭＳ Ｐゴシック" pitchFamily="-65" charset="-128"/>
                <a:cs typeface="Arial"/>
              </a:rPr>
              <a:t>  </a:t>
            </a:r>
          </a:p>
          <a:p>
            <a:pPr marL="361950" lvl="1" indent="0" eaLnBrk="1" hangingPunct="1">
              <a:lnSpc>
                <a:spcPct val="80000"/>
              </a:lnSpc>
              <a:buFontTx/>
              <a:buNone/>
            </a:pPr>
            <a:r>
              <a:rPr lang="en-GB" sz="1400" b="1" dirty="0" err="1">
                <a:latin typeface="Arial"/>
                <a:ea typeface="ＭＳ Ｐゴシック" pitchFamily="-65" charset="-128"/>
                <a:cs typeface="Arial"/>
              </a:rPr>
              <a:t>�</a:t>
            </a:r>
            <a:r>
              <a:rPr lang="en-GB" sz="1400" b="1" dirty="0">
                <a:latin typeface="Arial"/>
                <a:ea typeface="ＭＳ Ｐゴシック" pitchFamily="-65" charset="-128"/>
                <a:cs typeface="Arial"/>
              </a:rPr>
              <a:t>	</a:t>
            </a:r>
            <a:r>
              <a:rPr lang="en-GB" sz="1400" b="1" i="1" dirty="0" smtClean="0">
                <a:latin typeface="Arial"/>
                <a:ea typeface="ＭＳ Ｐゴシック" pitchFamily="-65" charset="-128"/>
                <a:cs typeface="Arial"/>
              </a:rPr>
              <a:t>In </a:t>
            </a:r>
            <a:r>
              <a:rPr lang="en-GB" sz="1400" b="1" i="1" dirty="0">
                <a:latin typeface="Arial"/>
                <a:ea typeface="ＭＳ Ｐゴシック" pitchFamily="-65" charset="-128"/>
                <a:cs typeface="Arial"/>
              </a:rPr>
              <a:t>short this requirement completely fails, where is could have easily succeeded (in </a:t>
            </a:r>
            <a:r>
              <a:rPr lang="en-GB" sz="1400" b="1" i="1" dirty="0" smtClean="0">
                <a:latin typeface="Arial"/>
                <a:ea typeface="ＭＳ Ｐゴシック" pitchFamily="-65" charset="-128"/>
                <a:cs typeface="Arial"/>
              </a:rPr>
              <a:t>1998) </a:t>
            </a:r>
          </a:p>
          <a:p>
            <a:pPr marL="361950" lvl="1" indent="0" eaLnBrk="1" hangingPunct="1">
              <a:lnSpc>
                <a:spcPct val="80000"/>
              </a:lnSpc>
              <a:buFontTx/>
              <a:buNone/>
            </a:pPr>
            <a:r>
              <a:rPr lang="en-GB" sz="1400" b="1" i="1" dirty="0" smtClean="0">
                <a:latin typeface="Arial"/>
                <a:cs typeface="Arial"/>
              </a:rPr>
              <a:t>	</a:t>
            </a:r>
            <a:r>
              <a:rPr lang="en-GB" sz="1400" b="1" i="1" dirty="0" smtClean="0">
                <a:latin typeface="Arial"/>
                <a:ea typeface="ＭＳ Ｐゴシック" pitchFamily="-65" charset="-128"/>
                <a:cs typeface="Arial"/>
              </a:rPr>
              <a:t>to </a:t>
            </a:r>
            <a:r>
              <a:rPr lang="en-GB" sz="1400" b="1" i="1" dirty="0">
                <a:latin typeface="Arial"/>
                <a:ea typeface="ＭＳ Ｐゴシック" pitchFamily="-65" charset="-128"/>
                <a:cs typeface="Arial"/>
              </a:rPr>
              <a:t>specify the level of operational efficiency that the product would </a:t>
            </a:r>
            <a:r>
              <a:rPr lang="en-GB" sz="1400" b="1" i="1" dirty="0" smtClean="0">
                <a:latin typeface="Arial"/>
                <a:ea typeface="ＭＳ Ｐゴシック" pitchFamily="-65" charset="-128"/>
                <a:cs typeface="Arial"/>
              </a:rPr>
              <a:t>measurably </a:t>
            </a:r>
            <a:r>
              <a:rPr lang="en-GB" sz="1400" b="1" i="1" dirty="0">
                <a:latin typeface="Arial"/>
                <a:ea typeface="ＭＳ Ｐゴシック" pitchFamily="-65" charset="-128"/>
                <a:cs typeface="Arial"/>
              </a:rPr>
              <a:t>achieve. </a:t>
            </a:r>
          </a:p>
          <a:p>
            <a:pPr marL="361950" lvl="1" indent="0" eaLnBrk="1" hangingPunct="1">
              <a:lnSpc>
                <a:spcPct val="80000"/>
              </a:lnSpc>
              <a:buFontTx/>
              <a:buNone/>
            </a:pPr>
            <a:r>
              <a:rPr lang="en-GB" sz="1400" b="1" dirty="0" err="1">
                <a:latin typeface="Arial"/>
                <a:ea typeface="ＭＳ Ｐゴシック" pitchFamily="-65" charset="-128"/>
                <a:cs typeface="Arial"/>
              </a:rPr>
              <a:t>�</a:t>
            </a:r>
            <a:r>
              <a:rPr lang="en-GB" sz="1400" b="1" dirty="0">
                <a:latin typeface="Arial"/>
                <a:ea typeface="ＭＳ Ｐゴシック" pitchFamily="-65" charset="-128"/>
                <a:cs typeface="Arial"/>
              </a:rPr>
              <a:t>	</a:t>
            </a:r>
            <a:r>
              <a:rPr lang="en-GB" sz="1400" b="1" i="1" dirty="0">
                <a:latin typeface="Arial"/>
                <a:ea typeface="ＭＳ Ｐゴシック" pitchFamily="-65" charset="-128"/>
                <a:cs typeface="Arial"/>
              </a:rPr>
              <a:t>The rest of the specification with features </a:t>
            </a:r>
            <a:r>
              <a:rPr lang="en-GB" sz="1400" b="1" i="1" dirty="0" smtClean="0">
                <a:latin typeface="Arial"/>
                <a:ea typeface="ＭＳ Ｐゴシック" pitchFamily="-65" charset="-128"/>
                <a:cs typeface="Arial"/>
              </a:rPr>
              <a:t>like</a:t>
            </a:r>
          </a:p>
          <a:p>
            <a:pPr marL="361950" lvl="1" indent="0" eaLnBrk="1" hangingPunct="1">
              <a:lnSpc>
                <a:spcPct val="80000"/>
              </a:lnSpc>
              <a:buFontTx/>
              <a:buNone/>
            </a:pPr>
            <a:r>
              <a:rPr lang="en-GB" sz="1400" b="1" i="1" dirty="0" smtClean="0">
                <a:latin typeface="Arial"/>
                <a:cs typeface="Arial"/>
              </a:rPr>
              <a:t>	</a:t>
            </a:r>
            <a:r>
              <a:rPr lang="en-GB" sz="1200" b="1" i="1" dirty="0" smtClean="0">
                <a:latin typeface="Arial"/>
                <a:ea typeface="ＭＳ Ｐゴシック" pitchFamily="-65" charset="-128"/>
                <a:cs typeface="Arial"/>
              </a:rPr>
              <a:t> </a:t>
            </a:r>
            <a:r>
              <a:rPr lang="en-GB" sz="1200" b="1" i="1" dirty="0">
                <a:latin typeface="Arial"/>
                <a:ea typeface="ＭＳ Ｐゴシック" pitchFamily="-65" charset="-128"/>
                <a:cs typeface="Arial"/>
              </a:rPr>
              <a:t>‘Automated depth adjustment for data acquired since last deviation survey’</a:t>
            </a:r>
            <a:r>
              <a:rPr lang="en-GB" sz="1200" b="1" i="1" dirty="0" smtClean="0">
                <a:latin typeface="Arial"/>
                <a:ea typeface="ＭＳ Ｐゴシック" pitchFamily="-65" charset="-128"/>
                <a:cs typeface="Arial"/>
              </a:rPr>
              <a:t> </a:t>
            </a:r>
          </a:p>
          <a:p>
            <a:pPr marL="361950" lvl="1" indent="0" eaLnBrk="1" hangingPunct="1">
              <a:lnSpc>
                <a:spcPct val="80000"/>
              </a:lnSpc>
              <a:buFontTx/>
              <a:buNone/>
            </a:pPr>
            <a:r>
              <a:rPr lang="en-GB" sz="1200" b="1" i="1" dirty="0" smtClean="0">
                <a:latin typeface="Arial"/>
                <a:ea typeface="ＭＳ Ｐゴシック" pitchFamily="-65" charset="-128"/>
                <a:cs typeface="Arial"/>
              </a:rPr>
              <a:t>are </a:t>
            </a:r>
            <a:r>
              <a:rPr lang="en-GB" sz="1200" b="1" i="1" dirty="0">
                <a:latin typeface="Arial"/>
                <a:ea typeface="ＭＳ Ｐゴシック" pitchFamily="-65" charset="-128"/>
                <a:cs typeface="Arial"/>
              </a:rPr>
              <a:t>merely suggested design elements,</a:t>
            </a:r>
            <a:r>
              <a:rPr lang="en-GB" sz="1200" b="1" i="1" dirty="0" smtClean="0">
                <a:latin typeface="Arial"/>
                <a:ea typeface="ＭＳ Ｐゴシック" pitchFamily="-65" charset="-128"/>
                <a:cs typeface="Arial"/>
              </a:rPr>
              <a:t> </a:t>
            </a:r>
          </a:p>
          <a:p>
            <a:pPr marL="361950" lvl="1" indent="0" eaLnBrk="1" hangingPunct="1">
              <a:lnSpc>
                <a:spcPct val="80000"/>
              </a:lnSpc>
              <a:buFontTx/>
              <a:buNone/>
            </a:pPr>
            <a:r>
              <a:rPr lang="en-GB" sz="1200" b="1" i="1" dirty="0" smtClean="0">
                <a:latin typeface="Arial"/>
                <a:ea typeface="ＭＳ Ｐゴシック" pitchFamily="-65" charset="-128"/>
                <a:cs typeface="Arial"/>
              </a:rPr>
              <a:t>that </a:t>
            </a:r>
            <a:r>
              <a:rPr lang="en-GB" sz="1200" b="1" i="1" dirty="0">
                <a:latin typeface="Arial"/>
                <a:ea typeface="ＭＳ Ｐゴシック" pitchFamily="-65" charset="-128"/>
                <a:cs typeface="Arial"/>
              </a:rPr>
              <a:t>will only contribute to the operational </a:t>
            </a:r>
            <a:r>
              <a:rPr lang="en-GB" sz="1200" b="1" i="1" dirty="0" smtClean="0">
                <a:latin typeface="Arial"/>
                <a:ea typeface="ＭＳ Ｐゴシック" pitchFamily="-65" charset="-128"/>
                <a:cs typeface="Arial"/>
              </a:rPr>
              <a:t>efficiency</a:t>
            </a:r>
          </a:p>
          <a:p>
            <a:pPr marL="361950" lvl="1" indent="0" eaLnBrk="1" hangingPunct="1">
              <a:lnSpc>
                <a:spcPct val="80000"/>
              </a:lnSpc>
              <a:buFontTx/>
              <a:buNone/>
            </a:pPr>
            <a:r>
              <a:rPr lang="en-GB" sz="1200" b="1" i="1" dirty="0" smtClean="0">
                <a:latin typeface="Arial"/>
                <a:ea typeface="ＭＳ Ｐゴシック" pitchFamily="-65" charset="-128"/>
                <a:cs typeface="Arial"/>
              </a:rPr>
              <a:t> </a:t>
            </a:r>
            <a:r>
              <a:rPr lang="en-GB" sz="1200" b="1" i="1" dirty="0">
                <a:latin typeface="Arial"/>
                <a:ea typeface="ＭＳ Ｐゴシック" pitchFamily="-65" charset="-128"/>
                <a:cs typeface="Arial"/>
              </a:rPr>
              <a:t>if they are well designed and implemented to a defined level of impact </a:t>
            </a:r>
            <a:r>
              <a:rPr lang="en-GB" sz="1200" b="1" i="1" dirty="0" smtClean="0">
                <a:latin typeface="Arial"/>
                <a:ea typeface="ＭＳ Ｐゴシック" pitchFamily="-65" charset="-128"/>
                <a:cs typeface="Arial"/>
              </a:rPr>
              <a:t>on</a:t>
            </a:r>
          </a:p>
          <a:p>
            <a:pPr marL="361950" lvl="1" indent="0" eaLnBrk="1" hangingPunct="1">
              <a:lnSpc>
                <a:spcPct val="80000"/>
              </a:lnSpc>
              <a:buFontTx/>
              <a:buNone/>
            </a:pPr>
            <a:r>
              <a:rPr lang="en-GB" sz="1200" b="1" i="1" dirty="0" smtClean="0">
                <a:latin typeface="Arial"/>
                <a:ea typeface="ＭＳ Ｐゴシック" pitchFamily="-65" charset="-128"/>
                <a:cs typeface="Arial"/>
              </a:rPr>
              <a:t> </a:t>
            </a:r>
            <a:r>
              <a:rPr lang="en-GB" sz="1200" b="1" i="1" dirty="0">
                <a:latin typeface="Arial"/>
                <a:ea typeface="ＭＳ Ｐゴシック" pitchFamily="-65" charset="-128"/>
                <a:cs typeface="Arial"/>
              </a:rPr>
              <a:t>the (yet undefined quantified definition of operational efficiency).</a:t>
            </a:r>
            <a:r>
              <a:rPr lang="en-GB" sz="1200" b="1" i="1" dirty="0" smtClean="0">
                <a:latin typeface="Arial"/>
                <a:ea typeface="ＭＳ Ｐゴシック" pitchFamily="-65" charset="-128"/>
                <a:cs typeface="Arial"/>
              </a:rPr>
              <a:t> </a:t>
            </a:r>
          </a:p>
          <a:p>
            <a:pPr marL="361950" lvl="1" indent="0" eaLnBrk="1" hangingPunct="1">
              <a:lnSpc>
                <a:spcPct val="80000"/>
              </a:lnSpc>
              <a:buFontTx/>
              <a:buNone/>
            </a:pPr>
            <a:r>
              <a:rPr lang="en-GB" sz="1200" b="1" i="1" dirty="0" smtClean="0">
                <a:latin typeface="Arial"/>
                <a:ea typeface="ＭＳ Ｐゴシック" pitchFamily="-65" charset="-128"/>
                <a:cs typeface="Arial"/>
              </a:rPr>
              <a:t>These </a:t>
            </a:r>
            <a:r>
              <a:rPr lang="en-GB" sz="1200" b="1" i="1" dirty="0">
                <a:latin typeface="Arial"/>
                <a:ea typeface="ＭＳ Ｐゴシック" pitchFamily="-65" charset="-128"/>
                <a:cs typeface="Arial"/>
              </a:rPr>
              <a:t>design ideas do not belong here at </a:t>
            </a:r>
            <a:r>
              <a:rPr lang="en-GB" sz="1200" b="1" i="1" dirty="0" smtClean="0">
                <a:latin typeface="Arial"/>
                <a:ea typeface="ＭＳ Ｐゴシック" pitchFamily="-65" charset="-128"/>
                <a:cs typeface="Arial"/>
              </a:rPr>
              <a:t>all</a:t>
            </a:r>
          </a:p>
          <a:p>
            <a:pPr marL="361950" lvl="1" indent="0" eaLnBrk="1" hangingPunct="1">
              <a:lnSpc>
                <a:spcPct val="80000"/>
              </a:lnSpc>
              <a:buFontTx/>
              <a:buNone/>
            </a:pPr>
            <a:r>
              <a:rPr lang="en-GB" sz="1200" b="1" i="1" dirty="0" smtClean="0">
                <a:latin typeface="Arial"/>
                <a:cs typeface="Arial"/>
              </a:rPr>
              <a:t>	</a:t>
            </a:r>
            <a:r>
              <a:rPr lang="en-GB" sz="1200" b="1" i="1" dirty="0" smtClean="0">
                <a:latin typeface="Arial"/>
                <a:ea typeface="ＭＳ Ｐゴシック" pitchFamily="-65" charset="-128"/>
                <a:cs typeface="Arial"/>
              </a:rPr>
              <a:t> </a:t>
            </a:r>
            <a:r>
              <a:rPr lang="en-GB" sz="1200" b="1" i="1" dirty="0">
                <a:latin typeface="Arial"/>
                <a:ea typeface="ＭＳ Ｐゴシック" pitchFamily="-65" charset="-128"/>
                <a:cs typeface="Arial"/>
              </a:rPr>
              <a:t>(this applies to all the requirements at this level).</a:t>
            </a:r>
            <a:r>
              <a:rPr lang="en-GB" sz="1200" b="1" i="1" dirty="0" smtClean="0">
                <a:latin typeface="Arial"/>
                <a:ea typeface="ＭＳ Ｐゴシック" pitchFamily="-65" charset="-128"/>
                <a:cs typeface="Arial"/>
              </a:rPr>
              <a:t> </a:t>
            </a:r>
          </a:p>
          <a:p>
            <a:pPr marL="361950" lvl="1" indent="0" eaLnBrk="1" hangingPunct="1">
              <a:lnSpc>
                <a:spcPct val="80000"/>
              </a:lnSpc>
              <a:buFontTx/>
              <a:buNone/>
            </a:pPr>
            <a:r>
              <a:rPr lang="en-GB" sz="1200" b="1" i="1" dirty="0" smtClean="0">
                <a:latin typeface="Arial"/>
                <a:ea typeface="ＭＳ Ｐゴシック" pitchFamily="-65" charset="-128"/>
                <a:cs typeface="Arial"/>
              </a:rPr>
              <a:t>They </a:t>
            </a:r>
            <a:r>
              <a:rPr lang="en-GB" sz="1200" b="1" i="1" dirty="0">
                <a:latin typeface="Arial"/>
                <a:ea typeface="ＭＳ Ｐゴシック" pitchFamily="-65" charset="-128"/>
                <a:cs typeface="Arial"/>
              </a:rPr>
              <a:t>should be in a separate architecture or design specification, that suggested appropriate designs for</a:t>
            </a:r>
            <a:r>
              <a:rPr lang="en-GB" sz="1400" b="1" i="1" dirty="0" smtClean="0">
                <a:latin typeface="Arial"/>
                <a:ea typeface="ＭＳ Ｐゴシック" pitchFamily="-65" charset="-128"/>
                <a:cs typeface="Arial"/>
              </a:rPr>
              <a:t> </a:t>
            </a:r>
            <a:r>
              <a:rPr lang="en-GB" sz="1800" b="1" i="1" dirty="0" smtClean="0">
                <a:latin typeface="Arial"/>
                <a:ea typeface="ＭＳ Ｐゴシック" pitchFamily="-65" charset="-128"/>
                <a:cs typeface="Arial"/>
              </a:rPr>
              <a:t> </a:t>
            </a:r>
          </a:p>
          <a:p>
            <a:pPr marL="379413" lvl="1" indent="0" eaLnBrk="1" hangingPunct="1">
              <a:lnSpc>
                <a:spcPct val="80000"/>
              </a:lnSpc>
              <a:buFontTx/>
              <a:buNone/>
            </a:pPr>
            <a:endParaRPr lang="en-US" sz="1400" b="1" dirty="0">
              <a:latin typeface="Arial"/>
              <a:cs typeface="Arial"/>
            </a:endParaRPr>
          </a:p>
        </p:txBody>
      </p:sp>
      <p:sp>
        <p:nvSpPr>
          <p:cNvPr id="25604" name="Rectangle 5"/>
          <p:cNvSpPr>
            <a:spLocks noGrp="1" noChangeArrowheads="1"/>
          </p:cNvSpPr>
          <p:nvPr>
            <p:ph type="body" sz="half" idx="1"/>
          </p:nvPr>
        </p:nvSpPr>
        <p:spPr>
          <a:xfrm>
            <a:off x="120962" y="685800"/>
            <a:ext cx="4679638" cy="3324683"/>
          </a:xfrm>
          <a:ln w="19050" cmpd="sng">
            <a:solidFill>
              <a:schemeClr val="tx1"/>
            </a:solidFill>
          </a:ln>
        </p:spPr>
        <p:txBody>
          <a:bodyPr>
            <a:normAutofit fontScale="92500" lnSpcReduction="10000"/>
          </a:bodyPr>
          <a:lstStyle/>
          <a:p>
            <a:pPr marL="0" indent="0" eaLnBrk="1" hangingPunct="1">
              <a:lnSpc>
                <a:spcPct val="80000"/>
              </a:lnSpc>
              <a:buClr>
                <a:schemeClr val="accent3"/>
              </a:buClr>
            </a:pPr>
            <a:r>
              <a:rPr lang="en-GB" sz="1400" dirty="0" smtClean="0">
                <a:latin typeface="Verdana" pitchFamily="-65" charset="0"/>
              </a:rPr>
              <a:t>HORROR </a:t>
            </a:r>
            <a:r>
              <a:rPr lang="en-GB" sz="1400" dirty="0">
                <a:latin typeface="Verdana" pitchFamily="-65" charset="0"/>
              </a:rPr>
              <a:t>will provide a</a:t>
            </a:r>
            <a:r>
              <a:rPr lang="en-GB" sz="1400" dirty="0" smtClean="0">
                <a:latin typeface="Verdana" pitchFamily="-65" charset="0"/>
              </a:rPr>
              <a:t> </a:t>
            </a:r>
          </a:p>
          <a:p>
            <a:pPr marL="400050" lvl="1" indent="0" eaLnBrk="1" hangingPunct="1">
              <a:lnSpc>
                <a:spcPct val="80000"/>
              </a:lnSpc>
              <a:buClr>
                <a:schemeClr val="accent3"/>
              </a:buClr>
            </a:pPr>
            <a:r>
              <a:rPr lang="en-GB" sz="1800" dirty="0" smtClean="0">
                <a:latin typeface="Verdana" pitchFamily="-65" charset="0"/>
              </a:rPr>
              <a:t>much </a:t>
            </a:r>
            <a:r>
              <a:rPr lang="en-GB" sz="1800" b="1" dirty="0">
                <a:latin typeface="Verdana" pitchFamily="-65" charset="0"/>
              </a:rPr>
              <a:t>more efficient user </a:t>
            </a:r>
            <a:r>
              <a:rPr lang="en-GB" sz="1800" b="1" dirty="0" smtClean="0">
                <a:latin typeface="Verdana" pitchFamily="-65" charset="0"/>
              </a:rPr>
              <a:t>experience</a:t>
            </a:r>
          </a:p>
          <a:p>
            <a:pPr marL="400050" lvl="1" indent="0" eaLnBrk="1" hangingPunct="1">
              <a:lnSpc>
                <a:spcPct val="80000"/>
              </a:lnSpc>
              <a:buClr>
                <a:schemeClr val="accent3"/>
              </a:buClr>
            </a:pPr>
            <a:r>
              <a:rPr lang="en-GB" sz="1800" dirty="0" smtClean="0">
                <a:latin typeface="Verdana" pitchFamily="-65" charset="0"/>
              </a:rPr>
              <a:t> </a:t>
            </a:r>
            <a:r>
              <a:rPr lang="en-GB" sz="1800" b="1" u="sng" dirty="0">
                <a:latin typeface="Verdana" pitchFamily="-65" charset="0"/>
              </a:rPr>
              <a:t>by</a:t>
            </a:r>
            <a:r>
              <a:rPr lang="en-GB" sz="1800" dirty="0" smtClean="0">
                <a:latin typeface="Verdana" pitchFamily="-65" charset="0"/>
              </a:rPr>
              <a:t> </a:t>
            </a:r>
          </a:p>
          <a:p>
            <a:pPr marL="400050" lvl="1" indent="0" eaLnBrk="1" hangingPunct="1">
              <a:lnSpc>
                <a:spcPct val="80000"/>
              </a:lnSpc>
              <a:buClr>
                <a:schemeClr val="accent3"/>
              </a:buClr>
            </a:pPr>
            <a:r>
              <a:rPr lang="en-GB" sz="1800" b="1" dirty="0" smtClean="0">
                <a:latin typeface="Verdana" pitchFamily="-65" charset="0"/>
              </a:rPr>
              <a:t>automating </a:t>
            </a:r>
            <a:r>
              <a:rPr lang="en-GB" sz="1800" b="1" dirty="0">
                <a:latin typeface="Verdana" pitchFamily="-65" charset="0"/>
              </a:rPr>
              <a:t>a number of routine activities</a:t>
            </a:r>
            <a:r>
              <a:rPr lang="en-GB" sz="1800" dirty="0" smtClean="0">
                <a:latin typeface="Verdana" pitchFamily="-65" charset="0"/>
              </a:rPr>
              <a:t> </a:t>
            </a:r>
          </a:p>
          <a:p>
            <a:pPr marL="400050" lvl="1" indent="0" eaLnBrk="1" hangingPunct="1">
              <a:lnSpc>
                <a:spcPct val="80000"/>
              </a:lnSpc>
              <a:buClr>
                <a:schemeClr val="accent3"/>
              </a:buClr>
            </a:pPr>
            <a:r>
              <a:rPr lang="en-GB" sz="1800" u="sng" dirty="0" smtClean="0">
                <a:latin typeface="Verdana" pitchFamily="-65" charset="0"/>
              </a:rPr>
              <a:t>and </a:t>
            </a:r>
            <a:r>
              <a:rPr lang="en-GB" sz="1800" u="sng" dirty="0">
                <a:latin typeface="Verdana" pitchFamily="-65" charset="0"/>
              </a:rPr>
              <a:t>by</a:t>
            </a:r>
            <a:r>
              <a:rPr lang="en-GB" sz="1800" dirty="0">
                <a:latin typeface="Verdana" pitchFamily="-65" charset="0"/>
              </a:rPr>
              <a:t> </a:t>
            </a:r>
            <a:r>
              <a:rPr lang="en-GB" sz="1800" b="1" dirty="0">
                <a:latin typeface="Verdana" pitchFamily="-65" charset="0"/>
              </a:rPr>
              <a:t>removing restrictions on when or how a number of activities may be performed.</a:t>
            </a:r>
            <a:r>
              <a:rPr lang="en-GB" sz="1800" b="1" dirty="0" smtClean="0">
                <a:latin typeface="Verdana" pitchFamily="-65" charset="0"/>
              </a:rPr>
              <a:t> </a:t>
            </a:r>
          </a:p>
          <a:p>
            <a:pPr marL="400050" lvl="1" indent="0" eaLnBrk="1" hangingPunct="1">
              <a:lnSpc>
                <a:spcPct val="80000"/>
              </a:lnSpc>
              <a:buClr>
                <a:schemeClr val="accent3"/>
              </a:buClr>
            </a:pPr>
            <a:endParaRPr lang="en-GB" sz="1000" b="1" dirty="0" smtClean="0">
              <a:latin typeface="Verdana" pitchFamily="-65" charset="0"/>
            </a:endParaRPr>
          </a:p>
          <a:p>
            <a:pPr marL="0" indent="0" eaLnBrk="1" hangingPunct="1">
              <a:lnSpc>
                <a:spcPct val="80000"/>
              </a:lnSpc>
              <a:buClr>
                <a:schemeClr val="accent3"/>
              </a:buClr>
            </a:pPr>
            <a:r>
              <a:rPr lang="en-GB" sz="1400" b="1" dirty="0" smtClean="0">
                <a:latin typeface="Verdana" pitchFamily="-65" charset="0"/>
              </a:rPr>
              <a:t> </a:t>
            </a:r>
            <a:r>
              <a:rPr lang="en-GB" sz="1400" b="1" dirty="0">
                <a:latin typeface="Verdana" pitchFamily="-65" charset="0"/>
              </a:rPr>
              <a:t>These improvements </a:t>
            </a:r>
            <a:r>
              <a:rPr lang="en-GB" sz="1400" b="1" dirty="0" smtClean="0">
                <a:latin typeface="Verdana" pitchFamily="-65" charset="0"/>
              </a:rPr>
              <a:t>include:</a:t>
            </a:r>
          </a:p>
          <a:p>
            <a:pPr marL="0" indent="0" eaLnBrk="1" hangingPunct="1">
              <a:lnSpc>
                <a:spcPct val="80000"/>
              </a:lnSpc>
              <a:buClr>
                <a:schemeClr val="accent3"/>
              </a:buClr>
            </a:pPr>
            <a:r>
              <a:rPr lang="en-GB" sz="1200" b="1" i="1" dirty="0" smtClean="0">
                <a:latin typeface="Verdana" pitchFamily="-65" charset="0"/>
              </a:rPr>
              <a:t>As</a:t>
            </a:r>
            <a:r>
              <a:rPr lang="en-GB" sz="1200" b="1" i="1" dirty="0">
                <a:latin typeface="Verdana" pitchFamily="-65" charset="0"/>
              </a:rPr>
              <a:t>-you-go product generation</a:t>
            </a:r>
            <a:r>
              <a:rPr lang="en-GB" sz="1200" b="1" i="1" dirty="0" smtClean="0">
                <a:latin typeface="Verdana" pitchFamily="-65" charset="0"/>
              </a:rPr>
              <a:t> </a:t>
            </a:r>
            <a:r>
              <a:rPr lang="en-GB" sz="1400" dirty="0" smtClean="0">
                <a:latin typeface="Verdana" pitchFamily="-65" charset="0"/>
              </a:rPr>
              <a:t>HORROR </a:t>
            </a:r>
            <a:r>
              <a:rPr lang="en-GB" sz="1400" dirty="0">
                <a:latin typeface="Verdana" pitchFamily="-65" charset="0"/>
              </a:rPr>
              <a:t>will provide the following </a:t>
            </a:r>
            <a:r>
              <a:rPr lang="en-GB" sz="1400" dirty="0" smtClean="0">
                <a:latin typeface="Verdana" pitchFamily="-65" charset="0"/>
              </a:rPr>
              <a:t>features</a:t>
            </a:r>
          </a:p>
          <a:p>
            <a:pPr marL="400050" lvl="1" indent="0" eaLnBrk="1" hangingPunct="1">
              <a:lnSpc>
                <a:spcPct val="80000"/>
              </a:lnSpc>
              <a:buClr>
                <a:schemeClr val="accent3"/>
              </a:buClr>
            </a:pPr>
            <a:r>
              <a:rPr lang="en-GB" sz="1000" dirty="0" smtClean="0">
                <a:latin typeface="Verdana" pitchFamily="-65" charset="0"/>
              </a:rPr>
              <a:t> </a:t>
            </a:r>
            <a:r>
              <a:rPr lang="en-GB" sz="1000" dirty="0">
                <a:latin typeface="Verdana" pitchFamily="-65" charset="0"/>
              </a:rPr>
              <a:t>to </a:t>
            </a:r>
            <a:r>
              <a:rPr lang="en-GB" sz="1000" b="1" u="sng" dirty="0">
                <a:latin typeface="Verdana" pitchFamily="-65" charset="0"/>
              </a:rPr>
              <a:t>dramatically scale back the time</a:t>
            </a:r>
            <a:r>
              <a:rPr lang="en-GB" sz="1000" dirty="0">
                <a:latin typeface="Verdana" pitchFamily="-65" charset="0"/>
              </a:rPr>
              <a:t> frequently needed after the last data is acquired to time align, depth correct, splice, merge, </a:t>
            </a:r>
            <a:r>
              <a:rPr lang="en-GB" sz="1000" dirty="0" err="1">
                <a:latin typeface="Verdana" pitchFamily="-65" charset="0"/>
              </a:rPr>
              <a:t>recompute</a:t>
            </a:r>
            <a:r>
              <a:rPr lang="en-GB" sz="1000" dirty="0">
                <a:latin typeface="Verdana" pitchFamily="-65" charset="0"/>
              </a:rPr>
              <a:t> and/or do whatever else is needed to generate the desired </a:t>
            </a:r>
            <a:r>
              <a:rPr lang="en-GB" sz="1000" dirty="0" smtClean="0">
                <a:latin typeface="Verdana" pitchFamily="-65" charset="0"/>
              </a:rPr>
              <a:t>products</a:t>
            </a:r>
          </a:p>
          <a:p>
            <a:pPr marL="400050" lvl="1" indent="0" eaLnBrk="1" hangingPunct="1">
              <a:lnSpc>
                <a:spcPct val="80000"/>
              </a:lnSpc>
              <a:buClr>
                <a:schemeClr val="accent3"/>
              </a:buClr>
            </a:pPr>
            <a:r>
              <a:rPr lang="en-GB" sz="1000" dirty="0" smtClean="0">
                <a:latin typeface="Verdana" pitchFamily="-65" charset="0"/>
              </a:rPr>
              <a:t> </a:t>
            </a:r>
            <a:r>
              <a:rPr lang="en-GB" sz="1000" b="1" u="sng" dirty="0" smtClean="0">
                <a:latin typeface="Verdana" pitchFamily="-65" charset="0"/>
              </a:rPr>
              <a:t>by</a:t>
            </a:r>
          </a:p>
          <a:p>
            <a:pPr marL="400050" lvl="1" indent="0" eaLnBrk="1" hangingPunct="1">
              <a:lnSpc>
                <a:spcPct val="80000"/>
              </a:lnSpc>
              <a:buClr>
                <a:schemeClr val="accent3"/>
              </a:buClr>
            </a:pPr>
            <a:r>
              <a:rPr lang="en-GB" sz="1000" dirty="0" smtClean="0">
                <a:latin typeface="Verdana" pitchFamily="-65" charset="0"/>
              </a:rPr>
              <a:t> </a:t>
            </a:r>
            <a:r>
              <a:rPr lang="en-GB" sz="1000" dirty="0">
                <a:latin typeface="Verdana" pitchFamily="-65" charset="0"/>
              </a:rPr>
              <a:t>semi-automating and/or performing these activities as the data comes in.</a:t>
            </a:r>
            <a:r>
              <a:rPr lang="en-GB" sz="1000" dirty="0" smtClean="0">
                <a:latin typeface="Verdana" pitchFamily="-65" charset="0"/>
              </a:rPr>
              <a:t> </a:t>
            </a:r>
            <a:endParaRPr lang="en-GB" sz="1000" dirty="0">
              <a:latin typeface="Verdana" pitchFamily="-65" charset="0"/>
            </a:endParaRPr>
          </a:p>
        </p:txBody>
      </p:sp>
      <p:pic>
        <p:nvPicPr>
          <p:cNvPr id="5" name="Picture 4" descr="Picture 7.png"/>
          <p:cNvPicPr>
            <a:picLocks noChangeAspect="1"/>
          </p:cNvPicPr>
          <p:nvPr/>
        </p:nvPicPr>
        <p:blipFill>
          <a:blip r:embed="rId3"/>
          <a:stretch>
            <a:fillRect/>
          </a:stretch>
        </p:blipFill>
        <p:spPr>
          <a:xfrm>
            <a:off x="0" y="4010483"/>
            <a:ext cx="3466752" cy="2390317"/>
          </a:xfrm>
          <a:prstGeom prst="rect">
            <a:avLst/>
          </a:prstGeom>
        </p:spPr>
      </p:pic>
    </p:spTree>
    <p:extLst>
      <p:ext uri="{BB962C8B-B14F-4D97-AF65-F5344CB8AC3E}">
        <p14:creationId xmlns:p14="http://schemas.microsoft.com/office/powerpoint/2010/main" val="34124200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27 at 06.57.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385" y="51138"/>
            <a:ext cx="2598471" cy="1755294"/>
          </a:xfrm>
          <a:prstGeom prst="rect">
            <a:avLst/>
          </a:prstGeom>
        </p:spPr>
      </p:pic>
      <p:sp>
        <p:nvSpPr>
          <p:cNvPr id="2" name="Title 1"/>
          <p:cNvSpPr>
            <a:spLocks noGrp="1"/>
          </p:cNvSpPr>
          <p:nvPr>
            <p:ph type="title"/>
          </p:nvPr>
        </p:nvSpPr>
        <p:spPr>
          <a:xfrm>
            <a:off x="303768" y="385437"/>
            <a:ext cx="8229600" cy="1143000"/>
          </a:xfrm>
        </p:spPr>
        <p:txBody>
          <a:bodyPr>
            <a:noAutofit/>
          </a:bodyPr>
          <a:lstStyle/>
          <a:p>
            <a:pPr algn="l"/>
            <a:r>
              <a:rPr lang="en-US" sz="4800" dirty="0" smtClean="0">
                <a:cs typeface="Arial Black"/>
              </a:rPr>
              <a:t> “There's no magic in</a:t>
            </a:r>
            <a:br>
              <a:rPr lang="en-US" sz="4800" dirty="0" smtClean="0">
                <a:cs typeface="Arial Black"/>
              </a:rPr>
            </a:br>
            <a:r>
              <a:rPr lang="en-US" sz="4800" dirty="0" smtClean="0">
                <a:cs typeface="Arial Black"/>
              </a:rPr>
              <a:t> 	that; it's math” </a:t>
            </a:r>
            <a:endParaRPr lang="en-US" sz="4800" dirty="0">
              <a:cs typeface="Arial Black"/>
            </a:endParaRPr>
          </a:p>
        </p:txBody>
      </p:sp>
      <p:sp>
        <p:nvSpPr>
          <p:cNvPr id="3" name="Content Placeholder 2"/>
          <p:cNvSpPr>
            <a:spLocks noGrp="1"/>
          </p:cNvSpPr>
          <p:nvPr>
            <p:ph idx="1"/>
          </p:nvPr>
        </p:nvSpPr>
        <p:spPr>
          <a:xfrm>
            <a:off x="533403" y="2174324"/>
            <a:ext cx="8076168" cy="4525963"/>
          </a:xfrm>
        </p:spPr>
        <p:txBody>
          <a:bodyPr>
            <a:normAutofit fontScale="92500" lnSpcReduction="10000"/>
          </a:bodyPr>
          <a:lstStyle/>
          <a:p>
            <a:pPr>
              <a:buFont typeface="Arial"/>
              <a:buChar char="•"/>
            </a:pPr>
            <a:r>
              <a:rPr lang="en-US" sz="3200" dirty="0" smtClean="0"/>
              <a:t>"[It's] a series of </a:t>
            </a:r>
            <a:r>
              <a:rPr lang="en-US" sz="3200" b="1" dirty="0" smtClean="0"/>
              <a:t>algorithms that we us</a:t>
            </a:r>
            <a:r>
              <a:rPr lang="en-US" sz="3200" dirty="0" smtClean="0"/>
              <a:t>e</a:t>
            </a:r>
          </a:p>
          <a:p>
            <a:pPr lvl="1">
              <a:buFont typeface="Arial"/>
              <a:buChar char="•"/>
            </a:pPr>
            <a:r>
              <a:rPr lang="en-US" sz="3200" dirty="0" smtClean="0"/>
              <a:t>to look at what's </a:t>
            </a:r>
            <a:r>
              <a:rPr lang="en-US" sz="3200" b="1" dirty="0" smtClean="0"/>
              <a:t>the potential of a song</a:t>
            </a:r>
            <a:r>
              <a:rPr lang="en-US" sz="3200" dirty="0" smtClean="0"/>
              <a:t> </a:t>
            </a:r>
          </a:p>
          <a:p>
            <a:pPr lvl="1">
              <a:buFont typeface="Arial"/>
              <a:buChar char="•"/>
            </a:pPr>
            <a:r>
              <a:rPr lang="en-US" sz="3200" dirty="0" smtClean="0"/>
              <a:t>to </a:t>
            </a:r>
            <a:r>
              <a:rPr lang="en-US" sz="3200" b="1" dirty="0" smtClean="0"/>
              <a:t>be sticky with a listener ... </a:t>
            </a:r>
          </a:p>
          <a:p>
            <a:pPr>
              <a:buFont typeface="Arial"/>
              <a:buChar char="•"/>
            </a:pPr>
            <a:r>
              <a:rPr lang="en-US" sz="3200" dirty="0" smtClean="0"/>
              <a:t>To have </a:t>
            </a:r>
            <a:r>
              <a:rPr lang="en-US" sz="3200" b="1" dirty="0" smtClean="0"/>
              <a:t>those patterns in the music</a:t>
            </a:r>
            <a:r>
              <a:rPr lang="en-US" sz="3200" dirty="0" smtClean="0"/>
              <a:t> that would </a:t>
            </a:r>
          </a:p>
          <a:p>
            <a:pPr lvl="2">
              <a:buFont typeface="Arial"/>
              <a:buChar char="•"/>
            </a:pPr>
            <a:r>
              <a:rPr lang="en-US" sz="2800" b="1" i="1" dirty="0" smtClean="0"/>
              <a:t>correspond</a:t>
            </a:r>
            <a:r>
              <a:rPr lang="en-US" sz="2800" dirty="0" smtClean="0"/>
              <a:t> with what </a:t>
            </a:r>
            <a:r>
              <a:rPr lang="en-US" sz="2800" b="1" dirty="0" smtClean="0"/>
              <a:t>human brain waves would find pleasing</a:t>
            </a:r>
            <a:r>
              <a:rPr lang="en-US" sz="2800" dirty="0" smtClean="0"/>
              <a:t>” 									CEO David Meredith</a:t>
            </a:r>
          </a:p>
          <a:p>
            <a:pPr>
              <a:buFont typeface="Arial"/>
              <a:buChar char="•"/>
            </a:pPr>
            <a:endParaRPr lang="en-US" sz="865" dirty="0" smtClean="0"/>
          </a:p>
          <a:p>
            <a:pPr>
              <a:buFont typeface="Arial"/>
              <a:buChar char="•"/>
            </a:pPr>
            <a:r>
              <a:rPr lang="en-US" dirty="0" smtClean="0"/>
              <a:t>A study conducted by the Harvard Business School found that the software was accurate 8 out of 10 </a:t>
            </a:r>
            <a:r>
              <a:rPr lang="en-US" dirty="0" err="1" smtClean="0"/>
              <a:t>times.</a:t>
            </a:r>
            <a:r>
              <a:rPr lang="en-US" sz="2162" u="sng" dirty="0" err="1" smtClean="0">
                <a:hlinkClick r:id="rId3"/>
              </a:rPr>
              <a:t>http</a:t>
            </a:r>
            <a:r>
              <a:rPr lang="en-US" sz="2162" u="sng" dirty="0" smtClean="0">
                <a:hlinkClick r:id="rId3"/>
              </a:rPr>
              <a:t>://www.npr.org/templates/story/story.php?storyId=113673324</a:t>
            </a:r>
            <a:r>
              <a:rPr lang="en-US" sz="2162" dirty="0" smtClean="0"/>
              <a:t> </a:t>
            </a:r>
            <a:endParaRPr lang="en-US" sz="2162" b="1" dirty="0" smtClean="0"/>
          </a:p>
          <a:p>
            <a:pPr>
              <a:buFont typeface="Arial"/>
              <a:buChar char="•"/>
            </a:pPr>
            <a:endParaRPr lang="en-US" dirty="0"/>
          </a:p>
        </p:txBody>
      </p:sp>
    </p:spTree>
    <p:extLst>
      <p:ext uri="{BB962C8B-B14F-4D97-AF65-F5344CB8AC3E}">
        <p14:creationId xmlns:p14="http://schemas.microsoft.com/office/powerpoint/2010/main" val="286483761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7.png"/>
          <p:cNvPicPr>
            <a:picLocks noChangeAspect="1"/>
          </p:cNvPicPr>
          <p:nvPr/>
        </p:nvPicPr>
        <p:blipFill>
          <a:blip r:embed="rId3"/>
          <a:stretch>
            <a:fillRect/>
          </a:stretch>
        </p:blipFill>
        <p:spPr>
          <a:xfrm>
            <a:off x="6705600" y="1"/>
            <a:ext cx="2438400" cy="2094868"/>
          </a:xfrm>
          <a:prstGeom prst="rect">
            <a:avLst/>
          </a:prstGeom>
        </p:spPr>
      </p:pic>
      <p:sp>
        <p:nvSpPr>
          <p:cNvPr id="27650" name="Rectangle 2"/>
          <p:cNvSpPr>
            <a:spLocks noGrp="1" noChangeArrowheads="1"/>
          </p:cNvSpPr>
          <p:nvPr>
            <p:ph type="title"/>
          </p:nvPr>
        </p:nvSpPr>
        <p:spPr>
          <a:xfrm>
            <a:off x="457200" y="0"/>
            <a:ext cx="6248400" cy="609600"/>
          </a:xfrm>
        </p:spPr>
        <p:txBody>
          <a:bodyPr>
            <a:normAutofit fontScale="90000"/>
          </a:bodyPr>
          <a:lstStyle/>
          <a:p>
            <a:pPr eaLnBrk="1" hangingPunct="1"/>
            <a:r>
              <a:rPr lang="en-GB" sz="2400" b="1" dirty="0" smtClean="0">
                <a:latin typeface="Verdana" pitchFamily="-65" charset="0"/>
              </a:rPr>
              <a:t>3</a:t>
            </a:r>
            <a:r>
              <a:rPr lang="en-GB" sz="2400" b="1" dirty="0">
                <a:latin typeface="Verdana" pitchFamily="-65" charset="0"/>
              </a:rPr>
              <a:t>. Much easier to understand and use</a:t>
            </a:r>
            <a:br>
              <a:rPr lang="en-GB" sz="2400" b="1" dirty="0">
                <a:latin typeface="Verdana" pitchFamily="-65" charset="0"/>
              </a:rPr>
            </a:br>
            <a:endParaRPr lang="en-US" sz="2400" b="1" dirty="0">
              <a:latin typeface="Verdana" pitchFamily="-65" charset="0"/>
            </a:endParaRPr>
          </a:p>
        </p:txBody>
      </p:sp>
      <p:sp>
        <p:nvSpPr>
          <p:cNvPr id="27651" name="Rectangle 3"/>
          <p:cNvSpPr>
            <a:spLocks noGrp="1" noChangeArrowheads="1"/>
          </p:cNvSpPr>
          <p:nvPr>
            <p:ph type="body" sz="half" idx="1"/>
          </p:nvPr>
        </p:nvSpPr>
        <p:spPr>
          <a:xfrm>
            <a:off x="277366" y="609600"/>
            <a:ext cx="4218433" cy="6248400"/>
          </a:xfrm>
        </p:spPr>
        <p:txBody>
          <a:bodyPr>
            <a:normAutofit/>
          </a:bodyPr>
          <a:lstStyle/>
          <a:p>
            <a:pPr marL="0" indent="0" eaLnBrk="1" hangingPunct="1">
              <a:lnSpc>
                <a:spcPct val="80000"/>
              </a:lnSpc>
              <a:buNone/>
            </a:pPr>
            <a:r>
              <a:rPr lang="en-GB" sz="2400" b="1" u="sng" dirty="0">
                <a:latin typeface="Verdana" pitchFamily="-65" charset="0"/>
              </a:rPr>
              <a:t>A critical requirement for </a:t>
            </a:r>
            <a:r>
              <a:rPr lang="en-GB" sz="2400" b="1" u="sng" dirty="0" err="1">
                <a:latin typeface="Verdana" pitchFamily="-65" charset="0"/>
              </a:rPr>
              <a:t>HORROR’s</a:t>
            </a:r>
            <a:r>
              <a:rPr lang="en-GB" sz="2400" b="1" u="sng" dirty="0">
                <a:latin typeface="Verdana" pitchFamily="-65" charset="0"/>
              </a:rPr>
              <a:t> success is to </a:t>
            </a:r>
            <a:r>
              <a:rPr lang="en-GB" sz="3200" b="1" u="sng" dirty="0">
                <a:latin typeface="Arial Black"/>
                <a:cs typeface="Arial Black"/>
              </a:rPr>
              <a:t>make the software much easier to understand and use </a:t>
            </a:r>
            <a:r>
              <a:rPr lang="en-GB" sz="2400" b="1" u="sng" dirty="0">
                <a:latin typeface="Verdana" pitchFamily="-65" charset="0"/>
              </a:rPr>
              <a:t>than has been the case for previous CORPORATION MINE software.</a:t>
            </a:r>
            <a:r>
              <a:rPr lang="en-GB" sz="2400" dirty="0">
                <a:latin typeface="Verdana" pitchFamily="-65" charset="0"/>
              </a:rPr>
              <a:t>  </a:t>
            </a:r>
          </a:p>
          <a:p>
            <a:pPr marL="0" indent="0" eaLnBrk="1" hangingPunct="1">
              <a:lnSpc>
                <a:spcPct val="80000"/>
              </a:lnSpc>
              <a:buNone/>
            </a:pPr>
            <a:r>
              <a:rPr lang="en-GB" sz="1600" dirty="0">
                <a:latin typeface="Arial"/>
                <a:cs typeface="Arial"/>
              </a:rPr>
              <a:t>Benefits of this requirement </a:t>
            </a:r>
            <a:r>
              <a:rPr lang="en-GB" sz="1600" b="1" dirty="0" smtClean="0">
                <a:latin typeface="Arial"/>
                <a:cs typeface="Arial"/>
              </a:rPr>
              <a:t>include</a:t>
            </a:r>
          </a:p>
          <a:p>
            <a:pPr marL="400050" lvl="1" indent="0" eaLnBrk="1" hangingPunct="1">
              <a:lnSpc>
                <a:spcPct val="80000"/>
              </a:lnSpc>
              <a:buNone/>
            </a:pPr>
            <a:r>
              <a:rPr lang="en-GB" sz="1600" b="1" dirty="0" smtClean="0">
                <a:latin typeface="Arial"/>
                <a:cs typeface="Arial"/>
              </a:rPr>
              <a:t> </a:t>
            </a:r>
            <a:r>
              <a:rPr lang="en-GB" sz="1600" b="1" dirty="0">
                <a:latin typeface="Arial"/>
                <a:cs typeface="Arial"/>
              </a:rPr>
              <a:t>reduced training time</a:t>
            </a:r>
            <a:r>
              <a:rPr lang="en-GB" sz="1600" dirty="0">
                <a:latin typeface="Arial"/>
                <a:cs typeface="Arial"/>
              </a:rPr>
              <a:t>, </a:t>
            </a:r>
            <a:r>
              <a:rPr lang="en-GB" sz="1600" b="1" dirty="0">
                <a:latin typeface="Arial"/>
                <a:cs typeface="Arial"/>
              </a:rPr>
              <a:t>better utilization </a:t>
            </a:r>
            <a:r>
              <a:rPr lang="en-GB" sz="1600" dirty="0">
                <a:latin typeface="Arial"/>
                <a:cs typeface="Arial"/>
              </a:rPr>
              <a:t>of system </a:t>
            </a:r>
            <a:r>
              <a:rPr lang="en-GB" sz="1600" dirty="0" smtClean="0">
                <a:latin typeface="Arial"/>
                <a:cs typeface="Arial"/>
              </a:rPr>
              <a:t>features</a:t>
            </a:r>
          </a:p>
          <a:p>
            <a:pPr marL="400050" lvl="1" indent="0" eaLnBrk="1" hangingPunct="1">
              <a:lnSpc>
                <a:spcPct val="80000"/>
              </a:lnSpc>
              <a:buNone/>
            </a:pPr>
            <a:r>
              <a:rPr lang="en-GB" sz="1600" dirty="0" smtClean="0">
                <a:latin typeface="Arial"/>
                <a:cs typeface="Arial"/>
              </a:rPr>
              <a:t> </a:t>
            </a:r>
            <a:r>
              <a:rPr lang="en-GB" sz="1600" b="1" dirty="0">
                <a:latin typeface="Arial"/>
                <a:cs typeface="Arial"/>
              </a:rPr>
              <a:t>and fewer operational errors</a:t>
            </a:r>
            <a:r>
              <a:rPr lang="en-GB" sz="1600" dirty="0">
                <a:latin typeface="Arial"/>
                <a:cs typeface="Arial"/>
              </a:rPr>
              <a:t>.</a:t>
            </a:r>
            <a:r>
              <a:rPr lang="en-GB" sz="1600" dirty="0" smtClean="0">
                <a:latin typeface="Arial"/>
                <a:cs typeface="Arial"/>
              </a:rPr>
              <a:t> </a:t>
            </a:r>
          </a:p>
          <a:p>
            <a:pPr marL="0" indent="0" eaLnBrk="1" hangingPunct="1">
              <a:lnSpc>
                <a:spcPct val="80000"/>
              </a:lnSpc>
              <a:buNone/>
            </a:pPr>
            <a:r>
              <a:rPr lang="en-GB" sz="1400" dirty="0" smtClean="0">
                <a:latin typeface="Verdana" pitchFamily="-65" charset="0"/>
              </a:rPr>
              <a:t> </a:t>
            </a:r>
            <a:r>
              <a:rPr lang="en-GB" sz="1400" i="1" dirty="0">
                <a:latin typeface="Verdana" pitchFamily="-65" charset="0"/>
              </a:rPr>
              <a:t>As an aid in achieving this objective, HORROR has adopted a new use-case centric development process</a:t>
            </a:r>
            <a:r>
              <a:rPr lang="en-GB" sz="1400" i="1" dirty="0" smtClean="0">
                <a:latin typeface="Verdana" pitchFamily="-65" charset="0"/>
              </a:rPr>
              <a:t>,</a:t>
            </a:r>
          </a:p>
          <a:p>
            <a:pPr marL="400050" lvl="1" indent="0" eaLnBrk="1" hangingPunct="1">
              <a:lnSpc>
                <a:spcPct val="80000"/>
              </a:lnSpc>
              <a:buNone/>
            </a:pPr>
            <a:r>
              <a:rPr lang="en-GB" sz="1000" i="1" dirty="0" smtClean="0">
                <a:latin typeface="Verdana" pitchFamily="-65" charset="0"/>
              </a:rPr>
              <a:t> </a:t>
            </a:r>
            <a:r>
              <a:rPr lang="en-GB" sz="1000" i="1" dirty="0">
                <a:latin typeface="Verdana" pitchFamily="-65" charset="0"/>
              </a:rPr>
              <a:t>which makes the users and their use of the system a focal point of the </a:t>
            </a:r>
            <a:r>
              <a:rPr lang="en-GB" sz="1000" i="1" dirty="0" smtClean="0">
                <a:latin typeface="Verdana" pitchFamily="-65" charset="0"/>
              </a:rPr>
              <a:t>development</a:t>
            </a:r>
            <a:r>
              <a:rPr lang="en-GB" sz="1000" dirty="0" smtClean="0">
                <a:latin typeface="Verdana" pitchFamily="-65" charset="0"/>
              </a:rPr>
              <a:t>  </a:t>
            </a:r>
          </a:p>
          <a:p>
            <a:pPr marL="400050" lvl="1" indent="0" eaLnBrk="1" hangingPunct="1">
              <a:lnSpc>
                <a:spcPct val="80000"/>
              </a:lnSpc>
              <a:buNone/>
            </a:pPr>
            <a:r>
              <a:rPr lang="en-GB" sz="1000" dirty="0" smtClean="0">
                <a:latin typeface="Verdana" pitchFamily="-65" charset="0"/>
              </a:rPr>
              <a:t> </a:t>
            </a:r>
            <a:r>
              <a:rPr lang="en-GB" sz="1000" dirty="0">
                <a:latin typeface="Verdana" pitchFamily="-65" charset="0"/>
              </a:rPr>
              <a:t>The intent is to design for and evaluate usability continually during the development process rather than fixing it at the end.</a:t>
            </a:r>
            <a:endParaRPr lang="en-GB" sz="1000" dirty="0" smtClean="0">
              <a:latin typeface="Verdana" pitchFamily="-65" charset="0"/>
            </a:endParaRPr>
          </a:p>
          <a:p>
            <a:pPr marL="0" indent="0" eaLnBrk="1" hangingPunct="1">
              <a:lnSpc>
                <a:spcPct val="80000"/>
              </a:lnSpc>
              <a:buNone/>
            </a:pPr>
            <a:r>
              <a:rPr lang="en-GB" sz="1100" dirty="0" smtClean="0">
                <a:latin typeface="Arial Black"/>
                <a:cs typeface="Arial Black"/>
              </a:rPr>
              <a:t>(And it goes on about processes and designs)</a:t>
            </a:r>
            <a:endParaRPr lang="en-US" sz="1100" dirty="0">
              <a:latin typeface="Arial Black"/>
              <a:cs typeface="Arial Black"/>
            </a:endParaRPr>
          </a:p>
        </p:txBody>
      </p:sp>
      <p:sp>
        <p:nvSpPr>
          <p:cNvPr id="27652" name="Rectangle 4"/>
          <p:cNvSpPr>
            <a:spLocks noGrp="1" noChangeArrowheads="1"/>
          </p:cNvSpPr>
          <p:nvPr>
            <p:ph type="body" sz="half" idx="2"/>
          </p:nvPr>
        </p:nvSpPr>
        <p:spPr>
          <a:xfrm>
            <a:off x="4648200" y="2094870"/>
            <a:ext cx="4495800" cy="4031294"/>
          </a:xfrm>
        </p:spPr>
        <p:txBody>
          <a:bodyPr/>
          <a:lstStyle/>
          <a:p>
            <a:pPr marL="0" indent="0" eaLnBrk="1" hangingPunct="1">
              <a:lnSpc>
                <a:spcPct val="80000"/>
              </a:lnSpc>
            </a:pPr>
            <a:r>
              <a:rPr lang="en-GB" sz="1600" b="1" u="sng" dirty="0" err="1" smtClean="0">
                <a:latin typeface="Verdana" pitchFamily="-65" charset="0"/>
              </a:rPr>
              <a:t>Gilb</a:t>
            </a:r>
            <a:r>
              <a:rPr lang="en-GB" sz="1600" b="1" u="sng" dirty="0" smtClean="0">
                <a:latin typeface="Verdana" pitchFamily="-65" charset="0"/>
              </a:rPr>
              <a:t> </a:t>
            </a:r>
            <a:r>
              <a:rPr lang="en-GB" sz="1600" b="1" u="sng" dirty="0">
                <a:latin typeface="Verdana" pitchFamily="-65" charset="0"/>
              </a:rPr>
              <a:t>Comment</a:t>
            </a:r>
            <a:r>
              <a:rPr lang="en-GB" sz="1600" dirty="0">
                <a:latin typeface="Verdana" pitchFamily="-65" charset="0"/>
              </a:rPr>
              <a:t>: essentially same criticism as above.  This concept could be defined quantitatively (See Usability, </a:t>
            </a:r>
            <a:r>
              <a:rPr lang="en-GB" sz="1600" dirty="0" err="1">
                <a:latin typeface="Verdana" pitchFamily="-65" charset="0"/>
              </a:rPr>
              <a:t>Gilb</a:t>
            </a:r>
            <a:r>
              <a:rPr lang="en-GB" sz="1600" dirty="0">
                <a:latin typeface="Verdana" pitchFamily="-65" charset="0"/>
              </a:rPr>
              <a:t> CE Chapter 5, </a:t>
            </a:r>
            <a:r>
              <a:rPr lang="en-GB" sz="1600" u="sng" dirty="0">
                <a:solidFill>
                  <a:srgbClr val="0000FF"/>
                </a:solidFill>
                <a:latin typeface="Verdana" pitchFamily="-65" charset="0"/>
                <a:hlinkClick r:id="rId4"/>
              </a:rPr>
              <a:t>www.gilb.com</a:t>
            </a:r>
            <a:r>
              <a:rPr lang="en-GB" sz="1600" dirty="0">
                <a:latin typeface="Verdana" pitchFamily="-65" charset="0"/>
              </a:rPr>
              <a:t> download).</a:t>
            </a:r>
            <a:endParaRPr lang="en-GB" sz="1600" dirty="0" smtClean="0">
              <a:latin typeface="Verdana" pitchFamily="-65" charset="0"/>
            </a:endParaRPr>
          </a:p>
          <a:p>
            <a:pPr marL="0" indent="0" eaLnBrk="1" hangingPunct="1">
              <a:lnSpc>
                <a:spcPct val="80000"/>
              </a:lnSpc>
            </a:pPr>
            <a:r>
              <a:rPr lang="en-GB" sz="1600" dirty="0" smtClean="0">
                <a:latin typeface="Wingdings" pitchFamily="-65" charset="2"/>
              </a:rPr>
              <a:t>	</a:t>
            </a:r>
            <a:r>
              <a:rPr lang="en-GB" sz="1600" b="1" dirty="0">
                <a:latin typeface="Verdana" pitchFamily="-65" charset="0"/>
              </a:rPr>
              <a:t>‘To understand’  </a:t>
            </a:r>
            <a:r>
              <a:rPr lang="en-GB" sz="1600" dirty="0">
                <a:latin typeface="Verdana" pitchFamily="-65" charset="0"/>
              </a:rPr>
              <a:t>needs definition (scale) and ‘</a:t>
            </a:r>
            <a:r>
              <a:rPr lang="en-GB" sz="1600" b="1" dirty="0">
                <a:latin typeface="Verdana" pitchFamily="-65" charset="0"/>
              </a:rPr>
              <a:t>much easier’ </a:t>
            </a:r>
            <a:r>
              <a:rPr lang="en-GB" sz="1600" dirty="0">
                <a:latin typeface="Verdana" pitchFamily="-65" charset="0"/>
              </a:rPr>
              <a:t>needs specification of numeric points on the scale for various users and tasks.</a:t>
            </a:r>
            <a:endParaRPr lang="en-GB" sz="1600" dirty="0" smtClean="0">
              <a:latin typeface="Verdana" pitchFamily="-65" charset="0"/>
            </a:endParaRPr>
          </a:p>
          <a:p>
            <a:pPr marL="0" indent="0" eaLnBrk="1" hangingPunct="1">
              <a:lnSpc>
                <a:spcPct val="80000"/>
              </a:lnSpc>
            </a:pPr>
            <a:r>
              <a:rPr lang="en-GB" sz="1600" dirty="0" smtClean="0">
                <a:latin typeface="Wingdings" pitchFamily="-65" charset="2"/>
              </a:rPr>
              <a:t>	</a:t>
            </a:r>
            <a:r>
              <a:rPr lang="en-GB" sz="1600" dirty="0">
                <a:latin typeface="Verdana" pitchFamily="-65" charset="0"/>
              </a:rPr>
              <a:t>The rest of the requirement makes the systemic mistake of diving into </a:t>
            </a:r>
            <a:r>
              <a:rPr lang="en-GB" sz="1600" b="1" dirty="0">
                <a:latin typeface="Verdana" pitchFamily="-65" charset="0"/>
              </a:rPr>
              <a:t>specific design detail (“Minimized panes., Docked and undocked panes, Product generation console” </a:t>
            </a:r>
            <a:r>
              <a:rPr lang="en-GB" sz="1600" dirty="0">
                <a:latin typeface="Verdana" pitchFamily="-65" charset="0"/>
              </a:rPr>
              <a:t>for example)</a:t>
            </a:r>
            <a:r>
              <a:rPr lang="en-GB" sz="1600" dirty="0" smtClean="0">
                <a:latin typeface="Verdana" pitchFamily="-65" charset="0"/>
              </a:rPr>
              <a:t>.</a:t>
            </a:r>
          </a:p>
          <a:p>
            <a:pPr marL="0" indent="0" eaLnBrk="1" hangingPunct="1">
              <a:lnSpc>
                <a:spcPct val="80000"/>
              </a:lnSpc>
            </a:pPr>
            <a:r>
              <a:rPr lang="en-GB" sz="1600" dirty="0" smtClean="0">
                <a:latin typeface="Verdana" pitchFamily="-65" charset="0"/>
              </a:rPr>
              <a:t> </a:t>
            </a:r>
            <a:r>
              <a:rPr lang="en-GB" sz="1600" dirty="0">
                <a:latin typeface="Verdana" pitchFamily="-65" charset="0"/>
              </a:rPr>
              <a:t>These are badly defined, and badly justified designs for an undefined problem.</a:t>
            </a:r>
            <a:r>
              <a:rPr lang="en-GB" sz="1600" dirty="0" smtClean="0">
                <a:latin typeface="Verdana" pitchFamily="-65" charset="0"/>
              </a:rPr>
              <a:t> </a:t>
            </a:r>
          </a:p>
          <a:p>
            <a:pPr marL="0" indent="0" eaLnBrk="1" hangingPunct="1">
              <a:lnSpc>
                <a:spcPct val="80000"/>
              </a:lnSpc>
            </a:pPr>
            <a:r>
              <a:rPr lang="en-GB" sz="1600" dirty="0" smtClean="0">
                <a:latin typeface="Verdana" pitchFamily="-65" charset="0"/>
              </a:rPr>
              <a:t>We </a:t>
            </a:r>
            <a:r>
              <a:rPr lang="en-GB" sz="1600" dirty="0">
                <a:latin typeface="Verdana" pitchFamily="-65" charset="0"/>
              </a:rPr>
              <a:t>would end up building them into the system and there is no guarantee that we would end up getting the ‘operational efficiency’ we need ( since we have not even decided what we want!).</a:t>
            </a:r>
            <a:endParaRPr lang="en-US" sz="2400" dirty="0"/>
          </a:p>
        </p:txBody>
      </p:sp>
    </p:spTree>
    <p:extLst>
      <p:ext uri="{BB962C8B-B14F-4D97-AF65-F5344CB8AC3E}">
        <p14:creationId xmlns:p14="http://schemas.microsoft.com/office/powerpoint/2010/main" val="32341854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6200"/>
            <a:ext cx="8229600" cy="411162"/>
          </a:xfrm>
        </p:spPr>
        <p:txBody>
          <a:bodyPr/>
          <a:lstStyle/>
          <a:p>
            <a:pPr eaLnBrk="1" hangingPunct="1"/>
            <a:r>
              <a:rPr lang="en-GB" sz="2000" b="1" dirty="0" err="1">
                <a:latin typeface="Courier New" pitchFamily="-65" charset="0"/>
              </a:rPr>
              <a:t>o</a:t>
            </a:r>
            <a:r>
              <a:rPr lang="en-GB" sz="2000" b="1" dirty="0">
                <a:latin typeface="Courier New" pitchFamily="-65" charset="0"/>
              </a:rPr>
              <a:t>	</a:t>
            </a:r>
            <a:r>
              <a:rPr lang="en-GB" sz="2000" b="1" dirty="0">
                <a:latin typeface="Verdana" pitchFamily="-65" charset="0"/>
              </a:rPr>
              <a:t>4. Greater software development productivity</a:t>
            </a:r>
            <a:br>
              <a:rPr lang="en-GB" sz="2000" b="1" dirty="0">
                <a:latin typeface="Verdana" pitchFamily="-65" charset="0"/>
              </a:rPr>
            </a:br>
            <a:endParaRPr lang="en-US" sz="2000" b="1" dirty="0">
              <a:latin typeface="Verdana" pitchFamily="-65" charset="0"/>
            </a:endParaRPr>
          </a:p>
        </p:txBody>
      </p:sp>
      <p:sp>
        <p:nvSpPr>
          <p:cNvPr id="29699" name="Rectangle 3"/>
          <p:cNvSpPr>
            <a:spLocks noGrp="1" noChangeArrowheads="1"/>
          </p:cNvSpPr>
          <p:nvPr>
            <p:ph type="body" sz="half" idx="1"/>
          </p:nvPr>
        </p:nvSpPr>
        <p:spPr>
          <a:xfrm>
            <a:off x="228600" y="685800"/>
            <a:ext cx="4305300" cy="5715000"/>
          </a:xfrm>
        </p:spPr>
        <p:txBody>
          <a:bodyPr/>
          <a:lstStyle/>
          <a:p>
            <a:pPr marL="0" indent="0" eaLnBrk="1" hangingPunct="1">
              <a:lnSpc>
                <a:spcPct val="80000"/>
              </a:lnSpc>
              <a:buNone/>
            </a:pPr>
            <a:r>
              <a:rPr lang="en-GB" sz="2000" dirty="0">
                <a:latin typeface="Arial"/>
                <a:cs typeface="Arial"/>
              </a:rPr>
              <a:t>	“A primary goal of HORROR is to provide a </a:t>
            </a:r>
            <a:r>
              <a:rPr lang="en-GB" sz="2000" b="1" u="sng" dirty="0">
                <a:latin typeface="Arial"/>
                <a:cs typeface="Arial"/>
              </a:rPr>
              <a:t>much more productive software development environment than was previously the case</a:t>
            </a:r>
            <a:r>
              <a:rPr lang="en-GB" sz="2000" b="1" u="sng" dirty="0" smtClean="0">
                <a:latin typeface="Arial"/>
                <a:cs typeface="Arial"/>
              </a:rPr>
              <a:t>.</a:t>
            </a:r>
          </a:p>
          <a:p>
            <a:pPr marL="0" indent="0" eaLnBrk="1" hangingPunct="1">
              <a:lnSpc>
                <a:spcPct val="80000"/>
              </a:lnSpc>
            </a:pPr>
            <a:r>
              <a:rPr lang="en-GB" sz="2000" b="1" u="sng" dirty="0" smtClean="0">
                <a:latin typeface="Arial"/>
                <a:cs typeface="Arial"/>
              </a:rPr>
              <a:t> </a:t>
            </a:r>
            <a:r>
              <a:rPr lang="en-GB" sz="2000" dirty="0" smtClean="0">
                <a:latin typeface="Arial"/>
                <a:cs typeface="Arial"/>
              </a:rPr>
              <a:t> </a:t>
            </a:r>
            <a:r>
              <a:rPr lang="en-GB" sz="2000" dirty="0">
                <a:latin typeface="Arial"/>
                <a:cs typeface="Arial"/>
              </a:rPr>
              <a:t>In addition to traditional software development by professional software personnel,</a:t>
            </a:r>
            <a:r>
              <a:rPr lang="en-GB" sz="2000" dirty="0" smtClean="0">
                <a:latin typeface="Arial"/>
                <a:cs typeface="Arial"/>
              </a:rPr>
              <a:t> </a:t>
            </a:r>
          </a:p>
          <a:p>
            <a:pPr marL="400050" lvl="1" indent="0" eaLnBrk="1" hangingPunct="1">
              <a:lnSpc>
                <a:spcPct val="80000"/>
              </a:lnSpc>
            </a:pPr>
            <a:r>
              <a:rPr lang="en-GB" sz="2000" dirty="0" smtClean="0">
                <a:latin typeface="Arial"/>
                <a:cs typeface="Arial"/>
              </a:rPr>
              <a:t>this </a:t>
            </a:r>
            <a:r>
              <a:rPr lang="en-GB" sz="2000" dirty="0">
                <a:latin typeface="Arial"/>
                <a:cs typeface="Arial"/>
              </a:rPr>
              <a:t>goal is aimed at </a:t>
            </a:r>
            <a:r>
              <a:rPr lang="en-GB" sz="2000" b="1" u="sng" dirty="0">
                <a:latin typeface="Arial"/>
                <a:cs typeface="Arial"/>
              </a:rPr>
              <a:t>facilitating the development of exploratory or custom software or reports by personnel such as tool or interpretation algorithm developers whose software expertise is more modest.</a:t>
            </a:r>
            <a:r>
              <a:rPr lang="en-GB" sz="2000" dirty="0" smtClean="0">
                <a:latin typeface="Arial"/>
                <a:cs typeface="Arial"/>
              </a:rPr>
              <a:t> </a:t>
            </a:r>
          </a:p>
          <a:p>
            <a:pPr marL="0" indent="0" eaLnBrk="1" hangingPunct="1">
              <a:lnSpc>
                <a:spcPct val="80000"/>
              </a:lnSpc>
            </a:pPr>
            <a:r>
              <a:rPr lang="en-GB" sz="2000" dirty="0" smtClean="0">
                <a:latin typeface="Arial"/>
                <a:cs typeface="Arial"/>
              </a:rPr>
              <a:t> </a:t>
            </a:r>
            <a:r>
              <a:rPr lang="en-GB" sz="2000" dirty="0">
                <a:latin typeface="Arial"/>
                <a:cs typeface="Arial"/>
              </a:rPr>
              <a:t>A related aspect of this goal is that the </a:t>
            </a:r>
            <a:r>
              <a:rPr lang="en-GB" sz="2000" b="1" u="sng" dirty="0">
                <a:latin typeface="Arial"/>
                <a:cs typeface="Arial"/>
              </a:rPr>
              <a:t>software development difficulty should scale</a:t>
            </a:r>
            <a:r>
              <a:rPr lang="en-GB" sz="2000" b="1" u="sng" dirty="0" smtClean="0">
                <a:latin typeface="Arial"/>
                <a:cs typeface="Arial"/>
              </a:rPr>
              <a:t>,</a:t>
            </a:r>
          </a:p>
          <a:p>
            <a:pPr marL="400050" lvl="1" indent="0" eaLnBrk="1" hangingPunct="1">
              <a:lnSpc>
                <a:spcPct val="80000"/>
              </a:lnSpc>
            </a:pPr>
            <a:r>
              <a:rPr lang="en-GB" sz="2000" dirty="0" smtClean="0">
                <a:latin typeface="Arial"/>
                <a:cs typeface="Arial"/>
              </a:rPr>
              <a:t> </a:t>
            </a:r>
            <a:r>
              <a:rPr lang="en-GB" sz="2000" dirty="0">
                <a:latin typeface="Arial"/>
                <a:cs typeface="Arial"/>
              </a:rPr>
              <a:t>i.e. simple applications should </a:t>
            </a:r>
            <a:r>
              <a:rPr lang="en-GB" sz="2000" b="1" dirty="0">
                <a:latin typeface="Arial"/>
                <a:cs typeface="Arial"/>
              </a:rPr>
              <a:t>be easy to </a:t>
            </a:r>
            <a:r>
              <a:rPr lang="en-GB" sz="2000" b="1" dirty="0" smtClean="0">
                <a:latin typeface="Arial"/>
                <a:cs typeface="Arial"/>
              </a:rPr>
              <a:t>develop.</a:t>
            </a:r>
            <a:endParaRPr lang="en-US" sz="2000" dirty="0">
              <a:latin typeface="Arial"/>
              <a:cs typeface="Arial"/>
            </a:endParaRPr>
          </a:p>
        </p:txBody>
      </p:sp>
      <p:sp>
        <p:nvSpPr>
          <p:cNvPr id="29700" name="Rectangle 4"/>
          <p:cNvSpPr>
            <a:spLocks noGrp="1" noChangeArrowheads="1"/>
          </p:cNvSpPr>
          <p:nvPr>
            <p:ph type="body" sz="half" idx="2"/>
          </p:nvPr>
        </p:nvSpPr>
        <p:spPr>
          <a:xfrm>
            <a:off x="4533900" y="609600"/>
            <a:ext cx="4610100" cy="2590800"/>
          </a:xfrm>
        </p:spPr>
        <p:txBody>
          <a:bodyPr/>
          <a:lstStyle/>
          <a:p>
            <a:pPr marL="0" indent="0" eaLnBrk="1" hangingPunct="1">
              <a:lnSpc>
                <a:spcPct val="80000"/>
              </a:lnSpc>
              <a:buFontTx/>
              <a:buNone/>
            </a:pPr>
            <a:r>
              <a:rPr lang="en-GB" sz="1400" dirty="0" err="1">
                <a:latin typeface="Arial Black" pitchFamily="-65" charset="0"/>
                <a:ea typeface="ヒラギノ角ゴ Pro W3" pitchFamily="-65" charset="-128"/>
                <a:cs typeface="ヒラギノ角ゴ Pro W3" pitchFamily="-65" charset="-128"/>
              </a:rPr>
              <a:t>ｧ</a:t>
            </a:r>
            <a:r>
              <a:rPr lang="en-GB" altLang="ja-JP" sz="1400" dirty="0">
                <a:latin typeface="Arial Black" pitchFamily="-65" charset="0"/>
              </a:rPr>
              <a:t>	</a:t>
            </a:r>
            <a:r>
              <a:rPr lang="en-GB" altLang="ja-JP" sz="1400" i="1" dirty="0">
                <a:latin typeface="Arial Black" pitchFamily="-65" charset="0"/>
              </a:rPr>
              <a:t>GILB COMMENT:</a:t>
            </a:r>
          </a:p>
          <a:p>
            <a:pPr marL="379413" lvl="1" indent="0" eaLnBrk="1" hangingPunct="1">
              <a:lnSpc>
                <a:spcPct val="80000"/>
              </a:lnSpc>
              <a:buFontTx/>
              <a:buNone/>
            </a:pPr>
            <a:r>
              <a:rPr lang="en-GB" sz="1200" dirty="0" err="1">
                <a:latin typeface="Lucida Grande" pitchFamily="-65" charset="0"/>
              </a:rPr>
              <a:t>�</a:t>
            </a:r>
            <a:r>
              <a:rPr lang="en-GB" sz="1200" dirty="0">
                <a:latin typeface="Arial Black" pitchFamily="-65" charset="0"/>
              </a:rPr>
              <a:t>	</a:t>
            </a:r>
            <a:r>
              <a:rPr lang="en-GB" sz="1200" i="1" dirty="0">
                <a:latin typeface="Arial Black" pitchFamily="-65" charset="0"/>
              </a:rPr>
              <a:t>SAME COMMENTS AS ABOVE</a:t>
            </a:r>
          </a:p>
          <a:p>
            <a:pPr marL="379413" lvl="1" indent="0" eaLnBrk="1" hangingPunct="1">
              <a:lnSpc>
                <a:spcPct val="80000"/>
              </a:lnSpc>
              <a:buFontTx/>
              <a:buNone/>
            </a:pPr>
            <a:r>
              <a:rPr lang="en-GB" sz="1200" dirty="0" err="1">
                <a:latin typeface="Lucida Grande" pitchFamily="-65" charset="0"/>
              </a:rPr>
              <a:t>�</a:t>
            </a:r>
            <a:r>
              <a:rPr lang="en-GB" sz="1200" dirty="0">
                <a:latin typeface="Arial Black" pitchFamily="-65" charset="0"/>
              </a:rPr>
              <a:t>	</a:t>
            </a:r>
            <a:r>
              <a:rPr lang="en-GB" sz="2100" i="1" dirty="0">
                <a:latin typeface="Arial Black" pitchFamily="-65" charset="0"/>
              </a:rPr>
              <a:t>The Major concept (Productivity) is NOT defined.</a:t>
            </a:r>
            <a:r>
              <a:rPr lang="en-GB" sz="2100" i="1" dirty="0" smtClean="0">
                <a:latin typeface="Arial Black" pitchFamily="-65" charset="0"/>
              </a:rPr>
              <a:t> </a:t>
            </a:r>
          </a:p>
          <a:p>
            <a:pPr marL="379413" lvl="1" indent="0" eaLnBrk="1" hangingPunct="1">
              <a:lnSpc>
                <a:spcPct val="80000"/>
              </a:lnSpc>
              <a:buFontTx/>
              <a:buNone/>
            </a:pPr>
            <a:r>
              <a:rPr lang="en-GB" sz="2100" i="1" dirty="0" smtClean="0">
                <a:latin typeface="Arial Black" pitchFamily="-65" charset="0"/>
              </a:rPr>
              <a:t>No </a:t>
            </a:r>
            <a:r>
              <a:rPr lang="en-GB" sz="2100" i="1" dirty="0">
                <a:latin typeface="Arial Black" pitchFamily="-65" charset="0"/>
              </a:rPr>
              <a:t>level of productivity is numerically and </a:t>
            </a:r>
            <a:r>
              <a:rPr lang="en-GB" sz="2100" i="1" dirty="0" err="1">
                <a:latin typeface="Arial Black" pitchFamily="-65" charset="0"/>
              </a:rPr>
              <a:t>testably</a:t>
            </a:r>
            <a:r>
              <a:rPr lang="en-GB" sz="2100" i="1" dirty="0">
                <a:latin typeface="Arial Black" pitchFamily="-65" charset="0"/>
              </a:rPr>
              <a:t> set.</a:t>
            </a:r>
            <a:r>
              <a:rPr lang="en-GB" sz="2100" i="1" dirty="0" smtClean="0">
                <a:latin typeface="Arial Black" pitchFamily="-65" charset="0"/>
              </a:rPr>
              <a:t> </a:t>
            </a:r>
          </a:p>
          <a:p>
            <a:pPr marL="379413" lvl="1" indent="0" eaLnBrk="1" hangingPunct="1">
              <a:lnSpc>
                <a:spcPct val="80000"/>
              </a:lnSpc>
              <a:buFontTx/>
              <a:buNone/>
            </a:pPr>
            <a:r>
              <a:rPr lang="en-GB" sz="2100" i="1" dirty="0" smtClean="0">
                <a:latin typeface="Arial Black" pitchFamily="-65" charset="0"/>
              </a:rPr>
              <a:t>It </a:t>
            </a:r>
            <a:r>
              <a:rPr lang="en-GB" sz="2100" i="1" dirty="0">
                <a:latin typeface="Arial Black" pitchFamily="-65" charset="0"/>
              </a:rPr>
              <a:t>could easily </a:t>
            </a:r>
            <a:r>
              <a:rPr lang="en-GB" sz="2100" i="1" dirty="0" smtClean="0">
                <a:latin typeface="Arial Black" pitchFamily="-65" charset="0"/>
              </a:rPr>
              <a:t>be</a:t>
            </a:r>
          </a:p>
          <a:p>
            <a:pPr marL="379413" lvl="1" indent="0" eaLnBrk="1" hangingPunct="1">
              <a:lnSpc>
                <a:spcPct val="80000"/>
              </a:lnSpc>
              <a:buFontTx/>
              <a:buNone/>
            </a:pPr>
            <a:r>
              <a:rPr lang="en-GB" sz="2100" i="1" dirty="0" smtClean="0">
                <a:latin typeface="Arial Black" pitchFamily="-65" charset="0"/>
              </a:rPr>
              <a:t>	 </a:t>
            </a:r>
            <a:r>
              <a:rPr lang="en-GB" sz="2100" i="1" dirty="0">
                <a:latin typeface="Arial Black" pitchFamily="-65" charset="0"/>
              </a:rPr>
              <a:t>(ask me how!</a:t>
            </a:r>
            <a:r>
              <a:rPr lang="en-GB" sz="2100" i="1" dirty="0" smtClean="0">
                <a:latin typeface="Arial Black" pitchFamily="-65" charset="0"/>
              </a:rPr>
              <a:t> )</a:t>
            </a:r>
          </a:p>
          <a:p>
            <a:pPr marL="0" indent="0" eaLnBrk="1" hangingPunct="1">
              <a:lnSpc>
                <a:spcPct val="80000"/>
              </a:lnSpc>
              <a:buFontTx/>
              <a:buNone/>
            </a:pPr>
            <a:endParaRPr lang="en-US" sz="2400" dirty="0"/>
          </a:p>
        </p:txBody>
      </p:sp>
      <p:pic>
        <p:nvPicPr>
          <p:cNvPr id="5" name="Picture 4" descr="curmes.jpg"/>
          <p:cNvPicPr>
            <a:picLocks noChangeAspect="1"/>
          </p:cNvPicPr>
          <p:nvPr/>
        </p:nvPicPr>
        <p:blipFill>
          <a:blip r:embed="rId3"/>
          <a:stretch>
            <a:fillRect/>
          </a:stretch>
        </p:blipFill>
        <p:spPr>
          <a:xfrm>
            <a:off x="4596240" y="3409950"/>
            <a:ext cx="4547760" cy="3448050"/>
          </a:xfrm>
          <a:prstGeom prst="rect">
            <a:avLst/>
          </a:prstGeom>
        </p:spPr>
      </p:pic>
    </p:spTree>
    <p:extLst>
      <p:ext uri="{BB962C8B-B14F-4D97-AF65-F5344CB8AC3E}">
        <p14:creationId xmlns:p14="http://schemas.microsoft.com/office/powerpoint/2010/main" val="303271843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6200"/>
            <a:ext cx="8229600" cy="411162"/>
          </a:xfrm>
        </p:spPr>
        <p:txBody>
          <a:bodyPr/>
          <a:lstStyle/>
          <a:p>
            <a:pPr eaLnBrk="1" hangingPunct="1"/>
            <a:r>
              <a:rPr lang="en-GB" sz="2400" b="1" dirty="0">
                <a:solidFill>
                  <a:schemeClr val="tx1"/>
                </a:solidFill>
                <a:latin typeface="Times New Roman" pitchFamily="-65" charset="0"/>
              </a:rPr>
              <a:t>5. Rich support for next-generation tools and applications</a:t>
            </a:r>
            <a:endParaRPr lang="en-US" sz="2400" b="1" dirty="0">
              <a:solidFill>
                <a:schemeClr val="tx1"/>
              </a:solidFill>
              <a:latin typeface="Times New Roman" pitchFamily="-65" charset="0"/>
            </a:endParaRPr>
          </a:p>
        </p:txBody>
      </p:sp>
      <p:sp>
        <p:nvSpPr>
          <p:cNvPr id="31747" name="Rectangle 3"/>
          <p:cNvSpPr>
            <a:spLocks noGrp="1" noChangeArrowheads="1"/>
          </p:cNvSpPr>
          <p:nvPr>
            <p:ph type="body" sz="half" idx="1"/>
          </p:nvPr>
        </p:nvSpPr>
        <p:spPr>
          <a:xfrm>
            <a:off x="218974" y="685800"/>
            <a:ext cx="3819626" cy="5715000"/>
          </a:xfrm>
          <a:ln w="19050" cmpd="sng">
            <a:solidFill>
              <a:schemeClr val="tx1"/>
            </a:solidFill>
          </a:ln>
        </p:spPr>
        <p:txBody>
          <a:bodyPr>
            <a:normAutofit/>
          </a:bodyPr>
          <a:lstStyle/>
          <a:p>
            <a:pPr marL="0" indent="0" eaLnBrk="1" hangingPunct="1">
              <a:lnSpc>
                <a:spcPct val="80000"/>
              </a:lnSpc>
              <a:buFontTx/>
              <a:buNone/>
            </a:pPr>
            <a:r>
              <a:rPr lang="en-GB" sz="2400" dirty="0" smtClean="0">
                <a:latin typeface="Arial"/>
                <a:cs typeface="Arial"/>
              </a:rPr>
              <a:t>	</a:t>
            </a:r>
            <a:r>
              <a:rPr lang="en-GB" sz="2400" b="1" dirty="0">
                <a:latin typeface="Arial"/>
                <a:cs typeface="Arial"/>
              </a:rPr>
              <a:t>“HORROR will </a:t>
            </a:r>
            <a:r>
              <a:rPr lang="en-GB" sz="2400" b="1" dirty="0" smtClean="0">
                <a:latin typeface="Arial"/>
                <a:cs typeface="Arial"/>
              </a:rPr>
              <a:t>provide</a:t>
            </a:r>
          </a:p>
          <a:p>
            <a:pPr marL="400050" lvl="1" indent="0" eaLnBrk="1" hangingPunct="1">
              <a:lnSpc>
                <a:spcPct val="80000"/>
              </a:lnSpc>
            </a:pPr>
            <a:r>
              <a:rPr lang="en-GB" b="1" dirty="0" smtClean="0">
                <a:latin typeface="Arial"/>
                <a:cs typeface="Arial"/>
              </a:rPr>
              <a:t> </a:t>
            </a:r>
            <a:r>
              <a:rPr lang="en-GB" b="1" dirty="0">
                <a:latin typeface="Arial"/>
                <a:cs typeface="Arial"/>
              </a:rPr>
              <a:t>a richer set of </a:t>
            </a:r>
            <a:r>
              <a:rPr lang="en-GB" b="1" dirty="0" smtClean="0">
                <a:latin typeface="Arial"/>
                <a:cs typeface="Arial"/>
              </a:rPr>
              <a:t>functionality</a:t>
            </a:r>
          </a:p>
          <a:p>
            <a:pPr marL="400050" lvl="1" indent="0" eaLnBrk="1" hangingPunct="1">
              <a:lnSpc>
                <a:spcPct val="80000"/>
              </a:lnSpc>
            </a:pPr>
            <a:r>
              <a:rPr lang="en-GB" dirty="0" smtClean="0">
                <a:latin typeface="Arial"/>
                <a:cs typeface="Arial"/>
              </a:rPr>
              <a:t> </a:t>
            </a:r>
            <a:r>
              <a:rPr lang="en-GB" u="sng" dirty="0">
                <a:latin typeface="Arial"/>
                <a:cs typeface="Arial"/>
              </a:rPr>
              <a:t>for</a:t>
            </a:r>
            <a:r>
              <a:rPr lang="en-GB" dirty="0">
                <a:latin typeface="Arial"/>
                <a:cs typeface="Arial"/>
              </a:rPr>
              <a:t> </a:t>
            </a:r>
            <a:r>
              <a:rPr lang="en-GB" sz="3000" b="1" dirty="0">
                <a:solidFill>
                  <a:srgbClr val="FF0000"/>
                </a:solidFill>
                <a:latin typeface="Arial"/>
                <a:cs typeface="Arial"/>
              </a:rPr>
              <a:t>supporting</a:t>
            </a:r>
            <a:r>
              <a:rPr lang="en-GB" sz="3000" b="1" dirty="0" smtClean="0">
                <a:solidFill>
                  <a:srgbClr val="FF0000"/>
                </a:solidFill>
                <a:latin typeface="Arial"/>
                <a:cs typeface="Arial"/>
              </a:rPr>
              <a:t> </a:t>
            </a:r>
          </a:p>
          <a:p>
            <a:pPr marL="800100" lvl="2" indent="0" eaLnBrk="1" hangingPunct="1">
              <a:lnSpc>
                <a:spcPct val="80000"/>
              </a:lnSpc>
            </a:pPr>
            <a:r>
              <a:rPr lang="en-GB" b="1" dirty="0" smtClean="0">
                <a:latin typeface="Arial"/>
                <a:cs typeface="Arial"/>
              </a:rPr>
              <a:t>next</a:t>
            </a:r>
            <a:r>
              <a:rPr lang="en-GB" b="1" dirty="0">
                <a:latin typeface="Arial"/>
                <a:cs typeface="Arial"/>
              </a:rPr>
              <a:t>-generation logging </a:t>
            </a:r>
            <a:r>
              <a:rPr lang="en-GB" b="1" dirty="0" smtClean="0">
                <a:latin typeface="Arial"/>
                <a:cs typeface="Arial"/>
              </a:rPr>
              <a:t>tools</a:t>
            </a:r>
          </a:p>
          <a:p>
            <a:pPr marL="800100" lvl="2" indent="0" eaLnBrk="1" hangingPunct="1">
              <a:lnSpc>
                <a:spcPct val="80000"/>
              </a:lnSpc>
            </a:pPr>
            <a:r>
              <a:rPr lang="en-GB" b="1" dirty="0" smtClean="0">
                <a:latin typeface="Arial"/>
                <a:cs typeface="Arial"/>
              </a:rPr>
              <a:t> </a:t>
            </a:r>
            <a:r>
              <a:rPr lang="en-GB" b="1" dirty="0">
                <a:latin typeface="Arial"/>
                <a:cs typeface="Arial"/>
              </a:rPr>
              <a:t>and applications</a:t>
            </a:r>
            <a:r>
              <a:rPr lang="en-GB" dirty="0">
                <a:latin typeface="Arial"/>
                <a:cs typeface="Arial"/>
              </a:rPr>
              <a:t>. </a:t>
            </a:r>
            <a:r>
              <a:rPr lang="en-GB" dirty="0" smtClean="0">
                <a:latin typeface="Arial"/>
                <a:cs typeface="Arial"/>
              </a:rPr>
              <a:t> </a:t>
            </a:r>
            <a:endParaRPr lang="en-GB" sz="1600" dirty="0" smtClean="0">
              <a:latin typeface="Arial Black"/>
              <a:cs typeface="Arial Black"/>
            </a:endParaRPr>
          </a:p>
          <a:p>
            <a:pPr marL="0" indent="0" eaLnBrk="1" hangingPunct="1">
              <a:lnSpc>
                <a:spcPct val="80000"/>
              </a:lnSpc>
              <a:buFontTx/>
              <a:buNone/>
            </a:pPr>
            <a:endParaRPr lang="en-GB" sz="2000" dirty="0" smtClean="0">
              <a:latin typeface="Arial Black"/>
              <a:cs typeface="Arial Black"/>
            </a:endParaRPr>
          </a:p>
          <a:p>
            <a:pPr marL="0" indent="0" eaLnBrk="1" hangingPunct="1">
              <a:lnSpc>
                <a:spcPct val="80000"/>
              </a:lnSpc>
              <a:buFontTx/>
              <a:buNone/>
            </a:pPr>
            <a:r>
              <a:rPr lang="en-GB" sz="2000" dirty="0" smtClean="0">
                <a:latin typeface="Arial Black"/>
                <a:cs typeface="Arial Black"/>
              </a:rPr>
              <a:t>Provided </a:t>
            </a:r>
            <a:r>
              <a:rPr lang="en-GB" sz="2000" dirty="0">
                <a:latin typeface="Arial Black"/>
                <a:cs typeface="Arial Black"/>
              </a:rPr>
              <a:t>features include:</a:t>
            </a:r>
            <a:endParaRPr lang="en-GB" sz="2000" dirty="0" smtClean="0">
              <a:latin typeface="Arial Black"/>
              <a:cs typeface="Arial Black"/>
            </a:endParaRPr>
          </a:p>
          <a:p>
            <a:pPr marL="379413" lvl="1" indent="0" eaLnBrk="1" hangingPunct="1">
              <a:lnSpc>
                <a:spcPct val="80000"/>
              </a:lnSpc>
              <a:buFontTx/>
              <a:buNone/>
            </a:pPr>
            <a:r>
              <a:rPr lang="en-GB" sz="2000" dirty="0" smtClean="0">
                <a:latin typeface="Arial Black"/>
                <a:cs typeface="Arial Black"/>
              </a:rPr>
              <a:t>	</a:t>
            </a:r>
            <a:r>
              <a:rPr lang="en-GB" sz="2000" b="1" i="1" dirty="0">
                <a:latin typeface="Arial Black"/>
                <a:cs typeface="Arial Black"/>
              </a:rPr>
              <a:t>Richer equipment model</a:t>
            </a:r>
            <a:r>
              <a:rPr lang="en-GB" sz="2000" b="1" i="1" dirty="0" smtClean="0">
                <a:latin typeface="Arial Black"/>
                <a:cs typeface="Arial Black"/>
              </a:rPr>
              <a:t> </a:t>
            </a:r>
          </a:p>
          <a:p>
            <a:pPr marL="0" indent="0" eaLnBrk="1" hangingPunct="1">
              <a:lnSpc>
                <a:spcPct val="80000"/>
              </a:lnSpc>
              <a:buFontTx/>
              <a:buNone/>
            </a:pPr>
            <a:r>
              <a:rPr lang="en-GB" sz="2000" dirty="0" smtClean="0">
                <a:latin typeface="Arial Black"/>
                <a:cs typeface="Arial Black"/>
              </a:rPr>
              <a:t>	</a:t>
            </a:r>
            <a:r>
              <a:rPr lang="en-GB" sz="2000" dirty="0">
                <a:latin typeface="Arial Black"/>
                <a:cs typeface="Arial Black"/>
              </a:rPr>
              <a:t>HORROR </a:t>
            </a:r>
            <a:r>
              <a:rPr lang="en-GB" sz="2000" dirty="0" smtClean="0">
                <a:latin typeface="Arial Black"/>
                <a:cs typeface="Arial Black"/>
              </a:rPr>
              <a:t>will</a:t>
            </a:r>
          </a:p>
          <a:p>
            <a:pPr marL="0" indent="0" eaLnBrk="1" hangingPunct="1">
              <a:lnSpc>
                <a:spcPct val="80000"/>
              </a:lnSpc>
            </a:pPr>
            <a:r>
              <a:rPr lang="en-GB" sz="2000" dirty="0" smtClean="0">
                <a:latin typeface="Arial Black"/>
                <a:cs typeface="Arial Black"/>
              </a:rPr>
              <a:t>provide </a:t>
            </a:r>
            <a:r>
              <a:rPr lang="en-GB" sz="2000" b="1" dirty="0" smtClean="0">
                <a:latin typeface="Arial Black"/>
                <a:cs typeface="Arial Black"/>
              </a:rPr>
              <a:t>a</a:t>
            </a:r>
          </a:p>
          <a:p>
            <a:pPr marL="400050" lvl="1" indent="0" eaLnBrk="1" hangingPunct="1">
              <a:lnSpc>
                <a:spcPct val="80000"/>
              </a:lnSpc>
            </a:pPr>
            <a:r>
              <a:rPr lang="en-GB" sz="1600" b="1" dirty="0" smtClean="0">
                <a:latin typeface="Arial Black"/>
                <a:cs typeface="Arial Black"/>
              </a:rPr>
              <a:t> </a:t>
            </a:r>
            <a:r>
              <a:rPr lang="en-GB" sz="1600" b="1" dirty="0">
                <a:latin typeface="Arial Black"/>
                <a:cs typeface="Arial Black"/>
              </a:rPr>
              <a:t>richer equipment model </a:t>
            </a:r>
            <a:r>
              <a:rPr lang="en-GB" sz="1600" dirty="0" smtClean="0">
                <a:latin typeface="Arial Black"/>
                <a:cs typeface="Arial Black"/>
              </a:rPr>
              <a:t>that</a:t>
            </a:r>
          </a:p>
          <a:p>
            <a:pPr marL="400050" lvl="1" indent="0" eaLnBrk="1" hangingPunct="1">
              <a:lnSpc>
                <a:spcPct val="80000"/>
              </a:lnSpc>
            </a:pPr>
            <a:r>
              <a:rPr lang="en-GB" sz="1600" dirty="0" smtClean="0">
                <a:latin typeface="Arial Black"/>
                <a:cs typeface="Arial Black"/>
              </a:rPr>
              <a:t> </a:t>
            </a:r>
            <a:r>
              <a:rPr lang="en-GB" sz="1600" b="1" dirty="0">
                <a:latin typeface="Arial Black"/>
                <a:cs typeface="Arial Black"/>
              </a:rPr>
              <a:t>better fits modern hardware configurations</a:t>
            </a:r>
            <a:r>
              <a:rPr lang="en-GB" sz="1600" dirty="0">
                <a:latin typeface="Arial Black"/>
                <a:cs typeface="Arial Black"/>
              </a:rPr>
              <a:t>.</a:t>
            </a:r>
            <a:endParaRPr lang="en-GB" sz="1600" dirty="0" smtClean="0">
              <a:latin typeface="Arial Black"/>
              <a:cs typeface="Arial Black"/>
            </a:endParaRPr>
          </a:p>
          <a:p>
            <a:pPr marL="0" indent="0" eaLnBrk="1" hangingPunct="1">
              <a:lnSpc>
                <a:spcPct val="80000"/>
              </a:lnSpc>
              <a:buFontTx/>
              <a:buNone/>
            </a:pPr>
            <a:r>
              <a:rPr lang="en-GB" sz="2000" dirty="0" smtClean="0">
                <a:latin typeface="Arial Black"/>
                <a:cs typeface="Arial Black"/>
              </a:rPr>
              <a:t>	</a:t>
            </a:r>
            <a:endParaRPr lang="en-US" sz="2000" dirty="0">
              <a:latin typeface="Arial Black"/>
              <a:cs typeface="Arial Black"/>
            </a:endParaRPr>
          </a:p>
        </p:txBody>
      </p:sp>
      <p:sp>
        <p:nvSpPr>
          <p:cNvPr id="31748" name="Rectangle 4"/>
          <p:cNvSpPr>
            <a:spLocks noGrp="1" noChangeArrowheads="1"/>
          </p:cNvSpPr>
          <p:nvPr>
            <p:ph type="body" sz="half" idx="2"/>
          </p:nvPr>
        </p:nvSpPr>
        <p:spPr>
          <a:xfrm>
            <a:off x="4191000" y="762000"/>
            <a:ext cx="4800600" cy="3200400"/>
          </a:xfrm>
          <a:ln w="19050" cmpd="sng">
            <a:solidFill>
              <a:schemeClr val="tx1"/>
            </a:solidFill>
          </a:ln>
        </p:spPr>
        <p:txBody>
          <a:bodyPr>
            <a:normAutofit fontScale="85000" lnSpcReduction="10000"/>
          </a:bodyPr>
          <a:lstStyle/>
          <a:p>
            <a:pPr marL="0" indent="0" eaLnBrk="1" hangingPunct="1">
              <a:lnSpc>
                <a:spcPct val="80000"/>
              </a:lnSpc>
            </a:pPr>
            <a:r>
              <a:rPr lang="en-GB" sz="2400" i="1" dirty="0" smtClean="0">
                <a:latin typeface="Arial"/>
                <a:cs typeface="Arial"/>
              </a:rPr>
              <a:t>GILB </a:t>
            </a:r>
            <a:r>
              <a:rPr lang="en-GB" sz="2400" i="1" dirty="0">
                <a:latin typeface="Arial"/>
                <a:cs typeface="Arial"/>
              </a:rPr>
              <a:t>COMMENT:</a:t>
            </a:r>
            <a:endParaRPr lang="en-GB" sz="2400" i="1" dirty="0" smtClean="0">
              <a:latin typeface="Arial"/>
              <a:cs typeface="Arial"/>
            </a:endParaRPr>
          </a:p>
          <a:p>
            <a:pPr marL="379413" lvl="1" indent="0" eaLnBrk="1" hangingPunct="1">
              <a:lnSpc>
                <a:spcPct val="80000"/>
              </a:lnSpc>
            </a:pPr>
            <a:r>
              <a:rPr lang="en-GB" sz="2000" dirty="0" smtClean="0">
                <a:latin typeface="Arial"/>
                <a:cs typeface="Arial"/>
              </a:rPr>
              <a:t>	</a:t>
            </a:r>
            <a:r>
              <a:rPr lang="en-GB" sz="2000" b="1" u="sng" dirty="0">
                <a:latin typeface="Arial"/>
                <a:cs typeface="Arial"/>
              </a:rPr>
              <a:t>Total lack of quantified definition of what this “Supportability” </a:t>
            </a:r>
            <a:r>
              <a:rPr lang="en-GB" sz="2000" dirty="0">
                <a:latin typeface="Arial"/>
                <a:cs typeface="Arial"/>
              </a:rPr>
              <a:t>is.</a:t>
            </a:r>
            <a:r>
              <a:rPr lang="en-GB" sz="2000" dirty="0" smtClean="0">
                <a:latin typeface="Arial"/>
                <a:cs typeface="Arial"/>
              </a:rPr>
              <a:t> </a:t>
            </a:r>
          </a:p>
          <a:p>
            <a:pPr marL="779463" lvl="2" indent="0" eaLnBrk="1" hangingPunct="1">
              <a:lnSpc>
                <a:spcPct val="80000"/>
              </a:lnSpc>
            </a:pPr>
            <a:r>
              <a:rPr lang="en-GB" sz="1600" dirty="0" smtClean="0">
                <a:latin typeface="Arial"/>
                <a:cs typeface="Arial"/>
              </a:rPr>
              <a:t>It </a:t>
            </a:r>
            <a:r>
              <a:rPr lang="en-GB" sz="1600" dirty="0">
                <a:latin typeface="Arial"/>
                <a:cs typeface="Arial"/>
              </a:rPr>
              <a:t>could easily be defined as a clear quantified requirement. </a:t>
            </a:r>
            <a:endParaRPr lang="en-GB" sz="1600" dirty="0" smtClean="0">
              <a:latin typeface="Arial"/>
              <a:cs typeface="Arial"/>
            </a:endParaRPr>
          </a:p>
          <a:p>
            <a:pPr marL="379413" lvl="1" indent="0" eaLnBrk="1" hangingPunct="1">
              <a:lnSpc>
                <a:spcPct val="80000"/>
              </a:lnSpc>
            </a:pPr>
            <a:r>
              <a:rPr lang="en-GB" sz="2000" dirty="0" smtClean="0">
                <a:latin typeface="Arial"/>
                <a:cs typeface="Arial"/>
              </a:rPr>
              <a:t>	</a:t>
            </a:r>
            <a:r>
              <a:rPr lang="en-GB" sz="2000" dirty="0">
                <a:latin typeface="Arial"/>
                <a:cs typeface="Arial"/>
              </a:rPr>
              <a:t>Masses of </a:t>
            </a:r>
            <a:r>
              <a:rPr lang="en-GB" sz="2000" b="1" i="1" dirty="0">
                <a:latin typeface="Arial"/>
                <a:cs typeface="Arial"/>
              </a:rPr>
              <a:t>nice sounding gratuitous</a:t>
            </a:r>
            <a:r>
              <a:rPr lang="en-GB" sz="2000" dirty="0">
                <a:latin typeface="Arial"/>
                <a:cs typeface="Arial"/>
              </a:rPr>
              <a:t> </a:t>
            </a:r>
            <a:r>
              <a:rPr lang="en-GB" sz="2000" b="1" u="sng" dirty="0">
                <a:latin typeface="Arial"/>
                <a:cs typeface="Arial"/>
              </a:rPr>
              <a:t>design ideas</a:t>
            </a:r>
            <a:r>
              <a:rPr lang="en-GB" sz="2000" b="1" u="sng" dirty="0" smtClean="0">
                <a:latin typeface="Arial"/>
                <a:cs typeface="Arial"/>
              </a:rPr>
              <a:t> </a:t>
            </a:r>
          </a:p>
          <a:p>
            <a:pPr marL="379413" lvl="1" indent="0" eaLnBrk="1" hangingPunct="1">
              <a:lnSpc>
                <a:spcPct val="80000"/>
              </a:lnSpc>
            </a:pPr>
            <a:r>
              <a:rPr lang="en-GB" sz="2000" b="1" dirty="0" smtClean="0">
                <a:latin typeface="Arial"/>
                <a:cs typeface="Arial"/>
              </a:rPr>
              <a:t>unjustified </a:t>
            </a:r>
            <a:r>
              <a:rPr lang="en-GB" sz="2000" dirty="0">
                <a:latin typeface="Arial"/>
                <a:cs typeface="Arial"/>
              </a:rPr>
              <a:t>in relation to the (</a:t>
            </a:r>
            <a:r>
              <a:rPr lang="en-GB" sz="2000" b="1" dirty="0">
                <a:latin typeface="Arial"/>
                <a:cs typeface="Arial"/>
              </a:rPr>
              <a:t>undefined</a:t>
            </a:r>
            <a:r>
              <a:rPr lang="en-GB" sz="2000" dirty="0">
                <a:latin typeface="Arial"/>
                <a:cs typeface="Arial"/>
              </a:rPr>
              <a:t>) requirement. </a:t>
            </a:r>
            <a:endParaRPr lang="en-GB" sz="2000" dirty="0" smtClean="0">
              <a:latin typeface="Arial"/>
              <a:cs typeface="Arial"/>
            </a:endParaRPr>
          </a:p>
          <a:p>
            <a:pPr marL="379413" lvl="1" indent="0" eaLnBrk="1" hangingPunct="1">
              <a:lnSpc>
                <a:spcPct val="80000"/>
              </a:lnSpc>
            </a:pPr>
            <a:r>
              <a:rPr lang="en-GB" sz="2000" dirty="0" smtClean="0">
                <a:latin typeface="Arial"/>
                <a:cs typeface="Arial"/>
              </a:rPr>
              <a:t>	</a:t>
            </a:r>
            <a:r>
              <a:rPr lang="en-GB" sz="2000" dirty="0">
                <a:latin typeface="Arial"/>
                <a:cs typeface="Arial"/>
              </a:rPr>
              <a:t>A license to keep on </a:t>
            </a:r>
            <a:r>
              <a:rPr lang="en-GB" sz="2000" b="1" dirty="0">
                <a:latin typeface="Arial"/>
                <a:cs typeface="Arial"/>
              </a:rPr>
              <a:t>implementing all these things </a:t>
            </a:r>
            <a:r>
              <a:rPr lang="en-GB" sz="2000" b="1" dirty="0" smtClean="0">
                <a:latin typeface="Arial"/>
                <a:cs typeface="Arial"/>
              </a:rPr>
              <a:t>endlessly</a:t>
            </a:r>
          </a:p>
          <a:p>
            <a:pPr marL="379413" lvl="1" indent="0" eaLnBrk="1" hangingPunct="1">
              <a:lnSpc>
                <a:spcPct val="80000"/>
              </a:lnSpc>
            </a:pPr>
            <a:r>
              <a:rPr lang="en-GB" sz="2000" dirty="0" smtClean="0">
                <a:latin typeface="Arial"/>
                <a:cs typeface="Arial"/>
              </a:rPr>
              <a:t> </a:t>
            </a:r>
            <a:r>
              <a:rPr lang="en-GB" sz="2000" dirty="0">
                <a:latin typeface="Arial"/>
                <a:cs typeface="Arial"/>
              </a:rPr>
              <a:t>with no end in sight</a:t>
            </a:r>
            <a:r>
              <a:rPr lang="en-GB" sz="2000" dirty="0" smtClean="0">
                <a:latin typeface="Arial"/>
                <a:cs typeface="Arial"/>
              </a:rPr>
              <a:t> </a:t>
            </a:r>
          </a:p>
          <a:p>
            <a:pPr marL="379413" lvl="1" indent="0" eaLnBrk="1" hangingPunct="1">
              <a:lnSpc>
                <a:spcPct val="80000"/>
              </a:lnSpc>
            </a:pPr>
            <a:r>
              <a:rPr lang="en-GB" sz="2000" dirty="0" smtClean="0">
                <a:latin typeface="Arial"/>
                <a:cs typeface="Arial"/>
              </a:rPr>
              <a:t>and </a:t>
            </a:r>
            <a:r>
              <a:rPr lang="en-GB" sz="2000" dirty="0">
                <a:latin typeface="Arial"/>
                <a:cs typeface="Arial"/>
              </a:rPr>
              <a:t>no </a:t>
            </a:r>
            <a:r>
              <a:rPr lang="en-GB" sz="2000" b="1" dirty="0">
                <a:latin typeface="Arial"/>
                <a:cs typeface="Arial"/>
              </a:rPr>
              <a:t>responsibility </a:t>
            </a:r>
            <a:r>
              <a:rPr lang="en-GB" sz="2000" dirty="0">
                <a:latin typeface="Arial"/>
                <a:cs typeface="Arial"/>
              </a:rPr>
              <a:t>for costs or effects.</a:t>
            </a:r>
          </a:p>
          <a:p>
            <a:pPr marL="0" indent="0" eaLnBrk="1" hangingPunct="1">
              <a:lnSpc>
                <a:spcPct val="80000"/>
              </a:lnSpc>
            </a:pPr>
            <a:endParaRPr lang="en-US" sz="2400" dirty="0">
              <a:latin typeface="Arial"/>
              <a:cs typeface="Arial"/>
            </a:endParaRPr>
          </a:p>
        </p:txBody>
      </p:sp>
      <p:pic>
        <p:nvPicPr>
          <p:cNvPr id="5" name="Picture 4" descr="specs.png"/>
          <p:cNvPicPr>
            <a:picLocks noChangeAspect="1"/>
          </p:cNvPicPr>
          <p:nvPr/>
        </p:nvPicPr>
        <p:blipFill>
          <a:blip r:embed="rId3"/>
          <a:stretch>
            <a:fillRect/>
          </a:stretch>
        </p:blipFill>
        <p:spPr>
          <a:xfrm>
            <a:off x="5241148" y="3727457"/>
            <a:ext cx="3750452" cy="3130543"/>
          </a:xfrm>
          <a:prstGeom prst="rect">
            <a:avLst/>
          </a:prstGeom>
        </p:spPr>
      </p:pic>
    </p:spTree>
    <p:extLst>
      <p:ext uri="{BB962C8B-B14F-4D97-AF65-F5344CB8AC3E}">
        <p14:creationId xmlns:p14="http://schemas.microsoft.com/office/powerpoint/2010/main" val="19945700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
            <a:ext cx="8229600" cy="563562"/>
          </a:xfrm>
        </p:spPr>
        <p:txBody>
          <a:bodyPr>
            <a:normAutofit/>
          </a:bodyPr>
          <a:lstStyle/>
          <a:p>
            <a:pPr eaLnBrk="1" hangingPunct="1"/>
            <a:r>
              <a:rPr lang="en-GB" dirty="0" smtClean="0">
                <a:latin typeface="Courier New" pitchFamily="-65" charset="0"/>
              </a:rPr>
              <a:t>	</a:t>
            </a:r>
            <a:r>
              <a:rPr lang="en-GB" dirty="0">
                <a:latin typeface="Verdana" pitchFamily="-65" charset="0"/>
              </a:rPr>
              <a:t>6. Rock solid robustness</a:t>
            </a:r>
            <a:endParaRPr lang="en-US" dirty="0">
              <a:latin typeface="Verdana" pitchFamily="-65" charset="0"/>
            </a:endParaRPr>
          </a:p>
        </p:txBody>
      </p:sp>
      <p:sp>
        <p:nvSpPr>
          <p:cNvPr id="33795" name="Rectangle 3"/>
          <p:cNvSpPr>
            <a:spLocks noGrp="1" noChangeArrowheads="1"/>
          </p:cNvSpPr>
          <p:nvPr>
            <p:ph type="body" sz="half" idx="1"/>
          </p:nvPr>
        </p:nvSpPr>
        <p:spPr>
          <a:xfrm>
            <a:off x="228600" y="838200"/>
            <a:ext cx="4305300" cy="5562600"/>
          </a:xfrm>
          <a:ln w="28575" cmpd="sng">
            <a:solidFill>
              <a:schemeClr val="tx1"/>
            </a:solidFill>
          </a:ln>
        </p:spPr>
        <p:txBody>
          <a:bodyPr>
            <a:normAutofit fontScale="92500"/>
          </a:bodyPr>
          <a:lstStyle/>
          <a:p>
            <a:pPr marL="0" indent="0" eaLnBrk="1" hangingPunct="1">
              <a:lnSpc>
                <a:spcPct val="80000"/>
              </a:lnSpc>
            </a:pPr>
            <a:r>
              <a:rPr lang="en-GB" sz="1400" i="1" dirty="0" smtClean="0">
                <a:latin typeface="Wingdings" pitchFamily="-65" charset="2"/>
              </a:rPr>
              <a:t>	</a:t>
            </a:r>
            <a:r>
              <a:rPr lang="en-GB" sz="1400" i="1" dirty="0">
                <a:latin typeface="Verdana" pitchFamily="-65" charset="0"/>
              </a:rPr>
              <a:t>While </a:t>
            </a:r>
            <a:r>
              <a:rPr lang="en-GB" sz="1400" b="1" i="1" dirty="0">
                <a:latin typeface="Verdana" pitchFamily="-65" charset="0"/>
              </a:rPr>
              <a:t>robustness </a:t>
            </a:r>
            <a:r>
              <a:rPr lang="en-GB" sz="1400" i="1" dirty="0">
                <a:latin typeface="Verdana" pitchFamily="-65" charset="0"/>
              </a:rPr>
              <a:t>is an </a:t>
            </a:r>
            <a:r>
              <a:rPr lang="en-GB" sz="1400" b="1" i="1" dirty="0">
                <a:latin typeface="Verdana" pitchFamily="-65" charset="0"/>
              </a:rPr>
              <a:t>essential </a:t>
            </a:r>
            <a:r>
              <a:rPr lang="en-GB" sz="1400" i="1" dirty="0">
                <a:latin typeface="Verdana" pitchFamily="-65" charset="0"/>
              </a:rPr>
              <a:t>HORROR requirement in all its uses, it is especially critical in MINING applications where the much longer job durations afford software defects (e.g. memory leaks) a greatly expanded opportunity to surface</a:t>
            </a:r>
            <a:r>
              <a:rPr lang="en-GB" sz="1400" i="1" dirty="0" smtClean="0">
                <a:latin typeface="Verdana" pitchFamily="-65" charset="0"/>
              </a:rPr>
              <a:t>.</a:t>
            </a:r>
          </a:p>
          <a:p>
            <a:pPr marL="0" indent="0" eaLnBrk="1" hangingPunct="1">
              <a:lnSpc>
                <a:spcPct val="80000"/>
              </a:lnSpc>
            </a:pPr>
            <a:r>
              <a:rPr lang="en-GB" sz="1400" dirty="0" smtClean="0">
                <a:latin typeface="Verdana" pitchFamily="-65" charset="0"/>
              </a:rPr>
              <a:t>  </a:t>
            </a:r>
            <a:r>
              <a:rPr lang="en-GB" sz="1400" dirty="0">
                <a:latin typeface="Verdana" pitchFamily="-65" charset="0"/>
              </a:rPr>
              <a:t>In this regard,</a:t>
            </a:r>
            <a:r>
              <a:rPr lang="en-GB" sz="1400" dirty="0" smtClean="0">
                <a:latin typeface="Verdana" pitchFamily="-65" charset="0"/>
              </a:rPr>
              <a:t> </a:t>
            </a:r>
          </a:p>
          <a:p>
            <a:pPr marL="0" indent="0" eaLnBrk="1" hangingPunct="1">
              <a:lnSpc>
                <a:spcPct val="80000"/>
              </a:lnSpc>
            </a:pPr>
            <a:r>
              <a:rPr lang="en-GB" sz="1400" dirty="0" smtClean="0">
                <a:latin typeface="Verdana" pitchFamily="-65" charset="0"/>
              </a:rPr>
              <a:t>HORROR </a:t>
            </a:r>
            <a:r>
              <a:rPr lang="en-GB" sz="1400" dirty="0">
                <a:latin typeface="Verdana" pitchFamily="-65" charset="0"/>
              </a:rPr>
              <a:t>will provide the following features or attributes:</a:t>
            </a:r>
            <a:endParaRPr lang="en-GB" sz="1400" dirty="0" smtClean="0">
              <a:latin typeface="Verdana" pitchFamily="-65" charset="0"/>
            </a:endParaRPr>
          </a:p>
          <a:p>
            <a:pPr marL="379413" lvl="1" indent="0" eaLnBrk="1" hangingPunct="1">
              <a:lnSpc>
                <a:spcPct val="80000"/>
              </a:lnSpc>
            </a:pPr>
            <a:r>
              <a:rPr lang="en-GB" sz="1200" dirty="0" smtClean="0">
                <a:latin typeface="Wingdings" pitchFamily="-65" charset="2"/>
              </a:rPr>
              <a:t>	</a:t>
            </a:r>
            <a:r>
              <a:rPr lang="en-GB" sz="2000" b="1" i="1" dirty="0">
                <a:latin typeface="Verdana" pitchFamily="-65" charset="0"/>
              </a:rPr>
              <a:t>Minimal down-</a:t>
            </a:r>
            <a:r>
              <a:rPr lang="en-GB" sz="2000" b="1" i="1" dirty="0" smtClean="0">
                <a:latin typeface="Verdana" pitchFamily="-65" charset="0"/>
              </a:rPr>
              <a:t>time</a:t>
            </a:r>
          </a:p>
          <a:p>
            <a:pPr marL="0" indent="0" eaLnBrk="1" hangingPunct="1">
              <a:lnSpc>
                <a:spcPct val="80000"/>
              </a:lnSpc>
            </a:pPr>
            <a:r>
              <a:rPr lang="en-GB" sz="1400" dirty="0" smtClean="0">
                <a:latin typeface="Wingdings" pitchFamily="-65" charset="2"/>
              </a:rPr>
              <a:t>	</a:t>
            </a:r>
            <a:r>
              <a:rPr lang="en-GB" sz="1400" dirty="0">
                <a:latin typeface="Verdana" pitchFamily="-65" charset="0"/>
              </a:rPr>
              <a:t>A critical HORROR objective is to have </a:t>
            </a:r>
            <a:r>
              <a:rPr lang="en-GB" sz="1400" b="1" dirty="0">
                <a:latin typeface="Verdana" pitchFamily="-65" charset="0"/>
              </a:rPr>
              <a:t>minimal downtime </a:t>
            </a:r>
            <a:r>
              <a:rPr lang="en-GB" sz="1400" i="1" u="sng" dirty="0">
                <a:latin typeface="Verdana" pitchFamily="-65" charset="0"/>
              </a:rPr>
              <a:t>due to </a:t>
            </a:r>
            <a:r>
              <a:rPr lang="en-GB" sz="1400" b="1" dirty="0">
                <a:latin typeface="Verdana" pitchFamily="-65" charset="0"/>
              </a:rPr>
              <a:t>software failures</a:t>
            </a:r>
            <a:r>
              <a:rPr lang="en-GB" sz="1400" dirty="0">
                <a:latin typeface="Verdana" pitchFamily="-65" charset="0"/>
              </a:rPr>
              <a:t>. </a:t>
            </a:r>
            <a:r>
              <a:rPr lang="en-GB" sz="1400" dirty="0" smtClean="0">
                <a:latin typeface="Verdana" pitchFamily="-65" charset="0"/>
              </a:rPr>
              <a:t> </a:t>
            </a:r>
          </a:p>
          <a:p>
            <a:pPr marL="0" indent="0" eaLnBrk="1" hangingPunct="1">
              <a:lnSpc>
                <a:spcPct val="80000"/>
              </a:lnSpc>
            </a:pPr>
            <a:r>
              <a:rPr lang="en-GB" sz="1400" dirty="0" smtClean="0">
                <a:latin typeface="Verdana" pitchFamily="-65" charset="0"/>
              </a:rPr>
              <a:t>This </a:t>
            </a:r>
            <a:r>
              <a:rPr lang="en-GB" sz="1400" dirty="0">
                <a:latin typeface="Verdana" pitchFamily="-65" charset="0"/>
              </a:rPr>
              <a:t>objective includes:</a:t>
            </a:r>
            <a:endParaRPr lang="en-GB" sz="1400" dirty="0" smtClean="0">
              <a:latin typeface="Verdana" pitchFamily="-65" charset="0"/>
            </a:endParaRPr>
          </a:p>
          <a:p>
            <a:pPr marL="379413" lvl="1" indent="0" eaLnBrk="1" hangingPunct="1">
              <a:lnSpc>
                <a:spcPct val="80000"/>
              </a:lnSpc>
            </a:pPr>
            <a:r>
              <a:rPr lang="en-GB" sz="1200" dirty="0" smtClean="0">
                <a:latin typeface="Wingdings" pitchFamily="-65" charset="2"/>
              </a:rPr>
              <a:t>	</a:t>
            </a:r>
            <a:r>
              <a:rPr lang="en-GB" sz="1600" b="1" dirty="0">
                <a:latin typeface="Verdana" pitchFamily="-65" charset="0"/>
              </a:rPr>
              <a:t>Mean time between forced restarts &gt; 14 days</a:t>
            </a:r>
            <a:r>
              <a:rPr lang="en-GB" sz="1600" b="1" dirty="0" smtClean="0">
                <a:latin typeface="Verdana" pitchFamily="-65" charset="0"/>
              </a:rPr>
              <a:t> </a:t>
            </a:r>
          </a:p>
          <a:p>
            <a:pPr marL="0" indent="0" eaLnBrk="1" hangingPunct="1">
              <a:lnSpc>
                <a:spcPct val="80000"/>
              </a:lnSpc>
            </a:pPr>
            <a:r>
              <a:rPr lang="en-GB" sz="1400" dirty="0" smtClean="0">
                <a:latin typeface="Wingdings" pitchFamily="-65" charset="2"/>
              </a:rPr>
              <a:t>	</a:t>
            </a:r>
            <a:r>
              <a:rPr lang="en-GB" sz="1400" dirty="0" err="1">
                <a:latin typeface="Verdana" pitchFamily="-65" charset="0"/>
              </a:rPr>
              <a:t>HORROR’s</a:t>
            </a:r>
            <a:r>
              <a:rPr lang="en-GB" sz="1400" dirty="0">
                <a:latin typeface="Verdana" pitchFamily="-65" charset="0"/>
              </a:rPr>
              <a:t> goal for mean time between forced restarts </a:t>
            </a:r>
            <a:r>
              <a:rPr lang="en-GB" sz="1400" b="1" dirty="0">
                <a:latin typeface="Verdana" pitchFamily="-65" charset="0"/>
              </a:rPr>
              <a:t>is greater than 14 days</a:t>
            </a:r>
            <a:r>
              <a:rPr lang="en-GB" sz="1400" dirty="0">
                <a:latin typeface="Verdana" pitchFamily="-65" charset="0"/>
              </a:rPr>
              <a:t>.</a:t>
            </a:r>
            <a:endParaRPr lang="en-GB" sz="1400" dirty="0" smtClean="0">
              <a:latin typeface="Verdana" pitchFamily="-65" charset="0"/>
            </a:endParaRPr>
          </a:p>
          <a:p>
            <a:pPr marL="0" indent="0" eaLnBrk="1" hangingPunct="1">
              <a:lnSpc>
                <a:spcPct val="80000"/>
              </a:lnSpc>
            </a:pPr>
            <a:r>
              <a:rPr lang="en-GB" sz="1400" dirty="0" smtClean="0">
                <a:latin typeface="Wingdings" pitchFamily="-65" charset="2"/>
              </a:rPr>
              <a:t>	</a:t>
            </a:r>
            <a:r>
              <a:rPr lang="en-GB" sz="1400" i="1" dirty="0">
                <a:latin typeface="Verdana" pitchFamily="-65" charset="0"/>
              </a:rPr>
              <a:t>Comment:  This figure does not include restarts caused by hardware problems, e.g. poorly seated cards or communication hardware that locks up the system.  MTBF for these items falls under the domain of the hardware groups.</a:t>
            </a:r>
            <a:endParaRPr lang="en-GB" sz="1400" i="1" dirty="0" smtClean="0">
              <a:latin typeface="Verdana" pitchFamily="-65" charset="0"/>
            </a:endParaRPr>
          </a:p>
          <a:p>
            <a:pPr marL="379413" lvl="1" indent="0" eaLnBrk="1" hangingPunct="1">
              <a:lnSpc>
                <a:spcPct val="80000"/>
              </a:lnSpc>
            </a:pPr>
            <a:r>
              <a:rPr lang="en-GB" sz="1200" dirty="0" smtClean="0">
                <a:latin typeface="Wingdings" pitchFamily="-65" charset="2"/>
              </a:rPr>
              <a:t>	</a:t>
            </a:r>
            <a:r>
              <a:rPr lang="en-GB" sz="1700" b="1" dirty="0">
                <a:latin typeface="Verdana" pitchFamily="-65" charset="0"/>
              </a:rPr>
              <a:t>Restore system state &lt; 10 minutes</a:t>
            </a:r>
            <a:r>
              <a:rPr lang="en-GB" sz="1700" b="1" dirty="0" smtClean="0">
                <a:latin typeface="Verdana" pitchFamily="-65" charset="0"/>
              </a:rPr>
              <a:t> </a:t>
            </a:r>
          </a:p>
          <a:p>
            <a:pPr marL="0" indent="0" eaLnBrk="1" hangingPunct="1">
              <a:lnSpc>
                <a:spcPct val="80000"/>
              </a:lnSpc>
            </a:pPr>
            <a:r>
              <a:rPr lang="en-GB" sz="1400" dirty="0" smtClean="0">
                <a:latin typeface="Wingdings" pitchFamily="-65" charset="2"/>
              </a:rPr>
              <a:t> </a:t>
            </a:r>
            <a:r>
              <a:rPr lang="en-GB" sz="1400" dirty="0" smtClean="0">
                <a:latin typeface="Verdana" pitchFamily="-65" charset="0"/>
              </a:rPr>
              <a:t>Log </a:t>
            </a:r>
            <a:r>
              <a:rPr lang="en-GB" sz="1400" dirty="0">
                <a:latin typeface="Verdana" pitchFamily="-65" charset="0"/>
              </a:rPr>
              <a:t>scripts and test scripts, subsystem </a:t>
            </a:r>
            <a:r>
              <a:rPr lang="en-GB" sz="1400" dirty="0" smtClean="0">
                <a:latin typeface="Verdana" pitchFamily="-65" charset="0"/>
              </a:rPr>
              <a:t>tests</a:t>
            </a:r>
          </a:p>
          <a:p>
            <a:pPr marL="379413" lvl="1" indent="0" eaLnBrk="1" hangingPunct="1">
              <a:lnSpc>
                <a:spcPct val="80000"/>
              </a:lnSpc>
            </a:pPr>
            <a:r>
              <a:rPr lang="en-GB" sz="1200" dirty="0" smtClean="0">
                <a:latin typeface="Wingdings" pitchFamily="-65" charset="2"/>
              </a:rPr>
              <a:t>	</a:t>
            </a:r>
            <a:r>
              <a:rPr lang="en-GB" sz="1200" b="1" i="1" dirty="0">
                <a:latin typeface="Verdana" pitchFamily="-65" charset="0"/>
              </a:rPr>
              <a:t>Built-in </a:t>
            </a:r>
            <a:r>
              <a:rPr lang="en-GB" sz="1200" b="1" i="1" dirty="0" smtClean="0">
                <a:latin typeface="Verdana" pitchFamily="-65" charset="0"/>
              </a:rPr>
              <a:t>testability</a:t>
            </a:r>
          </a:p>
          <a:p>
            <a:pPr marL="0" indent="0" eaLnBrk="1" hangingPunct="1">
              <a:lnSpc>
                <a:spcPct val="80000"/>
              </a:lnSpc>
            </a:pPr>
            <a:r>
              <a:rPr lang="en-GB" sz="1400" dirty="0" smtClean="0">
                <a:latin typeface="Wingdings" pitchFamily="-65" charset="2"/>
              </a:rPr>
              <a:t>	</a:t>
            </a:r>
            <a:r>
              <a:rPr lang="en-GB" sz="1400" dirty="0">
                <a:latin typeface="Verdana" pitchFamily="-65" charset="0"/>
              </a:rPr>
              <a:t>HORROR will provide the following features and attributes to facilitate testing.</a:t>
            </a:r>
            <a:endParaRPr lang="en-GB" sz="1400" dirty="0" smtClean="0">
              <a:latin typeface="Verdana" pitchFamily="-65" charset="0"/>
            </a:endParaRPr>
          </a:p>
          <a:p>
            <a:pPr marL="379413" lvl="1" indent="0" eaLnBrk="1" hangingPunct="1">
              <a:lnSpc>
                <a:spcPct val="80000"/>
              </a:lnSpc>
            </a:pPr>
            <a:r>
              <a:rPr lang="en-GB" sz="1200" dirty="0" smtClean="0">
                <a:latin typeface="Wingdings" pitchFamily="-65" charset="2"/>
              </a:rPr>
              <a:t>	</a:t>
            </a:r>
            <a:r>
              <a:rPr lang="en-GB" sz="1200" b="1" dirty="0">
                <a:latin typeface="Verdana" pitchFamily="-65" charset="0"/>
              </a:rPr>
              <a:t>Tool simulators</a:t>
            </a:r>
            <a:r>
              <a:rPr lang="en-GB" sz="1200" b="1" dirty="0" smtClean="0">
                <a:latin typeface="Verdana" pitchFamily="-65" charset="0"/>
              </a:rPr>
              <a:t> </a:t>
            </a:r>
            <a:endParaRPr lang="en-GB" sz="2000" b="1" dirty="0" smtClean="0">
              <a:latin typeface="Verdana" pitchFamily="-65" charset="0"/>
            </a:endParaRPr>
          </a:p>
          <a:p>
            <a:pPr marL="0" indent="0" eaLnBrk="1" hangingPunct="1">
              <a:lnSpc>
                <a:spcPct val="80000"/>
              </a:lnSpc>
            </a:pPr>
            <a:endParaRPr lang="en-US" sz="2400" dirty="0"/>
          </a:p>
        </p:txBody>
      </p:sp>
      <p:sp>
        <p:nvSpPr>
          <p:cNvPr id="33796" name="Rectangle 4"/>
          <p:cNvSpPr>
            <a:spLocks noGrp="1" noChangeArrowheads="1"/>
          </p:cNvSpPr>
          <p:nvPr>
            <p:ph type="body" sz="half" idx="2"/>
          </p:nvPr>
        </p:nvSpPr>
        <p:spPr>
          <a:xfrm>
            <a:off x="4686300" y="914400"/>
            <a:ext cx="4457700" cy="3048000"/>
          </a:xfrm>
          <a:ln w="28575" cmpd="sng">
            <a:solidFill>
              <a:schemeClr val="tx1"/>
            </a:solidFill>
          </a:ln>
        </p:spPr>
        <p:txBody>
          <a:bodyPr/>
          <a:lstStyle/>
          <a:p>
            <a:pPr marL="0" indent="0" eaLnBrk="1" hangingPunct="1">
              <a:lnSpc>
                <a:spcPct val="80000"/>
              </a:lnSpc>
            </a:pPr>
            <a:r>
              <a:rPr lang="en-GB" sz="1600" dirty="0" smtClean="0">
                <a:latin typeface="Wingdings" pitchFamily="-65" charset="2"/>
              </a:rPr>
              <a:t>	</a:t>
            </a:r>
            <a:r>
              <a:rPr lang="en-GB" sz="1600" i="1" dirty="0">
                <a:latin typeface="Verdana" pitchFamily="-65" charset="0"/>
              </a:rPr>
              <a:t>GILB COMMENT:</a:t>
            </a:r>
            <a:endParaRPr lang="en-GB" sz="1600" i="1" dirty="0" smtClean="0">
              <a:latin typeface="Verdana" pitchFamily="-65" charset="0"/>
            </a:endParaRPr>
          </a:p>
          <a:p>
            <a:pPr marL="379413" lvl="1" indent="0" eaLnBrk="1" hangingPunct="1">
              <a:lnSpc>
                <a:spcPct val="80000"/>
              </a:lnSpc>
            </a:pPr>
            <a:r>
              <a:rPr lang="en-GB" sz="1400" dirty="0" smtClean="0">
                <a:latin typeface="Wingdings" pitchFamily="-65" charset="2"/>
              </a:rPr>
              <a:t>	</a:t>
            </a:r>
            <a:r>
              <a:rPr lang="en-GB" sz="1400" i="1" dirty="0">
                <a:latin typeface="Verdana" pitchFamily="-65" charset="0"/>
              </a:rPr>
              <a:t>For once a reasonable attempt was made to quantify the meaning of the requirement!</a:t>
            </a:r>
            <a:endParaRPr lang="en-GB" sz="1400" i="1" dirty="0" smtClean="0">
              <a:latin typeface="Verdana" pitchFamily="-65" charset="0"/>
            </a:endParaRPr>
          </a:p>
          <a:p>
            <a:pPr marL="379413" lvl="1" indent="0" eaLnBrk="1" hangingPunct="1">
              <a:lnSpc>
                <a:spcPct val="80000"/>
              </a:lnSpc>
            </a:pPr>
            <a:r>
              <a:rPr lang="en-GB" sz="1400" dirty="0" smtClean="0">
                <a:latin typeface="Wingdings" pitchFamily="-65" charset="2"/>
              </a:rPr>
              <a:t>	</a:t>
            </a:r>
            <a:r>
              <a:rPr lang="en-GB" sz="1400" i="1" dirty="0">
                <a:latin typeface="Verdana" pitchFamily="-65" charset="0"/>
              </a:rPr>
              <a:t>But is could be done much better </a:t>
            </a:r>
            <a:endParaRPr lang="en-GB" sz="1400" i="1" dirty="0" smtClean="0">
              <a:latin typeface="Verdana" pitchFamily="-65" charset="0"/>
            </a:endParaRPr>
          </a:p>
          <a:p>
            <a:pPr marL="379413" lvl="1" indent="0" eaLnBrk="1" hangingPunct="1">
              <a:lnSpc>
                <a:spcPct val="80000"/>
              </a:lnSpc>
            </a:pPr>
            <a:r>
              <a:rPr lang="en-GB" sz="1400" dirty="0" smtClean="0">
                <a:latin typeface="Symbol" pitchFamily="-65" charset="2"/>
              </a:rPr>
              <a:t> </a:t>
            </a:r>
            <a:endParaRPr lang="en-GB" sz="1400" i="1" dirty="0" smtClean="0">
              <a:latin typeface="Verdana" pitchFamily="-65" charset="0"/>
            </a:endParaRPr>
          </a:p>
          <a:p>
            <a:pPr marL="379413" lvl="1" indent="0" eaLnBrk="1" hangingPunct="1">
              <a:lnSpc>
                <a:spcPct val="80000"/>
              </a:lnSpc>
            </a:pPr>
            <a:r>
              <a:rPr lang="en-GB" sz="1400" dirty="0" smtClean="0">
                <a:latin typeface="Wingdings" pitchFamily="-65" charset="2"/>
              </a:rPr>
              <a:t>	</a:t>
            </a:r>
            <a:r>
              <a:rPr lang="en-GB" sz="1400" i="1" dirty="0">
                <a:latin typeface="Verdana" pitchFamily="-65" charset="0"/>
              </a:rPr>
              <a:t>As usual the </a:t>
            </a:r>
            <a:r>
              <a:rPr lang="en-GB" sz="1400" b="1" i="1" dirty="0">
                <a:latin typeface="Verdana" pitchFamily="-65" charset="0"/>
              </a:rPr>
              <a:t>set of designs </a:t>
            </a:r>
            <a:r>
              <a:rPr lang="en-GB" sz="1400" i="1" dirty="0">
                <a:latin typeface="Verdana" pitchFamily="-65" charset="0"/>
              </a:rPr>
              <a:t>to </a:t>
            </a:r>
            <a:r>
              <a:rPr lang="en-GB" sz="1400" b="1" i="1" dirty="0">
                <a:latin typeface="Verdana" pitchFamily="-65" charset="0"/>
              </a:rPr>
              <a:t>meet the requiremen</a:t>
            </a:r>
            <a:r>
              <a:rPr lang="en-GB" sz="1400" i="1" dirty="0">
                <a:latin typeface="Verdana" pitchFamily="-65" charset="0"/>
              </a:rPr>
              <a:t>t do not belong here.</a:t>
            </a:r>
            <a:r>
              <a:rPr lang="en-GB" sz="1400" i="1" dirty="0" smtClean="0">
                <a:latin typeface="Verdana" pitchFamily="-65" charset="0"/>
              </a:rPr>
              <a:t> </a:t>
            </a:r>
          </a:p>
          <a:p>
            <a:pPr marL="379413" lvl="1" indent="0" eaLnBrk="1" hangingPunct="1">
              <a:lnSpc>
                <a:spcPct val="80000"/>
              </a:lnSpc>
            </a:pPr>
            <a:r>
              <a:rPr lang="en-GB" sz="1400" i="1" dirty="0" smtClean="0">
                <a:latin typeface="Verdana" pitchFamily="-65" charset="0"/>
              </a:rPr>
              <a:t>And </a:t>
            </a:r>
            <a:r>
              <a:rPr lang="en-GB" sz="1400" i="1" dirty="0">
                <a:latin typeface="Verdana" pitchFamily="-65" charset="0"/>
              </a:rPr>
              <a:t>none of them make any </a:t>
            </a:r>
            <a:r>
              <a:rPr lang="en-GB" sz="1400" b="1" i="1" dirty="0">
                <a:latin typeface="Verdana" pitchFamily="-65" charset="0"/>
              </a:rPr>
              <a:t>assertion </a:t>
            </a:r>
            <a:r>
              <a:rPr lang="en-GB" sz="1400" i="1" dirty="0">
                <a:latin typeface="Verdana" pitchFamily="-65" charset="0"/>
              </a:rPr>
              <a:t>about how </a:t>
            </a:r>
            <a:r>
              <a:rPr lang="en-GB" sz="1400" i="1" dirty="0" smtClean="0">
                <a:latin typeface="Verdana" pitchFamily="-65" charset="0"/>
              </a:rPr>
              <a:t>well (</a:t>
            </a:r>
            <a:r>
              <a:rPr lang="en-GB" sz="1400" i="1" dirty="0">
                <a:latin typeface="Verdana" pitchFamily="-65" charset="0"/>
              </a:rPr>
              <a:t>to what degree) </a:t>
            </a:r>
            <a:r>
              <a:rPr lang="en-GB" sz="1400" i="1" dirty="0" smtClean="0">
                <a:latin typeface="Verdana" pitchFamily="-65" charset="0"/>
              </a:rPr>
              <a:t>they </a:t>
            </a:r>
            <a:r>
              <a:rPr lang="en-GB" sz="1400" i="1" dirty="0">
                <a:latin typeface="Verdana" pitchFamily="-65" charset="0"/>
              </a:rPr>
              <a:t>will meet the defined numeric requirements.</a:t>
            </a:r>
            <a:endParaRPr lang="en-GB" sz="1400" i="1" dirty="0" smtClean="0">
              <a:latin typeface="Verdana" pitchFamily="-65" charset="0"/>
            </a:endParaRPr>
          </a:p>
          <a:p>
            <a:pPr marL="379413" lvl="1" indent="0" eaLnBrk="1" hangingPunct="1">
              <a:lnSpc>
                <a:spcPct val="80000"/>
              </a:lnSpc>
            </a:pPr>
            <a:r>
              <a:rPr lang="en-GB" sz="1400" dirty="0" smtClean="0">
                <a:latin typeface="Wingdings" pitchFamily="-65" charset="2"/>
              </a:rPr>
              <a:t>	</a:t>
            </a:r>
            <a:r>
              <a:rPr lang="en-GB" sz="1400" i="1" dirty="0">
                <a:latin typeface="Verdana" pitchFamily="-65" charset="0"/>
              </a:rPr>
              <a:t>And as usual another guarantee of eternal costs on pursuit of a poorly defined requirements is most of the content</a:t>
            </a:r>
            <a:r>
              <a:rPr lang="en-GB" sz="1400" i="1" dirty="0" smtClean="0">
                <a:latin typeface="Verdana" pitchFamily="-65" charset="0"/>
              </a:rPr>
              <a:t>.</a:t>
            </a:r>
          </a:p>
        </p:txBody>
      </p:sp>
      <p:pic>
        <p:nvPicPr>
          <p:cNvPr id="7" name="Picture 6" descr="Picture 1.png"/>
          <p:cNvPicPr>
            <a:picLocks noChangeAspect="1"/>
          </p:cNvPicPr>
          <p:nvPr/>
        </p:nvPicPr>
        <p:blipFill>
          <a:blip r:embed="rId3"/>
          <a:stretch>
            <a:fillRect/>
          </a:stretch>
        </p:blipFill>
        <p:spPr>
          <a:xfrm>
            <a:off x="5903279" y="3734048"/>
            <a:ext cx="2783521" cy="3123952"/>
          </a:xfrm>
          <a:prstGeom prst="rect">
            <a:avLst/>
          </a:prstGeom>
        </p:spPr>
      </p:pic>
    </p:spTree>
    <p:extLst>
      <p:ext uri="{BB962C8B-B14F-4D97-AF65-F5344CB8AC3E}">
        <p14:creationId xmlns:p14="http://schemas.microsoft.com/office/powerpoint/2010/main" val="305637339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48172" y="187325"/>
            <a:ext cx="7737090" cy="914400"/>
          </a:xfrm>
        </p:spPr>
        <p:txBody>
          <a:bodyPr/>
          <a:lstStyle/>
          <a:p>
            <a:pPr eaLnBrk="1" hangingPunct="1"/>
            <a:r>
              <a:rPr lang="en-GB" sz="3200" b="1" dirty="0" smtClean="0">
                <a:latin typeface="Times New Roman" pitchFamily="-65" charset="0"/>
              </a:rPr>
              <a:t>“Rock </a:t>
            </a:r>
            <a:r>
              <a:rPr lang="en-GB" sz="3200" b="1" dirty="0">
                <a:latin typeface="Times New Roman" pitchFamily="-65" charset="0"/>
              </a:rPr>
              <a:t>Solid </a:t>
            </a:r>
            <a:r>
              <a:rPr lang="en-GB" sz="3200" b="1" dirty="0" smtClean="0">
                <a:latin typeface="Times New Roman" pitchFamily="-65" charset="0"/>
              </a:rPr>
              <a:t>Robustness”</a:t>
            </a:r>
            <a:br>
              <a:rPr lang="en-GB" sz="3200" b="1" dirty="0" smtClean="0">
                <a:latin typeface="Times New Roman" pitchFamily="-65" charset="0"/>
              </a:rPr>
            </a:br>
            <a:r>
              <a:rPr lang="en-GB" sz="3200" b="1" dirty="0" smtClean="0">
                <a:latin typeface="Times New Roman" pitchFamily="-65" charset="0"/>
              </a:rPr>
              <a:t>Defined Clearly in </a:t>
            </a:r>
            <a:r>
              <a:rPr lang="en-GB" sz="3200" b="1" dirty="0" err="1" smtClean="0">
                <a:latin typeface="Times New Roman" pitchFamily="-65" charset="0"/>
              </a:rPr>
              <a:t>Planguage</a:t>
            </a:r>
            <a:r>
              <a:rPr lang="en-GB" sz="3200" b="1" dirty="0" smtClean="0">
                <a:latin typeface="Times New Roman" pitchFamily="-65" charset="0"/>
              </a:rPr>
              <a:t> over a beer</a:t>
            </a:r>
            <a:endParaRPr lang="en-US" sz="3200" b="1" dirty="0">
              <a:latin typeface="Times New Roman" pitchFamily="-65" charset="0"/>
            </a:endParaRPr>
          </a:p>
        </p:txBody>
      </p:sp>
      <p:sp>
        <p:nvSpPr>
          <p:cNvPr id="35843" name="Rectangle 3"/>
          <p:cNvSpPr>
            <a:spLocks noGrp="1" noChangeArrowheads="1"/>
          </p:cNvSpPr>
          <p:nvPr>
            <p:ph type="body" sz="half" idx="1"/>
          </p:nvPr>
        </p:nvSpPr>
        <p:spPr>
          <a:xfrm>
            <a:off x="228600" y="1371600"/>
            <a:ext cx="6858000" cy="5029200"/>
          </a:xfrm>
        </p:spPr>
        <p:txBody>
          <a:bodyPr/>
          <a:lstStyle/>
          <a:p>
            <a:pPr marL="0" indent="0" eaLnBrk="1" hangingPunct="1">
              <a:buFontTx/>
              <a:buNone/>
            </a:pPr>
            <a:r>
              <a:rPr lang="en-GB" u="sng" dirty="0">
                <a:latin typeface="Arial Black"/>
                <a:cs typeface="Arial Black"/>
              </a:rPr>
              <a:t>Rock Solid Robustness</a:t>
            </a:r>
            <a:r>
              <a:rPr lang="en-GB" dirty="0">
                <a:latin typeface="Arial Black"/>
                <a:cs typeface="Arial Black"/>
              </a:rPr>
              <a:t>:</a:t>
            </a:r>
          </a:p>
          <a:p>
            <a:pPr marL="0" indent="0" eaLnBrk="1" hangingPunct="1">
              <a:buFontTx/>
              <a:buNone/>
            </a:pPr>
            <a:r>
              <a:rPr lang="en-GB" dirty="0">
                <a:latin typeface="Arial Black"/>
                <a:cs typeface="Arial Black"/>
              </a:rPr>
              <a:t>Type: </a:t>
            </a:r>
            <a:r>
              <a:rPr lang="en-GB" i="1" dirty="0">
                <a:latin typeface="Arial Black"/>
                <a:cs typeface="Arial Black"/>
              </a:rPr>
              <a:t>Complex</a:t>
            </a:r>
            <a:r>
              <a:rPr lang="en-GB" dirty="0">
                <a:latin typeface="Arial Black"/>
                <a:cs typeface="Arial Black"/>
              </a:rPr>
              <a:t> Product Quality Requirement.</a:t>
            </a:r>
          </a:p>
          <a:p>
            <a:pPr marL="0" indent="0" eaLnBrk="1" hangingPunct="1">
              <a:buFontTx/>
              <a:buNone/>
            </a:pPr>
            <a:r>
              <a:rPr lang="en-GB" dirty="0">
                <a:latin typeface="Arial Black"/>
                <a:cs typeface="Arial Black"/>
              </a:rPr>
              <a:t>Includes: { Software Downtime, Restore Speed, Testability,  Fault Prevention Capability, Fault Isolation Capability, Fault Analysis Capability, Hardware Debugging Capability}.</a:t>
            </a:r>
          </a:p>
          <a:p>
            <a:pPr marL="0" indent="0" eaLnBrk="1" hangingPunct="1">
              <a:buFontTx/>
              <a:buNone/>
            </a:pPr>
            <a:endParaRPr lang="en-GB" dirty="0">
              <a:latin typeface="Arial Black"/>
              <a:cs typeface="Arial Black"/>
            </a:endParaRPr>
          </a:p>
          <a:p>
            <a:pPr marL="0" indent="0" eaLnBrk="1" hangingPunct="1">
              <a:buFontTx/>
              <a:buNone/>
            </a:pPr>
            <a:endParaRPr lang="en-GB" u="sng" dirty="0">
              <a:latin typeface="Arial Black"/>
              <a:cs typeface="Arial Black"/>
            </a:endParaRPr>
          </a:p>
        </p:txBody>
      </p:sp>
      <p:pic>
        <p:nvPicPr>
          <p:cNvPr id="4" name="Picture 3" descr="761917-Some-of-the-famous-granite-rocks-1.jpg"/>
          <p:cNvPicPr>
            <a:picLocks noChangeAspect="1"/>
          </p:cNvPicPr>
          <p:nvPr/>
        </p:nvPicPr>
        <p:blipFill>
          <a:blip r:embed="rId3"/>
          <a:stretch>
            <a:fillRect/>
          </a:stretch>
        </p:blipFill>
        <p:spPr>
          <a:xfrm>
            <a:off x="6858000" y="3581400"/>
            <a:ext cx="2171700" cy="2895600"/>
          </a:xfrm>
          <a:prstGeom prst="rect">
            <a:avLst/>
          </a:prstGeom>
        </p:spPr>
      </p:pic>
      <p:pic>
        <p:nvPicPr>
          <p:cNvPr id="5" name="Picture 4" descr="beer-glass-half-moon-bay-2007.jpg"/>
          <p:cNvPicPr>
            <a:picLocks noChangeAspect="1"/>
          </p:cNvPicPr>
          <p:nvPr/>
        </p:nvPicPr>
        <p:blipFill>
          <a:blip r:embed="rId4"/>
          <a:stretch>
            <a:fillRect/>
          </a:stretch>
        </p:blipFill>
        <p:spPr>
          <a:xfrm>
            <a:off x="8039101" y="0"/>
            <a:ext cx="1104900" cy="1473200"/>
          </a:xfrm>
          <a:prstGeom prst="rect">
            <a:avLst/>
          </a:prstGeom>
        </p:spPr>
      </p:pic>
    </p:spTree>
    <p:extLst>
      <p:ext uri="{BB962C8B-B14F-4D97-AF65-F5344CB8AC3E}">
        <p14:creationId xmlns:p14="http://schemas.microsoft.com/office/powerpoint/2010/main" val="37028912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5791200" cy="639762"/>
          </a:xfrm>
        </p:spPr>
        <p:txBody>
          <a:bodyPr/>
          <a:lstStyle/>
          <a:p>
            <a:pPr eaLnBrk="1" hangingPunct="1"/>
            <a:r>
              <a:rPr lang="en-GB" b="0" u="sng" dirty="0">
                <a:latin typeface="Times New Roman" pitchFamily="-65" charset="0"/>
              </a:rPr>
              <a:t>Software Downtime</a:t>
            </a:r>
            <a:r>
              <a:rPr lang="en-GB" dirty="0">
                <a:latin typeface="Times New Roman" pitchFamily="-65" charset="0"/>
              </a:rPr>
              <a:t>:</a:t>
            </a:r>
          </a:p>
        </p:txBody>
      </p:sp>
      <p:sp>
        <p:nvSpPr>
          <p:cNvPr id="37891" name="Rectangle 3"/>
          <p:cNvSpPr>
            <a:spLocks noGrp="1" noChangeArrowheads="1"/>
          </p:cNvSpPr>
          <p:nvPr>
            <p:ph type="body" sz="half" idx="1"/>
          </p:nvPr>
        </p:nvSpPr>
        <p:spPr>
          <a:xfrm>
            <a:off x="321162" y="914400"/>
            <a:ext cx="8670438" cy="5410200"/>
          </a:xfrm>
        </p:spPr>
        <p:txBody>
          <a:bodyPr>
            <a:normAutofit lnSpcReduction="10000"/>
          </a:bodyPr>
          <a:lstStyle/>
          <a:p>
            <a:pPr marL="0" indent="0" eaLnBrk="1" hangingPunct="1">
              <a:lnSpc>
                <a:spcPct val="80000"/>
              </a:lnSpc>
              <a:buFontTx/>
              <a:buNone/>
            </a:pPr>
            <a:r>
              <a:rPr lang="en-GB" sz="2400" b="1" u="sng" dirty="0">
                <a:latin typeface="Times New Roman" pitchFamily="-65" charset="0"/>
              </a:rPr>
              <a:t>Software Downtime</a:t>
            </a:r>
            <a:r>
              <a:rPr lang="en-GB" sz="2400" dirty="0">
                <a:latin typeface="Times New Roman" pitchFamily="-65" charset="0"/>
              </a:rPr>
              <a:t>:</a:t>
            </a:r>
          </a:p>
          <a:p>
            <a:pPr marL="0" indent="0" eaLnBrk="1" hangingPunct="1">
              <a:lnSpc>
                <a:spcPct val="80000"/>
              </a:lnSpc>
              <a:buFontTx/>
              <a:buNone/>
            </a:pPr>
            <a:r>
              <a:rPr lang="en-GB" sz="2400" b="1" dirty="0">
                <a:latin typeface="Times New Roman" pitchFamily="-65" charset="0"/>
              </a:rPr>
              <a:t>Type</a:t>
            </a:r>
            <a:r>
              <a:rPr lang="en-GB" sz="2400" dirty="0">
                <a:latin typeface="Times New Roman" pitchFamily="-65" charset="0"/>
              </a:rPr>
              <a:t>: Software Quality Requirement.</a:t>
            </a:r>
          </a:p>
          <a:p>
            <a:pPr marL="0" indent="0" eaLnBrk="1" hangingPunct="1">
              <a:lnSpc>
                <a:spcPct val="80000"/>
              </a:lnSpc>
              <a:buFontTx/>
              <a:buNone/>
            </a:pPr>
            <a:r>
              <a:rPr lang="en-GB" sz="2400" b="1" dirty="0">
                <a:latin typeface="Times New Roman" pitchFamily="-65" charset="0"/>
              </a:rPr>
              <a:t>Ambition</a:t>
            </a:r>
            <a:r>
              <a:rPr lang="en-GB" sz="2400" dirty="0">
                <a:latin typeface="Times New Roman" pitchFamily="-65" charset="0"/>
              </a:rPr>
              <a:t>: </a:t>
            </a:r>
            <a:r>
              <a:rPr lang="en-GB" sz="2400" i="1" dirty="0">
                <a:latin typeface="Times New Roman" pitchFamily="-65" charset="0"/>
              </a:rPr>
              <a:t>to have minimal downtime</a:t>
            </a:r>
            <a:r>
              <a:rPr lang="en-GB" sz="2400" i="1" dirty="0" smtClean="0">
                <a:latin typeface="Times New Roman" pitchFamily="-65" charset="0"/>
              </a:rPr>
              <a:t> </a:t>
            </a:r>
          </a:p>
          <a:p>
            <a:pPr marL="0" indent="0" eaLnBrk="1" hangingPunct="1">
              <a:lnSpc>
                <a:spcPct val="80000"/>
              </a:lnSpc>
              <a:buFontTx/>
              <a:buNone/>
            </a:pPr>
            <a:r>
              <a:rPr lang="en-GB" sz="2400" i="1" dirty="0" smtClean="0">
                <a:latin typeface="Times New Roman" pitchFamily="-65" charset="0"/>
              </a:rPr>
              <a:t>	due </a:t>
            </a:r>
            <a:r>
              <a:rPr lang="en-GB" sz="2400" i="1" dirty="0">
                <a:latin typeface="Times New Roman" pitchFamily="-65" charset="0"/>
              </a:rPr>
              <a:t>to software failures &lt;- HFA 6.1</a:t>
            </a:r>
          </a:p>
          <a:p>
            <a:pPr marL="0" indent="0" eaLnBrk="1" hangingPunct="1">
              <a:lnSpc>
                <a:spcPct val="80000"/>
              </a:lnSpc>
              <a:buFontTx/>
              <a:buNone/>
            </a:pPr>
            <a:r>
              <a:rPr lang="en-GB" sz="2400" b="1" i="1" dirty="0">
                <a:latin typeface="Times New Roman" pitchFamily="-65" charset="0"/>
              </a:rPr>
              <a:t>Issue</a:t>
            </a:r>
            <a:r>
              <a:rPr lang="en-GB" sz="2400" i="1" dirty="0">
                <a:latin typeface="Times New Roman" pitchFamily="-65" charset="0"/>
              </a:rPr>
              <a:t>: does this not imply that there is a system wide downtime requirement?</a:t>
            </a:r>
          </a:p>
          <a:p>
            <a:pPr marL="0" indent="0" eaLnBrk="1" hangingPunct="1">
              <a:lnSpc>
                <a:spcPct val="80000"/>
              </a:lnSpc>
              <a:buFontTx/>
              <a:buNone/>
            </a:pPr>
            <a:endParaRPr lang="en-GB" sz="2400" dirty="0">
              <a:latin typeface="Times New Roman" pitchFamily="-65" charset="0"/>
            </a:endParaRPr>
          </a:p>
          <a:p>
            <a:pPr marL="0" indent="0" eaLnBrk="1" hangingPunct="1">
              <a:lnSpc>
                <a:spcPct val="80000"/>
              </a:lnSpc>
              <a:buFontTx/>
              <a:buNone/>
            </a:pPr>
            <a:r>
              <a:rPr lang="en-GB" sz="2700" b="1" dirty="0">
                <a:latin typeface="Arial Black"/>
                <a:cs typeface="Arial Black"/>
              </a:rPr>
              <a:t>Scale</a:t>
            </a:r>
            <a:r>
              <a:rPr lang="en-GB" sz="2700" dirty="0">
                <a:latin typeface="Arial Black"/>
                <a:cs typeface="Arial Black"/>
              </a:rPr>
              <a:t>: &lt;mean time between forced restarts for defined [Activity], for a defined [Intensity].&gt;</a:t>
            </a:r>
          </a:p>
          <a:p>
            <a:pPr marL="0" indent="0" eaLnBrk="1" hangingPunct="1">
              <a:lnSpc>
                <a:spcPct val="80000"/>
              </a:lnSpc>
              <a:buFontTx/>
              <a:buNone/>
            </a:pPr>
            <a:endParaRPr lang="en-GB" sz="2400" dirty="0">
              <a:latin typeface="Times New Roman" pitchFamily="-65" charset="0"/>
            </a:endParaRPr>
          </a:p>
          <a:p>
            <a:pPr marL="0" indent="0" eaLnBrk="1" hangingPunct="1">
              <a:lnSpc>
                <a:spcPct val="80000"/>
              </a:lnSpc>
              <a:buFontTx/>
              <a:buNone/>
            </a:pPr>
            <a:r>
              <a:rPr lang="en-GB" sz="2400" b="1" dirty="0">
                <a:latin typeface="Times New Roman" pitchFamily="-65" charset="0"/>
              </a:rPr>
              <a:t>Fail</a:t>
            </a:r>
            <a:r>
              <a:rPr lang="en-GB" sz="2400" dirty="0">
                <a:latin typeface="Times New Roman" pitchFamily="-65" charset="0"/>
              </a:rPr>
              <a:t> [Any Release or </a:t>
            </a:r>
            <a:r>
              <a:rPr lang="en-GB" sz="2400" dirty="0" err="1">
                <a:latin typeface="Times New Roman" pitchFamily="-65" charset="0"/>
              </a:rPr>
              <a:t>Evo</a:t>
            </a:r>
            <a:r>
              <a:rPr lang="en-GB" sz="2400" dirty="0">
                <a:latin typeface="Times New Roman" pitchFamily="-65" charset="0"/>
              </a:rPr>
              <a:t> Step, Activity = </a:t>
            </a:r>
            <a:r>
              <a:rPr lang="en-GB" sz="2400" dirty="0" err="1">
                <a:latin typeface="Times New Roman" pitchFamily="-65" charset="0"/>
              </a:rPr>
              <a:t>Recompute</a:t>
            </a:r>
            <a:r>
              <a:rPr lang="en-GB" sz="2400" dirty="0">
                <a:latin typeface="Times New Roman" pitchFamily="-65" charset="0"/>
              </a:rPr>
              <a:t>, </a:t>
            </a:r>
            <a:r>
              <a:rPr lang="en-GB" sz="2400" dirty="0" smtClean="0">
                <a:latin typeface="Times New Roman" pitchFamily="-65" charset="0"/>
              </a:rPr>
              <a:t>Intensity </a:t>
            </a:r>
            <a:r>
              <a:rPr lang="en-GB" sz="2400" dirty="0">
                <a:latin typeface="Times New Roman" pitchFamily="-65" charset="0"/>
              </a:rPr>
              <a:t>= Peak Level]  </a:t>
            </a:r>
            <a:r>
              <a:rPr lang="en-GB" sz="2400" dirty="0">
                <a:latin typeface="Arial Black"/>
                <a:cs typeface="Arial Black"/>
              </a:rPr>
              <a:t>14 days </a:t>
            </a:r>
            <a:r>
              <a:rPr lang="en-GB" sz="2400" dirty="0">
                <a:latin typeface="Times New Roman" pitchFamily="-65" charset="0"/>
              </a:rPr>
              <a:t>&lt;- HFA 6.1.1</a:t>
            </a:r>
          </a:p>
          <a:p>
            <a:pPr marL="0" indent="0" eaLnBrk="1" hangingPunct="1">
              <a:lnSpc>
                <a:spcPct val="80000"/>
              </a:lnSpc>
              <a:buFontTx/>
              <a:buNone/>
            </a:pPr>
            <a:endParaRPr lang="en-GB" sz="2400" dirty="0">
              <a:latin typeface="Times New Roman" pitchFamily="-65" charset="0"/>
            </a:endParaRPr>
          </a:p>
          <a:p>
            <a:pPr marL="0" indent="0" eaLnBrk="1" hangingPunct="1">
              <a:lnSpc>
                <a:spcPct val="80000"/>
              </a:lnSpc>
              <a:buFontTx/>
              <a:buNone/>
            </a:pPr>
            <a:r>
              <a:rPr lang="en-GB" sz="2400" b="1" dirty="0">
                <a:latin typeface="Times New Roman" pitchFamily="-65" charset="0"/>
              </a:rPr>
              <a:t>Goal</a:t>
            </a:r>
            <a:r>
              <a:rPr lang="en-GB" sz="2400" dirty="0">
                <a:latin typeface="Times New Roman" pitchFamily="-65" charset="0"/>
              </a:rPr>
              <a:t> [By 2008?, Activity = Data Acquisition, Intensity = Lowest level] </a:t>
            </a:r>
            <a:r>
              <a:rPr lang="en-GB" sz="2400" dirty="0">
                <a:latin typeface="Arial Black"/>
                <a:cs typeface="Arial Black"/>
              </a:rPr>
              <a:t>: 300 days </a:t>
            </a:r>
            <a:r>
              <a:rPr lang="en-GB" sz="2400" dirty="0">
                <a:latin typeface="Times New Roman" pitchFamily="-65" charset="0"/>
              </a:rPr>
              <a:t>??</a:t>
            </a:r>
          </a:p>
          <a:p>
            <a:pPr marL="0" indent="0" eaLnBrk="1" hangingPunct="1">
              <a:lnSpc>
                <a:spcPct val="80000"/>
              </a:lnSpc>
              <a:buFontTx/>
              <a:buNone/>
            </a:pPr>
            <a:r>
              <a:rPr lang="en-GB" sz="2400" b="1" dirty="0">
                <a:latin typeface="Times New Roman" pitchFamily="-65" charset="0"/>
              </a:rPr>
              <a:t>Stretch</a:t>
            </a:r>
            <a:r>
              <a:rPr lang="en-GB" sz="2400" dirty="0">
                <a:latin typeface="Times New Roman" pitchFamily="-65" charset="0"/>
              </a:rPr>
              <a:t>: </a:t>
            </a:r>
            <a:r>
              <a:rPr lang="en-GB" sz="2400" dirty="0">
                <a:latin typeface="Arial Black"/>
                <a:cs typeface="Arial Black"/>
              </a:rPr>
              <a:t>600 days</a:t>
            </a:r>
          </a:p>
          <a:p>
            <a:pPr marL="0" indent="0" eaLnBrk="1" hangingPunct="1">
              <a:lnSpc>
                <a:spcPct val="80000"/>
              </a:lnSpc>
              <a:buFontTx/>
              <a:buNone/>
            </a:pPr>
            <a:endParaRPr lang="en-GB" sz="2400" dirty="0">
              <a:latin typeface="Times New Roman" pitchFamily="-65" charset="0"/>
            </a:endParaRPr>
          </a:p>
        </p:txBody>
      </p:sp>
      <p:pic>
        <p:nvPicPr>
          <p:cNvPr id="4" name="Picture 3" descr="Globe-&amp;-Clock.png"/>
          <p:cNvPicPr>
            <a:picLocks noChangeAspect="1"/>
          </p:cNvPicPr>
          <p:nvPr/>
        </p:nvPicPr>
        <p:blipFill>
          <a:blip r:embed="rId3"/>
          <a:stretch>
            <a:fillRect/>
          </a:stretch>
        </p:blipFill>
        <p:spPr>
          <a:xfrm>
            <a:off x="6781800" y="0"/>
            <a:ext cx="2362200" cy="1872044"/>
          </a:xfrm>
          <a:prstGeom prst="rect">
            <a:avLst/>
          </a:prstGeom>
        </p:spPr>
      </p:pic>
      <p:pic>
        <p:nvPicPr>
          <p:cNvPr id="6" name="Picture 5" descr="Picture 2.png"/>
          <p:cNvPicPr>
            <a:picLocks noChangeAspect="1"/>
          </p:cNvPicPr>
          <p:nvPr/>
        </p:nvPicPr>
        <p:blipFill>
          <a:blip r:embed="rId4"/>
          <a:stretch>
            <a:fillRect/>
          </a:stretch>
        </p:blipFill>
        <p:spPr>
          <a:xfrm>
            <a:off x="8113798" y="5562600"/>
            <a:ext cx="1030201" cy="1295400"/>
          </a:xfrm>
          <a:prstGeom prst="rect">
            <a:avLst/>
          </a:prstGeom>
        </p:spPr>
      </p:pic>
    </p:spTree>
    <p:extLst>
      <p:ext uri="{BB962C8B-B14F-4D97-AF65-F5344CB8AC3E}">
        <p14:creationId xmlns:p14="http://schemas.microsoft.com/office/powerpoint/2010/main" val="162830333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411162"/>
          </a:xfrm>
        </p:spPr>
        <p:txBody>
          <a:bodyPr/>
          <a:lstStyle/>
          <a:p>
            <a:pPr eaLnBrk="1" hangingPunct="1"/>
            <a:r>
              <a:rPr lang="en-GB" b="0" u="sng" dirty="0">
                <a:latin typeface="Times New Roman" pitchFamily="-65" charset="0"/>
              </a:rPr>
              <a:t>Restore Speed:</a:t>
            </a:r>
          </a:p>
        </p:txBody>
      </p:sp>
      <p:sp>
        <p:nvSpPr>
          <p:cNvPr id="39939" name="Rectangle 3"/>
          <p:cNvSpPr>
            <a:spLocks noGrp="1" noChangeArrowheads="1"/>
          </p:cNvSpPr>
          <p:nvPr>
            <p:ph type="body" sz="half" idx="1"/>
          </p:nvPr>
        </p:nvSpPr>
        <p:spPr>
          <a:xfrm>
            <a:off x="228600" y="685800"/>
            <a:ext cx="5553465" cy="6172200"/>
          </a:xfrm>
        </p:spPr>
        <p:txBody>
          <a:bodyPr>
            <a:normAutofit fontScale="85000" lnSpcReduction="20000"/>
          </a:bodyPr>
          <a:lstStyle/>
          <a:p>
            <a:pPr marL="0" indent="0" eaLnBrk="1" hangingPunct="1">
              <a:lnSpc>
                <a:spcPct val="80000"/>
              </a:lnSpc>
              <a:buFontTx/>
              <a:buNone/>
            </a:pPr>
            <a:r>
              <a:rPr lang="en-GB" sz="2400" u="sng" dirty="0">
                <a:latin typeface="Arial"/>
                <a:cs typeface="Arial"/>
              </a:rPr>
              <a:t>Restore Speed:</a:t>
            </a:r>
          </a:p>
          <a:p>
            <a:pPr marL="0" indent="0" eaLnBrk="1" hangingPunct="1">
              <a:lnSpc>
                <a:spcPct val="80000"/>
              </a:lnSpc>
              <a:buFontTx/>
              <a:buNone/>
            </a:pPr>
            <a:r>
              <a:rPr lang="en-GB" sz="2400" b="1" dirty="0">
                <a:latin typeface="Arial"/>
                <a:cs typeface="Arial"/>
              </a:rPr>
              <a:t>Type</a:t>
            </a:r>
            <a:r>
              <a:rPr lang="en-GB" sz="2400" dirty="0">
                <a:latin typeface="Arial"/>
                <a:cs typeface="Arial"/>
              </a:rPr>
              <a:t>: Software Quality Requirement.</a:t>
            </a:r>
            <a:endParaRPr lang="en-GB" sz="2400" dirty="0" smtClean="0">
              <a:latin typeface="Arial"/>
              <a:cs typeface="Arial"/>
            </a:endParaRPr>
          </a:p>
          <a:p>
            <a:pPr marL="0" indent="0" eaLnBrk="1" hangingPunct="1">
              <a:lnSpc>
                <a:spcPct val="80000"/>
              </a:lnSpc>
              <a:buFontTx/>
              <a:buNone/>
            </a:pPr>
            <a:endParaRPr lang="en-GB" sz="2400" b="1" dirty="0" smtClean="0">
              <a:latin typeface="Arial"/>
              <a:cs typeface="Arial"/>
            </a:endParaRPr>
          </a:p>
          <a:p>
            <a:pPr marL="0" indent="0" eaLnBrk="1" hangingPunct="1">
              <a:lnSpc>
                <a:spcPct val="80000"/>
              </a:lnSpc>
              <a:buFontTx/>
              <a:buNone/>
            </a:pPr>
            <a:r>
              <a:rPr lang="en-GB" sz="2400" b="1" dirty="0" smtClean="0">
                <a:latin typeface="Arial"/>
                <a:cs typeface="Arial"/>
              </a:rPr>
              <a:t>Ambition</a:t>
            </a:r>
            <a:r>
              <a:rPr lang="en-GB" sz="2400" dirty="0">
                <a:latin typeface="Arial"/>
                <a:cs typeface="Arial"/>
              </a:rPr>
              <a:t>: Should an error occur (or the user otherwise desire to do so), Horizon shall be able to restore the system to </a:t>
            </a:r>
            <a:r>
              <a:rPr lang="en-GB" sz="2400" dirty="0" smtClean="0">
                <a:latin typeface="Arial"/>
                <a:cs typeface="Arial"/>
              </a:rPr>
              <a:t>a</a:t>
            </a:r>
          </a:p>
          <a:p>
            <a:pPr marL="0" indent="0" eaLnBrk="1" hangingPunct="1">
              <a:lnSpc>
                <a:spcPct val="80000"/>
              </a:lnSpc>
              <a:buFontTx/>
              <a:buNone/>
            </a:pPr>
            <a:r>
              <a:rPr lang="en-GB" sz="2400" dirty="0" smtClean="0">
                <a:latin typeface="Arial"/>
                <a:cs typeface="Arial"/>
              </a:rPr>
              <a:t> </a:t>
            </a:r>
            <a:r>
              <a:rPr lang="en-GB" sz="2400" dirty="0">
                <a:latin typeface="Arial"/>
                <a:cs typeface="Arial"/>
              </a:rPr>
              <a:t>previously saved state in less than 10 minutes. &lt;-6.1.2 HFA.</a:t>
            </a:r>
          </a:p>
          <a:p>
            <a:pPr marL="0" indent="0" eaLnBrk="1" hangingPunct="1">
              <a:lnSpc>
                <a:spcPct val="80000"/>
              </a:lnSpc>
              <a:buFontTx/>
              <a:buNone/>
            </a:pPr>
            <a:endParaRPr lang="en-GB" sz="2400" dirty="0">
              <a:latin typeface="Arial"/>
              <a:cs typeface="Arial"/>
            </a:endParaRPr>
          </a:p>
          <a:p>
            <a:pPr marL="0" indent="0" eaLnBrk="1" hangingPunct="1">
              <a:lnSpc>
                <a:spcPct val="80000"/>
              </a:lnSpc>
              <a:buFontTx/>
              <a:buNone/>
            </a:pPr>
            <a:r>
              <a:rPr lang="en-GB" sz="2400" b="1" dirty="0">
                <a:latin typeface="Arial"/>
                <a:cs typeface="Arial"/>
              </a:rPr>
              <a:t>Scale</a:t>
            </a:r>
            <a:r>
              <a:rPr lang="en-GB" sz="2400" dirty="0">
                <a:latin typeface="Arial"/>
                <a:cs typeface="Arial"/>
              </a:rPr>
              <a:t>: </a:t>
            </a:r>
            <a:r>
              <a:rPr lang="en-GB" sz="3000" dirty="0">
                <a:latin typeface="Arial"/>
                <a:cs typeface="Arial"/>
              </a:rPr>
              <a:t> Duration from Initiation of Restore to Complete and verified state of a defined [Previous: Default =  Immediately Previous]] saved state.</a:t>
            </a:r>
          </a:p>
          <a:p>
            <a:pPr marL="0" indent="0" eaLnBrk="1" hangingPunct="1">
              <a:lnSpc>
                <a:spcPct val="80000"/>
              </a:lnSpc>
              <a:buFontTx/>
              <a:buNone/>
            </a:pPr>
            <a:endParaRPr lang="en-GB" sz="2400" dirty="0">
              <a:latin typeface="Arial"/>
              <a:cs typeface="Arial"/>
            </a:endParaRPr>
          </a:p>
          <a:p>
            <a:pPr marL="0" indent="0" eaLnBrk="1" hangingPunct="1">
              <a:lnSpc>
                <a:spcPct val="80000"/>
              </a:lnSpc>
              <a:buFontTx/>
              <a:buNone/>
            </a:pPr>
            <a:r>
              <a:rPr lang="en-GB" sz="2400" b="1" u="sng" dirty="0">
                <a:latin typeface="Arial"/>
                <a:cs typeface="Arial"/>
              </a:rPr>
              <a:t>Initiation</a:t>
            </a:r>
            <a:r>
              <a:rPr lang="en-GB" sz="2400" dirty="0">
                <a:latin typeface="Arial"/>
                <a:cs typeface="Arial"/>
              </a:rPr>
              <a:t>: defined as {Operator Initiation, System Initiation, ?}. Default = Any.</a:t>
            </a:r>
          </a:p>
          <a:p>
            <a:pPr marL="0" indent="0" eaLnBrk="1" hangingPunct="1">
              <a:lnSpc>
                <a:spcPct val="80000"/>
              </a:lnSpc>
              <a:buFontTx/>
              <a:buNone/>
            </a:pPr>
            <a:endParaRPr lang="en-GB" sz="2400" dirty="0">
              <a:latin typeface="Arial"/>
              <a:cs typeface="Arial"/>
            </a:endParaRPr>
          </a:p>
          <a:p>
            <a:pPr marL="0" indent="0" eaLnBrk="1" hangingPunct="1">
              <a:lnSpc>
                <a:spcPct val="80000"/>
              </a:lnSpc>
              <a:buFontTx/>
              <a:buNone/>
            </a:pPr>
            <a:r>
              <a:rPr lang="en-GB" sz="2400" b="1" dirty="0">
                <a:latin typeface="Arial"/>
                <a:cs typeface="Arial"/>
              </a:rPr>
              <a:t>Goal</a:t>
            </a:r>
            <a:r>
              <a:rPr lang="en-GB" sz="2400" dirty="0">
                <a:latin typeface="Arial"/>
                <a:cs typeface="Arial"/>
              </a:rPr>
              <a:t> [ Initial and all subsequent released and </a:t>
            </a:r>
            <a:r>
              <a:rPr lang="en-GB" sz="2400" dirty="0" err="1">
                <a:latin typeface="Arial"/>
                <a:cs typeface="Arial"/>
              </a:rPr>
              <a:t>Evo</a:t>
            </a:r>
            <a:r>
              <a:rPr lang="en-GB" sz="2400" dirty="0">
                <a:latin typeface="Arial"/>
                <a:cs typeface="Arial"/>
              </a:rPr>
              <a:t> steps]  1 minute?</a:t>
            </a:r>
            <a:endParaRPr lang="en-GB" sz="2400" dirty="0" smtClean="0">
              <a:latin typeface="Arial"/>
              <a:cs typeface="Arial"/>
            </a:endParaRPr>
          </a:p>
          <a:p>
            <a:pPr marL="0" indent="0" eaLnBrk="1" hangingPunct="1">
              <a:lnSpc>
                <a:spcPct val="80000"/>
              </a:lnSpc>
              <a:buFontTx/>
              <a:buNone/>
            </a:pPr>
            <a:endParaRPr lang="en-GB" sz="2400" b="1" dirty="0" smtClean="0">
              <a:latin typeface="Arial"/>
              <a:cs typeface="Arial"/>
            </a:endParaRPr>
          </a:p>
          <a:p>
            <a:pPr marL="0" indent="0" eaLnBrk="1" hangingPunct="1">
              <a:lnSpc>
                <a:spcPct val="80000"/>
              </a:lnSpc>
              <a:buFontTx/>
              <a:buNone/>
            </a:pPr>
            <a:r>
              <a:rPr lang="en-GB" sz="2400" b="1" dirty="0" smtClean="0">
                <a:latin typeface="Arial"/>
                <a:cs typeface="Arial"/>
              </a:rPr>
              <a:t>Fail</a:t>
            </a:r>
            <a:r>
              <a:rPr lang="en-GB" sz="2400" dirty="0" smtClean="0">
                <a:latin typeface="Arial"/>
                <a:cs typeface="Arial"/>
              </a:rPr>
              <a:t> </a:t>
            </a:r>
            <a:r>
              <a:rPr lang="en-GB" sz="2400" dirty="0">
                <a:latin typeface="Arial"/>
                <a:cs typeface="Arial"/>
              </a:rPr>
              <a:t>[ Initial and all subsequent released and </a:t>
            </a:r>
            <a:r>
              <a:rPr lang="en-GB" sz="2400" dirty="0" err="1">
                <a:latin typeface="Arial"/>
                <a:cs typeface="Arial"/>
              </a:rPr>
              <a:t>Evo</a:t>
            </a:r>
            <a:r>
              <a:rPr lang="en-GB" sz="2400" dirty="0">
                <a:latin typeface="Arial"/>
                <a:cs typeface="Arial"/>
              </a:rPr>
              <a:t> steps]  10 minutes. &lt;- 6.1.2 HFA</a:t>
            </a:r>
            <a:endParaRPr lang="en-GB" sz="2400" dirty="0" smtClean="0">
              <a:latin typeface="Arial"/>
              <a:cs typeface="Arial"/>
            </a:endParaRPr>
          </a:p>
          <a:p>
            <a:pPr marL="0" indent="0" eaLnBrk="1" hangingPunct="1">
              <a:lnSpc>
                <a:spcPct val="80000"/>
              </a:lnSpc>
              <a:buFontTx/>
              <a:buNone/>
            </a:pPr>
            <a:endParaRPr lang="en-GB" sz="2400" b="1" dirty="0" smtClean="0">
              <a:latin typeface="Arial"/>
              <a:cs typeface="Arial"/>
            </a:endParaRPr>
          </a:p>
          <a:p>
            <a:pPr marL="0" indent="0" eaLnBrk="1" hangingPunct="1">
              <a:lnSpc>
                <a:spcPct val="80000"/>
              </a:lnSpc>
              <a:buFontTx/>
              <a:buNone/>
            </a:pPr>
            <a:r>
              <a:rPr lang="en-GB" sz="2400" b="1" dirty="0" smtClean="0">
                <a:latin typeface="Arial"/>
                <a:cs typeface="Arial"/>
              </a:rPr>
              <a:t>Catastrophe</a:t>
            </a:r>
            <a:r>
              <a:rPr lang="en-GB" sz="2400" dirty="0">
                <a:latin typeface="Arial"/>
                <a:cs typeface="Arial"/>
              </a:rPr>
              <a:t>: 100 minutes.</a:t>
            </a:r>
          </a:p>
        </p:txBody>
      </p:sp>
      <p:pic>
        <p:nvPicPr>
          <p:cNvPr id="4" name="Picture 3" descr="69.jpg"/>
          <p:cNvPicPr>
            <a:picLocks noChangeAspect="1"/>
          </p:cNvPicPr>
          <p:nvPr/>
        </p:nvPicPr>
        <p:blipFill>
          <a:blip r:embed="rId3"/>
          <a:stretch>
            <a:fillRect/>
          </a:stretch>
        </p:blipFill>
        <p:spPr>
          <a:xfrm>
            <a:off x="5562601" y="685800"/>
            <a:ext cx="3581400" cy="3206384"/>
          </a:xfrm>
          <a:prstGeom prst="rect">
            <a:avLst/>
          </a:prstGeom>
        </p:spPr>
      </p:pic>
      <p:pic>
        <p:nvPicPr>
          <p:cNvPr id="5" name="Picture 4" descr="Picture 5.png"/>
          <p:cNvPicPr>
            <a:picLocks noChangeAspect="1"/>
          </p:cNvPicPr>
          <p:nvPr/>
        </p:nvPicPr>
        <p:blipFill>
          <a:blip r:embed="rId4"/>
          <a:stretch>
            <a:fillRect/>
          </a:stretch>
        </p:blipFill>
        <p:spPr>
          <a:xfrm>
            <a:off x="8102730" y="5270698"/>
            <a:ext cx="1041270" cy="1587302"/>
          </a:xfrm>
          <a:prstGeom prst="rect">
            <a:avLst/>
          </a:prstGeom>
        </p:spPr>
      </p:pic>
    </p:spTree>
    <p:extLst>
      <p:ext uri="{BB962C8B-B14F-4D97-AF65-F5344CB8AC3E}">
        <p14:creationId xmlns:p14="http://schemas.microsoft.com/office/powerpoint/2010/main" val="144013320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sz="half" idx="1"/>
          </p:nvPr>
        </p:nvSpPr>
        <p:spPr>
          <a:xfrm>
            <a:off x="228600" y="304799"/>
            <a:ext cx="8763000" cy="617727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eaLnBrk="1" hangingPunct="1">
              <a:lnSpc>
                <a:spcPct val="80000"/>
              </a:lnSpc>
              <a:buFontTx/>
              <a:buNone/>
            </a:pPr>
            <a:r>
              <a:rPr lang="en-GB" sz="3200" b="1" u="sng" dirty="0">
                <a:latin typeface="Arial"/>
                <a:cs typeface="Arial"/>
              </a:rPr>
              <a:t>Testability</a:t>
            </a:r>
            <a:r>
              <a:rPr lang="en-GB" sz="3200" dirty="0">
                <a:latin typeface="Arial"/>
                <a:cs typeface="Arial"/>
              </a:rPr>
              <a:t>:</a:t>
            </a:r>
          </a:p>
          <a:p>
            <a:pPr marL="0" indent="0" eaLnBrk="1" hangingPunct="1">
              <a:lnSpc>
                <a:spcPct val="80000"/>
              </a:lnSpc>
              <a:buFontTx/>
              <a:buNone/>
            </a:pPr>
            <a:r>
              <a:rPr lang="en-GB" sz="2000" b="1" dirty="0">
                <a:latin typeface="Arial"/>
                <a:cs typeface="Arial"/>
              </a:rPr>
              <a:t>Type</a:t>
            </a:r>
            <a:r>
              <a:rPr lang="en-GB" sz="2000" dirty="0">
                <a:latin typeface="Arial"/>
                <a:cs typeface="Arial"/>
              </a:rPr>
              <a:t>: Software Quality Requirement.</a:t>
            </a:r>
          </a:p>
          <a:p>
            <a:pPr marL="0" indent="0" eaLnBrk="1" hangingPunct="1">
              <a:lnSpc>
                <a:spcPct val="80000"/>
              </a:lnSpc>
              <a:buFontTx/>
              <a:buNone/>
            </a:pPr>
            <a:r>
              <a:rPr lang="en-GB" sz="2000" b="1" dirty="0">
                <a:latin typeface="Arial"/>
                <a:cs typeface="Arial"/>
              </a:rPr>
              <a:t>Version</a:t>
            </a:r>
            <a:r>
              <a:rPr lang="en-GB" sz="2000" dirty="0">
                <a:latin typeface="Arial"/>
                <a:cs typeface="Arial"/>
              </a:rPr>
              <a:t>: 20 Oct 2006-10-20 </a:t>
            </a:r>
          </a:p>
          <a:p>
            <a:pPr marL="0" indent="0" eaLnBrk="1" hangingPunct="1">
              <a:lnSpc>
                <a:spcPct val="80000"/>
              </a:lnSpc>
              <a:buFontTx/>
              <a:buNone/>
            </a:pPr>
            <a:r>
              <a:rPr lang="en-GB" sz="2000" b="1" dirty="0">
                <a:latin typeface="Arial"/>
                <a:cs typeface="Arial"/>
              </a:rPr>
              <a:t>Status</a:t>
            </a:r>
            <a:r>
              <a:rPr lang="en-GB" sz="2000" dirty="0">
                <a:latin typeface="Arial"/>
                <a:cs typeface="Arial"/>
              </a:rPr>
              <a:t>: Demo draft,</a:t>
            </a:r>
          </a:p>
          <a:p>
            <a:pPr marL="0" indent="0" eaLnBrk="1" hangingPunct="1">
              <a:lnSpc>
                <a:spcPct val="80000"/>
              </a:lnSpc>
              <a:buFontTx/>
              <a:buNone/>
            </a:pPr>
            <a:r>
              <a:rPr lang="en-GB" sz="2000" b="1" dirty="0">
                <a:latin typeface="Arial"/>
                <a:cs typeface="Arial"/>
              </a:rPr>
              <a:t>Stakeholder</a:t>
            </a:r>
            <a:r>
              <a:rPr lang="en-GB" sz="2000" dirty="0">
                <a:latin typeface="Arial"/>
                <a:cs typeface="Arial"/>
              </a:rPr>
              <a:t>: {Operator, Tester}.</a:t>
            </a:r>
          </a:p>
          <a:p>
            <a:pPr marL="0" indent="0" eaLnBrk="1" hangingPunct="1">
              <a:lnSpc>
                <a:spcPct val="80000"/>
              </a:lnSpc>
              <a:buFontTx/>
              <a:buNone/>
            </a:pPr>
            <a:r>
              <a:rPr lang="en-GB" sz="2000" b="1" dirty="0">
                <a:latin typeface="Arial"/>
                <a:cs typeface="Arial"/>
              </a:rPr>
              <a:t>Ambition</a:t>
            </a:r>
            <a:r>
              <a:rPr lang="en-GB" sz="2000" dirty="0">
                <a:latin typeface="Arial"/>
                <a:cs typeface="Arial"/>
              </a:rPr>
              <a:t>: Rapid-duration automatic testing of &lt;critical complex tests&gt;, with extreme operator setup and initiation. </a:t>
            </a:r>
          </a:p>
          <a:p>
            <a:pPr marL="0" indent="0" eaLnBrk="1" hangingPunct="1">
              <a:lnSpc>
                <a:spcPct val="80000"/>
              </a:lnSpc>
              <a:buFontTx/>
              <a:buNone/>
            </a:pPr>
            <a:endParaRPr lang="en-GB" sz="2000" dirty="0">
              <a:latin typeface="Arial"/>
              <a:cs typeface="Arial"/>
            </a:endParaRPr>
          </a:p>
          <a:p>
            <a:pPr marL="0" indent="0" eaLnBrk="1" hangingPunct="1">
              <a:lnSpc>
                <a:spcPct val="80000"/>
              </a:lnSpc>
              <a:spcAft>
                <a:spcPts val="600"/>
              </a:spcAft>
              <a:buFontTx/>
              <a:buNone/>
            </a:pPr>
            <a:r>
              <a:rPr lang="en-GB" sz="3200" b="1" dirty="0">
                <a:latin typeface="Arial"/>
                <a:cs typeface="Arial"/>
              </a:rPr>
              <a:t>Scale</a:t>
            </a:r>
            <a:r>
              <a:rPr lang="en-GB" sz="3200" dirty="0">
                <a:latin typeface="Arial"/>
                <a:cs typeface="Arial"/>
              </a:rPr>
              <a:t>: the duration of a defined [Volume] of testing, or a defined [Type], by a defined [Skill Level] of system operator, under defined [Operating Conditions].</a:t>
            </a:r>
          </a:p>
          <a:p>
            <a:pPr marL="0" indent="0" eaLnBrk="1" hangingPunct="1">
              <a:lnSpc>
                <a:spcPct val="80000"/>
              </a:lnSpc>
              <a:buFontTx/>
              <a:buNone/>
            </a:pPr>
            <a:endParaRPr lang="en-GB" sz="2000" dirty="0">
              <a:latin typeface="Arial"/>
              <a:cs typeface="Arial"/>
            </a:endParaRPr>
          </a:p>
          <a:p>
            <a:pPr marL="0" indent="0" eaLnBrk="1" hangingPunct="1">
              <a:lnSpc>
                <a:spcPct val="80000"/>
              </a:lnSpc>
              <a:buFontTx/>
              <a:buNone/>
            </a:pPr>
            <a:r>
              <a:rPr lang="en-GB" sz="2000" b="1" dirty="0">
                <a:latin typeface="Arial"/>
                <a:cs typeface="Arial"/>
              </a:rPr>
              <a:t>Goal</a:t>
            </a:r>
            <a:r>
              <a:rPr lang="en-GB" sz="2000" dirty="0">
                <a:latin typeface="Arial"/>
                <a:cs typeface="Arial"/>
              </a:rPr>
              <a:t> [All Customer Use, Volume = 1,000,000 data items, Type = </a:t>
            </a:r>
            <a:r>
              <a:rPr lang="en-GB" sz="2000" dirty="0" err="1">
                <a:latin typeface="Arial"/>
                <a:cs typeface="Arial"/>
              </a:rPr>
              <a:t>WireXXXX</a:t>
            </a:r>
            <a:r>
              <a:rPr lang="en-GB" sz="2000" dirty="0">
                <a:latin typeface="Arial"/>
                <a:cs typeface="Arial"/>
              </a:rPr>
              <a:t> Vs DXX, Skill = First Time Novice, Operating Conditions = Field, {Sea Or Desert}.  &lt;10 </a:t>
            </a:r>
            <a:r>
              <a:rPr lang="en-GB" sz="2000" dirty="0" err="1">
                <a:latin typeface="Arial"/>
                <a:cs typeface="Arial"/>
              </a:rPr>
              <a:t>mins</a:t>
            </a:r>
            <a:r>
              <a:rPr lang="en-GB" sz="2000" dirty="0">
                <a:latin typeface="Arial"/>
                <a:cs typeface="Arial"/>
              </a:rPr>
              <a:t>.</a:t>
            </a:r>
          </a:p>
          <a:p>
            <a:pPr marL="0" indent="0" eaLnBrk="1" hangingPunct="1">
              <a:lnSpc>
                <a:spcPct val="80000"/>
              </a:lnSpc>
              <a:buFontTx/>
              <a:buNone/>
            </a:pPr>
            <a:endParaRPr lang="en-GB" sz="2000" dirty="0">
              <a:latin typeface="Arial"/>
              <a:cs typeface="Arial"/>
            </a:endParaRPr>
          </a:p>
          <a:p>
            <a:pPr marL="0" indent="0" eaLnBrk="1" hangingPunct="1">
              <a:lnSpc>
                <a:spcPct val="80000"/>
              </a:lnSpc>
              <a:buFontTx/>
              <a:buNone/>
            </a:pPr>
            <a:r>
              <a:rPr lang="en-GB" sz="2000" b="1" i="1" u="sng" dirty="0">
                <a:latin typeface="Arial"/>
                <a:cs typeface="Arial"/>
              </a:rPr>
              <a:t>Design Hypothesis</a:t>
            </a:r>
            <a:r>
              <a:rPr lang="en-GB" sz="2000" i="1" dirty="0">
                <a:latin typeface="Arial"/>
                <a:cs typeface="Arial"/>
              </a:rPr>
              <a:t>: Tool Simulators,  Reverse Cracking Tool, Generation of simulated telemetry frames entirely in software, Application specific sophistication, for drilling – recorded mode simulation by playing back the dump file, Application test harness console &lt;-6.2.1 HFA</a:t>
            </a:r>
            <a:endParaRPr lang="en-GB" sz="2000" dirty="0">
              <a:latin typeface="Arial"/>
              <a:cs typeface="Arial"/>
            </a:endParaRPr>
          </a:p>
          <a:p>
            <a:pPr marL="0" indent="0" eaLnBrk="1" hangingPunct="1">
              <a:lnSpc>
                <a:spcPct val="80000"/>
              </a:lnSpc>
              <a:buFontTx/>
              <a:buNone/>
            </a:pPr>
            <a:endParaRPr lang="en-US" sz="2000" dirty="0">
              <a:latin typeface="Arial"/>
              <a:cs typeface="Arial"/>
            </a:endParaRPr>
          </a:p>
        </p:txBody>
      </p:sp>
      <p:sp>
        <p:nvSpPr>
          <p:cNvPr id="5" name="Frame 4"/>
          <p:cNvSpPr/>
          <p:nvPr/>
        </p:nvSpPr>
        <p:spPr>
          <a:xfrm>
            <a:off x="5105400" y="5867400"/>
            <a:ext cx="990600" cy="457200"/>
          </a:xfrm>
          <a:prstGeom prst="fram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1986" name="Rectangle 2"/>
          <p:cNvSpPr>
            <a:spLocks noGrp="1" noChangeArrowheads="1"/>
          </p:cNvSpPr>
          <p:nvPr>
            <p:ph type="title"/>
          </p:nvPr>
        </p:nvSpPr>
        <p:spPr>
          <a:xfrm>
            <a:off x="3505200" y="198438"/>
            <a:ext cx="5181600" cy="563562"/>
          </a:xfrm>
        </p:spPr>
        <p:txBody>
          <a:bodyPr/>
          <a:lstStyle/>
          <a:p>
            <a:pPr eaLnBrk="1" hangingPunct="1"/>
            <a:r>
              <a:rPr lang="en-GB" b="0" u="sng" dirty="0">
                <a:solidFill>
                  <a:schemeClr val="bg1"/>
                </a:solidFill>
                <a:latin typeface="Times New Roman" pitchFamily="-65" charset="0"/>
              </a:rPr>
              <a:t>Testability</a:t>
            </a:r>
            <a:r>
              <a:rPr lang="en-GB" dirty="0">
                <a:solidFill>
                  <a:schemeClr val="bg1"/>
                </a:solidFill>
                <a:latin typeface="Times New Roman" pitchFamily="-65" charset="0"/>
              </a:rPr>
              <a:t>:</a:t>
            </a:r>
          </a:p>
        </p:txBody>
      </p:sp>
      <p:pic>
        <p:nvPicPr>
          <p:cNvPr id="6" name="Picture 5" descr="Picture 6.png"/>
          <p:cNvPicPr>
            <a:picLocks noChangeAspect="1"/>
          </p:cNvPicPr>
          <p:nvPr/>
        </p:nvPicPr>
        <p:blipFill>
          <a:blip r:embed="rId3"/>
          <a:stretch>
            <a:fillRect/>
          </a:stretch>
        </p:blipFill>
        <p:spPr>
          <a:xfrm>
            <a:off x="7924800" y="5791266"/>
            <a:ext cx="1142857" cy="1066667"/>
          </a:xfrm>
          <a:prstGeom prst="rect">
            <a:avLst/>
          </a:prstGeom>
        </p:spPr>
      </p:pic>
    </p:spTree>
    <p:extLst>
      <p:ext uri="{BB962C8B-B14F-4D97-AF65-F5344CB8AC3E}">
        <p14:creationId xmlns:p14="http://schemas.microsoft.com/office/powerpoint/2010/main" val="19258349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381000" y="0"/>
            <a:ext cx="8305800" cy="762000"/>
          </a:xfrm>
        </p:spPr>
        <p:txBody>
          <a:bodyPr>
            <a:normAutofit/>
          </a:bodyPr>
          <a:lstStyle/>
          <a:p>
            <a:pPr eaLnBrk="1" hangingPunct="1"/>
            <a:r>
              <a:rPr lang="en-US" dirty="0"/>
              <a:t>The</a:t>
            </a:r>
            <a:r>
              <a:rPr lang="en-US" dirty="0" smtClean="0"/>
              <a:t> </a:t>
            </a:r>
            <a:r>
              <a:rPr lang="en-US" dirty="0" err="1" smtClean="0"/>
              <a:t>Confirmit</a:t>
            </a:r>
            <a:r>
              <a:rPr lang="en-US" dirty="0" smtClean="0"/>
              <a:t> Case </a:t>
            </a:r>
            <a:r>
              <a:rPr lang="en-US" dirty="0"/>
              <a:t>Study 2003-</a:t>
            </a:r>
            <a:r>
              <a:rPr lang="en-US" dirty="0" smtClean="0"/>
              <a:t>2013</a:t>
            </a:r>
            <a:endParaRPr lang="en-US" dirty="0"/>
          </a:p>
        </p:txBody>
      </p:sp>
      <p:sp>
        <p:nvSpPr>
          <p:cNvPr id="157699" name="Rectangle 3"/>
          <p:cNvSpPr>
            <a:spLocks noGrp="1" noChangeArrowheads="1"/>
          </p:cNvSpPr>
          <p:nvPr>
            <p:ph type="body" idx="1"/>
          </p:nvPr>
        </p:nvSpPr>
        <p:spPr/>
        <p:txBody>
          <a:bodyPr>
            <a:normAutofit/>
          </a:bodyPr>
          <a:lstStyle/>
          <a:p>
            <a:pPr eaLnBrk="1" hangingPunct="1">
              <a:buFontTx/>
              <a:buNone/>
            </a:pPr>
            <a:r>
              <a:rPr lang="en-US" sz="1800" dirty="0"/>
              <a:t>See paper on this case at </a:t>
            </a:r>
            <a:r>
              <a:rPr lang="en-US" sz="1800" dirty="0">
                <a:hlinkClick r:id="rId2"/>
              </a:rPr>
              <a:t>www.gilb.com</a:t>
            </a:r>
            <a:endParaRPr lang="en-US" sz="1800" dirty="0"/>
          </a:p>
          <a:p>
            <a:pPr eaLnBrk="1" hangingPunct="1">
              <a:buFontTx/>
              <a:buNone/>
            </a:pPr>
            <a:r>
              <a:rPr lang="en-US" sz="1800" dirty="0"/>
              <a:t>	Papers/Cases/Slides, </a:t>
            </a:r>
            <a:r>
              <a:rPr lang="en-US" sz="1800" dirty="0" err="1"/>
              <a:t>Gilb</a:t>
            </a:r>
            <a:r>
              <a:rPr lang="en-US" sz="1800" dirty="0"/>
              <a:t> Library, </a:t>
            </a:r>
            <a:endParaRPr lang="en-US" sz="1800" dirty="0" smtClean="0"/>
          </a:p>
          <a:p>
            <a:pPr eaLnBrk="1" hangingPunct="1">
              <a:buFontTx/>
              <a:buNone/>
            </a:pPr>
            <a:r>
              <a:rPr lang="en-US" dirty="0" smtClean="0">
                <a:solidFill>
                  <a:srgbClr val="5A5A58"/>
                </a:solidFill>
                <a:latin typeface="Verdana" pitchFamily="-65" charset="0"/>
              </a:rPr>
              <a:t>	</a:t>
            </a:r>
            <a:r>
              <a:rPr lang="en-US" sz="1200" dirty="0" smtClean="0">
                <a:solidFill>
                  <a:srgbClr val="5A5A58"/>
                </a:solidFill>
                <a:latin typeface="Verdana" pitchFamily="-65" charset="0"/>
              </a:rPr>
              <a:t>value slide </a:t>
            </a:r>
            <a:r>
              <a:rPr lang="en-US" sz="1200" dirty="0" err="1" smtClean="0">
                <a:solidFill>
                  <a:srgbClr val="5A5A58"/>
                </a:solidFill>
                <a:latin typeface="Verdana" pitchFamily="-65" charset="0"/>
              </a:rPr>
              <a:t>w</a:t>
            </a:r>
            <a:r>
              <a:rPr lang="en-US" sz="1200" dirty="0" smtClean="0">
                <a:solidFill>
                  <a:srgbClr val="5A5A58"/>
                </a:solidFill>
                <a:latin typeface="Verdana" pitchFamily="-65" charset="0"/>
              </a:rPr>
              <a:t>…	</a:t>
            </a:r>
            <a:r>
              <a:rPr lang="en-US" sz="1200" dirty="0" err="1" smtClean="0">
                <a:solidFill>
                  <a:srgbClr val="5A5A58"/>
                </a:solidFill>
                <a:latin typeface="Verdana" pitchFamily="-65" charset="0"/>
              </a:rPr>
              <a:t>http://www.gilb.com/tiki-download_file.php?fileId</a:t>
            </a:r>
            <a:r>
              <a:rPr lang="en-US" sz="1200" dirty="0" smtClean="0">
                <a:solidFill>
                  <a:srgbClr val="5A5A58"/>
                </a:solidFill>
                <a:latin typeface="Verdana" pitchFamily="-65" charset="0"/>
              </a:rPr>
              <a:t>=152</a:t>
            </a:r>
          </a:p>
          <a:p>
            <a:pPr eaLnBrk="1" hangingPunct="1">
              <a:buFontTx/>
              <a:buNone/>
            </a:pPr>
            <a:r>
              <a:rPr lang="en-US" sz="1200" dirty="0" smtClean="0">
                <a:solidFill>
                  <a:srgbClr val="5A5A58"/>
                </a:solidFill>
                <a:latin typeface="Verdana" pitchFamily="-65" charset="0"/>
              </a:rPr>
              <a:t>	</a:t>
            </a:r>
            <a:r>
              <a:rPr lang="en-US" sz="1200" dirty="0" err="1" smtClean="0">
                <a:solidFill>
                  <a:srgbClr val="5A5A58"/>
                </a:solidFill>
                <a:latin typeface="Verdana" pitchFamily="-65" charset="0"/>
              </a:rPr>
              <a:t>ppr</a:t>
            </a:r>
            <a:r>
              <a:rPr lang="en-US" sz="1200" dirty="0" smtClean="0">
                <a:solidFill>
                  <a:srgbClr val="5A5A58"/>
                </a:solidFill>
                <a:latin typeface="Verdana" pitchFamily="-65" charset="0"/>
              </a:rPr>
              <a:t> wrong </a:t>
            </a:r>
            <a:r>
              <a:rPr lang="en-US" sz="1200" dirty="0" err="1" smtClean="0">
                <a:solidFill>
                  <a:srgbClr val="5A5A58"/>
                </a:solidFill>
                <a:latin typeface="Verdana" pitchFamily="-65" charset="0"/>
              </a:rPr>
              <a:t>ag</a:t>
            </a:r>
            <a:r>
              <a:rPr lang="en-US" sz="1200" dirty="0" smtClean="0">
                <a:solidFill>
                  <a:srgbClr val="5A5A58"/>
                </a:solidFill>
                <a:latin typeface="Verdana" pitchFamily="-65" charset="0"/>
              </a:rPr>
              <a:t>…	</a:t>
            </a:r>
            <a:r>
              <a:rPr lang="en-US" sz="1200" dirty="0" err="1" smtClean="0">
                <a:solidFill>
                  <a:srgbClr val="5A5A58"/>
                </a:solidFill>
                <a:latin typeface="Verdana" pitchFamily="-65" charset="0"/>
              </a:rPr>
              <a:t>http://www.gilb.com/tiki-download_file.php?fileId</a:t>
            </a:r>
            <a:r>
              <a:rPr lang="en-US" sz="1200" dirty="0" smtClean="0">
                <a:solidFill>
                  <a:srgbClr val="5A5A58"/>
                </a:solidFill>
                <a:latin typeface="Verdana" pitchFamily="-65" charset="0"/>
              </a:rPr>
              <a:t>=50</a:t>
            </a:r>
          </a:p>
          <a:p>
            <a:pPr eaLnBrk="1" hangingPunct="1">
              <a:buFontTx/>
              <a:buNone/>
            </a:pPr>
            <a:r>
              <a:rPr lang="en-US" sz="1200" dirty="0" smtClean="0">
                <a:solidFill>
                  <a:srgbClr val="5A5A58"/>
                </a:solidFill>
                <a:latin typeface="Verdana" pitchFamily="-65" charset="0"/>
              </a:rPr>
              <a:t>	Paper Firm	</a:t>
            </a:r>
            <a:r>
              <a:rPr lang="en-US" sz="1200" dirty="0" smtClean="0">
                <a:solidFill>
                  <a:srgbClr val="5A5A58"/>
                </a:solidFill>
                <a:latin typeface="Verdana" pitchFamily="-65" charset="0"/>
                <a:hlinkClick r:id="rId3"/>
              </a:rPr>
              <a:t>http://www.gilb.com/tiki-download_file.php?fileId=32</a:t>
            </a:r>
            <a:endParaRPr lang="en-US" sz="1200" dirty="0" smtClean="0">
              <a:solidFill>
                <a:srgbClr val="5A5A58"/>
              </a:solidFill>
              <a:latin typeface="Verdana" pitchFamily="-65" charset="0"/>
            </a:endParaRPr>
          </a:p>
          <a:p>
            <a:pPr eaLnBrk="1" hangingPunct="1">
              <a:buFontTx/>
              <a:buNone/>
            </a:pPr>
            <a:r>
              <a:rPr lang="en-US" sz="1200" dirty="0" smtClean="0">
                <a:solidFill>
                  <a:srgbClr val="5A5A58"/>
                </a:solidFill>
                <a:latin typeface="Verdana" pitchFamily="-65" charset="0"/>
              </a:rPr>
              <a:t>And </a:t>
            </a:r>
            <a:r>
              <a:rPr lang="en-US" sz="1200" dirty="0">
                <a:solidFill>
                  <a:srgbClr val="5A5A58"/>
                </a:solidFill>
                <a:latin typeface="Verdana" pitchFamily="-65" charset="0"/>
              </a:rPr>
              <a:t>see papers (IEEE Software Fall 2006) by </a:t>
            </a:r>
            <a:r>
              <a:rPr lang="en-US" sz="1200" dirty="0" err="1">
                <a:solidFill>
                  <a:srgbClr val="5A5A58"/>
                </a:solidFill>
                <a:latin typeface="Verdana" pitchFamily="-65" charset="0"/>
              </a:rPr>
              <a:t>Geir</a:t>
            </a:r>
            <a:r>
              <a:rPr lang="en-US" sz="1200" dirty="0">
                <a:solidFill>
                  <a:srgbClr val="5A5A58"/>
                </a:solidFill>
                <a:latin typeface="Verdana" pitchFamily="-65" charset="0"/>
              </a:rPr>
              <a:t> K </a:t>
            </a:r>
            <a:r>
              <a:rPr lang="en-US" sz="1200" dirty="0" err="1">
                <a:solidFill>
                  <a:srgbClr val="5A5A58"/>
                </a:solidFill>
                <a:latin typeface="Verdana" pitchFamily="-65" charset="0"/>
              </a:rPr>
              <a:t>Hanssen</a:t>
            </a:r>
            <a:r>
              <a:rPr lang="en-US" sz="1200" dirty="0">
                <a:solidFill>
                  <a:srgbClr val="5A5A58"/>
                </a:solidFill>
                <a:latin typeface="Verdana" pitchFamily="-65" charset="0"/>
              </a:rPr>
              <a:t>, SINTEF</a:t>
            </a:r>
            <a:endParaRPr lang="en-US" sz="1200" dirty="0" smtClean="0"/>
          </a:p>
          <a:p>
            <a:pPr eaLnBrk="1" hangingPunct="1">
              <a:buFontTx/>
              <a:buNone/>
            </a:pPr>
            <a:r>
              <a:rPr lang="en-US" dirty="0" smtClean="0"/>
              <a:t> </a:t>
            </a:r>
          </a:p>
          <a:p>
            <a:pPr eaLnBrk="1" hangingPunct="1">
              <a:buFontTx/>
              <a:buNone/>
            </a:pPr>
            <a:r>
              <a:rPr lang="en-US" dirty="0"/>
              <a:t>Their product = </a:t>
            </a: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r>
              <a:rPr lang="en-US" dirty="0" smtClean="0"/>
              <a:t>Chief </a:t>
            </a:r>
            <a:r>
              <a:rPr lang="en-US" dirty="0"/>
              <a:t>Storyteller  = </a:t>
            </a:r>
          </a:p>
        </p:txBody>
      </p:sp>
      <p:pic>
        <p:nvPicPr>
          <p:cNvPr id="157700" name="Picture 4"/>
          <p:cNvPicPr>
            <a:picLocks noChangeAspect="1" noChangeArrowheads="1"/>
          </p:cNvPicPr>
          <p:nvPr/>
        </p:nvPicPr>
        <p:blipFill>
          <a:blip r:embed="rId4"/>
          <a:srcRect/>
          <a:stretch>
            <a:fillRect/>
          </a:stretch>
        </p:blipFill>
        <p:spPr bwMode="auto">
          <a:xfrm>
            <a:off x="3352800" y="3733800"/>
            <a:ext cx="2120900" cy="533400"/>
          </a:xfrm>
          <a:prstGeom prst="rect">
            <a:avLst/>
          </a:prstGeom>
          <a:noFill/>
          <a:ln w="9525">
            <a:noFill/>
            <a:miter lim="800000"/>
            <a:headEnd/>
            <a:tailEnd/>
          </a:ln>
        </p:spPr>
      </p:pic>
      <p:pic>
        <p:nvPicPr>
          <p:cNvPr id="157701" name="Picture 5"/>
          <p:cNvPicPr>
            <a:picLocks noChangeAspect="1" noChangeArrowheads="1"/>
          </p:cNvPicPr>
          <p:nvPr/>
        </p:nvPicPr>
        <p:blipFill>
          <a:blip r:embed="rId5"/>
          <a:srcRect/>
          <a:stretch>
            <a:fillRect/>
          </a:stretch>
        </p:blipFill>
        <p:spPr bwMode="auto">
          <a:xfrm>
            <a:off x="6311900" y="685800"/>
            <a:ext cx="2832100" cy="787400"/>
          </a:xfrm>
          <a:prstGeom prst="rect">
            <a:avLst/>
          </a:prstGeom>
          <a:noFill/>
          <a:ln w="9525">
            <a:noFill/>
            <a:miter lim="800000"/>
            <a:headEnd/>
            <a:tailEnd/>
          </a:ln>
        </p:spPr>
      </p:pic>
      <p:grpSp>
        <p:nvGrpSpPr>
          <p:cNvPr id="2" name="Group 6"/>
          <p:cNvGrpSpPr>
            <a:grpSpLocks/>
          </p:cNvGrpSpPr>
          <p:nvPr/>
        </p:nvGrpSpPr>
        <p:grpSpPr bwMode="auto">
          <a:xfrm>
            <a:off x="3581400" y="5029200"/>
            <a:ext cx="1652588" cy="1066800"/>
            <a:chOff x="4656" y="884"/>
            <a:chExt cx="1041" cy="672"/>
          </a:xfrm>
        </p:grpSpPr>
        <p:pic>
          <p:nvPicPr>
            <p:cNvPr id="157703" name="Picture 7" descr="Trond Johansen"/>
            <p:cNvPicPr>
              <a:picLocks noChangeAspect="1" noChangeArrowheads="1"/>
            </p:cNvPicPr>
            <p:nvPr/>
          </p:nvPicPr>
          <p:blipFill>
            <a:blip r:embed="rId6"/>
            <a:srcRect/>
            <a:stretch>
              <a:fillRect/>
            </a:stretch>
          </p:blipFill>
          <p:spPr bwMode="auto">
            <a:xfrm>
              <a:off x="4896" y="884"/>
              <a:ext cx="496" cy="496"/>
            </a:xfrm>
            <a:prstGeom prst="rect">
              <a:avLst/>
            </a:prstGeom>
            <a:noFill/>
            <a:ln w="9525">
              <a:noFill/>
              <a:miter lim="800000"/>
              <a:headEnd/>
              <a:tailEnd/>
            </a:ln>
          </p:spPr>
        </p:pic>
        <p:sp>
          <p:nvSpPr>
            <p:cNvPr id="157704" name="Text Box 8"/>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Tree>
    <p:extLst>
      <p:ext uri="{BB962C8B-B14F-4D97-AF65-F5344CB8AC3E}">
        <p14:creationId xmlns:p14="http://schemas.microsoft.com/office/powerpoint/2010/main" val="17520385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0"/>
            <a:ext cx="7772400" cy="609600"/>
          </a:xfrm>
        </p:spPr>
        <p:txBody>
          <a:bodyPr/>
          <a:lstStyle/>
          <a:p>
            <a:pPr eaLnBrk="1" hangingPunct="1">
              <a:defRPr/>
            </a:pPr>
            <a:r>
              <a:rPr lang="en-US" sz="2800" dirty="0" smtClean="0"/>
              <a:t> </a:t>
            </a:r>
            <a:r>
              <a:rPr lang="en-US" sz="2800" dirty="0"/>
              <a:t>Real Example of</a:t>
            </a:r>
            <a:r>
              <a:rPr lang="en-US" sz="2800" dirty="0" smtClean="0"/>
              <a:t> 1 of the 25 Quality Requirements</a:t>
            </a:r>
            <a:endParaRPr lang="en-US" sz="2800" dirty="0"/>
          </a:p>
        </p:txBody>
      </p:sp>
      <p:sp>
        <p:nvSpPr>
          <p:cNvPr id="69635" name="Rectangle 3"/>
          <p:cNvSpPr>
            <a:spLocks noGrp="1" noChangeArrowheads="1"/>
          </p:cNvSpPr>
          <p:nvPr>
            <p:ph idx="1"/>
          </p:nvPr>
        </p:nvSpPr>
        <p:spPr>
          <a:xfrm>
            <a:off x="695158" y="685800"/>
            <a:ext cx="8448842" cy="5181600"/>
          </a:xfrm>
        </p:spPr>
        <p:txBody>
          <a:bodyPr/>
          <a:lstStyle/>
          <a:p>
            <a:pPr eaLnBrk="1" hangingPunct="1">
              <a:buFont typeface="Wingdings" pitchFamily="-65" charset="2"/>
              <a:buNone/>
              <a:defRPr/>
            </a:pPr>
            <a:r>
              <a:rPr lang="en-US" sz="2000" b="1" dirty="0" err="1">
                <a:solidFill>
                  <a:srgbClr val="030000"/>
                </a:solidFill>
                <a:effectLst>
                  <a:outerShdw blurRad="38100" dist="38100" dir="2700000" algn="tl">
                    <a:srgbClr val="FFFFFF"/>
                  </a:outerShdw>
                </a:effectLst>
                <a:latin typeface="Arial Black"/>
                <a:cs typeface="Arial Black"/>
              </a:rPr>
              <a:t>Usability.Productivity</a:t>
            </a:r>
            <a:r>
              <a:rPr lang="en-US" sz="2000" b="1" dirty="0">
                <a:solidFill>
                  <a:srgbClr val="030000"/>
                </a:solidFill>
                <a:effectLst>
                  <a:outerShdw blurRad="38100" dist="38100" dir="2700000" algn="tl">
                    <a:srgbClr val="FFFFFF"/>
                  </a:outerShdw>
                </a:effectLst>
                <a:latin typeface="Arial Black"/>
                <a:cs typeface="Arial Black"/>
              </a:rPr>
              <a:t>               </a:t>
            </a:r>
            <a:r>
              <a:rPr lang="en-US" sz="2000" i="1" dirty="0">
                <a:solidFill>
                  <a:srgbClr val="030000"/>
                </a:solidFill>
                <a:effectLst>
                  <a:outerShdw blurRad="38100" dist="38100" dir="2700000" algn="tl">
                    <a:srgbClr val="FFFFFF"/>
                  </a:outerShdw>
                </a:effectLst>
                <a:latin typeface="Arial Black"/>
                <a:cs typeface="Arial Black"/>
              </a:rPr>
              <a:t>(taken from </a:t>
            </a:r>
            <a:r>
              <a:rPr lang="en-US" sz="2000" i="1" dirty="0" err="1">
                <a:solidFill>
                  <a:srgbClr val="030000"/>
                </a:solidFill>
                <a:effectLst>
                  <a:outerShdw blurRad="38100" dist="38100" dir="2700000" algn="tl">
                    <a:srgbClr val="FFFFFF"/>
                  </a:outerShdw>
                </a:effectLst>
                <a:latin typeface="Arial Black"/>
                <a:cs typeface="Arial Black"/>
              </a:rPr>
              <a:t>Confirmit</a:t>
            </a:r>
            <a:r>
              <a:rPr lang="en-US" sz="2000" i="1" dirty="0">
                <a:solidFill>
                  <a:srgbClr val="030000"/>
                </a:solidFill>
                <a:effectLst>
                  <a:outerShdw blurRad="38100" dist="38100" dir="2700000" algn="tl">
                    <a:srgbClr val="FFFFFF"/>
                  </a:outerShdw>
                </a:effectLst>
                <a:latin typeface="Arial Black"/>
                <a:cs typeface="Arial Black"/>
              </a:rPr>
              <a:t> </a:t>
            </a:r>
            <a:r>
              <a:rPr lang="en-US" sz="2000" i="1" dirty="0" smtClean="0">
                <a:solidFill>
                  <a:srgbClr val="030000"/>
                </a:solidFill>
                <a:effectLst>
                  <a:outerShdw blurRad="38100" dist="38100" dir="2700000" algn="tl">
                    <a:srgbClr val="FFFFFF"/>
                  </a:outerShdw>
                </a:effectLst>
                <a:latin typeface="Arial Black"/>
                <a:cs typeface="Arial Black"/>
              </a:rPr>
              <a:t>8.5</a:t>
            </a:r>
            <a:r>
              <a:rPr lang="en-US" sz="2000" b="1" dirty="0" smtClean="0">
                <a:solidFill>
                  <a:srgbClr val="FF0000"/>
                </a:solidFill>
                <a:latin typeface="Arial Black"/>
                <a:cs typeface="Arial Black"/>
                <a:sym typeface="Wingdings" pitchFamily="-65" charset="2"/>
              </a:rPr>
              <a:t>, </a:t>
            </a:r>
            <a:r>
              <a:rPr lang="en-US" sz="2000" b="1" dirty="0">
                <a:solidFill>
                  <a:srgbClr val="FF0000"/>
                </a:solidFill>
                <a:latin typeface="Arial Black"/>
                <a:cs typeface="Arial Black"/>
                <a:sym typeface="Wingdings" pitchFamily="-65" charset="2"/>
              </a:rPr>
              <a:t>performed a set of predefined steps, to produce a standard MR Report. </a:t>
            </a:r>
            <a:endParaRPr lang="en-US" sz="2000" b="1" dirty="0" smtClean="0">
              <a:solidFill>
                <a:srgbClr val="FF0000"/>
              </a:solidFill>
              <a:latin typeface="Arial Black"/>
              <a:cs typeface="Arial Black"/>
              <a:sym typeface="Wingdings" pitchFamily="-65" charset="2"/>
            </a:endParaRPr>
          </a:p>
          <a:p>
            <a:pPr eaLnBrk="1" hangingPunct="1">
              <a:buFont typeface="Wingdings" pitchFamily="-65" charset="2"/>
              <a:buNone/>
              <a:defRPr/>
            </a:pPr>
            <a:r>
              <a:rPr lang="en-US" sz="2000" i="1" dirty="0" smtClean="0">
                <a:solidFill>
                  <a:srgbClr val="030000"/>
                </a:solidFill>
                <a:effectLst>
                  <a:outerShdw blurRad="38100" dist="38100" dir="2700000" algn="tl">
                    <a:srgbClr val="FFFFFF"/>
                  </a:outerShdw>
                </a:effectLst>
                <a:latin typeface="Arial Black"/>
                <a:cs typeface="Arial Black"/>
              </a:rPr>
              <a:t>development)</a:t>
            </a:r>
            <a:endParaRPr lang="en-US" sz="2000" b="1" dirty="0" smtClean="0">
              <a:solidFill>
                <a:srgbClr val="030000"/>
              </a:solidFill>
              <a:effectLst>
                <a:outerShdw blurRad="38100" dist="38100" dir="2700000" algn="tl">
                  <a:srgbClr val="FFFFFF"/>
                </a:outerShdw>
              </a:effectLst>
              <a:latin typeface="Arial Black"/>
              <a:cs typeface="Arial Black"/>
            </a:endParaRPr>
          </a:p>
          <a:p>
            <a:pPr lvl="1" eaLnBrk="1" hangingPunct="1">
              <a:buFont typeface="Wingdings" pitchFamily="-65" charset="2"/>
              <a:buNone/>
              <a:defRPr/>
            </a:pPr>
            <a:r>
              <a:rPr lang="en-US" sz="2000" b="1" u="sng" dirty="0" smtClean="0">
                <a:solidFill>
                  <a:srgbClr val="030000"/>
                </a:solidFill>
                <a:effectLst>
                  <a:outerShdw blurRad="38100" dist="38100" dir="2700000" algn="tl">
                    <a:srgbClr val="FFFFFF"/>
                  </a:outerShdw>
                </a:effectLst>
                <a:latin typeface="Arial Black"/>
                <a:cs typeface="Arial Black"/>
              </a:rPr>
              <a:t>Scale for quantification</a:t>
            </a:r>
            <a:r>
              <a:rPr lang="en-US" sz="2000" b="1" dirty="0" smtClean="0">
                <a:solidFill>
                  <a:srgbClr val="030000"/>
                </a:solidFill>
                <a:effectLst>
                  <a:outerShdw blurRad="38100" dist="38100" dir="2700000" algn="tl">
                    <a:srgbClr val="FFFFFF"/>
                  </a:outerShdw>
                </a:effectLst>
                <a:latin typeface="Arial Black"/>
                <a:cs typeface="Arial Black"/>
              </a:rPr>
              <a:t>: Time in minutes to set up a typical specified Market Research-report</a:t>
            </a:r>
          </a:p>
          <a:p>
            <a:pPr lvl="1" eaLnBrk="1" hangingPunct="1">
              <a:buFont typeface="Wingdings" pitchFamily="-65" charset="2"/>
              <a:buNone/>
              <a:defRPr/>
            </a:pPr>
            <a:r>
              <a:rPr lang="en-US" sz="2000" b="1" u="sng" dirty="0" smtClean="0">
                <a:solidFill>
                  <a:srgbClr val="030000"/>
                </a:solidFill>
                <a:effectLst>
                  <a:outerShdw blurRad="38100" dist="38100" dir="2700000" algn="tl">
                    <a:srgbClr val="FFFFFF"/>
                  </a:outerShdw>
                </a:effectLst>
                <a:latin typeface="Arial Black"/>
                <a:cs typeface="Arial Black"/>
              </a:rPr>
              <a:t>Past Level [Release 8.0]</a:t>
            </a:r>
            <a:r>
              <a:rPr lang="en-US" sz="2000" b="1" dirty="0" smtClean="0">
                <a:solidFill>
                  <a:srgbClr val="030000"/>
                </a:solidFill>
                <a:effectLst>
                  <a:outerShdw blurRad="38100" dist="38100" dir="2700000" algn="tl">
                    <a:srgbClr val="FFFFFF"/>
                  </a:outerShdw>
                </a:effectLst>
                <a:latin typeface="Arial Black"/>
                <a:cs typeface="Arial Black"/>
              </a:rPr>
              <a:t>: 65 </a:t>
            </a:r>
            <a:r>
              <a:rPr lang="en-US" sz="2000" b="1" dirty="0" err="1" smtClean="0">
                <a:solidFill>
                  <a:srgbClr val="030000"/>
                </a:solidFill>
                <a:effectLst>
                  <a:outerShdw blurRad="38100" dist="38100" dir="2700000" algn="tl">
                    <a:srgbClr val="FFFFFF"/>
                  </a:outerShdw>
                </a:effectLst>
                <a:latin typeface="Arial Black"/>
                <a:cs typeface="Arial Black"/>
              </a:rPr>
              <a:t>mins</a:t>
            </a:r>
            <a:r>
              <a:rPr lang="en-US" sz="2000" b="1" dirty="0" smtClean="0">
                <a:solidFill>
                  <a:srgbClr val="030000"/>
                </a:solidFill>
                <a:effectLst>
                  <a:outerShdw blurRad="38100" dist="38100" dir="2700000" algn="tl">
                    <a:srgbClr val="FFFFFF"/>
                  </a:outerShdw>
                </a:effectLst>
                <a:latin typeface="Arial Black"/>
                <a:cs typeface="Arial Black"/>
              </a:rPr>
              <a:t>., </a:t>
            </a:r>
          </a:p>
          <a:p>
            <a:pPr lvl="1" eaLnBrk="1" hangingPunct="1">
              <a:buFont typeface="Wingdings" pitchFamily="-65" charset="2"/>
              <a:buNone/>
              <a:defRPr/>
            </a:pPr>
            <a:r>
              <a:rPr lang="en-US" sz="2000" b="1" u="sng" dirty="0" smtClean="0">
                <a:solidFill>
                  <a:srgbClr val="030000"/>
                </a:solidFill>
                <a:effectLst>
                  <a:outerShdw blurRad="38100" dist="38100" dir="2700000" algn="tl">
                    <a:srgbClr val="FFFFFF"/>
                  </a:outerShdw>
                </a:effectLst>
                <a:latin typeface="Arial Black"/>
                <a:cs typeface="Arial Black"/>
              </a:rPr>
              <a:t>Tolerable Limit [Release 8.5]</a:t>
            </a:r>
            <a:r>
              <a:rPr lang="en-US" sz="2000" b="1" dirty="0" smtClean="0">
                <a:solidFill>
                  <a:srgbClr val="030000"/>
                </a:solidFill>
                <a:effectLst>
                  <a:outerShdw blurRad="38100" dist="38100" dir="2700000" algn="tl">
                    <a:srgbClr val="FFFFFF"/>
                  </a:outerShdw>
                </a:effectLst>
                <a:latin typeface="Arial Black"/>
                <a:cs typeface="Arial Black"/>
              </a:rPr>
              <a:t>: 35 </a:t>
            </a:r>
            <a:r>
              <a:rPr lang="en-US" sz="2000" b="1" dirty="0" err="1" smtClean="0">
                <a:solidFill>
                  <a:srgbClr val="030000"/>
                </a:solidFill>
                <a:effectLst>
                  <a:outerShdw blurRad="38100" dist="38100" dir="2700000" algn="tl">
                    <a:srgbClr val="FFFFFF"/>
                  </a:outerShdw>
                </a:effectLst>
                <a:latin typeface="Arial Black"/>
                <a:cs typeface="Arial Black"/>
              </a:rPr>
              <a:t>mins</a:t>
            </a:r>
            <a:r>
              <a:rPr lang="en-US" sz="2000" b="1" dirty="0" smtClean="0">
                <a:solidFill>
                  <a:srgbClr val="030000"/>
                </a:solidFill>
                <a:effectLst>
                  <a:outerShdw blurRad="38100" dist="38100" dir="2700000" algn="tl">
                    <a:srgbClr val="FFFFFF"/>
                  </a:outerShdw>
                </a:effectLst>
                <a:latin typeface="Arial Black"/>
                <a:cs typeface="Arial Black"/>
              </a:rPr>
              <a:t>., </a:t>
            </a:r>
          </a:p>
          <a:p>
            <a:pPr lvl="1" eaLnBrk="1" hangingPunct="1">
              <a:buFont typeface="Wingdings" pitchFamily="-65" charset="2"/>
              <a:buNone/>
              <a:defRPr/>
            </a:pPr>
            <a:r>
              <a:rPr lang="en-US" sz="2000" b="1" u="sng" dirty="0" smtClean="0">
                <a:solidFill>
                  <a:srgbClr val="030000"/>
                </a:solidFill>
                <a:effectLst>
                  <a:outerShdw blurRad="38100" dist="38100" dir="2700000" algn="tl">
                    <a:srgbClr val="FFFFFF"/>
                  </a:outerShdw>
                </a:effectLst>
                <a:latin typeface="Arial Black"/>
                <a:cs typeface="Arial Black"/>
              </a:rPr>
              <a:t>Goal [Release 8.5]</a:t>
            </a:r>
            <a:r>
              <a:rPr lang="en-US" sz="2000" b="1" dirty="0" smtClean="0">
                <a:solidFill>
                  <a:srgbClr val="030000"/>
                </a:solidFill>
                <a:effectLst>
                  <a:outerShdw blurRad="38100" dist="38100" dir="2700000" algn="tl">
                    <a:srgbClr val="FFFFFF"/>
                  </a:outerShdw>
                </a:effectLst>
                <a:latin typeface="Arial Black"/>
                <a:cs typeface="Arial Black"/>
              </a:rPr>
              <a:t>: 25 </a:t>
            </a:r>
            <a:r>
              <a:rPr lang="en-US" sz="2000" b="1" dirty="0" err="1" smtClean="0">
                <a:solidFill>
                  <a:srgbClr val="030000"/>
                </a:solidFill>
                <a:effectLst>
                  <a:outerShdw blurRad="38100" dist="38100" dir="2700000" algn="tl">
                    <a:srgbClr val="FFFFFF"/>
                  </a:outerShdw>
                </a:effectLst>
                <a:latin typeface="Arial Black"/>
                <a:cs typeface="Arial Black"/>
              </a:rPr>
              <a:t>mins</a:t>
            </a:r>
            <a:r>
              <a:rPr lang="en-US" sz="2000" b="1" dirty="0" smtClean="0">
                <a:solidFill>
                  <a:srgbClr val="030000"/>
                </a:solidFill>
                <a:effectLst>
                  <a:outerShdw blurRad="38100" dist="38100" dir="2700000" algn="tl">
                    <a:srgbClr val="FFFFFF"/>
                  </a:outerShdw>
                </a:effectLst>
                <a:latin typeface="Arial Black"/>
                <a:cs typeface="Arial Black"/>
              </a:rPr>
              <a:t>. </a:t>
            </a:r>
          </a:p>
          <a:p>
            <a:pPr lvl="2" eaLnBrk="1" hangingPunct="1">
              <a:buNone/>
              <a:defRPr/>
            </a:pPr>
            <a:r>
              <a:rPr lang="en-US" b="1" dirty="0" smtClean="0">
                <a:solidFill>
                  <a:srgbClr val="030000"/>
                </a:solidFill>
                <a:effectLst>
                  <a:outerShdw blurRad="38100" dist="38100" dir="2700000" algn="tl">
                    <a:srgbClr val="FFFFFF"/>
                  </a:outerShdw>
                </a:effectLst>
                <a:latin typeface="Arial Black"/>
                <a:cs typeface="Arial Black"/>
              </a:rPr>
              <a:t>			</a:t>
            </a:r>
            <a:r>
              <a:rPr lang="en-US" b="1" dirty="0" smtClean="0">
                <a:latin typeface="Arial Black"/>
                <a:cs typeface="Arial Black"/>
              </a:rPr>
              <a:t>Note: end result was actually 20 minutes </a:t>
            </a:r>
            <a:r>
              <a:rPr lang="en-US" b="1" dirty="0" err="1" smtClean="0">
                <a:latin typeface="Arial Black"/>
                <a:cs typeface="Arial Black"/>
                <a:sym typeface="Wingdings" pitchFamily="-65" charset="2"/>
              </a:rPr>
              <a:t></a:t>
            </a:r>
            <a:endParaRPr lang="en-US" b="1" dirty="0" smtClean="0">
              <a:solidFill>
                <a:srgbClr val="FFFB05"/>
              </a:solidFill>
              <a:latin typeface="Arial Black"/>
              <a:cs typeface="Arial Black"/>
              <a:sym typeface="Wingdings" pitchFamily="-65" charset="2"/>
            </a:endParaRPr>
          </a:p>
          <a:p>
            <a:pPr lvl="1" eaLnBrk="1" hangingPunct="1">
              <a:buFont typeface="Wingdings" pitchFamily="-65" charset="2"/>
              <a:buNone/>
              <a:defRPr/>
            </a:pPr>
            <a:r>
              <a:rPr lang="en-US" sz="2000" b="1" u="sng" dirty="0" smtClean="0">
                <a:solidFill>
                  <a:srgbClr val="FF0000"/>
                </a:solidFill>
                <a:latin typeface="Arial Black"/>
                <a:cs typeface="Arial Black"/>
                <a:sym typeface="Wingdings" pitchFamily="-65" charset="2"/>
              </a:rPr>
              <a:t>Meter [Weekly Step]</a:t>
            </a:r>
            <a:r>
              <a:rPr lang="en-US" sz="2000" b="1" dirty="0" smtClean="0">
                <a:solidFill>
                  <a:srgbClr val="FF0000"/>
                </a:solidFill>
                <a:latin typeface="Arial Black"/>
                <a:cs typeface="Arial Black"/>
                <a:sym typeface="Wingdings" pitchFamily="-65" charset="2"/>
              </a:rPr>
              <a:t>: Candidates with </a:t>
            </a:r>
            <a:r>
              <a:rPr lang="en-US" sz="2000" b="1" dirty="0" err="1" smtClean="0">
                <a:solidFill>
                  <a:srgbClr val="FF0000"/>
                </a:solidFill>
                <a:latin typeface="Arial Black"/>
                <a:cs typeface="Arial Black"/>
                <a:sym typeface="Wingdings" pitchFamily="-65" charset="2"/>
              </a:rPr>
              <a:t>Reportal</a:t>
            </a:r>
            <a:r>
              <a:rPr lang="en-US" sz="2000" b="1" dirty="0" smtClean="0">
                <a:solidFill>
                  <a:srgbClr val="FF0000"/>
                </a:solidFill>
                <a:latin typeface="Arial Black"/>
                <a:cs typeface="Arial Black"/>
                <a:sym typeface="Wingdings" pitchFamily="-65" charset="2"/>
              </a:rPr>
              <a:t> experience, and with knowledge of MR-specific reporting features</a:t>
            </a:r>
            <a:endParaRPr lang="en-US" sz="2000" b="1" dirty="0">
              <a:solidFill>
                <a:srgbClr val="FFFB05"/>
              </a:solidFill>
              <a:latin typeface="Arial Black"/>
              <a:cs typeface="Arial Black"/>
            </a:endParaRPr>
          </a:p>
        </p:txBody>
      </p:sp>
      <p:pic>
        <p:nvPicPr>
          <p:cNvPr id="159751" name="Picture 4"/>
          <p:cNvPicPr>
            <a:picLocks noChangeAspect="1" noChangeArrowheads="1"/>
          </p:cNvPicPr>
          <p:nvPr/>
        </p:nvPicPr>
        <p:blipFill>
          <a:blip r:embed="rId3"/>
          <a:srcRect/>
          <a:stretch>
            <a:fillRect/>
          </a:stretch>
        </p:blipFill>
        <p:spPr bwMode="auto">
          <a:xfrm>
            <a:off x="762000" y="6019800"/>
            <a:ext cx="2120900" cy="482600"/>
          </a:xfrm>
          <a:prstGeom prst="rect">
            <a:avLst/>
          </a:prstGeom>
          <a:noFill/>
          <a:ln w="9525">
            <a:noFill/>
            <a:miter lim="800000"/>
            <a:headEnd/>
            <a:tailEnd/>
          </a:ln>
        </p:spPr>
      </p:pic>
      <p:pic>
        <p:nvPicPr>
          <p:cNvPr id="159752" name="Picture 5"/>
          <p:cNvPicPr>
            <a:picLocks noChangeAspect="1" noChangeArrowheads="1"/>
          </p:cNvPicPr>
          <p:nvPr/>
        </p:nvPicPr>
        <p:blipFill>
          <a:blip r:embed="rId4"/>
          <a:srcRect/>
          <a:stretch>
            <a:fillRect/>
          </a:stretch>
        </p:blipFill>
        <p:spPr bwMode="auto">
          <a:xfrm>
            <a:off x="5410200" y="5715000"/>
            <a:ext cx="2832100" cy="787400"/>
          </a:xfrm>
          <a:prstGeom prst="rect">
            <a:avLst/>
          </a:prstGeom>
          <a:noFill/>
          <a:ln w="9525">
            <a:noFill/>
            <a:miter lim="800000"/>
            <a:headEnd/>
            <a:tailEnd/>
          </a:ln>
        </p:spPr>
      </p:pic>
      <p:grpSp>
        <p:nvGrpSpPr>
          <p:cNvPr id="2" name="Group 8"/>
          <p:cNvGrpSpPr>
            <a:grpSpLocks/>
          </p:cNvGrpSpPr>
          <p:nvPr/>
        </p:nvGrpSpPr>
        <p:grpSpPr bwMode="auto">
          <a:xfrm>
            <a:off x="7102775" y="5530416"/>
            <a:ext cx="1652588" cy="1066800"/>
            <a:chOff x="4656" y="884"/>
            <a:chExt cx="1041" cy="672"/>
          </a:xfrm>
        </p:grpSpPr>
        <p:pic>
          <p:nvPicPr>
            <p:cNvPr id="159754" name="Picture 6" descr="Trond Johansen"/>
            <p:cNvPicPr>
              <a:picLocks noChangeAspect="1" noChangeArrowheads="1"/>
            </p:cNvPicPr>
            <p:nvPr/>
          </p:nvPicPr>
          <p:blipFill>
            <a:blip r:embed="rId5"/>
            <a:srcRect/>
            <a:stretch>
              <a:fillRect/>
            </a:stretch>
          </p:blipFill>
          <p:spPr bwMode="auto">
            <a:xfrm>
              <a:off x="4896" y="884"/>
              <a:ext cx="496" cy="496"/>
            </a:xfrm>
            <a:prstGeom prst="rect">
              <a:avLst/>
            </a:prstGeom>
            <a:noFill/>
            <a:ln w="9525">
              <a:noFill/>
              <a:miter lim="800000"/>
              <a:headEnd/>
              <a:tailEnd/>
            </a:ln>
          </p:spPr>
        </p:pic>
        <p:sp>
          <p:nvSpPr>
            <p:cNvPr id="159755" name="Text Box 7"/>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Tree>
    <p:extLst>
      <p:ext uri="{BB962C8B-B14F-4D97-AF65-F5344CB8AC3E}">
        <p14:creationId xmlns:p14="http://schemas.microsoft.com/office/powerpoint/2010/main" val="2490280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6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63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4800" dirty="0" err="1" smtClean="0"/>
              <a:t>Measurable</a:t>
            </a:r>
            <a:r>
              <a:rPr lang="nb-NO" sz="4800" dirty="0" smtClean="0"/>
              <a:t> </a:t>
            </a:r>
            <a:r>
              <a:rPr lang="nb-NO" sz="4800" dirty="0" err="1" smtClean="0"/>
              <a:t>Attributes</a:t>
            </a:r>
            <a:r>
              <a:rPr lang="nb-NO" sz="4800" dirty="0" smtClean="0"/>
              <a:t> </a:t>
            </a:r>
            <a:r>
              <a:rPr lang="nb-NO" sz="4800" dirty="0" err="1" smtClean="0"/>
              <a:t>of</a:t>
            </a:r>
            <a:r>
              <a:rPr lang="nb-NO" sz="4800" dirty="0" smtClean="0"/>
              <a:t> Hits</a:t>
            </a:r>
            <a:endParaRPr lang="nb-NO" sz="4800" dirty="0"/>
          </a:p>
        </p:txBody>
      </p:sp>
      <p:sp>
        <p:nvSpPr>
          <p:cNvPr id="3" name="Content Placeholder 2"/>
          <p:cNvSpPr>
            <a:spLocks noGrp="1"/>
          </p:cNvSpPr>
          <p:nvPr>
            <p:ph idx="1"/>
          </p:nvPr>
        </p:nvSpPr>
        <p:spPr>
          <a:xfrm>
            <a:off x="457200" y="1540931"/>
            <a:ext cx="8229600" cy="1270011"/>
          </a:xfrm>
        </p:spPr>
        <p:txBody>
          <a:bodyPr numCol="1">
            <a:normAutofit/>
          </a:bodyPr>
          <a:lstStyle/>
          <a:p>
            <a:pPr>
              <a:buNone/>
            </a:pPr>
            <a:r>
              <a:rPr lang="nb-NO" dirty="0" smtClean="0"/>
              <a:t>Meredith </a:t>
            </a:r>
            <a:r>
              <a:rPr lang="nb-NO" dirty="0" err="1" smtClean="0"/>
              <a:t>says</a:t>
            </a:r>
            <a:r>
              <a:rPr lang="nb-NO" dirty="0" smtClean="0"/>
              <a:t> his software </a:t>
            </a:r>
            <a:r>
              <a:rPr lang="nb-NO" dirty="0" err="1" smtClean="0"/>
              <a:t>evaluates</a:t>
            </a:r>
            <a:r>
              <a:rPr lang="nb-NO" dirty="0" smtClean="0"/>
              <a:t> </a:t>
            </a:r>
            <a:r>
              <a:rPr lang="nb-NO" dirty="0" err="1" smtClean="0"/>
              <a:t>songs</a:t>
            </a:r>
            <a:r>
              <a:rPr lang="nb-NO" dirty="0" smtClean="0"/>
              <a:t> over </a:t>
            </a:r>
            <a:r>
              <a:rPr lang="nb-NO" dirty="0" err="1" smtClean="0"/>
              <a:t>sixty</a:t>
            </a:r>
            <a:r>
              <a:rPr lang="nb-NO" dirty="0" smtClean="0"/>
              <a:t> elements </a:t>
            </a:r>
            <a:r>
              <a:rPr lang="nb-NO" dirty="0" err="1" smtClean="0"/>
              <a:t>including</a:t>
            </a:r>
            <a:r>
              <a:rPr lang="nb-NO" dirty="0" smtClean="0"/>
              <a:t> </a:t>
            </a:r>
          </a:p>
          <a:p>
            <a:pPr>
              <a:buNone/>
            </a:pPr>
            <a:endParaRPr lang="nb-NO" sz="1455" dirty="0" smtClean="0"/>
          </a:p>
          <a:p>
            <a:pPr lvl="1"/>
            <a:endParaRPr lang="nb-NO" sz="4480" b="1" dirty="0" smtClean="0">
              <a:cs typeface="Arial Black"/>
            </a:endParaRPr>
          </a:p>
        </p:txBody>
      </p:sp>
      <p:pic>
        <p:nvPicPr>
          <p:cNvPr id="4" name="Picture 3" descr="Screen Shot 2012-04-27 at 06.57.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542" y="2837238"/>
            <a:ext cx="3575066" cy="2414994"/>
          </a:xfrm>
          <a:prstGeom prst="rect">
            <a:avLst/>
          </a:prstGeom>
        </p:spPr>
      </p:pic>
      <p:sp>
        <p:nvSpPr>
          <p:cNvPr id="5" name="TextBox 4"/>
          <p:cNvSpPr txBox="1"/>
          <p:nvPr/>
        </p:nvSpPr>
        <p:spPr>
          <a:xfrm>
            <a:off x="1303876" y="6146805"/>
            <a:ext cx="6789038" cy="369332"/>
          </a:xfrm>
          <a:prstGeom prst="rect">
            <a:avLst/>
          </a:prstGeom>
          <a:noFill/>
        </p:spPr>
        <p:txBody>
          <a:bodyPr wrap="none" rtlCol="0">
            <a:spAutoFit/>
          </a:bodyPr>
          <a:lstStyle/>
          <a:p>
            <a:r>
              <a:rPr lang="en-US" sz="1800" u="sng" dirty="0" smtClean="0">
                <a:hlinkClick r:id="rId3"/>
              </a:rPr>
              <a:t>http://edition.cnn.com/2008/WORLD/europe/03/07/spiritof.music/</a:t>
            </a:r>
            <a:r>
              <a:rPr lang="en-US" sz="1800" dirty="0" smtClean="0"/>
              <a:t> </a:t>
            </a:r>
            <a:endParaRPr lang="en-US" sz="1800" dirty="0"/>
          </a:p>
        </p:txBody>
      </p:sp>
      <p:sp>
        <p:nvSpPr>
          <p:cNvPr id="6" name="TextBox 5"/>
          <p:cNvSpPr txBox="1"/>
          <p:nvPr/>
        </p:nvSpPr>
        <p:spPr>
          <a:xfrm>
            <a:off x="135454" y="2844790"/>
            <a:ext cx="2904067" cy="3046988"/>
          </a:xfrm>
          <a:prstGeom prst="rect">
            <a:avLst/>
          </a:prstGeom>
          <a:noFill/>
        </p:spPr>
        <p:txBody>
          <a:bodyPr wrap="square" numCol="1" rtlCol="0">
            <a:spAutoFit/>
          </a:bodyPr>
          <a:lstStyle/>
          <a:p>
            <a:pPr lvl="1"/>
            <a:r>
              <a:rPr lang="nb-NO" sz="2800" b="1" dirty="0" err="1" smtClean="0">
                <a:cs typeface="Arial Black"/>
              </a:rPr>
              <a:t>Melody</a:t>
            </a:r>
            <a:endParaRPr lang="nb-NO" sz="2800" b="1" dirty="0" smtClean="0">
              <a:cs typeface="Arial Black"/>
            </a:endParaRPr>
          </a:p>
          <a:p>
            <a:pPr lvl="1"/>
            <a:r>
              <a:rPr lang="nb-NO" sz="2800" b="1" dirty="0" err="1" smtClean="0">
                <a:cs typeface="Arial Black"/>
              </a:rPr>
              <a:t>Harmony</a:t>
            </a:r>
            <a:endParaRPr lang="nb-NO" sz="2800" b="1" dirty="0" smtClean="0">
              <a:cs typeface="Arial Black"/>
            </a:endParaRPr>
          </a:p>
          <a:p>
            <a:pPr lvl="1"/>
            <a:r>
              <a:rPr lang="nb-NO" sz="2800" b="1" dirty="0" smtClean="0">
                <a:cs typeface="Arial Black"/>
              </a:rPr>
              <a:t>Tempo</a:t>
            </a:r>
          </a:p>
          <a:p>
            <a:pPr lvl="1"/>
            <a:r>
              <a:rPr lang="nb-NO" sz="2800" b="1" dirty="0" smtClean="0">
                <a:cs typeface="Arial Black"/>
              </a:rPr>
              <a:t>Pitch</a:t>
            </a:r>
          </a:p>
          <a:p>
            <a:pPr lvl="1"/>
            <a:r>
              <a:rPr lang="nb-NO" sz="2800" b="1" dirty="0" err="1" smtClean="0">
                <a:cs typeface="Arial Black"/>
              </a:rPr>
              <a:t>Octave</a:t>
            </a:r>
            <a:endParaRPr lang="nb-NO" sz="2800" b="1" dirty="0" smtClean="0">
              <a:cs typeface="Arial Black"/>
            </a:endParaRPr>
          </a:p>
          <a:p>
            <a:pPr lvl="1"/>
            <a:r>
              <a:rPr lang="nb-NO" sz="2800" b="1" dirty="0" smtClean="0">
                <a:cs typeface="Arial Black"/>
              </a:rPr>
              <a:t>Beat</a:t>
            </a:r>
          </a:p>
          <a:p>
            <a:pPr lvl="1"/>
            <a:endParaRPr lang="en-US" sz="2400" dirty="0"/>
          </a:p>
        </p:txBody>
      </p:sp>
      <p:sp>
        <p:nvSpPr>
          <p:cNvPr id="7" name="TextBox 6"/>
          <p:cNvSpPr txBox="1"/>
          <p:nvPr/>
        </p:nvSpPr>
        <p:spPr>
          <a:xfrm>
            <a:off x="1989639" y="2845705"/>
            <a:ext cx="3632217" cy="2246769"/>
          </a:xfrm>
          <a:prstGeom prst="rect">
            <a:avLst/>
          </a:prstGeom>
          <a:noFill/>
        </p:spPr>
        <p:txBody>
          <a:bodyPr wrap="square" numCol="1" rtlCol="0">
            <a:spAutoFit/>
          </a:bodyPr>
          <a:lstStyle/>
          <a:p>
            <a:pPr lvl="1"/>
            <a:r>
              <a:rPr lang="nb-NO" sz="2800" b="1" dirty="0" err="1" smtClean="0">
                <a:cs typeface="Arial Black"/>
              </a:rPr>
              <a:t>Rhythm</a:t>
            </a:r>
            <a:endParaRPr lang="nb-NO" sz="2800" b="1" dirty="0" smtClean="0">
              <a:cs typeface="Arial Black"/>
            </a:endParaRPr>
          </a:p>
          <a:p>
            <a:pPr lvl="1"/>
            <a:r>
              <a:rPr lang="nb-NO" sz="2800" b="1" dirty="0" err="1" smtClean="0">
                <a:cs typeface="Arial Black"/>
              </a:rPr>
              <a:t>Fullness</a:t>
            </a:r>
            <a:r>
              <a:rPr lang="nb-NO" sz="2800" b="1" dirty="0" smtClean="0">
                <a:cs typeface="Arial Black"/>
              </a:rPr>
              <a:t> </a:t>
            </a:r>
            <a:r>
              <a:rPr lang="nb-NO" sz="2800" b="1" dirty="0" err="1" smtClean="0">
                <a:cs typeface="Arial Black"/>
              </a:rPr>
              <a:t>of</a:t>
            </a:r>
            <a:r>
              <a:rPr lang="nb-NO" sz="2800" b="1" dirty="0" smtClean="0">
                <a:cs typeface="Arial Black"/>
              </a:rPr>
              <a:t> sound</a:t>
            </a:r>
          </a:p>
          <a:p>
            <a:pPr lvl="1"/>
            <a:r>
              <a:rPr lang="nb-NO" sz="2800" b="1" dirty="0" err="1" smtClean="0">
                <a:cs typeface="Arial Black"/>
              </a:rPr>
              <a:t>Noise</a:t>
            </a:r>
            <a:endParaRPr lang="nb-NO" sz="2800" b="1" dirty="0" smtClean="0">
              <a:cs typeface="Arial Black"/>
            </a:endParaRPr>
          </a:p>
          <a:p>
            <a:pPr lvl="1"/>
            <a:r>
              <a:rPr lang="nb-NO" sz="2800" b="1" dirty="0" err="1" smtClean="0">
                <a:cs typeface="Arial Black"/>
              </a:rPr>
              <a:t>Brilliance</a:t>
            </a:r>
            <a:endParaRPr lang="nb-NO" sz="2800" b="1" dirty="0" smtClean="0">
              <a:cs typeface="Arial Black"/>
            </a:endParaRPr>
          </a:p>
          <a:p>
            <a:pPr lvl="1"/>
            <a:r>
              <a:rPr lang="nb-NO" sz="2800" b="1" dirty="0" err="1" smtClean="0">
                <a:cs typeface="Arial Black"/>
              </a:rPr>
              <a:t>Chord</a:t>
            </a:r>
            <a:r>
              <a:rPr lang="nb-NO" sz="2800" b="1" dirty="0" smtClean="0">
                <a:cs typeface="Arial Black"/>
              </a:rPr>
              <a:t> </a:t>
            </a:r>
            <a:r>
              <a:rPr lang="nb-NO" sz="2800" b="1" dirty="0" err="1" smtClean="0">
                <a:cs typeface="Arial Black"/>
              </a:rPr>
              <a:t>progression</a:t>
            </a:r>
            <a:endParaRPr lang="en-US" sz="2800" dirty="0"/>
          </a:p>
        </p:txBody>
      </p:sp>
    </p:spTree>
    <p:extLst>
      <p:ext uri="{BB962C8B-B14F-4D97-AF65-F5344CB8AC3E}">
        <p14:creationId xmlns:p14="http://schemas.microsoft.com/office/powerpoint/2010/main" val="27074411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 from Function to Quality</a:t>
            </a:r>
            <a:endParaRPr lang="en-US" dirty="0"/>
          </a:p>
        </p:txBody>
      </p:sp>
      <p:sp>
        <p:nvSpPr>
          <p:cNvPr id="3" name="Content Placeholder 2"/>
          <p:cNvSpPr>
            <a:spLocks noGrp="1"/>
          </p:cNvSpPr>
          <p:nvPr>
            <p:ph idx="1"/>
          </p:nvPr>
        </p:nvSpPr>
        <p:spPr/>
        <p:txBody>
          <a:bodyPr>
            <a:normAutofit lnSpcReduction="10000"/>
          </a:bodyPr>
          <a:lstStyle/>
          <a:p>
            <a:pPr eaLnBrk="1" hangingPunct="1">
              <a:defRPr/>
            </a:pPr>
            <a:r>
              <a:rPr lang="en-GB" dirty="0" smtClean="0">
                <a:latin typeface="Arial Black"/>
                <a:cs typeface="Arial Black"/>
              </a:rPr>
              <a:t>Our new focus is on the </a:t>
            </a:r>
            <a:r>
              <a:rPr lang="en-GB" b="1" u="sng" dirty="0" smtClean="0">
                <a:latin typeface="Arial Black"/>
                <a:cs typeface="Arial Black"/>
              </a:rPr>
              <a:t>day-to-day </a:t>
            </a:r>
            <a:r>
              <a:rPr lang="en-GB" b="1" dirty="0" smtClean="0">
                <a:latin typeface="Arial Black"/>
                <a:cs typeface="Arial Black"/>
              </a:rPr>
              <a:t>operations</a:t>
            </a:r>
            <a:r>
              <a:rPr lang="en-GB" dirty="0" smtClean="0">
                <a:latin typeface="Arial Black"/>
                <a:cs typeface="Arial Black"/>
              </a:rPr>
              <a:t> of our Market Research users, </a:t>
            </a:r>
          </a:p>
          <a:p>
            <a:pPr lvl="1" eaLnBrk="1" hangingPunct="1">
              <a:defRPr/>
            </a:pPr>
            <a:r>
              <a:rPr lang="en-GB" u="sng" dirty="0" smtClean="0">
                <a:solidFill>
                  <a:srgbClr val="030000"/>
                </a:solidFill>
                <a:effectLst>
                  <a:outerShdw blurRad="38100" dist="38100" dir="2700000" algn="tl">
                    <a:srgbClr val="FFFFFF"/>
                  </a:outerShdw>
                </a:effectLst>
                <a:latin typeface="Arial Black"/>
                <a:cs typeface="Arial Black"/>
              </a:rPr>
              <a:t>not </a:t>
            </a:r>
            <a:r>
              <a:rPr lang="en-GB" dirty="0" smtClean="0">
                <a:solidFill>
                  <a:srgbClr val="030000"/>
                </a:solidFill>
                <a:effectLst>
                  <a:outerShdw blurRad="38100" dist="38100" dir="2700000" algn="tl">
                    <a:srgbClr val="FFFFFF"/>
                  </a:outerShdw>
                </a:effectLst>
                <a:latin typeface="Arial Black"/>
                <a:cs typeface="Arial Black"/>
              </a:rPr>
              <a:t>a list of features</a:t>
            </a:r>
            <a:r>
              <a:rPr lang="en-GB" dirty="0" smtClean="0">
                <a:latin typeface="Arial Black"/>
                <a:cs typeface="Arial Black"/>
              </a:rPr>
              <a:t> that they might or might not like. 50% never used!</a:t>
            </a:r>
          </a:p>
          <a:p>
            <a:pPr lvl="1" eaLnBrk="1" hangingPunct="1">
              <a:defRPr/>
            </a:pPr>
            <a:r>
              <a:rPr lang="en-GB" dirty="0" smtClean="0">
                <a:latin typeface="Arial Black"/>
                <a:cs typeface="Arial Black"/>
              </a:rPr>
              <a:t> We KNOW that </a:t>
            </a:r>
            <a:r>
              <a:rPr lang="en-GB" dirty="0" smtClean="0">
                <a:solidFill>
                  <a:srgbClr val="030000"/>
                </a:solidFill>
                <a:effectLst>
                  <a:outerShdw blurRad="38100" dist="38100" dir="2700000" algn="tl">
                    <a:srgbClr val="FFFFFF"/>
                  </a:outerShdw>
                </a:effectLst>
                <a:latin typeface="Arial Black"/>
                <a:cs typeface="Arial Black"/>
              </a:rPr>
              <a:t>increased efficiency</a:t>
            </a:r>
            <a:r>
              <a:rPr lang="en-GB" dirty="0" smtClean="0">
                <a:latin typeface="Arial Black"/>
                <a:cs typeface="Arial Black"/>
              </a:rPr>
              <a:t>, which leads to more profit, will please them.            </a:t>
            </a:r>
          </a:p>
          <a:p>
            <a:pPr lvl="1" eaLnBrk="1" hangingPunct="1">
              <a:defRPr/>
            </a:pPr>
            <a:r>
              <a:rPr lang="en-GB" dirty="0" smtClean="0">
                <a:latin typeface="Arial Black"/>
                <a:cs typeface="Arial Black"/>
              </a:rPr>
              <a:t>The ‘45 minutes actually saved  </a:t>
            </a:r>
            <a:r>
              <a:rPr lang="en-GB" dirty="0" err="1" smtClean="0">
                <a:latin typeface="Arial Black"/>
                <a:cs typeface="Arial Black"/>
              </a:rPr>
              <a:t>x</a:t>
            </a:r>
            <a:r>
              <a:rPr lang="en-GB" dirty="0" smtClean="0">
                <a:latin typeface="Arial Black"/>
                <a:cs typeface="Arial Black"/>
              </a:rPr>
              <a:t> thousands of customer reports’ </a:t>
            </a:r>
          </a:p>
          <a:p>
            <a:pPr lvl="2" eaLnBrk="1" hangingPunct="1">
              <a:defRPr/>
            </a:pPr>
            <a:r>
              <a:rPr lang="en-GB" sz="2400" dirty="0" smtClean="0">
                <a:latin typeface="Arial Black"/>
                <a:cs typeface="Arial Black"/>
              </a:rPr>
              <a:t>= big $$$ saved</a:t>
            </a:r>
          </a:p>
          <a:p>
            <a:pPr eaLnBrk="1" hangingPunct="1">
              <a:defRPr/>
            </a:pPr>
            <a:r>
              <a:rPr lang="en-GB" dirty="0" smtClean="0">
                <a:latin typeface="Arial Black"/>
                <a:cs typeface="Arial Black"/>
              </a:rPr>
              <a:t>After </a:t>
            </a:r>
            <a:r>
              <a:rPr lang="en-GB" b="1" dirty="0" smtClean="0">
                <a:latin typeface="Arial Black"/>
                <a:cs typeface="Arial Black"/>
              </a:rPr>
              <a:t>one week</a:t>
            </a:r>
            <a:r>
              <a:rPr lang="en-GB" dirty="0" smtClean="0">
                <a:latin typeface="Arial Black"/>
                <a:cs typeface="Arial Black"/>
              </a:rPr>
              <a:t> we had defined more or less </a:t>
            </a:r>
            <a:r>
              <a:rPr lang="en-GB" dirty="0" smtClean="0">
                <a:solidFill>
                  <a:srgbClr val="030000"/>
                </a:solidFill>
                <a:effectLst>
                  <a:outerShdw blurRad="38100" dist="38100" dir="2700000" algn="tl">
                    <a:srgbClr val="FFFFFF"/>
                  </a:outerShdw>
                </a:effectLst>
                <a:latin typeface="Arial Black"/>
                <a:cs typeface="Arial Black"/>
              </a:rPr>
              <a:t>all the requirements</a:t>
            </a:r>
            <a:r>
              <a:rPr lang="en-GB" dirty="0" smtClean="0">
                <a:latin typeface="Arial Black"/>
                <a:cs typeface="Arial Black"/>
              </a:rPr>
              <a:t> for the next version (8.5) of </a:t>
            </a:r>
            <a:r>
              <a:rPr lang="en-GB" dirty="0" err="1" smtClean="0">
                <a:latin typeface="Arial Black"/>
                <a:cs typeface="Arial Black"/>
              </a:rPr>
              <a:t>Confirmit</a:t>
            </a:r>
            <a:r>
              <a:rPr lang="en-GB" dirty="0" smtClean="0">
                <a:latin typeface="Arial Black"/>
                <a:cs typeface="Arial Black"/>
              </a:rPr>
              <a:t>. </a:t>
            </a:r>
            <a:endParaRPr lang="en-US" dirty="0" smtClean="0">
              <a:latin typeface="Arial Black"/>
              <a:cs typeface="Arial Black"/>
            </a:endParaRPr>
          </a:p>
          <a:p>
            <a:endParaRPr lang="en-US" dirty="0">
              <a:latin typeface="Arial Black"/>
              <a:cs typeface="Arial Black"/>
            </a:endParaRPr>
          </a:p>
        </p:txBody>
      </p:sp>
    </p:spTree>
    <p:extLst>
      <p:ext uri="{BB962C8B-B14F-4D97-AF65-F5344CB8AC3E}">
        <p14:creationId xmlns:p14="http://schemas.microsoft.com/office/powerpoint/2010/main" val="76823841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52400"/>
            <a:ext cx="7772400" cy="596232"/>
          </a:xfrm>
        </p:spPr>
        <p:txBody>
          <a:bodyPr>
            <a:normAutofit fontScale="90000"/>
          </a:bodyPr>
          <a:lstStyle/>
          <a:p>
            <a:pPr eaLnBrk="1" hangingPunct="1">
              <a:defRPr/>
            </a:pPr>
            <a:r>
              <a:rPr lang="en-US" sz="1200" dirty="0"/>
              <a:t>FIRM (Future Information Research Management, Norway)</a:t>
            </a:r>
            <a:br>
              <a:rPr lang="en-US" sz="1200" dirty="0"/>
            </a:br>
            <a:r>
              <a:rPr lang="en-US" sz="1200" dirty="0"/>
              <a:t> project step planning and accounting: </a:t>
            </a:r>
            <a:br>
              <a:rPr lang="en-US" sz="1200" dirty="0"/>
            </a:br>
            <a:r>
              <a:rPr lang="en-US" sz="1200" dirty="0"/>
              <a:t>using </a:t>
            </a:r>
            <a:r>
              <a:rPr lang="en-US" sz="1200" b="1" dirty="0"/>
              <a:t>an Impact Estimation Table</a:t>
            </a:r>
          </a:p>
        </p:txBody>
      </p:sp>
      <p:sp>
        <p:nvSpPr>
          <p:cNvPr id="41987" name="Rectangle 3"/>
          <p:cNvSpPr>
            <a:spLocks noGrp="1" noChangeArrowheads="1"/>
          </p:cNvSpPr>
          <p:nvPr>
            <p:ph idx="1"/>
          </p:nvPr>
        </p:nvSpPr>
        <p:spPr>
          <a:xfrm>
            <a:off x="1225550" y="703263"/>
            <a:ext cx="7372350" cy="1735137"/>
          </a:xfrm>
        </p:spPr>
        <p:txBody>
          <a:bodyPr/>
          <a:lstStyle/>
          <a:p>
            <a:pPr eaLnBrk="1" hangingPunct="1">
              <a:lnSpc>
                <a:spcPct val="90000"/>
              </a:lnSpc>
              <a:defRPr/>
            </a:pPr>
            <a:r>
              <a:rPr lang="en-US" sz="1800"/>
              <a:t>IET for MR Project – Confirmit (&lt;-FIRM Product Brand) 8.5</a:t>
            </a:r>
            <a:endParaRPr lang="en-US" sz="1800" b="1"/>
          </a:p>
          <a:p>
            <a:pPr eaLnBrk="1" hangingPunct="1">
              <a:lnSpc>
                <a:spcPct val="90000"/>
              </a:lnSpc>
              <a:defRPr/>
            </a:pPr>
            <a:r>
              <a:rPr lang="en-US" sz="1800" b="1"/>
              <a:t>Solution:</a:t>
            </a:r>
            <a:r>
              <a:rPr lang="en-US" sz="1800"/>
              <a:t> Recoding</a:t>
            </a:r>
          </a:p>
          <a:p>
            <a:pPr lvl="1" eaLnBrk="1" hangingPunct="1">
              <a:lnSpc>
                <a:spcPct val="90000"/>
              </a:lnSpc>
              <a:defRPr/>
            </a:pPr>
            <a:r>
              <a:rPr lang="en-US" sz="1600"/>
              <a:t>Make it possible to recode variable on the fly from Reportal. </a:t>
            </a:r>
          </a:p>
          <a:p>
            <a:pPr lvl="1" eaLnBrk="1" hangingPunct="1">
              <a:lnSpc>
                <a:spcPct val="90000"/>
              </a:lnSpc>
              <a:defRPr/>
            </a:pPr>
            <a:r>
              <a:rPr lang="en-US" sz="1600"/>
              <a:t>Estimated effort: 4 days</a:t>
            </a:r>
          </a:p>
          <a:p>
            <a:pPr lvl="1" eaLnBrk="1" hangingPunct="1">
              <a:lnSpc>
                <a:spcPct val="90000"/>
              </a:lnSpc>
              <a:defRPr/>
            </a:pPr>
            <a:r>
              <a:rPr lang="en-US" sz="1600" b="1" u="sng"/>
              <a:t>Estimated</a:t>
            </a:r>
            <a:r>
              <a:rPr lang="en-US" sz="1600"/>
              <a:t> Productivity Improvement: 20 minutes  (50% way to Goal)</a:t>
            </a:r>
          </a:p>
          <a:p>
            <a:pPr lvl="1" eaLnBrk="1" hangingPunct="1">
              <a:lnSpc>
                <a:spcPct val="90000"/>
              </a:lnSpc>
              <a:defRPr/>
            </a:pPr>
            <a:r>
              <a:rPr lang="en-US" sz="1600"/>
              <a:t>actual result 38 minutes (95% progress towards Goal)</a:t>
            </a:r>
          </a:p>
        </p:txBody>
      </p:sp>
      <p:grpSp>
        <p:nvGrpSpPr>
          <p:cNvPr id="2" name="Group 16"/>
          <p:cNvGrpSpPr>
            <a:grpSpLocks/>
          </p:cNvGrpSpPr>
          <p:nvPr/>
        </p:nvGrpSpPr>
        <p:grpSpPr bwMode="auto">
          <a:xfrm>
            <a:off x="179388" y="2592388"/>
            <a:ext cx="8713787" cy="3381375"/>
            <a:chOff x="113" y="1633"/>
            <a:chExt cx="5489" cy="2130"/>
          </a:xfrm>
        </p:grpSpPr>
        <p:pic>
          <p:nvPicPr>
            <p:cNvPr id="161810" name="Picture 4"/>
            <p:cNvPicPr>
              <a:picLocks noChangeAspect="1" noChangeArrowheads="1"/>
            </p:cNvPicPr>
            <p:nvPr/>
          </p:nvPicPr>
          <p:blipFill>
            <a:blip r:embed="rId3"/>
            <a:srcRect/>
            <a:stretch>
              <a:fillRect/>
            </a:stretch>
          </p:blipFill>
          <p:spPr bwMode="auto">
            <a:xfrm>
              <a:off x="113" y="1633"/>
              <a:ext cx="5489" cy="2130"/>
            </a:xfrm>
            <a:prstGeom prst="rect">
              <a:avLst/>
            </a:prstGeom>
            <a:noFill/>
            <a:ln w="9525">
              <a:noFill/>
              <a:miter lim="800000"/>
              <a:headEnd/>
              <a:tailEnd/>
            </a:ln>
          </p:spPr>
        </p:pic>
        <p:sp>
          <p:nvSpPr>
            <p:cNvPr id="161811" name="Rectangle 5"/>
            <p:cNvSpPr>
              <a:spLocks noChangeArrowheads="1"/>
            </p:cNvSpPr>
            <p:nvPr/>
          </p:nvSpPr>
          <p:spPr bwMode="auto">
            <a:xfrm>
              <a:off x="295" y="3294"/>
              <a:ext cx="5307" cy="227"/>
            </a:xfrm>
            <a:prstGeom prst="rect">
              <a:avLst/>
            </a:prstGeom>
            <a:noFill/>
            <a:ln w="28575">
              <a:solidFill>
                <a:schemeClr val="accent2"/>
              </a:solidFill>
              <a:prstDash val="dash"/>
              <a:miter lim="800000"/>
              <a:headEnd/>
              <a:tailEnd/>
            </a:ln>
          </p:spPr>
          <p:txBody>
            <a:bodyPr wrap="none" anchor="ctr">
              <a:prstTxWarp prst="textNoShape">
                <a:avLst/>
              </a:prstTxWarp>
            </a:bodyPr>
            <a:lstStyle/>
            <a:p>
              <a:endParaRPr lang="en-US"/>
            </a:p>
          </p:txBody>
        </p:sp>
      </p:grpSp>
      <p:sp>
        <p:nvSpPr>
          <p:cNvPr id="41990" name="Line 6"/>
          <p:cNvSpPr>
            <a:spLocks noChangeShapeType="1"/>
          </p:cNvSpPr>
          <p:nvPr/>
        </p:nvSpPr>
        <p:spPr bwMode="auto">
          <a:xfrm>
            <a:off x="3733800" y="1219200"/>
            <a:ext cx="3308350" cy="2006600"/>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41991" name="Line 7"/>
          <p:cNvSpPr>
            <a:spLocks noChangeShapeType="1"/>
          </p:cNvSpPr>
          <p:nvPr/>
        </p:nvSpPr>
        <p:spPr bwMode="auto">
          <a:xfrm>
            <a:off x="3773488" y="1892300"/>
            <a:ext cx="2687637" cy="3967163"/>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41992" name="Line 8"/>
          <p:cNvSpPr>
            <a:spLocks noChangeShapeType="1"/>
          </p:cNvSpPr>
          <p:nvPr/>
        </p:nvSpPr>
        <p:spPr bwMode="auto">
          <a:xfrm>
            <a:off x="5715000" y="2133600"/>
            <a:ext cx="798513" cy="3206750"/>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41993" name="Line 9"/>
          <p:cNvSpPr>
            <a:spLocks noChangeShapeType="1"/>
          </p:cNvSpPr>
          <p:nvPr/>
        </p:nvSpPr>
        <p:spPr bwMode="auto">
          <a:xfrm>
            <a:off x="3276600" y="2438400"/>
            <a:ext cx="4483100" cy="3040063"/>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41994" name="Line 10"/>
          <p:cNvSpPr>
            <a:spLocks noChangeShapeType="1"/>
          </p:cNvSpPr>
          <p:nvPr/>
        </p:nvSpPr>
        <p:spPr bwMode="auto">
          <a:xfrm>
            <a:off x="6994525" y="2197100"/>
            <a:ext cx="223838" cy="3208338"/>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41995" name="Line 11"/>
          <p:cNvSpPr>
            <a:spLocks noChangeShapeType="1"/>
          </p:cNvSpPr>
          <p:nvPr/>
        </p:nvSpPr>
        <p:spPr bwMode="auto">
          <a:xfrm>
            <a:off x="4551363" y="2447925"/>
            <a:ext cx="3940175" cy="3021013"/>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pic>
        <p:nvPicPr>
          <p:cNvPr id="161806" name="Picture 12"/>
          <p:cNvPicPr>
            <a:picLocks noChangeAspect="1" noChangeArrowheads="1"/>
          </p:cNvPicPr>
          <p:nvPr/>
        </p:nvPicPr>
        <p:blipFill>
          <a:blip r:embed="rId4"/>
          <a:srcRect/>
          <a:stretch>
            <a:fillRect/>
          </a:stretch>
        </p:blipFill>
        <p:spPr bwMode="auto">
          <a:xfrm>
            <a:off x="0" y="0"/>
            <a:ext cx="2120900" cy="482600"/>
          </a:xfrm>
          <a:prstGeom prst="rect">
            <a:avLst/>
          </a:prstGeom>
          <a:noFill/>
          <a:ln w="9525">
            <a:noFill/>
            <a:miter lim="800000"/>
            <a:headEnd/>
            <a:tailEnd/>
          </a:ln>
        </p:spPr>
      </p:pic>
      <p:grpSp>
        <p:nvGrpSpPr>
          <p:cNvPr id="3" name="Group 13"/>
          <p:cNvGrpSpPr>
            <a:grpSpLocks/>
          </p:cNvGrpSpPr>
          <p:nvPr/>
        </p:nvGrpSpPr>
        <p:grpSpPr bwMode="auto">
          <a:xfrm>
            <a:off x="7491413" y="152400"/>
            <a:ext cx="1652587" cy="1066800"/>
            <a:chOff x="4656" y="884"/>
            <a:chExt cx="1041" cy="672"/>
          </a:xfrm>
        </p:grpSpPr>
        <p:pic>
          <p:nvPicPr>
            <p:cNvPr id="161808" name="Picture 14" descr="Trond Johansen"/>
            <p:cNvPicPr>
              <a:picLocks noChangeAspect="1" noChangeArrowheads="1"/>
            </p:cNvPicPr>
            <p:nvPr/>
          </p:nvPicPr>
          <p:blipFill>
            <a:blip r:embed="rId5"/>
            <a:srcRect/>
            <a:stretch>
              <a:fillRect/>
            </a:stretch>
          </p:blipFill>
          <p:spPr bwMode="auto">
            <a:xfrm>
              <a:off x="4896" y="884"/>
              <a:ext cx="496" cy="496"/>
            </a:xfrm>
            <a:prstGeom prst="rect">
              <a:avLst/>
            </a:prstGeom>
            <a:noFill/>
            <a:ln w="9525">
              <a:noFill/>
              <a:miter lim="800000"/>
              <a:headEnd/>
              <a:tailEnd/>
            </a:ln>
          </p:spPr>
        </p:pic>
        <p:sp>
          <p:nvSpPr>
            <p:cNvPr id="161809" name="Text Box 15"/>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Tree>
    <p:extLst>
      <p:ext uri="{BB962C8B-B14F-4D97-AF65-F5344CB8AC3E}">
        <p14:creationId xmlns:p14="http://schemas.microsoft.com/office/powerpoint/2010/main" val="347452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199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19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987">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99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199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1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P spid="41990" grpId="0" animBg="1"/>
      <p:bldP spid="41991" grpId="0" animBg="1"/>
      <p:bldP spid="41992" grpId="0" animBg="1"/>
      <p:bldP spid="41993" grpId="0" animBg="1"/>
      <p:bldP spid="41994" grpId="0" animBg="1"/>
      <p:bldP spid="4199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52400"/>
            <a:ext cx="7772400" cy="838200"/>
          </a:xfrm>
        </p:spPr>
        <p:txBody>
          <a:bodyPr>
            <a:normAutofit fontScale="90000"/>
          </a:bodyPr>
          <a:lstStyle/>
          <a:p>
            <a:pPr eaLnBrk="1" hangingPunct="1">
              <a:defRPr/>
            </a:pPr>
            <a:r>
              <a:rPr lang="en-US" sz="2000" dirty="0"/>
              <a:t>EVO Plan </a:t>
            </a:r>
            <a:r>
              <a:rPr lang="en-US" sz="2000" dirty="0" err="1"/>
              <a:t>Confirmit</a:t>
            </a:r>
            <a:r>
              <a:rPr lang="en-US" sz="2000" dirty="0"/>
              <a:t> </a:t>
            </a:r>
            <a:r>
              <a:rPr lang="en-US" sz="2000" dirty="0" smtClean="0"/>
              <a:t>8.5 in </a:t>
            </a:r>
            <a:r>
              <a:rPr lang="en-US" sz="2000" b="1" dirty="0" err="1" smtClean="0"/>
              <a:t>Evo</a:t>
            </a:r>
            <a:r>
              <a:rPr lang="en-US" sz="2000" b="1" dirty="0" smtClean="0"/>
              <a:t> Step Impact </a:t>
            </a:r>
            <a:r>
              <a:rPr lang="en-US" sz="2000" b="1" i="1" dirty="0" smtClean="0"/>
              <a:t>Measurement</a:t>
            </a:r>
            <a:r>
              <a:rPr lang="en-US" sz="2000" dirty="0" smtClean="0"/>
              <a:t/>
            </a:r>
            <a:br>
              <a:rPr lang="en-US" sz="2000" dirty="0" smtClean="0"/>
            </a:br>
            <a:r>
              <a:rPr lang="en-US" sz="2000" dirty="0"/>
              <a:t>4 product areas were attacked in all: </a:t>
            </a:r>
            <a:r>
              <a:rPr lang="en-US" sz="2000" b="1" dirty="0">
                <a:latin typeface="Arial Black"/>
                <a:cs typeface="Arial Black"/>
              </a:rPr>
              <a:t>25 Qualities </a:t>
            </a:r>
            <a:r>
              <a:rPr lang="en-US" sz="2000" dirty="0"/>
              <a:t>concurrently, one quarter of a year. Total development staff = 13  </a:t>
            </a:r>
            <a:r>
              <a:rPr lang="en-US" sz="1800" dirty="0"/>
              <a:t> </a:t>
            </a:r>
          </a:p>
        </p:txBody>
      </p:sp>
      <p:sp>
        <p:nvSpPr>
          <p:cNvPr id="46083" name="AutoShape 3"/>
          <p:cNvSpPr>
            <a:spLocks noGrp="1" noChangeAspect="1" noChangeArrowheads="1"/>
          </p:cNvSpPr>
          <p:nvPr>
            <p:ph idx="1"/>
          </p:nvPr>
        </p:nvSpPr>
        <p:spPr/>
        <p:txBody>
          <a:bodyPr/>
          <a:lstStyle/>
          <a:p>
            <a:pPr eaLnBrk="1" hangingPunct="1">
              <a:defRPr/>
            </a:pPr>
            <a:endParaRPr lang="en-GB" dirty="0"/>
          </a:p>
        </p:txBody>
      </p:sp>
      <p:pic>
        <p:nvPicPr>
          <p:cNvPr id="164871" name="Picture 4"/>
          <p:cNvPicPr>
            <a:picLocks noChangeAspect="1" noChangeArrowheads="1"/>
          </p:cNvPicPr>
          <p:nvPr/>
        </p:nvPicPr>
        <p:blipFill>
          <a:blip r:embed="rId3"/>
          <a:srcRect/>
          <a:stretch>
            <a:fillRect/>
          </a:stretch>
        </p:blipFill>
        <p:spPr bwMode="auto">
          <a:xfrm>
            <a:off x="611188" y="1052513"/>
            <a:ext cx="7848600" cy="4924425"/>
          </a:xfrm>
          <a:prstGeom prst="rect">
            <a:avLst/>
          </a:prstGeom>
          <a:noFill/>
          <a:ln w="9525">
            <a:noFill/>
            <a:miter lim="800000"/>
            <a:headEnd/>
            <a:tailEnd/>
          </a:ln>
        </p:spPr>
      </p:pic>
      <p:sp>
        <p:nvSpPr>
          <p:cNvPr id="164872" name="Text Box 5"/>
          <p:cNvSpPr txBox="1">
            <a:spLocks noChangeArrowheads="1"/>
          </p:cNvSpPr>
          <p:nvPr/>
        </p:nvSpPr>
        <p:spPr bwMode="auto">
          <a:xfrm>
            <a:off x="212725" y="1182688"/>
            <a:ext cx="354013" cy="457200"/>
          </a:xfrm>
          <a:prstGeom prst="rect">
            <a:avLst/>
          </a:prstGeom>
          <a:noFill/>
          <a:ln w="9525">
            <a:noFill/>
            <a:miter lim="800000"/>
            <a:headEnd/>
            <a:tailEnd/>
          </a:ln>
        </p:spPr>
        <p:txBody>
          <a:bodyPr wrap="none">
            <a:prstTxWarp prst="textNoShape">
              <a:avLst/>
            </a:prstTxWarp>
            <a:spAutoFit/>
          </a:bodyPr>
          <a:lstStyle/>
          <a:p>
            <a:r>
              <a:rPr lang="en-US"/>
              <a:t>9</a:t>
            </a:r>
          </a:p>
        </p:txBody>
      </p:sp>
      <p:sp>
        <p:nvSpPr>
          <p:cNvPr id="164873" name="Text Box 6"/>
          <p:cNvSpPr txBox="1">
            <a:spLocks noChangeArrowheads="1"/>
          </p:cNvSpPr>
          <p:nvPr/>
        </p:nvSpPr>
        <p:spPr bwMode="auto">
          <a:xfrm>
            <a:off x="8594725" y="1487488"/>
            <a:ext cx="354013" cy="457200"/>
          </a:xfrm>
          <a:prstGeom prst="rect">
            <a:avLst/>
          </a:prstGeom>
          <a:noFill/>
          <a:ln w="9525">
            <a:noFill/>
            <a:miter lim="800000"/>
            <a:headEnd/>
            <a:tailEnd/>
          </a:ln>
        </p:spPr>
        <p:txBody>
          <a:bodyPr wrap="none">
            <a:prstTxWarp prst="textNoShape">
              <a:avLst/>
            </a:prstTxWarp>
            <a:spAutoFit/>
          </a:bodyPr>
          <a:lstStyle/>
          <a:p>
            <a:r>
              <a:rPr lang="en-US"/>
              <a:t>8</a:t>
            </a:r>
          </a:p>
        </p:txBody>
      </p:sp>
      <p:sp>
        <p:nvSpPr>
          <p:cNvPr id="164874" name="Text Box 7"/>
          <p:cNvSpPr txBox="1">
            <a:spLocks noChangeArrowheads="1"/>
          </p:cNvSpPr>
          <p:nvPr/>
        </p:nvSpPr>
        <p:spPr bwMode="auto">
          <a:xfrm>
            <a:off x="174625" y="4640263"/>
            <a:ext cx="1841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3</a:t>
            </a:r>
          </a:p>
        </p:txBody>
      </p:sp>
      <p:sp>
        <p:nvSpPr>
          <p:cNvPr id="164875" name="Text Box 8"/>
          <p:cNvSpPr txBox="1">
            <a:spLocks noChangeArrowheads="1"/>
          </p:cNvSpPr>
          <p:nvPr/>
        </p:nvSpPr>
        <p:spPr bwMode="auto">
          <a:xfrm>
            <a:off x="8518525" y="4459288"/>
            <a:ext cx="354013" cy="457200"/>
          </a:xfrm>
          <a:prstGeom prst="rect">
            <a:avLst/>
          </a:prstGeom>
          <a:noFill/>
          <a:ln w="9525">
            <a:noFill/>
            <a:miter lim="800000"/>
            <a:headEnd/>
            <a:tailEnd/>
          </a:ln>
        </p:spPr>
        <p:txBody>
          <a:bodyPr wrap="none">
            <a:prstTxWarp prst="textNoShape">
              <a:avLst/>
            </a:prstTxWarp>
            <a:spAutoFit/>
          </a:bodyPr>
          <a:lstStyle/>
          <a:p>
            <a:r>
              <a:rPr lang="en-US"/>
              <a:t>3</a:t>
            </a:r>
          </a:p>
        </p:txBody>
      </p:sp>
      <p:pic>
        <p:nvPicPr>
          <p:cNvPr id="164876" name="Picture 9" descr="toy soldiers and cannon 2"/>
          <p:cNvPicPr>
            <a:picLocks noChangeAspect="1" noChangeArrowheads="1"/>
          </p:cNvPicPr>
          <p:nvPr/>
        </p:nvPicPr>
        <p:blipFill>
          <a:blip r:embed="rId4"/>
          <a:srcRect/>
          <a:stretch>
            <a:fillRect/>
          </a:stretch>
        </p:blipFill>
        <p:spPr bwMode="auto">
          <a:xfrm>
            <a:off x="3505200" y="3124200"/>
            <a:ext cx="2209800" cy="2016125"/>
          </a:xfrm>
          <a:prstGeom prst="rect">
            <a:avLst/>
          </a:prstGeom>
          <a:noFill/>
          <a:ln w="9525">
            <a:noFill/>
            <a:miter lim="800000"/>
            <a:headEnd/>
            <a:tailEnd/>
          </a:ln>
        </p:spPr>
      </p:pic>
      <p:pic>
        <p:nvPicPr>
          <p:cNvPr id="164878" name="Picture 11" descr="Trond Johansen"/>
          <p:cNvPicPr>
            <a:picLocks noChangeAspect="1" noChangeArrowheads="1"/>
          </p:cNvPicPr>
          <p:nvPr/>
        </p:nvPicPr>
        <p:blipFill>
          <a:blip r:embed="rId5"/>
          <a:srcRect/>
          <a:stretch>
            <a:fillRect/>
          </a:stretch>
        </p:blipFill>
        <p:spPr bwMode="auto">
          <a:xfrm>
            <a:off x="6858000" y="5943600"/>
            <a:ext cx="787400" cy="787400"/>
          </a:xfrm>
          <a:prstGeom prst="rect">
            <a:avLst/>
          </a:prstGeom>
          <a:noFill/>
          <a:ln w="9525">
            <a:noFill/>
            <a:miter lim="800000"/>
            <a:headEnd/>
            <a:tailEnd/>
          </a:ln>
        </p:spPr>
      </p:pic>
      <p:cxnSp>
        <p:nvCxnSpPr>
          <p:cNvPr id="17" name="Straight Arrow Connector 16"/>
          <p:cNvCxnSpPr/>
          <p:nvPr/>
        </p:nvCxnSpPr>
        <p:spPr bwMode="auto">
          <a:xfrm rot="10800000" flipV="1">
            <a:off x="5694948" y="441158"/>
            <a:ext cx="1109579" cy="949158"/>
          </a:xfrm>
          <a:prstGeom prst="straightConnector1">
            <a:avLst/>
          </a:prstGeom>
          <a:solidFill>
            <a:schemeClr val="accent1"/>
          </a:solidFill>
          <a:ln w="38100" cap="flat" cmpd="sng" algn="ctr">
            <a:solidFill>
              <a:schemeClr val="tx1"/>
            </a:solidFill>
            <a:prstDash val="solid"/>
            <a:round/>
            <a:headEnd type="none" w="sm" len="sm"/>
            <a:tailEnd type="arrow" w="med" len="med"/>
          </a:ln>
          <a:effectLst/>
        </p:spPr>
      </p:cxnSp>
    </p:spTree>
    <p:extLst>
      <p:ext uri="{BB962C8B-B14F-4D97-AF65-F5344CB8AC3E}">
        <p14:creationId xmlns:p14="http://schemas.microsoft.com/office/powerpoint/2010/main" val="270390885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80208"/>
            <a:ext cx="7772400" cy="762000"/>
          </a:xfrm>
        </p:spPr>
        <p:txBody>
          <a:bodyPr/>
          <a:lstStyle/>
          <a:p>
            <a:pPr eaLnBrk="1" hangingPunct="1">
              <a:defRPr/>
            </a:pPr>
            <a:r>
              <a:rPr lang="en-US" sz="2500" dirty="0" err="1" smtClean="0"/>
              <a:t>Confirmit</a:t>
            </a:r>
            <a:r>
              <a:rPr lang="en-US" sz="2500" dirty="0" smtClean="0"/>
              <a:t>         </a:t>
            </a:r>
            <a:r>
              <a:rPr lang="en-US" sz="2500" b="1" dirty="0" err="1" smtClean="0"/>
              <a:t>Evo</a:t>
            </a:r>
            <a:r>
              <a:rPr lang="en-US" sz="2500" b="1" dirty="0" smtClean="0"/>
              <a:t> Weekly Value Delivery  </a:t>
            </a:r>
            <a:r>
              <a:rPr lang="en-US" sz="2500" b="1" dirty="0"/>
              <a:t>C</a:t>
            </a:r>
            <a:r>
              <a:rPr lang="en-US" sz="2500" b="1" dirty="0" smtClean="0"/>
              <a:t>ycle</a:t>
            </a:r>
            <a:endParaRPr lang="en-US" sz="2500" b="1" dirty="0"/>
          </a:p>
        </p:txBody>
      </p:sp>
      <p:graphicFrame>
        <p:nvGraphicFramePr>
          <p:cNvPr id="166914" name="Object 2"/>
          <p:cNvGraphicFramePr>
            <a:graphicFrameLocks noGrp="1" noChangeAspect="1"/>
          </p:cNvGraphicFramePr>
          <p:nvPr>
            <p:ph idx="1"/>
          </p:nvPr>
        </p:nvGraphicFramePr>
        <p:xfrm>
          <a:off x="1711325" y="586283"/>
          <a:ext cx="5130800" cy="5857875"/>
        </p:xfrm>
        <a:graphic>
          <a:graphicData uri="http://schemas.openxmlformats.org/presentationml/2006/ole">
            <mc:AlternateContent xmlns:mc="http://schemas.openxmlformats.org/markup-compatibility/2006">
              <mc:Choice xmlns:v="urn:schemas-microsoft-com:vml" Requires="v">
                <p:oleObj spid="_x0000_s157810" name="Document" r:id="rId5" imgW="7708900" imgH="8801100" progId="Word.Document.8">
                  <p:embed/>
                </p:oleObj>
              </mc:Choice>
              <mc:Fallback>
                <p:oleObj name="Document" r:id="rId5" imgW="7708900" imgH="88011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1325" y="586283"/>
                        <a:ext cx="5130800" cy="5857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166919" name="Picture 4" descr="merry go round figurine 2"/>
          <p:cNvPicPr>
            <a:picLocks noChangeAspect="1" noChangeArrowheads="1"/>
          </p:cNvPicPr>
          <p:nvPr/>
        </p:nvPicPr>
        <p:blipFill>
          <a:blip r:embed="rId7"/>
          <a:srcRect/>
          <a:stretch>
            <a:fillRect/>
          </a:stretch>
        </p:blipFill>
        <p:spPr bwMode="auto">
          <a:xfrm>
            <a:off x="6781800" y="1981200"/>
            <a:ext cx="1919288" cy="2692400"/>
          </a:xfrm>
          <a:prstGeom prst="rect">
            <a:avLst/>
          </a:prstGeom>
          <a:noFill/>
          <a:ln w="9525">
            <a:noFill/>
            <a:miter lim="800000"/>
            <a:headEnd/>
            <a:tailEnd/>
          </a:ln>
        </p:spPr>
      </p:pic>
      <p:pic>
        <p:nvPicPr>
          <p:cNvPr id="166920" name="Picture 5" descr="machinists"/>
          <p:cNvPicPr>
            <a:picLocks noChangeAspect="1" noChangeArrowheads="1"/>
          </p:cNvPicPr>
          <p:nvPr/>
        </p:nvPicPr>
        <p:blipFill>
          <a:blip r:embed="rId8"/>
          <a:srcRect/>
          <a:stretch>
            <a:fillRect/>
          </a:stretch>
        </p:blipFill>
        <p:spPr bwMode="auto">
          <a:xfrm>
            <a:off x="3759200" y="4800600"/>
            <a:ext cx="1955800" cy="1389063"/>
          </a:xfrm>
          <a:prstGeom prst="rect">
            <a:avLst/>
          </a:prstGeom>
          <a:noFill/>
          <a:ln w="9525">
            <a:noFill/>
            <a:miter lim="800000"/>
            <a:headEnd/>
            <a:tailEnd/>
          </a:ln>
        </p:spPr>
      </p:pic>
    </p:spTree>
    <p:extLst>
      <p:ext uri="{BB962C8B-B14F-4D97-AF65-F5344CB8AC3E}">
        <p14:creationId xmlns:p14="http://schemas.microsoft.com/office/powerpoint/2010/main" val="116378989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8458200" cy="609600"/>
          </a:xfrm>
        </p:spPr>
        <p:txBody>
          <a:bodyPr/>
          <a:lstStyle/>
          <a:p>
            <a:pPr eaLnBrk="1" hangingPunct="1">
              <a:defRPr/>
            </a:pPr>
            <a:r>
              <a:rPr lang="en-GB" sz="2800" dirty="0" err="1" smtClean="0"/>
              <a:t>Evo’s</a:t>
            </a:r>
            <a:r>
              <a:rPr lang="en-GB" sz="2800" dirty="0" smtClean="0"/>
              <a:t> </a:t>
            </a:r>
            <a:r>
              <a:rPr lang="en-GB" sz="2800" dirty="0"/>
              <a:t>impact on </a:t>
            </a:r>
            <a:r>
              <a:rPr lang="en-GB" sz="2800" dirty="0" err="1"/>
              <a:t>Confirmit</a:t>
            </a:r>
            <a:r>
              <a:rPr lang="en-GB" sz="2800" dirty="0"/>
              <a:t> product qualities</a:t>
            </a:r>
            <a:r>
              <a:rPr lang="en-GB" sz="2800" dirty="0" smtClean="0"/>
              <a:t> 1</a:t>
            </a:r>
            <a:r>
              <a:rPr lang="en-GB" sz="2800" baseline="30000" dirty="0" smtClean="0"/>
              <a:t>st</a:t>
            </a:r>
            <a:r>
              <a:rPr lang="en-GB" sz="2800" dirty="0" smtClean="0"/>
              <a:t> Qtr</a:t>
            </a:r>
            <a:endParaRPr lang="en-GB" sz="2800" dirty="0"/>
          </a:p>
        </p:txBody>
      </p:sp>
      <p:sp>
        <p:nvSpPr>
          <p:cNvPr id="55299" name="Rectangle 3"/>
          <p:cNvSpPr>
            <a:spLocks noGrp="1" noChangeArrowheads="1"/>
          </p:cNvSpPr>
          <p:nvPr>
            <p:ph type="body" sz="half" idx="1"/>
          </p:nvPr>
        </p:nvSpPr>
        <p:spPr>
          <a:xfrm>
            <a:off x="609600" y="685800"/>
            <a:ext cx="8066088" cy="533400"/>
          </a:xfrm>
        </p:spPr>
        <p:txBody>
          <a:bodyPr/>
          <a:lstStyle/>
          <a:p>
            <a:pPr eaLnBrk="1" hangingPunct="1">
              <a:defRPr/>
            </a:pPr>
            <a:r>
              <a:rPr lang="en-GB" sz="2800" dirty="0"/>
              <a:t>Only</a:t>
            </a:r>
            <a:r>
              <a:rPr lang="en-GB" sz="2800" dirty="0" smtClean="0"/>
              <a:t> 5 highlights </a:t>
            </a:r>
            <a:r>
              <a:rPr lang="en-GB" sz="2800" dirty="0"/>
              <a:t>of the</a:t>
            </a:r>
            <a:r>
              <a:rPr lang="en-GB" sz="2800" dirty="0" smtClean="0"/>
              <a:t> 25 impacts </a:t>
            </a:r>
            <a:r>
              <a:rPr lang="en-GB" sz="2800" dirty="0"/>
              <a:t>are listed here</a:t>
            </a:r>
          </a:p>
        </p:txBody>
      </p:sp>
      <p:pic>
        <p:nvPicPr>
          <p:cNvPr id="55300" name="Picture 4"/>
          <p:cNvPicPr>
            <a:picLocks noChangeAspect="1" noChangeArrowheads="1"/>
          </p:cNvPicPr>
          <p:nvPr/>
        </p:nvPicPr>
        <p:blipFill>
          <a:blip r:embed="rId4">
            <a:alphaModFix/>
            <a:lum bright="50000" contrast="-28000"/>
          </a:blip>
          <a:srcRect/>
          <a:stretch>
            <a:fillRect/>
          </a:stretch>
        </p:blipFill>
        <p:spPr bwMode="auto">
          <a:xfrm>
            <a:off x="764290" y="1409324"/>
            <a:ext cx="8423275" cy="4176713"/>
          </a:xfrm>
          <a:prstGeom prst="rect">
            <a:avLst/>
          </a:prstGeom>
          <a:noFill/>
          <a:ln w="9525">
            <a:noFill/>
            <a:miter lim="800000"/>
            <a:headEnd/>
            <a:tailEnd/>
          </a:ln>
        </p:spPr>
      </p:pic>
      <p:pic>
        <p:nvPicPr>
          <p:cNvPr id="55301" name="Picture 5" descr="jet airplane 12"/>
          <p:cNvPicPr>
            <a:picLocks noChangeAspect="1" noChangeArrowheads="1"/>
          </p:cNvPicPr>
          <p:nvPr/>
        </p:nvPicPr>
        <p:blipFill>
          <a:blip r:embed="rId5"/>
          <a:srcRect/>
          <a:stretch>
            <a:fillRect/>
          </a:stretch>
        </p:blipFill>
        <p:spPr bwMode="auto">
          <a:xfrm>
            <a:off x="8230664" y="4872294"/>
            <a:ext cx="782694" cy="712034"/>
          </a:xfrm>
          <a:prstGeom prst="rect">
            <a:avLst/>
          </a:prstGeom>
          <a:noFill/>
          <a:ln w="9525">
            <a:noFill/>
            <a:miter lim="800000"/>
            <a:headEnd/>
            <a:tailEnd/>
          </a:ln>
        </p:spPr>
      </p:pic>
      <p:pic>
        <p:nvPicPr>
          <p:cNvPr id="55302" name="Picture 6" descr="equestrian sculpture 4"/>
          <p:cNvPicPr>
            <a:picLocks noChangeAspect="1" noChangeArrowheads="1"/>
          </p:cNvPicPr>
          <p:nvPr/>
        </p:nvPicPr>
        <p:blipFill>
          <a:blip r:embed="rId6"/>
          <a:srcRect/>
          <a:stretch>
            <a:fillRect/>
          </a:stretch>
        </p:blipFill>
        <p:spPr bwMode="auto">
          <a:xfrm>
            <a:off x="6898130" y="4674639"/>
            <a:ext cx="1644650" cy="1676400"/>
          </a:xfrm>
          <a:prstGeom prst="rect">
            <a:avLst/>
          </a:prstGeom>
          <a:noFill/>
          <a:ln w="9525">
            <a:noFill/>
            <a:miter lim="800000"/>
            <a:headEnd/>
            <a:tailEnd/>
          </a:ln>
        </p:spPr>
      </p:pic>
      <p:pic>
        <p:nvPicPr>
          <p:cNvPr id="168970" name="Picture 7"/>
          <p:cNvPicPr>
            <a:picLocks noChangeAspect="1" noChangeArrowheads="1"/>
          </p:cNvPicPr>
          <p:nvPr/>
        </p:nvPicPr>
        <p:blipFill>
          <a:blip r:embed="rId7"/>
          <a:srcRect/>
          <a:stretch>
            <a:fillRect/>
          </a:stretch>
        </p:blipFill>
        <p:spPr bwMode="auto">
          <a:xfrm>
            <a:off x="306558" y="6019800"/>
            <a:ext cx="2120900" cy="482600"/>
          </a:xfrm>
          <a:prstGeom prst="rect">
            <a:avLst/>
          </a:prstGeom>
          <a:noFill/>
          <a:ln w="9525">
            <a:noFill/>
            <a:miter lim="800000"/>
            <a:headEnd/>
            <a:tailEnd/>
          </a:ln>
        </p:spPr>
      </p:pic>
      <p:sp>
        <p:nvSpPr>
          <p:cNvPr id="168971" name="Text Box 8"/>
          <p:cNvSpPr txBox="1">
            <a:spLocks noChangeArrowheads="1"/>
          </p:cNvSpPr>
          <p:nvPr/>
        </p:nvSpPr>
        <p:spPr bwMode="auto">
          <a:xfrm>
            <a:off x="2765425" y="6164263"/>
            <a:ext cx="3330575" cy="33855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dirty="0"/>
              <a:t>Release 8.5</a:t>
            </a:r>
          </a:p>
        </p:txBody>
      </p:sp>
    </p:spTree>
    <p:extLst>
      <p:ext uri="{BB962C8B-B14F-4D97-AF65-F5344CB8AC3E}">
        <p14:creationId xmlns:p14="http://schemas.microsoft.com/office/powerpoint/2010/main" val="2682731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 from="(-#ppt_w/2)" to="(#ppt_x)" calcmode="lin" valueType="num">
                                      <p:cBhvr>
                                        <p:cTn id="7" dur="600" fill="hold">
                                          <p:stCondLst>
                                            <p:cond delay="0"/>
                                          </p:stCondLst>
                                        </p:cTn>
                                        <p:tgtEl>
                                          <p:spTgt spid="55300"/>
                                        </p:tgtEl>
                                        <p:attrNameLst>
                                          <p:attrName>ppt_x</p:attrName>
                                        </p:attrNameLst>
                                      </p:cBhvr>
                                    </p:anim>
                                    <p:anim from="0" to="-1.0" calcmode="lin" valueType="num">
                                      <p:cBhvr>
                                        <p:cTn id="8" dur="200" decel="50000" autoRev="1" fill="hold">
                                          <p:stCondLst>
                                            <p:cond delay="600"/>
                                          </p:stCondLst>
                                        </p:cTn>
                                        <p:tgtEl>
                                          <p:spTgt spid="55300"/>
                                        </p:tgtEl>
                                        <p:attrNameLst>
                                          <p:attrName>xshear</p:attrName>
                                        </p:attrNameLst>
                                      </p:cBhvr>
                                    </p:anim>
                                    <p:animScale>
                                      <p:cBhvr>
                                        <p:cTn id="9" dur="200" decel="100000" autoRev="1" fill="hold">
                                          <p:stCondLst>
                                            <p:cond delay="600"/>
                                          </p:stCondLst>
                                        </p:cTn>
                                        <p:tgtEl>
                                          <p:spTgt spid="55300"/>
                                        </p:tgtEl>
                                      </p:cBhvr>
                                      <p:from x="100000" y="100000"/>
                                      <p:to x="80000" y="100000"/>
                                    </p:animScale>
                                    <p:anim by="(#ppt_h/3+#ppt_w*0.1)" calcmode="lin" valueType="num">
                                      <p:cBhvr additive="sum">
                                        <p:cTn id="10" dur="200" decel="100000" autoRev="1" fill="hold">
                                          <p:stCondLst>
                                            <p:cond delay="600"/>
                                          </p:stCondLst>
                                        </p:cTn>
                                        <p:tgtEl>
                                          <p:spTgt spid="55300"/>
                                        </p:tgtEl>
                                        <p:attrNameLst>
                                          <p:attrName>ppt_x</p:attrName>
                                        </p:attrNameLst>
                                      </p:cBhvr>
                                    </p:anim>
                                  </p:childTnLst>
                                </p:cTn>
                              </p:par>
                              <p:par>
                                <p:cTn id="11" presetID="29" presetClass="entr" presetSubtype="0" fill="hold" nodeType="withEffect">
                                  <p:stCondLst>
                                    <p:cond delay="0"/>
                                  </p:stCondLst>
                                  <p:childTnLst>
                                    <p:set>
                                      <p:cBhvr>
                                        <p:cTn id="12" dur="1" fill="hold">
                                          <p:stCondLst>
                                            <p:cond delay="0"/>
                                          </p:stCondLst>
                                        </p:cTn>
                                        <p:tgtEl>
                                          <p:spTgt spid="55302"/>
                                        </p:tgtEl>
                                        <p:attrNameLst>
                                          <p:attrName>style.visibility</p:attrName>
                                        </p:attrNameLst>
                                      </p:cBhvr>
                                      <p:to>
                                        <p:strVal val="visible"/>
                                      </p:to>
                                    </p:set>
                                    <p:anim calcmode="lin" valueType="num">
                                      <p:cBhvr>
                                        <p:cTn id="13" dur="3000" fill="hold"/>
                                        <p:tgtEl>
                                          <p:spTgt spid="55302"/>
                                        </p:tgtEl>
                                        <p:attrNameLst>
                                          <p:attrName>ppt_x</p:attrName>
                                        </p:attrNameLst>
                                      </p:cBhvr>
                                      <p:tavLst>
                                        <p:tav tm="0">
                                          <p:val>
                                            <p:strVal val="#ppt_x-.2"/>
                                          </p:val>
                                        </p:tav>
                                        <p:tav tm="100000">
                                          <p:val>
                                            <p:strVal val="#ppt_x"/>
                                          </p:val>
                                        </p:tav>
                                      </p:tavLst>
                                    </p:anim>
                                    <p:anim calcmode="lin" valueType="num">
                                      <p:cBhvr>
                                        <p:cTn id="14" dur="3000" fill="hold"/>
                                        <p:tgtEl>
                                          <p:spTgt spid="55302"/>
                                        </p:tgtEl>
                                        <p:attrNameLst>
                                          <p:attrName>ppt_y</p:attrName>
                                        </p:attrNameLst>
                                      </p:cBhvr>
                                      <p:tavLst>
                                        <p:tav tm="0">
                                          <p:val>
                                            <p:strVal val="#ppt_y"/>
                                          </p:val>
                                        </p:tav>
                                        <p:tav tm="100000">
                                          <p:val>
                                            <p:strVal val="#ppt_y"/>
                                          </p:val>
                                        </p:tav>
                                      </p:tavLst>
                                    </p:anim>
                                    <p:animEffect transition="in" filter="wipe(right)" prLst="gradientSize: 0.1">
                                      <p:cBhvr>
                                        <p:cTn id="15" dur="3000"/>
                                        <p:tgtEl>
                                          <p:spTgt spid="55302"/>
                                        </p:tgtEl>
                                      </p:cBhvr>
                                    </p:animEffect>
                                  </p:childTnLst>
                                </p:cTn>
                              </p:par>
                            </p:childTnLst>
                          </p:cTn>
                        </p:par>
                        <p:par>
                          <p:cTn id="16" fill="hold">
                            <p:stCondLst>
                              <p:cond delay="3000"/>
                            </p:stCondLst>
                            <p:childTnLst>
                              <p:par>
                                <p:cTn id="17" presetID="34" presetClass="entr" presetSubtype="0" fill="hold" nodeType="afterEffect">
                                  <p:stCondLst>
                                    <p:cond delay="0"/>
                                  </p:stCondLst>
                                  <p:childTnLst>
                                    <p:set>
                                      <p:cBhvr>
                                        <p:cTn id="18" dur="1" fill="hold">
                                          <p:stCondLst>
                                            <p:cond delay="0"/>
                                          </p:stCondLst>
                                        </p:cTn>
                                        <p:tgtEl>
                                          <p:spTgt spid="55301"/>
                                        </p:tgtEl>
                                        <p:attrNameLst>
                                          <p:attrName>style.visibility</p:attrName>
                                        </p:attrNameLst>
                                      </p:cBhvr>
                                      <p:to>
                                        <p:strVal val="visible"/>
                                      </p:to>
                                    </p:set>
                                    <p:anim from="(-#ppt_w/2)" to="(#ppt_x)" calcmode="lin" valueType="num">
                                      <p:cBhvr>
                                        <p:cTn id="19" dur="600" fill="hold">
                                          <p:stCondLst>
                                            <p:cond delay="0"/>
                                          </p:stCondLst>
                                        </p:cTn>
                                        <p:tgtEl>
                                          <p:spTgt spid="55301"/>
                                        </p:tgtEl>
                                        <p:attrNameLst>
                                          <p:attrName>ppt_x</p:attrName>
                                        </p:attrNameLst>
                                      </p:cBhvr>
                                    </p:anim>
                                    <p:anim from="0" to="-1.0" calcmode="lin" valueType="num">
                                      <p:cBhvr>
                                        <p:cTn id="20" dur="200" decel="50000" autoRev="1" fill="hold">
                                          <p:stCondLst>
                                            <p:cond delay="600"/>
                                          </p:stCondLst>
                                        </p:cTn>
                                        <p:tgtEl>
                                          <p:spTgt spid="55301"/>
                                        </p:tgtEl>
                                        <p:attrNameLst>
                                          <p:attrName>xshear</p:attrName>
                                        </p:attrNameLst>
                                      </p:cBhvr>
                                    </p:anim>
                                    <p:animScale>
                                      <p:cBhvr>
                                        <p:cTn id="21" dur="200" decel="100000" autoRev="1" fill="hold">
                                          <p:stCondLst>
                                            <p:cond delay="600"/>
                                          </p:stCondLst>
                                        </p:cTn>
                                        <p:tgtEl>
                                          <p:spTgt spid="55301"/>
                                        </p:tgtEl>
                                      </p:cBhvr>
                                      <p:from x="100000" y="100000"/>
                                      <p:to x="80000" y="100000"/>
                                    </p:animScale>
                                    <p:anim by="(#ppt_h/3+#ppt_w*0.1)" calcmode="lin" valueType="num">
                                      <p:cBhvr additive="sum">
                                        <p:cTn id="22" dur="200" decel="100000" autoRev="1" fill="hold">
                                          <p:stCondLst>
                                            <p:cond delay="600"/>
                                          </p:stCondLst>
                                        </p:cTn>
                                        <p:tgtEl>
                                          <p:spTgt spid="55301"/>
                                        </p:tgtEl>
                                        <p:attrNameLst>
                                          <p:attrName>ppt_x</p:attrName>
                                        </p:attrNameLst>
                                      </p:cBhvr>
                                    </p:anim>
                                  </p:childTnLst>
                                  <p:subTnLst>
                                    <p:audio>
                                      <p:cMediaNode>
                                        <p:cTn display="0" masterRel="sameClick">
                                          <p:stCondLst>
                                            <p:cond evt="begin" delay="0">
                                              <p:tn val="17"/>
                                            </p:cond>
                                          </p:stCondLst>
                                          <p:endCondLst>
                                            <p:cond evt="onStopAudio" delay="0">
                                              <p:tgtEl>
                                                <p:sldTgt/>
                                              </p:tgtEl>
                                            </p:cond>
                                          </p:endCondLst>
                                        </p:cTn>
                                        <p:tgtEl>
                                          <p:sndTgt r:embed="rId3" name="Plan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304800"/>
            <a:ext cx="7772400" cy="1143000"/>
          </a:xfrm>
        </p:spPr>
        <p:txBody>
          <a:bodyPr/>
          <a:lstStyle/>
          <a:p>
            <a:pPr eaLnBrk="1" hangingPunct="1">
              <a:defRPr/>
            </a:pPr>
            <a:r>
              <a:rPr lang="en-US" sz="3600"/>
              <a:t>Initial Experiences and conclusions</a:t>
            </a:r>
          </a:p>
        </p:txBody>
      </p:sp>
      <p:sp>
        <p:nvSpPr>
          <p:cNvPr id="50179" name="Rectangle 3"/>
          <p:cNvSpPr>
            <a:spLocks noGrp="1" noChangeArrowheads="1"/>
          </p:cNvSpPr>
          <p:nvPr>
            <p:ph idx="1"/>
          </p:nvPr>
        </p:nvSpPr>
        <p:spPr>
          <a:xfrm>
            <a:off x="1104900" y="762000"/>
            <a:ext cx="6972300" cy="5334000"/>
          </a:xfrm>
        </p:spPr>
        <p:txBody>
          <a:bodyPr>
            <a:normAutofit/>
          </a:bodyPr>
          <a:lstStyle/>
          <a:p>
            <a:pPr eaLnBrk="1" hangingPunct="1">
              <a:lnSpc>
                <a:spcPct val="80000"/>
              </a:lnSpc>
              <a:defRPr/>
            </a:pPr>
            <a:endParaRPr lang="en-GB" dirty="0" smtClean="0"/>
          </a:p>
          <a:p>
            <a:pPr eaLnBrk="1" hangingPunct="1">
              <a:lnSpc>
                <a:spcPct val="80000"/>
              </a:lnSpc>
              <a:defRPr/>
            </a:pPr>
            <a:r>
              <a:rPr lang="en-US" dirty="0">
                <a:latin typeface="Arial Black"/>
                <a:cs typeface="Arial Black"/>
              </a:rPr>
              <a:t>EVO has resulted in </a:t>
            </a:r>
          </a:p>
          <a:p>
            <a:pPr lvl="1" eaLnBrk="1" hangingPunct="1">
              <a:lnSpc>
                <a:spcPct val="80000"/>
              </a:lnSpc>
              <a:defRPr/>
            </a:pPr>
            <a:r>
              <a:rPr lang="en-US" dirty="0">
                <a:latin typeface="Arial Black"/>
                <a:cs typeface="Arial Black"/>
              </a:rPr>
              <a:t>increased </a:t>
            </a:r>
            <a:r>
              <a:rPr lang="en-US" b="1" dirty="0">
                <a:latin typeface="Arial Black"/>
                <a:cs typeface="Arial Black"/>
              </a:rPr>
              <a:t>motivation and </a:t>
            </a:r>
          </a:p>
          <a:p>
            <a:pPr lvl="1" eaLnBrk="1" hangingPunct="1">
              <a:lnSpc>
                <a:spcPct val="80000"/>
              </a:lnSpc>
              <a:defRPr/>
            </a:pPr>
            <a:r>
              <a:rPr lang="en-US" b="1" dirty="0">
                <a:latin typeface="Arial Black"/>
                <a:cs typeface="Arial Black"/>
              </a:rPr>
              <a:t>enthusiasm</a:t>
            </a:r>
            <a:r>
              <a:rPr lang="en-US" dirty="0">
                <a:latin typeface="Arial Black"/>
                <a:cs typeface="Arial Black"/>
              </a:rPr>
              <a:t> amongst developers, </a:t>
            </a:r>
          </a:p>
          <a:p>
            <a:pPr lvl="1" eaLnBrk="1" hangingPunct="1">
              <a:lnSpc>
                <a:spcPct val="80000"/>
              </a:lnSpc>
              <a:defRPr/>
            </a:pPr>
            <a:r>
              <a:rPr lang="en-US" dirty="0">
                <a:latin typeface="Arial Black"/>
                <a:cs typeface="Arial Black"/>
              </a:rPr>
              <a:t>it opens up for </a:t>
            </a:r>
            <a:r>
              <a:rPr lang="en-US" i="1" dirty="0">
                <a:latin typeface="Arial Black"/>
                <a:cs typeface="Arial Black"/>
              </a:rPr>
              <a:t>empowered creativity</a:t>
            </a:r>
            <a:endParaRPr lang="en-US" i="1" dirty="0" smtClean="0">
              <a:latin typeface="Arial Black"/>
              <a:cs typeface="Arial Black"/>
            </a:endParaRPr>
          </a:p>
          <a:p>
            <a:pPr eaLnBrk="1" hangingPunct="1">
              <a:lnSpc>
                <a:spcPct val="80000"/>
              </a:lnSpc>
              <a:defRPr/>
            </a:pPr>
            <a:endParaRPr lang="en-US" dirty="0" smtClean="0">
              <a:latin typeface="Arial Black"/>
              <a:cs typeface="Arial Black"/>
            </a:endParaRPr>
          </a:p>
          <a:p>
            <a:pPr eaLnBrk="1" hangingPunct="1">
              <a:lnSpc>
                <a:spcPct val="80000"/>
              </a:lnSpc>
              <a:defRPr/>
            </a:pPr>
            <a:r>
              <a:rPr lang="en-US" dirty="0" smtClean="0">
                <a:latin typeface="Arial Black"/>
                <a:cs typeface="Arial Black"/>
              </a:rPr>
              <a:t>Developers </a:t>
            </a:r>
            <a:endParaRPr lang="en-US" dirty="0">
              <a:latin typeface="Arial Black"/>
              <a:cs typeface="Arial Black"/>
            </a:endParaRPr>
          </a:p>
          <a:p>
            <a:pPr lvl="1" eaLnBrk="1" hangingPunct="1">
              <a:lnSpc>
                <a:spcPct val="80000"/>
              </a:lnSpc>
              <a:defRPr/>
            </a:pPr>
            <a:r>
              <a:rPr lang="en-US" b="1" dirty="0">
                <a:latin typeface="Arial Black"/>
                <a:cs typeface="Arial Black"/>
              </a:rPr>
              <a:t>embraced the method</a:t>
            </a:r>
            <a:r>
              <a:rPr lang="en-US" dirty="0">
                <a:latin typeface="Arial Black"/>
                <a:cs typeface="Arial Black"/>
              </a:rPr>
              <a:t> and </a:t>
            </a:r>
          </a:p>
          <a:p>
            <a:pPr lvl="1" eaLnBrk="1" hangingPunct="1">
              <a:lnSpc>
                <a:spcPct val="80000"/>
              </a:lnSpc>
              <a:defRPr/>
            </a:pPr>
            <a:r>
              <a:rPr lang="en-US" b="1" dirty="0">
                <a:latin typeface="Arial Black"/>
                <a:cs typeface="Arial Black"/>
              </a:rPr>
              <a:t>saw the value of using it</a:t>
            </a:r>
            <a:r>
              <a:rPr lang="en-US" dirty="0">
                <a:latin typeface="Arial Black"/>
                <a:cs typeface="Arial Black"/>
              </a:rPr>
              <a:t>, </a:t>
            </a:r>
          </a:p>
          <a:p>
            <a:pPr lvl="1" eaLnBrk="1" hangingPunct="1">
              <a:lnSpc>
                <a:spcPct val="80000"/>
              </a:lnSpc>
              <a:defRPr/>
            </a:pPr>
            <a:r>
              <a:rPr lang="en-US" dirty="0">
                <a:latin typeface="Arial Black"/>
                <a:cs typeface="Arial Black"/>
              </a:rPr>
              <a:t>even though they found parts of </a:t>
            </a:r>
            <a:r>
              <a:rPr lang="en-US" dirty="0" err="1">
                <a:latin typeface="Arial Black"/>
                <a:cs typeface="Arial Black"/>
              </a:rPr>
              <a:t>Evo</a:t>
            </a:r>
            <a:r>
              <a:rPr lang="en-US" dirty="0">
                <a:latin typeface="Arial Black"/>
                <a:cs typeface="Arial Black"/>
              </a:rPr>
              <a:t> difficult to understand and </a:t>
            </a:r>
            <a:r>
              <a:rPr lang="en-US" dirty="0" smtClean="0">
                <a:latin typeface="Arial Black"/>
                <a:cs typeface="Arial Black"/>
              </a:rPr>
              <a:t>execute</a:t>
            </a:r>
            <a:endParaRPr lang="en-US" dirty="0">
              <a:latin typeface="Arial Black"/>
              <a:cs typeface="Arial Black"/>
            </a:endParaRPr>
          </a:p>
        </p:txBody>
      </p:sp>
      <p:pic>
        <p:nvPicPr>
          <p:cNvPr id="50180" name="Picture 4" descr="kissing couple figures 2"/>
          <p:cNvPicPr>
            <a:picLocks noChangeAspect="1" noChangeArrowheads="1"/>
          </p:cNvPicPr>
          <p:nvPr/>
        </p:nvPicPr>
        <p:blipFill>
          <a:blip r:embed="rId3"/>
          <a:srcRect/>
          <a:stretch>
            <a:fillRect/>
          </a:stretch>
        </p:blipFill>
        <p:spPr bwMode="auto">
          <a:xfrm>
            <a:off x="7370763" y="1479550"/>
            <a:ext cx="1620837" cy="3016250"/>
          </a:xfrm>
          <a:prstGeom prst="rect">
            <a:avLst/>
          </a:prstGeom>
          <a:noFill/>
          <a:ln w="9525">
            <a:noFill/>
            <a:miter lim="800000"/>
            <a:headEnd/>
            <a:tailEnd/>
          </a:ln>
        </p:spPr>
      </p:pic>
      <p:pic>
        <p:nvPicPr>
          <p:cNvPr id="171016" name="Picture 5"/>
          <p:cNvPicPr>
            <a:picLocks noChangeAspect="1" noChangeArrowheads="1"/>
          </p:cNvPicPr>
          <p:nvPr/>
        </p:nvPicPr>
        <p:blipFill>
          <a:blip r:embed="rId4"/>
          <a:srcRect/>
          <a:stretch>
            <a:fillRect/>
          </a:stretch>
        </p:blipFill>
        <p:spPr bwMode="auto">
          <a:xfrm>
            <a:off x="321156" y="5867400"/>
            <a:ext cx="2120900" cy="482600"/>
          </a:xfrm>
          <a:prstGeom prst="rect">
            <a:avLst/>
          </a:prstGeom>
          <a:noFill/>
          <a:ln w="9525">
            <a:noFill/>
            <a:miter lim="800000"/>
            <a:headEnd/>
            <a:tailEnd/>
          </a:ln>
        </p:spPr>
      </p:pic>
      <p:grpSp>
        <p:nvGrpSpPr>
          <p:cNvPr id="2" name="Group 6"/>
          <p:cNvGrpSpPr>
            <a:grpSpLocks/>
          </p:cNvGrpSpPr>
          <p:nvPr/>
        </p:nvGrpSpPr>
        <p:grpSpPr bwMode="auto">
          <a:xfrm>
            <a:off x="6604000" y="5791200"/>
            <a:ext cx="1652588" cy="1066800"/>
            <a:chOff x="4656" y="884"/>
            <a:chExt cx="1041" cy="672"/>
          </a:xfrm>
        </p:grpSpPr>
        <p:pic>
          <p:nvPicPr>
            <p:cNvPr id="171018" name="Picture 7" descr="Trond Johansen"/>
            <p:cNvPicPr>
              <a:picLocks noChangeAspect="1" noChangeArrowheads="1"/>
            </p:cNvPicPr>
            <p:nvPr/>
          </p:nvPicPr>
          <p:blipFill>
            <a:blip r:embed="rId5"/>
            <a:srcRect/>
            <a:stretch>
              <a:fillRect/>
            </a:stretch>
          </p:blipFill>
          <p:spPr bwMode="auto">
            <a:xfrm>
              <a:off x="4896" y="884"/>
              <a:ext cx="496" cy="496"/>
            </a:xfrm>
            <a:prstGeom prst="rect">
              <a:avLst/>
            </a:prstGeom>
            <a:noFill/>
            <a:ln w="9525">
              <a:noFill/>
              <a:miter lim="800000"/>
              <a:headEnd/>
              <a:tailEnd/>
            </a:ln>
          </p:spPr>
        </p:pic>
        <p:sp>
          <p:nvSpPr>
            <p:cNvPr id="171019" name="Text Box 8"/>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Tree>
    <p:extLst>
      <p:ext uri="{BB962C8B-B14F-4D97-AF65-F5344CB8AC3E}">
        <p14:creationId xmlns:p14="http://schemas.microsoft.com/office/powerpoint/2010/main" val="409800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 calcmode="lin" valueType="num">
                                      <p:cBhvr>
                                        <p:cTn id="7" dur="1000" fill="hold"/>
                                        <p:tgtEl>
                                          <p:spTgt spid="50179">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50179">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0179">
                                            <p:txEl>
                                              <p:pRg st="1" end="1"/>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 calcmode="lin" valueType="num">
                                      <p:cBhvr>
                                        <p:cTn id="12" dur="1000" fill="hold"/>
                                        <p:tgtEl>
                                          <p:spTgt spid="50179">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50179">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50179">
                                            <p:txEl>
                                              <p:pRg st="2" end="2"/>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0179">
                                            <p:txEl>
                                              <p:pRg st="3" end="3"/>
                                            </p:txEl>
                                          </p:spTgt>
                                        </p:tgtEl>
                                        <p:attrNameLst>
                                          <p:attrName>style.visibility</p:attrName>
                                        </p:attrNameLst>
                                      </p:cBhvr>
                                      <p:to>
                                        <p:strVal val="visible"/>
                                      </p:to>
                                    </p:set>
                                    <p:anim calcmode="lin" valueType="num">
                                      <p:cBhvr>
                                        <p:cTn id="17" dur="1000" fill="hold"/>
                                        <p:tgtEl>
                                          <p:spTgt spid="50179">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50179">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50179">
                                            <p:txEl>
                                              <p:pRg st="3" end="3"/>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0179">
                                            <p:txEl>
                                              <p:pRg st="4" end="4"/>
                                            </p:txEl>
                                          </p:spTgt>
                                        </p:tgtEl>
                                        <p:attrNameLst>
                                          <p:attrName>style.visibility</p:attrName>
                                        </p:attrNameLst>
                                      </p:cBhvr>
                                      <p:to>
                                        <p:strVal val="visible"/>
                                      </p:to>
                                    </p:set>
                                    <p:anim calcmode="lin" valueType="num">
                                      <p:cBhvr>
                                        <p:cTn id="22" dur="1000" fill="hold"/>
                                        <p:tgtEl>
                                          <p:spTgt spid="50179">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50179">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5017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50179">
                                            <p:txEl>
                                              <p:pRg st="6" end="6"/>
                                            </p:txEl>
                                          </p:spTgt>
                                        </p:tgtEl>
                                        <p:attrNameLst>
                                          <p:attrName>style.visibility</p:attrName>
                                        </p:attrNameLst>
                                      </p:cBhvr>
                                      <p:to>
                                        <p:strVal val="visible"/>
                                      </p:to>
                                    </p:set>
                                    <p:anim calcmode="lin" valueType="num">
                                      <p:cBhvr>
                                        <p:cTn id="29" dur="1000" fill="hold"/>
                                        <p:tgtEl>
                                          <p:spTgt spid="50179">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50179">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50179">
                                            <p:txEl>
                                              <p:pRg st="6" end="6"/>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0179">
                                            <p:txEl>
                                              <p:pRg st="7" end="7"/>
                                            </p:txEl>
                                          </p:spTgt>
                                        </p:tgtEl>
                                        <p:attrNameLst>
                                          <p:attrName>style.visibility</p:attrName>
                                        </p:attrNameLst>
                                      </p:cBhvr>
                                      <p:to>
                                        <p:strVal val="visible"/>
                                      </p:to>
                                    </p:set>
                                    <p:anim calcmode="lin" valueType="num">
                                      <p:cBhvr>
                                        <p:cTn id="34" dur="1000" fill="hold"/>
                                        <p:tgtEl>
                                          <p:spTgt spid="50179">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50179">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50179">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50180"/>
                                        </p:tgtEl>
                                        <p:attrNameLst>
                                          <p:attrName>style.visibility</p:attrName>
                                        </p:attrNameLst>
                                      </p:cBhvr>
                                      <p:to>
                                        <p:strVal val="visible"/>
                                      </p:to>
                                    </p:set>
                                    <p:anim calcmode="lin" valueType="num">
                                      <p:cBhvr>
                                        <p:cTn id="41" dur="1000" fill="hold"/>
                                        <p:tgtEl>
                                          <p:spTgt spid="50180"/>
                                        </p:tgtEl>
                                        <p:attrNameLst>
                                          <p:attrName>ppt_w</p:attrName>
                                        </p:attrNameLst>
                                      </p:cBhvr>
                                      <p:tavLst>
                                        <p:tav tm="0">
                                          <p:val>
                                            <p:strVal val="#ppt_w*0.70"/>
                                          </p:val>
                                        </p:tav>
                                        <p:tav tm="100000">
                                          <p:val>
                                            <p:strVal val="#ppt_w"/>
                                          </p:val>
                                        </p:tav>
                                      </p:tavLst>
                                    </p:anim>
                                    <p:anim calcmode="lin" valueType="num">
                                      <p:cBhvr>
                                        <p:cTn id="42" dur="1000" fill="hold"/>
                                        <p:tgtEl>
                                          <p:spTgt spid="50180"/>
                                        </p:tgtEl>
                                        <p:attrNameLst>
                                          <p:attrName>ppt_h</p:attrName>
                                        </p:attrNameLst>
                                      </p:cBhvr>
                                      <p:tavLst>
                                        <p:tav tm="0">
                                          <p:val>
                                            <p:strVal val="#ppt_h"/>
                                          </p:val>
                                        </p:tav>
                                        <p:tav tm="100000">
                                          <p:val>
                                            <p:strVal val="#ppt_h"/>
                                          </p:val>
                                        </p:tav>
                                      </p:tavLst>
                                    </p:anim>
                                    <p:animEffect transition="in" filter="fade">
                                      <p:cBhvr>
                                        <p:cTn id="43" dur="1000"/>
                                        <p:tgtEl>
                                          <p:spTgt spid="50180"/>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50179">
                                            <p:txEl>
                                              <p:pRg st="8" end="8"/>
                                            </p:txEl>
                                          </p:spTgt>
                                        </p:tgtEl>
                                        <p:attrNameLst>
                                          <p:attrName>style.visibility</p:attrName>
                                        </p:attrNameLst>
                                      </p:cBhvr>
                                      <p:to>
                                        <p:strVal val="visible"/>
                                      </p:to>
                                    </p:set>
                                    <p:anim calcmode="lin" valueType="num">
                                      <p:cBhvr>
                                        <p:cTn id="46" dur="1000" fill="hold"/>
                                        <p:tgtEl>
                                          <p:spTgt spid="50179">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50179">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50179">
                                            <p:txEl>
                                              <p:pRg st="8" end="8"/>
                                            </p:txEl>
                                          </p:spTgt>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50179">
                                            <p:txEl>
                                              <p:pRg st="9" end="9"/>
                                            </p:txEl>
                                          </p:spTgt>
                                        </p:tgtEl>
                                        <p:attrNameLst>
                                          <p:attrName>style.visibility</p:attrName>
                                        </p:attrNameLst>
                                      </p:cBhvr>
                                      <p:to>
                                        <p:strVal val="visible"/>
                                      </p:to>
                                    </p:set>
                                    <p:anim calcmode="lin" valueType="num">
                                      <p:cBhvr>
                                        <p:cTn id="51" dur="1000" fill="hold"/>
                                        <p:tgtEl>
                                          <p:spTgt spid="50179">
                                            <p:txEl>
                                              <p:pRg st="9" end="9"/>
                                            </p:txEl>
                                          </p:spTgt>
                                        </p:tgtEl>
                                        <p:attrNameLst>
                                          <p:attrName>ppt_w</p:attrName>
                                        </p:attrNameLst>
                                      </p:cBhvr>
                                      <p:tavLst>
                                        <p:tav tm="0">
                                          <p:val>
                                            <p:strVal val="#ppt_w*0.70"/>
                                          </p:val>
                                        </p:tav>
                                        <p:tav tm="100000">
                                          <p:val>
                                            <p:strVal val="#ppt_w"/>
                                          </p:val>
                                        </p:tav>
                                      </p:tavLst>
                                    </p:anim>
                                    <p:anim calcmode="lin" valueType="num">
                                      <p:cBhvr>
                                        <p:cTn id="52" dur="1000" fill="hold"/>
                                        <p:tgtEl>
                                          <p:spTgt spid="50179">
                                            <p:txEl>
                                              <p:pRg st="9" end="9"/>
                                            </p:txEl>
                                          </p:spTgt>
                                        </p:tgtEl>
                                        <p:attrNameLst>
                                          <p:attrName>ppt_h</p:attrName>
                                        </p:attrNameLst>
                                      </p:cBhvr>
                                      <p:tavLst>
                                        <p:tav tm="0">
                                          <p:val>
                                            <p:strVal val="#ppt_h"/>
                                          </p:val>
                                        </p:tav>
                                        <p:tav tm="100000">
                                          <p:val>
                                            <p:strVal val="#ppt_h"/>
                                          </p:val>
                                        </p:tav>
                                      </p:tavLst>
                                    </p:anim>
                                    <p:animEffect transition="in" filter="fade">
                                      <p:cBhvr>
                                        <p:cTn id="53" dur="1000"/>
                                        <p:tgtEl>
                                          <p:spTgt spid="501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man kicking"/>
          <p:cNvPicPr>
            <a:picLocks noChangeAspect="1" noChangeArrowheads="1"/>
          </p:cNvPicPr>
          <p:nvPr/>
        </p:nvPicPr>
        <p:blipFill>
          <a:blip r:embed="rId3"/>
          <a:srcRect/>
          <a:stretch>
            <a:fillRect/>
          </a:stretch>
        </p:blipFill>
        <p:spPr bwMode="auto">
          <a:xfrm>
            <a:off x="7419034" y="304800"/>
            <a:ext cx="2002328" cy="1790700"/>
          </a:xfrm>
          <a:prstGeom prst="rect">
            <a:avLst/>
          </a:prstGeom>
          <a:noFill/>
          <a:ln w="9525">
            <a:noFill/>
            <a:miter lim="800000"/>
            <a:headEnd/>
            <a:tailEnd/>
          </a:ln>
        </p:spPr>
      </p:pic>
      <p:sp>
        <p:nvSpPr>
          <p:cNvPr id="58370" name="Rectangle 2"/>
          <p:cNvSpPr>
            <a:spLocks noGrp="1" noChangeArrowheads="1"/>
          </p:cNvSpPr>
          <p:nvPr>
            <p:ph type="title"/>
          </p:nvPr>
        </p:nvSpPr>
        <p:spPr>
          <a:xfrm>
            <a:off x="685800" y="-139992"/>
            <a:ext cx="7772400" cy="459485"/>
          </a:xfrm>
        </p:spPr>
        <p:txBody>
          <a:bodyPr/>
          <a:lstStyle/>
          <a:p>
            <a:pPr eaLnBrk="1" hangingPunct="1">
              <a:defRPr/>
            </a:pPr>
            <a:r>
              <a:rPr lang="en-GB" sz="2400" dirty="0"/>
              <a:t>Conclusions -</a:t>
            </a:r>
            <a:r>
              <a:rPr lang="en-GB" sz="2400" dirty="0" smtClean="0"/>
              <a:t> </a:t>
            </a:r>
            <a:endParaRPr lang="en-GB" sz="2400" dirty="0"/>
          </a:p>
        </p:txBody>
      </p:sp>
      <p:sp>
        <p:nvSpPr>
          <p:cNvPr id="58371" name="Rectangle 3"/>
          <p:cNvSpPr>
            <a:spLocks noGrp="1" noChangeArrowheads="1"/>
          </p:cNvSpPr>
          <p:nvPr>
            <p:ph idx="1"/>
          </p:nvPr>
        </p:nvSpPr>
        <p:spPr>
          <a:xfrm>
            <a:off x="606112" y="245315"/>
            <a:ext cx="7001188" cy="6449173"/>
          </a:xfrm>
        </p:spPr>
        <p:txBody>
          <a:bodyPr/>
          <a:lstStyle/>
          <a:p>
            <a:pPr eaLnBrk="1" hangingPunct="1">
              <a:lnSpc>
                <a:spcPct val="90000"/>
              </a:lnSpc>
              <a:defRPr/>
            </a:pPr>
            <a:r>
              <a:rPr lang="en-GB" sz="2000" dirty="0">
                <a:latin typeface="Arial Black"/>
                <a:cs typeface="Arial Black"/>
              </a:rPr>
              <a:t>The method’s </a:t>
            </a:r>
            <a:r>
              <a:rPr lang="en-GB" sz="2000" b="1" dirty="0">
                <a:latin typeface="Arial Black"/>
                <a:cs typeface="Arial Black"/>
              </a:rPr>
              <a:t>positive impact</a:t>
            </a:r>
            <a:r>
              <a:rPr lang="en-GB" sz="2000" dirty="0">
                <a:latin typeface="Arial Black"/>
                <a:cs typeface="Arial Black"/>
              </a:rPr>
              <a:t> on </a:t>
            </a:r>
            <a:r>
              <a:rPr lang="en-GB" sz="2000" dirty="0" err="1">
                <a:latin typeface="Arial Black"/>
                <a:cs typeface="Arial Black"/>
              </a:rPr>
              <a:t>Confirmit</a:t>
            </a:r>
            <a:r>
              <a:rPr lang="en-GB" sz="2000" dirty="0">
                <a:latin typeface="Arial Black"/>
                <a:cs typeface="Arial Black"/>
              </a:rPr>
              <a:t> product qualities has convinced us that </a:t>
            </a:r>
          </a:p>
          <a:p>
            <a:pPr lvl="1" eaLnBrk="1" hangingPunct="1">
              <a:lnSpc>
                <a:spcPct val="90000"/>
              </a:lnSpc>
              <a:defRPr/>
            </a:pPr>
            <a:r>
              <a:rPr lang="en-GB" sz="1800" dirty="0" err="1">
                <a:latin typeface="Arial Black"/>
                <a:cs typeface="Arial Black"/>
              </a:rPr>
              <a:t>Evo</a:t>
            </a:r>
            <a:r>
              <a:rPr lang="en-GB" sz="1800" dirty="0">
                <a:latin typeface="Arial Black"/>
                <a:cs typeface="Arial Black"/>
              </a:rPr>
              <a:t> is a better suited development process than our former waterfall process, and </a:t>
            </a:r>
          </a:p>
          <a:p>
            <a:pPr lvl="1" eaLnBrk="1" hangingPunct="1">
              <a:lnSpc>
                <a:spcPct val="90000"/>
              </a:lnSpc>
              <a:defRPr/>
            </a:pPr>
            <a:r>
              <a:rPr lang="en-GB" sz="1800" dirty="0">
                <a:latin typeface="Arial Black"/>
                <a:cs typeface="Arial Black"/>
              </a:rPr>
              <a:t>we will continue to use </a:t>
            </a:r>
            <a:r>
              <a:rPr lang="en-GB" sz="1800" dirty="0" err="1">
                <a:latin typeface="Arial Black"/>
                <a:cs typeface="Arial Black"/>
              </a:rPr>
              <a:t>Evo</a:t>
            </a:r>
            <a:r>
              <a:rPr lang="en-GB" sz="1800" dirty="0">
                <a:latin typeface="Arial Black"/>
                <a:cs typeface="Arial Black"/>
              </a:rPr>
              <a:t> in the future.</a:t>
            </a:r>
          </a:p>
          <a:p>
            <a:pPr eaLnBrk="1" hangingPunct="1">
              <a:lnSpc>
                <a:spcPct val="90000"/>
              </a:lnSpc>
              <a:defRPr/>
            </a:pPr>
            <a:r>
              <a:rPr lang="en-GB" sz="2000" dirty="0">
                <a:latin typeface="Arial Black"/>
                <a:cs typeface="Arial Black"/>
              </a:rPr>
              <a:t>What </a:t>
            </a:r>
            <a:r>
              <a:rPr lang="en-GB" sz="2000" b="1" dirty="0">
                <a:latin typeface="Arial Black"/>
                <a:cs typeface="Arial Black"/>
              </a:rPr>
              <a:t>surprised</a:t>
            </a:r>
            <a:r>
              <a:rPr lang="en-GB" sz="2000" dirty="0">
                <a:latin typeface="Arial Black"/>
                <a:cs typeface="Arial Black"/>
              </a:rPr>
              <a:t> us the most was </a:t>
            </a:r>
          </a:p>
          <a:p>
            <a:pPr lvl="1" eaLnBrk="1" hangingPunct="1">
              <a:lnSpc>
                <a:spcPct val="90000"/>
              </a:lnSpc>
              <a:defRPr/>
            </a:pPr>
            <a:r>
              <a:rPr lang="en-GB" sz="1800" dirty="0">
                <a:latin typeface="Arial Black"/>
                <a:cs typeface="Arial Black"/>
              </a:rPr>
              <a:t>the method’s </a:t>
            </a:r>
            <a:r>
              <a:rPr lang="en-GB" sz="1800" b="1" dirty="0">
                <a:latin typeface="Arial Black"/>
                <a:cs typeface="Arial Black"/>
              </a:rPr>
              <a:t>power of focusing on delivering value</a:t>
            </a:r>
            <a:r>
              <a:rPr lang="en-GB" sz="1800" dirty="0">
                <a:latin typeface="Arial Black"/>
                <a:cs typeface="Arial Black"/>
              </a:rPr>
              <a:t> for clients versus cost of implementation.</a:t>
            </a:r>
          </a:p>
          <a:p>
            <a:pPr lvl="1" eaLnBrk="1" hangingPunct="1">
              <a:lnSpc>
                <a:spcPct val="90000"/>
              </a:lnSpc>
              <a:defRPr/>
            </a:pPr>
            <a:r>
              <a:rPr lang="en-GB" sz="1800" dirty="0">
                <a:latin typeface="Arial Black"/>
                <a:cs typeface="Arial Black"/>
              </a:rPr>
              <a:t> </a:t>
            </a:r>
            <a:r>
              <a:rPr lang="en-GB" sz="1800" dirty="0" err="1">
                <a:latin typeface="Arial Black"/>
                <a:cs typeface="Arial Black"/>
              </a:rPr>
              <a:t>Evo</a:t>
            </a:r>
            <a:r>
              <a:rPr lang="en-GB" sz="1800" dirty="0">
                <a:latin typeface="Arial Black"/>
                <a:cs typeface="Arial Black"/>
              </a:rPr>
              <a:t> enables you to </a:t>
            </a:r>
            <a:r>
              <a:rPr lang="en-GB" sz="1800" b="1" dirty="0">
                <a:latin typeface="Arial Black"/>
                <a:cs typeface="Arial Black"/>
              </a:rPr>
              <a:t>re-prioritize</a:t>
            </a:r>
            <a:r>
              <a:rPr lang="en-GB" sz="1800" dirty="0">
                <a:latin typeface="Arial Black"/>
                <a:cs typeface="Arial Black"/>
              </a:rPr>
              <a:t> the next development-steps based on the weekly feedback.</a:t>
            </a:r>
          </a:p>
          <a:p>
            <a:pPr lvl="1" eaLnBrk="1" hangingPunct="1">
              <a:lnSpc>
                <a:spcPct val="90000"/>
              </a:lnSpc>
              <a:defRPr/>
            </a:pPr>
            <a:r>
              <a:rPr lang="en-GB" sz="1800" dirty="0">
                <a:latin typeface="Arial Black"/>
                <a:cs typeface="Arial Black"/>
              </a:rPr>
              <a:t>What seemed important</a:t>
            </a:r>
          </a:p>
          <a:p>
            <a:pPr marL="1085850" lvl="2" eaLnBrk="1" hangingPunct="1">
              <a:lnSpc>
                <a:spcPct val="90000"/>
              </a:lnSpc>
              <a:defRPr/>
            </a:pPr>
            <a:r>
              <a:rPr lang="en-GB" sz="1600" dirty="0">
                <a:latin typeface="Arial Black"/>
                <a:cs typeface="Arial Black"/>
              </a:rPr>
              <a:t> at the start of the project </a:t>
            </a:r>
          </a:p>
          <a:p>
            <a:pPr marL="1085850" lvl="2" eaLnBrk="1" hangingPunct="1">
              <a:lnSpc>
                <a:spcPct val="90000"/>
              </a:lnSpc>
              <a:defRPr/>
            </a:pPr>
            <a:r>
              <a:rPr lang="en-GB" sz="1600" dirty="0">
                <a:latin typeface="Arial Black"/>
                <a:cs typeface="Arial Black"/>
              </a:rPr>
              <a:t>may be replaced by other solutions </a:t>
            </a:r>
          </a:p>
          <a:p>
            <a:pPr marL="1085850" lvl="2" eaLnBrk="1" hangingPunct="1">
              <a:lnSpc>
                <a:spcPct val="90000"/>
              </a:lnSpc>
              <a:defRPr/>
            </a:pPr>
            <a:r>
              <a:rPr lang="en-GB" sz="1600" dirty="0">
                <a:latin typeface="Arial Black"/>
                <a:cs typeface="Arial Black"/>
              </a:rPr>
              <a:t>based on knowledge gained from previous steps. </a:t>
            </a:r>
          </a:p>
          <a:p>
            <a:pPr eaLnBrk="1" hangingPunct="1">
              <a:lnSpc>
                <a:spcPct val="90000"/>
              </a:lnSpc>
              <a:defRPr/>
            </a:pPr>
            <a:r>
              <a:rPr lang="en-GB" sz="2000" dirty="0">
                <a:latin typeface="Arial Black"/>
                <a:cs typeface="Arial Black"/>
              </a:rPr>
              <a:t>The method has </a:t>
            </a:r>
          </a:p>
          <a:p>
            <a:pPr lvl="1" eaLnBrk="1" hangingPunct="1">
              <a:lnSpc>
                <a:spcPct val="90000"/>
              </a:lnSpc>
              <a:defRPr/>
            </a:pPr>
            <a:r>
              <a:rPr lang="en-GB" sz="1800" dirty="0">
                <a:latin typeface="Arial Black"/>
                <a:cs typeface="Arial Black"/>
              </a:rPr>
              <a:t>high focus on </a:t>
            </a:r>
            <a:r>
              <a:rPr lang="en-GB" sz="1800" b="1" dirty="0">
                <a:latin typeface="Arial Black"/>
                <a:cs typeface="Arial Black"/>
              </a:rPr>
              <a:t>measurable product qualities</a:t>
            </a:r>
            <a:r>
              <a:rPr lang="en-GB" sz="1800" dirty="0">
                <a:latin typeface="Arial Black"/>
                <a:cs typeface="Arial Black"/>
              </a:rPr>
              <a:t>, and </a:t>
            </a:r>
          </a:p>
          <a:p>
            <a:pPr marL="1085850" lvl="2" eaLnBrk="1" hangingPunct="1">
              <a:lnSpc>
                <a:spcPct val="90000"/>
              </a:lnSpc>
              <a:defRPr/>
            </a:pPr>
            <a:r>
              <a:rPr lang="en-GB" sz="1600" dirty="0">
                <a:latin typeface="Arial Black"/>
                <a:cs typeface="Arial Black"/>
              </a:rPr>
              <a:t>defining these clearly and </a:t>
            </a:r>
            <a:r>
              <a:rPr lang="en-GB" sz="1600" dirty="0" err="1">
                <a:latin typeface="Arial Black"/>
                <a:cs typeface="Arial Black"/>
              </a:rPr>
              <a:t>testably</a:t>
            </a:r>
            <a:r>
              <a:rPr lang="en-GB" sz="1600" dirty="0">
                <a:latin typeface="Arial Black"/>
                <a:cs typeface="Arial Black"/>
              </a:rPr>
              <a:t>, requires training and maturity. </a:t>
            </a:r>
          </a:p>
          <a:p>
            <a:pPr lvl="1" eaLnBrk="1" hangingPunct="1">
              <a:lnSpc>
                <a:spcPct val="90000"/>
              </a:lnSpc>
              <a:defRPr/>
            </a:pPr>
            <a:r>
              <a:rPr lang="en-GB" sz="1800" dirty="0">
                <a:latin typeface="Arial Black"/>
                <a:cs typeface="Arial Black"/>
              </a:rPr>
              <a:t>It is important to </a:t>
            </a:r>
            <a:r>
              <a:rPr lang="en-GB" sz="1800" b="1" i="1" dirty="0">
                <a:latin typeface="Arial Black"/>
                <a:cs typeface="Arial Black"/>
              </a:rPr>
              <a:t>believe</a:t>
            </a:r>
            <a:r>
              <a:rPr lang="en-GB" sz="1800" b="1" dirty="0">
                <a:latin typeface="Arial Black"/>
                <a:cs typeface="Arial Black"/>
              </a:rPr>
              <a:t> that everything can be measured,</a:t>
            </a:r>
          </a:p>
          <a:p>
            <a:pPr marL="1085850" lvl="2" eaLnBrk="1" hangingPunct="1">
              <a:lnSpc>
                <a:spcPct val="90000"/>
              </a:lnSpc>
              <a:defRPr/>
            </a:pPr>
            <a:r>
              <a:rPr lang="en-GB" sz="1600" dirty="0">
                <a:latin typeface="Arial Black"/>
                <a:cs typeface="Arial Black"/>
              </a:rPr>
              <a:t> and to seek guidance if it seems impossible.</a:t>
            </a:r>
            <a:endParaRPr lang="en-US" sz="1600" dirty="0">
              <a:latin typeface="Arial Black"/>
              <a:cs typeface="Arial Black"/>
            </a:endParaRPr>
          </a:p>
        </p:txBody>
      </p:sp>
      <p:pic>
        <p:nvPicPr>
          <p:cNvPr id="58372" name="Picture 4" descr="binoculars 28"/>
          <p:cNvPicPr>
            <a:picLocks noChangeAspect="1" noChangeArrowheads="1"/>
          </p:cNvPicPr>
          <p:nvPr/>
        </p:nvPicPr>
        <p:blipFill>
          <a:blip r:embed="rId4"/>
          <a:srcRect/>
          <a:stretch>
            <a:fillRect/>
          </a:stretch>
        </p:blipFill>
        <p:spPr bwMode="auto">
          <a:xfrm>
            <a:off x="7467180" y="2743200"/>
            <a:ext cx="1270420" cy="1130300"/>
          </a:xfrm>
          <a:prstGeom prst="rect">
            <a:avLst/>
          </a:prstGeom>
          <a:noFill/>
          <a:ln w="9525">
            <a:noFill/>
            <a:miter lim="800000"/>
            <a:headEnd/>
            <a:tailEnd/>
          </a:ln>
        </p:spPr>
      </p:pic>
      <p:pic>
        <p:nvPicPr>
          <p:cNvPr id="58374" name="Picture 6" descr="mill voltmeter 3"/>
          <p:cNvPicPr>
            <a:picLocks noChangeAspect="1" noChangeArrowheads="1"/>
          </p:cNvPicPr>
          <p:nvPr/>
        </p:nvPicPr>
        <p:blipFill>
          <a:blip r:embed="rId5"/>
          <a:srcRect/>
          <a:stretch>
            <a:fillRect/>
          </a:stretch>
        </p:blipFill>
        <p:spPr bwMode="auto">
          <a:xfrm>
            <a:off x="7404100" y="4572000"/>
            <a:ext cx="1473200" cy="1372982"/>
          </a:xfrm>
          <a:prstGeom prst="rect">
            <a:avLst/>
          </a:prstGeom>
          <a:noFill/>
          <a:ln w="9525">
            <a:noFill/>
            <a:miter lim="800000"/>
            <a:headEnd/>
            <a:tailEnd/>
          </a:ln>
        </p:spPr>
      </p:pic>
      <p:grpSp>
        <p:nvGrpSpPr>
          <p:cNvPr id="2" name="Group 7"/>
          <p:cNvGrpSpPr>
            <a:grpSpLocks/>
          </p:cNvGrpSpPr>
          <p:nvPr/>
        </p:nvGrpSpPr>
        <p:grpSpPr bwMode="auto">
          <a:xfrm>
            <a:off x="7627770" y="6051550"/>
            <a:ext cx="1652588" cy="806450"/>
            <a:chOff x="4656" y="884"/>
            <a:chExt cx="1411" cy="790"/>
          </a:xfrm>
        </p:grpSpPr>
        <p:pic>
          <p:nvPicPr>
            <p:cNvPr id="177163" name="Picture 8" descr="Trond Johansen"/>
            <p:cNvPicPr>
              <a:picLocks noChangeAspect="1" noChangeArrowheads="1"/>
            </p:cNvPicPr>
            <p:nvPr/>
          </p:nvPicPr>
          <p:blipFill>
            <a:blip r:embed="rId6"/>
            <a:srcRect/>
            <a:stretch>
              <a:fillRect/>
            </a:stretch>
          </p:blipFill>
          <p:spPr bwMode="auto">
            <a:xfrm>
              <a:off x="4896" y="884"/>
              <a:ext cx="496" cy="496"/>
            </a:xfrm>
            <a:prstGeom prst="rect">
              <a:avLst/>
            </a:prstGeom>
            <a:noFill/>
            <a:ln w="9525">
              <a:noFill/>
              <a:miter lim="800000"/>
              <a:headEnd/>
              <a:tailEnd/>
            </a:ln>
          </p:spPr>
        </p:pic>
        <p:sp>
          <p:nvSpPr>
            <p:cNvPr id="177164" name="Text Box 9"/>
            <p:cNvSpPr txBox="1">
              <a:spLocks noChangeArrowheads="1"/>
            </p:cNvSpPr>
            <p:nvPr/>
          </p:nvSpPr>
          <p:spPr bwMode="auto">
            <a:xfrm>
              <a:off x="4656" y="1344"/>
              <a:ext cx="1411" cy="330"/>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Tree>
    <p:extLst>
      <p:ext uri="{BB962C8B-B14F-4D97-AF65-F5344CB8AC3E}">
        <p14:creationId xmlns:p14="http://schemas.microsoft.com/office/powerpoint/2010/main" val="3040207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8371">
                                            <p:txEl>
                                              <p:pRg st="0" end="0"/>
                                            </p:txEl>
                                          </p:spTgt>
                                        </p:tgtEl>
                                        <p:attrNameLst>
                                          <p:attrName>ppt_x</p:attrName>
                                        </p:attrNameLst>
                                      </p:cBhvr>
                                    </p:anim>
                                    <p:anim from="0" to="-1.0" calcmode="lin" valueType="num">
                                      <p:cBhvr>
                                        <p:cTn id="8" dur="200" decel="50000" autoRev="1" fill="hold">
                                          <p:stCondLst>
                                            <p:cond delay="600"/>
                                          </p:stCondLst>
                                        </p:cTn>
                                        <p:tgtEl>
                                          <p:spTgt spid="58371">
                                            <p:txEl>
                                              <p:pRg st="0" end="0"/>
                                            </p:txEl>
                                          </p:spTgt>
                                        </p:tgtEl>
                                        <p:attrNameLst>
                                          <p:attrName>xshear</p:attrName>
                                        </p:attrNameLst>
                                      </p:cBhvr>
                                    </p:anim>
                                    <p:animScale>
                                      <p:cBhvr>
                                        <p:cTn id="9" dur="200" decel="100000" autoRev="1" fill="hold">
                                          <p:stCondLst>
                                            <p:cond delay="600"/>
                                          </p:stCondLst>
                                        </p:cTn>
                                        <p:tgtEl>
                                          <p:spTgt spid="58371">
                                            <p:txEl>
                                              <p:pRg st="0" end="0"/>
                                            </p:txEl>
                                          </p:spTgt>
                                        </p:tgtEl>
                                      </p:cBhvr>
                                      <p:from x="100000" y="100000"/>
                                      <p:to x="80000" y="100000"/>
                                    </p:animScale>
                                    <p:anim by="(#ppt_h/3+#ppt_w*0.1)" calcmode="lin" valueType="num">
                                      <p:cBhvr additive="sum">
                                        <p:cTn id="10" dur="200" decel="100000" autoRev="1" fill="hold">
                                          <p:stCondLst>
                                            <p:cond delay="600"/>
                                          </p:stCondLst>
                                        </p:cTn>
                                        <p:tgtEl>
                                          <p:spTgt spid="58371">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58373"/>
                                        </p:tgtEl>
                                        <p:attrNameLst>
                                          <p:attrName>style.visibility</p:attrName>
                                        </p:attrNameLst>
                                      </p:cBhvr>
                                      <p:to>
                                        <p:strVal val="visible"/>
                                      </p:to>
                                    </p:set>
                                    <p:anim from="(-#ppt_w/2)" to="(#ppt_x)" calcmode="lin" valueType="num">
                                      <p:cBhvr>
                                        <p:cTn id="15" dur="600" fill="hold">
                                          <p:stCondLst>
                                            <p:cond delay="0"/>
                                          </p:stCondLst>
                                        </p:cTn>
                                        <p:tgtEl>
                                          <p:spTgt spid="58373"/>
                                        </p:tgtEl>
                                        <p:attrNameLst>
                                          <p:attrName>ppt_x</p:attrName>
                                        </p:attrNameLst>
                                      </p:cBhvr>
                                    </p:anim>
                                    <p:anim from="0" to="-1.0" calcmode="lin" valueType="num">
                                      <p:cBhvr>
                                        <p:cTn id="16" dur="200" decel="50000" autoRev="1" fill="hold">
                                          <p:stCondLst>
                                            <p:cond delay="600"/>
                                          </p:stCondLst>
                                        </p:cTn>
                                        <p:tgtEl>
                                          <p:spTgt spid="58373"/>
                                        </p:tgtEl>
                                        <p:attrNameLst>
                                          <p:attrName>xshear</p:attrName>
                                        </p:attrNameLst>
                                      </p:cBhvr>
                                    </p:anim>
                                    <p:animScale>
                                      <p:cBhvr>
                                        <p:cTn id="17" dur="200" decel="100000" autoRev="1" fill="hold">
                                          <p:stCondLst>
                                            <p:cond delay="600"/>
                                          </p:stCondLst>
                                        </p:cTn>
                                        <p:tgtEl>
                                          <p:spTgt spid="58373"/>
                                        </p:tgtEl>
                                      </p:cBhvr>
                                      <p:from x="100000" y="100000"/>
                                      <p:to x="80000" y="100000"/>
                                    </p:animScale>
                                    <p:anim by="(#ppt_h/3+#ppt_w*0.1)" calcmode="lin" valueType="num">
                                      <p:cBhvr additive="sum">
                                        <p:cTn id="18" dur="200" decel="100000" autoRev="1" fill="hold">
                                          <p:stCondLst>
                                            <p:cond delay="600"/>
                                          </p:stCondLst>
                                        </p:cTn>
                                        <p:tgtEl>
                                          <p:spTgt spid="5837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8371">
                                            <p:txEl>
                                              <p:pRg st="1" end="1"/>
                                            </p:txEl>
                                          </p:spTgt>
                                        </p:tgtEl>
                                        <p:attrNameLst>
                                          <p:attrName>style.visibility</p:attrName>
                                        </p:attrNameLst>
                                      </p:cBhvr>
                                      <p:to>
                                        <p:strVal val="visible"/>
                                      </p:to>
                                    </p:set>
                                    <p:anim from="(-#ppt_w/2)" to="(#ppt_x)" calcmode="lin" valueType="num">
                                      <p:cBhvr>
                                        <p:cTn id="23" dur="600" fill="hold">
                                          <p:stCondLst>
                                            <p:cond delay="0"/>
                                          </p:stCondLst>
                                        </p:cTn>
                                        <p:tgtEl>
                                          <p:spTgt spid="58371">
                                            <p:txEl>
                                              <p:pRg st="1" end="1"/>
                                            </p:txEl>
                                          </p:spTgt>
                                        </p:tgtEl>
                                        <p:attrNameLst>
                                          <p:attrName>ppt_x</p:attrName>
                                        </p:attrNameLst>
                                      </p:cBhvr>
                                    </p:anim>
                                    <p:anim from="0" to="-1.0" calcmode="lin" valueType="num">
                                      <p:cBhvr>
                                        <p:cTn id="24" dur="200" decel="50000" autoRev="1" fill="hold">
                                          <p:stCondLst>
                                            <p:cond delay="600"/>
                                          </p:stCondLst>
                                        </p:cTn>
                                        <p:tgtEl>
                                          <p:spTgt spid="58371">
                                            <p:txEl>
                                              <p:pRg st="1" end="1"/>
                                            </p:txEl>
                                          </p:spTgt>
                                        </p:tgtEl>
                                        <p:attrNameLst>
                                          <p:attrName>xshear</p:attrName>
                                        </p:attrNameLst>
                                      </p:cBhvr>
                                    </p:anim>
                                    <p:animScale>
                                      <p:cBhvr>
                                        <p:cTn id="25" dur="200" decel="100000" autoRev="1" fill="hold">
                                          <p:stCondLst>
                                            <p:cond delay="600"/>
                                          </p:stCondLst>
                                        </p:cTn>
                                        <p:tgtEl>
                                          <p:spTgt spid="58371">
                                            <p:txEl>
                                              <p:pRg st="1" end="1"/>
                                            </p:txEl>
                                          </p:spTgt>
                                        </p:tgtEl>
                                      </p:cBhvr>
                                      <p:from x="100000" y="100000"/>
                                      <p:to x="80000" y="100000"/>
                                    </p:animScale>
                                    <p:anim by="(#ppt_h/3+#ppt_w*0.1)" calcmode="lin" valueType="num">
                                      <p:cBhvr additive="sum">
                                        <p:cTn id="26" dur="200" decel="100000" autoRev="1" fill="hold">
                                          <p:stCondLst>
                                            <p:cond delay="600"/>
                                          </p:stCondLst>
                                        </p:cTn>
                                        <p:tgtEl>
                                          <p:spTgt spid="58371">
                                            <p:txEl>
                                              <p:pRg st="1" end="1"/>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8371">
                                            <p:txEl>
                                              <p:pRg st="2" end="2"/>
                                            </p:txEl>
                                          </p:spTgt>
                                        </p:tgtEl>
                                        <p:attrNameLst>
                                          <p:attrName>style.visibility</p:attrName>
                                        </p:attrNameLst>
                                      </p:cBhvr>
                                      <p:to>
                                        <p:strVal val="visible"/>
                                      </p:to>
                                    </p:set>
                                    <p:anim from="(-#ppt_w/2)" to="(#ppt_x)" calcmode="lin" valueType="num">
                                      <p:cBhvr>
                                        <p:cTn id="31" dur="600" fill="hold">
                                          <p:stCondLst>
                                            <p:cond delay="0"/>
                                          </p:stCondLst>
                                        </p:cTn>
                                        <p:tgtEl>
                                          <p:spTgt spid="58371">
                                            <p:txEl>
                                              <p:pRg st="2" end="2"/>
                                            </p:txEl>
                                          </p:spTgt>
                                        </p:tgtEl>
                                        <p:attrNameLst>
                                          <p:attrName>ppt_x</p:attrName>
                                        </p:attrNameLst>
                                      </p:cBhvr>
                                    </p:anim>
                                    <p:anim from="0" to="-1.0" calcmode="lin" valueType="num">
                                      <p:cBhvr>
                                        <p:cTn id="32" dur="200" decel="50000" autoRev="1" fill="hold">
                                          <p:stCondLst>
                                            <p:cond delay="600"/>
                                          </p:stCondLst>
                                        </p:cTn>
                                        <p:tgtEl>
                                          <p:spTgt spid="58371">
                                            <p:txEl>
                                              <p:pRg st="2" end="2"/>
                                            </p:txEl>
                                          </p:spTgt>
                                        </p:tgtEl>
                                        <p:attrNameLst>
                                          <p:attrName>xshear</p:attrName>
                                        </p:attrNameLst>
                                      </p:cBhvr>
                                    </p:anim>
                                    <p:animScale>
                                      <p:cBhvr>
                                        <p:cTn id="33" dur="200" decel="100000" autoRev="1" fill="hold">
                                          <p:stCondLst>
                                            <p:cond delay="600"/>
                                          </p:stCondLst>
                                        </p:cTn>
                                        <p:tgtEl>
                                          <p:spTgt spid="58371">
                                            <p:txEl>
                                              <p:pRg st="2" end="2"/>
                                            </p:txEl>
                                          </p:spTgt>
                                        </p:tgtEl>
                                      </p:cBhvr>
                                      <p:from x="100000" y="100000"/>
                                      <p:to x="80000" y="100000"/>
                                    </p:animScale>
                                    <p:anim by="(#ppt_h/3+#ppt_w*0.1)" calcmode="lin" valueType="num">
                                      <p:cBhvr additive="sum">
                                        <p:cTn id="34" dur="200" decel="100000" autoRev="1" fill="hold">
                                          <p:stCondLst>
                                            <p:cond delay="600"/>
                                          </p:stCondLst>
                                        </p:cTn>
                                        <p:tgtEl>
                                          <p:spTgt spid="58371">
                                            <p:txEl>
                                              <p:pRg st="2" end="2"/>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58371">
                                            <p:txEl>
                                              <p:pRg st="3" end="3"/>
                                            </p:txEl>
                                          </p:spTgt>
                                        </p:tgtEl>
                                        <p:attrNameLst>
                                          <p:attrName>style.visibility</p:attrName>
                                        </p:attrNameLst>
                                      </p:cBhvr>
                                      <p:to>
                                        <p:strVal val="visible"/>
                                      </p:to>
                                    </p:set>
                                    <p:anim from="(-#ppt_w/2)" to="(#ppt_x)" calcmode="lin" valueType="num">
                                      <p:cBhvr>
                                        <p:cTn id="39" dur="600" fill="hold">
                                          <p:stCondLst>
                                            <p:cond delay="0"/>
                                          </p:stCondLst>
                                        </p:cTn>
                                        <p:tgtEl>
                                          <p:spTgt spid="58371">
                                            <p:txEl>
                                              <p:pRg st="3" end="3"/>
                                            </p:txEl>
                                          </p:spTgt>
                                        </p:tgtEl>
                                        <p:attrNameLst>
                                          <p:attrName>ppt_x</p:attrName>
                                        </p:attrNameLst>
                                      </p:cBhvr>
                                    </p:anim>
                                    <p:anim from="0" to="-1.0" calcmode="lin" valueType="num">
                                      <p:cBhvr>
                                        <p:cTn id="40" dur="200" decel="50000" autoRev="1" fill="hold">
                                          <p:stCondLst>
                                            <p:cond delay="600"/>
                                          </p:stCondLst>
                                        </p:cTn>
                                        <p:tgtEl>
                                          <p:spTgt spid="58371">
                                            <p:txEl>
                                              <p:pRg st="3" end="3"/>
                                            </p:txEl>
                                          </p:spTgt>
                                        </p:tgtEl>
                                        <p:attrNameLst>
                                          <p:attrName>xshear</p:attrName>
                                        </p:attrNameLst>
                                      </p:cBhvr>
                                    </p:anim>
                                    <p:animScale>
                                      <p:cBhvr>
                                        <p:cTn id="41" dur="200" decel="100000" autoRev="1" fill="hold">
                                          <p:stCondLst>
                                            <p:cond delay="600"/>
                                          </p:stCondLst>
                                        </p:cTn>
                                        <p:tgtEl>
                                          <p:spTgt spid="58371">
                                            <p:txEl>
                                              <p:pRg st="3" end="3"/>
                                            </p:txEl>
                                          </p:spTgt>
                                        </p:tgtEl>
                                      </p:cBhvr>
                                      <p:from x="100000" y="100000"/>
                                      <p:to x="80000" y="100000"/>
                                    </p:animScale>
                                    <p:anim by="(#ppt_h/3+#ppt_w*0.1)" calcmode="lin" valueType="num">
                                      <p:cBhvr additive="sum">
                                        <p:cTn id="42" dur="200" decel="100000" autoRev="1" fill="hold">
                                          <p:stCondLst>
                                            <p:cond delay="600"/>
                                          </p:stCondLst>
                                        </p:cTn>
                                        <p:tgtEl>
                                          <p:spTgt spid="58371">
                                            <p:txEl>
                                              <p:pRg st="3" end="3"/>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58371">
                                            <p:txEl>
                                              <p:pRg st="4" end="4"/>
                                            </p:txEl>
                                          </p:spTgt>
                                        </p:tgtEl>
                                        <p:attrNameLst>
                                          <p:attrName>style.visibility</p:attrName>
                                        </p:attrNameLst>
                                      </p:cBhvr>
                                      <p:to>
                                        <p:strVal val="visible"/>
                                      </p:to>
                                    </p:set>
                                    <p:anim from="(-#ppt_w/2)" to="(#ppt_x)" calcmode="lin" valueType="num">
                                      <p:cBhvr>
                                        <p:cTn id="47" dur="600" fill="hold">
                                          <p:stCondLst>
                                            <p:cond delay="0"/>
                                          </p:stCondLst>
                                        </p:cTn>
                                        <p:tgtEl>
                                          <p:spTgt spid="58371">
                                            <p:txEl>
                                              <p:pRg st="4" end="4"/>
                                            </p:txEl>
                                          </p:spTgt>
                                        </p:tgtEl>
                                        <p:attrNameLst>
                                          <p:attrName>ppt_x</p:attrName>
                                        </p:attrNameLst>
                                      </p:cBhvr>
                                    </p:anim>
                                    <p:anim from="0" to="-1.0" calcmode="lin" valueType="num">
                                      <p:cBhvr>
                                        <p:cTn id="48" dur="200" decel="50000" autoRev="1" fill="hold">
                                          <p:stCondLst>
                                            <p:cond delay="600"/>
                                          </p:stCondLst>
                                        </p:cTn>
                                        <p:tgtEl>
                                          <p:spTgt spid="58371">
                                            <p:txEl>
                                              <p:pRg st="4" end="4"/>
                                            </p:txEl>
                                          </p:spTgt>
                                        </p:tgtEl>
                                        <p:attrNameLst>
                                          <p:attrName>xshear</p:attrName>
                                        </p:attrNameLst>
                                      </p:cBhvr>
                                    </p:anim>
                                    <p:animScale>
                                      <p:cBhvr>
                                        <p:cTn id="49" dur="200" decel="100000" autoRev="1" fill="hold">
                                          <p:stCondLst>
                                            <p:cond delay="600"/>
                                          </p:stCondLst>
                                        </p:cTn>
                                        <p:tgtEl>
                                          <p:spTgt spid="58371">
                                            <p:txEl>
                                              <p:pRg st="4" end="4"/>
                                            </p:txEl>
                                          </p:spTgt>
                                        </p:tgtEl>
                                      </p:cBhvr>
                                      <p:from x="100000" y="100000"/>
                                      <p:to x="80000" y="100000"/>
                                    </p:animScale>
                                    <p:anim by="(#ppt_h/3+#ppt_w*0.1)" calcmode="lin" valueType="num">
                                      <p:cBhvr additive="sum">
                                        <p:cTn id="50" dur="200" decel="100000" autoRev="1" fill="hold">
                                          <p:stCondLst>
                                            <p:cond delay="600"/>
                                          </p:stCondLst>
                                        </p:cTn>
                                        <p:tgtEl>
                                          <p:spTgt spid="58371">
                                            <p:txEl>
                                              <p:pRg st="4" end="4"/>
                                            </p:txEl>
                                          </p:spTgt>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nodeType="clickEffect">
                                  <p:stCondLst>
                                    <p:cond delay="0"/>
                                  </p:stCondLst>
                                  <p:childTnLst>
                                    <p:set>
                                      <p:cBhvr>
                                        <p:cTn id="54" dur="1" fill="hold">
                                          <p:stCondLst>
                                            <p:cond delay="0"/>
                                          </p:stCondLst>
                                        </p:cTn>
                                        <p:tgtEl>
                                          <p:spTgt spid="58372"/>
                                        </p:tgtEl>
                                        <p:attrNameLst>
                                          <p:attrName>style.visibility</p:attrName>
                                        </p:attrNameLst>
                                      </p:cBhvr>
                                      <p:to>
                                        <p:strVal val="visible"/>
                                      </p:to>
                                    </p:set>
                                    <p:anim from="(-#ppt_w/2)" to="(#ppt_x)" calcmode="lin" valueType="num">
                                      <p:cBhvr>
                                        <p:cTn id="55" dur="600" fill="hold">
                                          <p:stCondLst>
                                            <p:cond delay="0"/>
                                          </p:stCondLst>
                                        </p:cTn>
                                        <p:tgtEl>
                                          <p:spTgt spid="58372"/>
                                        </p:tgtEl>
                                        <p:attrNameLst>
                                          <p:attrName>ppt_x</p:attrName>
                                        </p:attrNameLst>
                                      </p:cBhvr>
                                    </p:anim>
                                    <p:anim from="0" to="-1.0" calcmode="lin" valueType="num">
                                      <p:cBhvr>
                                        <p:cTn id="56" dur="200" decel="50000" autoRev="1" fill="hold">
                                          <p:stCondLst>
                                            <p:cond delay="600"/>
                                          </p:stCondLst>
                                        </p:cTn>
                                        <p:tgtEl>
                                          <p:spTgt spid="58372"/>
                                        </p:tgtEl>
                                        <p:attrNameLst>
                                          <p:attrName>xshear</p:attrName>
                                        </p:attrNameLst>
                                      </p:cBhvr>
                                    </p:anim>
                                    <p:animScale>
                                      <p:cBhvr>
                                        <p:cTn id="57" dur="200" decel="100000" autoRev="1" fill="hold">
                                          <p:stCondLst>
                                            <p:cond delay="600"/>
                                          </p:stCondLst>
                                        </p:cTn>
                                        <p:tgtEl>
                                          <p:spTgt spid="58372"/>
                                        </p:tgtEl>
                                      </p:cBhvr>
                                      <p:from x="100000" y="100000"/>
                                      <p:to x="80000" y="100000"/>
                                    </p:animScale>
                                    <p:anim by="(#ppt_h/3+#ppt_w*0.1)" calcmode="lin" valueType="num">
                                      <p:cBhvr additive="sum">
                                        <p:cTn id="58" dur="200" decel="100000" autoRev="1" fill="hold">
                                          <p:stCondLst>
                                            <p:cond delay="600"/>
                                          </p:stCondLst>
                                        </p:cTn>
                                        <p:tgtEl>
                                          <p:spTgt spid="58372"/>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58371">
                                            <p:txEl>
                                              <p:pRg st="5" end="5"/>
                                            </p:txEl>
                                          </p:spTgt>
                                        </p:tgtEl>
                                        <p:attrNameLst>
                                          <p:attrName>style.visibility</p:attrName>
                                        </p:attrNameLst>
                                      </p:cBhvr>
                                      <p:to>
                                        <p:strVal val="visible"/>
                                      </p:to>
                                    </p:set>
                                    <p:anim from="(-#ppt_w/2)" to="(#ppt_x)" calcmode="lin" valueType="num">
                                      <p:cBhvr>
                                        <p:cTn id="63" dur="600" fill="hold">
                                          <p:stCondLst>
                                            <p:cond delay="0"/>
                                          </p:stCondLst>
                                        </p:cTn>
                                        <p:tgtEl>
                                          <p:spTgt spid="58371">
                                            <p:txEl>
                                              <p:pRg st="5" end="5"/>
                                            </p:txEl>
                                          </p:spTgt>
                                        </p:tgtEl>
                                        <p:attrNameLst>
                                          <p:attrName>ppt_x</p:attrName>
                                        </p:attrNameLst>
                                      </p:cBhvr>
                                    </p:anim>
                                    <p:anim from="0" to="-1.0" calcmode="lin" valueType="num">
                                      <p:cBhvr>
                                        <p:cTn id="64" dur="200" decel="50000" autoRev="1" fill="hold">
                                          <p:stCondLst>
                                            <p:cond delay="600"/>
                                          </p:stCondLst>
                                        </p:cTn>
                                        <p:tgtEl>
                                          <p:spTgt spid="58371">
                                            <p:txEl>
                                              <p:pRg st="5" end="5"/>
                                            </p:txEl>
                                          </p:spTgt>
                                        </p:tgtEl>
                                        <p:attrNameLst>
                                          <p:attrName>xshear</p:attrName>
                                        </p:attrNameLst>
                                      </p:cBhvr>
                                    </p:anim>
                                    <p:animScale>
                                      <p:cBhvr>
                                        <p:cTn id="65" dur="200" decel="100000" autoRev="1" fill="hold">
                                          <p:stCondLst>
                                            <p:cond delay="600"/>
                                          </p:stCondLst>
                                        </p:cTn>
                                        <p:tgtEl>
                                          <p:spTgt spid="58371">
                                            <p:txEl>
                                              <p:pRg st="5" end="5"/>
                                            </p:txEl>
                                          </p:spTgt>
                                        </p:tgtEl>
                                      </p:cBhvr>
                                      <p:from x="100000" y="100000"/>
                                      <p:to x="80000" y="100000"/>
                                    </p:animScale>
                                    <p:anim by="(#ppt_h/3+#ppt_w*0.1)" calcmode="lin" valueType="num">
                                      <p:cBhvr additive="sum">
                                        <p:cTn id="66" dur="200" decel="100000" autoRev="1" fill="hold">
                                          <p:stCondLst>
                                            <p:cond delay="600"/>
                                          </p:stCondLst>
                                        </p:cTn>
                                        <p:tgtEl>
                                          <p:spTgt spid="58371">
                                            <p:txEl>
                                              <p:pRg st="5" end="5"/>
                                            </p:txEl>
                                          </p:spTgt>
                                        </p:tgtEl>
                                        <p:attrNameLst>
                                          <p:attrName>ppt_x</p:attrName>
                                        </p:attrNameLst>
                                      </p:cBhvr>
                                    </p:anim>
                                  </p:childTnLst>
                                </p:cTn>
                              </p:par>
                            </p:childTnLst>
                          </p:cTn>
                        </p:par>
                      </p:childTnLst>
                    </p:cTn>
                  </p:par>
                  <p:par>
                    <p:cTn id="67" fill="hold">
                      <p:stCondLst>
                        <p:cond delay="indefinite"/>
                      </p:stCondLst>
                      <p:childTnLst>
                        <p:par>
                          <p:cTn id="68" fill="hold">
                            <p:stCondLst>
                              <p:cond delay="0"/>
                            </p:stCondLst>
                            <p:childTnLst>
                              <p:par>
                                <p:cTn id="69" presetID="34" presetClass="entr" presetSubtype="0" fill="hold" grpId="0" nodeType="clickEffect">
                                  <p:stCondLst>
                                    <p:cond delay="0"/>
                                  </p:stCondLst>
                                  <p:childTnLst>
                                    <p:set>
                                      <p:cBhvr>
                                        <p:cTn id="70" dur="1" fill="hold">
                                          <p:stCondLst>
                                            <p:cond delay="0"/>
                                          </p:stCondLst>
                                        </p:cTn>
                                        <p:tgtEl>
                                          <p:spTgt spid="58371">
                                            <p:txEl>
                                              <p:pRg st="6" end="6"/>
                                            </p:txEl>
                                          </p:spTgt>
                                        </p:tgtEl>
                                        <p:attrNameLst>
                                          <p:attrName>style.visibility</p:attrName>
                                        </p:attrNameLst>
                                      </p:cBhvr>
                                      <p:to>
                                        <p:strVal val="visible"/>
                                      </p:to>
                                    </p:set>
                                    <p:anim from="(-#ppt_w/2)" to="(#ppt_x)" calcmode="lin" valueType="num">
                                      <p:cBhvr>
                                        <p:cTn id="71" dur="600" fill="hold">
                                          <p:stCondLst>
                                            <p:cond delay="0"/>
                                          </p:stCondLst>
                                        </p:cTn>
                                        <p:tgtEl>
                                          <p:spTgt spid="58371">
                                            <p:txEl>
                                              <p:pRg st="6" end="6"/>
                                            </p:txEl>
                                          </p:spTgt>
                                        </p:tgtEl>
                                        <p:attrNameLst>
                                          <p:attrName>ppt_x</p:attrName>
                                        </p:attrNameLst>
                                      </p:cBhvr>
                                    </p:anim>
                                    <p:anim from="0" to="-1.0" calcmode="lin" valueType="num">
                                      <p:cBhvr>
                                        <p:cTn id="72" dur="200" decel="50000" autoRev="1" fill="hold">
                                          <p:stCondLst>
                                            <p:cond delay="600"/>
                                          </p:stCondLst>
                                        </p:cTn>
                                        <p:tgtEl>
                                          <p:spTgt spid="58371">
                                            <p:txEl>
                                              <p:pRg st="6" end="6"/>
                                            </p:txEl>
                                          </p:spTgt>
                                        </p:tgtEl>
                                        <p:attrNameLst>
                                          <p:attrName>xshear</p:attrName>
                                        </p:attrNameLst>
                                      </p:cBhvr>
                                    </p:anim>
                                    <p:animScale>
                                      <p:cBhvr>
                                        <p:cTn id="73" dur="200" decel="100000" autoRev="1" fill="hold">
                                          <p:stCondLst>
                                            <p:cond delay="600"/>
                                          </p:stCondLst>
                                        </p:cTn>
                                        <p:tgtEl>
                                          <p:spTgt spid="58371">
                                            <p:txEl>
                                              <p:pRg st="6" end="6"/>
                                            </p:txEl>
                                          </p:spTgt>
                                        </p:tgtEl>
                                      </p:cBhvr>
                                      <p:from x="100000" y="100000"/>
                                      <p:to x="80000" y="100000"/>
                                    </p:animScale>
                                    <p:anim by="(#ppt_h/3+#ppt_w*0.1)" calcmode="lin" valueType="num">
                                      <p:cBhvr additive="sum">
                                        <p:cTn id="74" dur="200" decel="100000" autoRev="1" fill="hold">
                                          <p:stCondLst>
                                            <p:cond delay="600"/>
                                          </p:stCondLst>
                                        </p:cTn>
                                        <p:tgtEl>
                                          <p:spTgt spid="58371">
                                            <p:txEl>
                                              <p:pRg st="6" end="6"/>
                                            </p:txEl>
                                          </p:spTgt>
                                        </p:tgtEl>
                                        <p:attrNameLst>
                                          <p:attrName>ppt_x</p:attrName>
                                        </p:attrNameLst>
                                      </p:cBhvr>
                                    </p:anim>
                                  </p:childTnLst>
                                </p:cTn>
                              </p:par>
                            </p:childTnLst>
                          </p:cTn>
                        </p:par>
                      </p:childTnLst>
                    </p:cTn>
                  </p:par>
                  <p:par>
                    <p:cTn id="75" fill="hold">
                      <p:stCondLst>
                        <p:cond delay="indefinite"/>
                      </p:stCondLst>
                      <p:childTnLst>
                        <p:par>
                          <p:cTn id="76" fill="hold">
                            <p:stCondLst>
                              <p:cond delay="0"/>
                            </p:stCondLst>
                            <p:childTnLst>
                              <p:par>
                                <p:cTn id="77" presetID="34" presetClass="entr" presetSubtype="0" fill="hold" grpId="0" nodeType="clickEffect">
                                  <p:stCondLst>
                                    <p:cond delay="0"/>
                                  </p:stCondLst>
                                  <p:childTnLst>
                                    <p:set>
                                      <p:cBhvr>
                                        <p:cTn id="78" dur="1" fill="hold">
                                          <p:stCondLst>
                                            <p:cond delay="0"/>
                                          </p:stCondLst>
                                        </p:cTn>
                                        <p:tgtEl>
                                          <p:spTgt spid="58371">
                                            <p:txEl>
                                              <p:pRg st="7" end="7"/>
                                            </p:txEl>
                                          </p:spTgt>
                                        </p:tgtEl>
                                        <p:attrNameLst>
                                          <p:attrName>style.visibility</p:attrName>
                                        </p:attrNameLst>
                                      </p:cBhvr>
                                      <p:to>
                                        <p:strVal val="visible"/>
                                      </p:to>
                                    </p:set>
                                    <p:anim from="(-#ppt_w/2)" to="(#ppt_x)" calcmode="lin" valueType="num">
                                      <p:cBhvr>
                                        <p:cTn id="79" dur="600" fill="hold">
                                          <p:stCondLst>
                                            <p:cond delay="0"/>
                                          </p:stCondLst>
                                        </p:cTn>
                                        <p:tgtEl>
                                          <p:spTgt spid="58371">
                                            <p:txEl>
                                              <p:pRg st="7" end="7"/>
                                            </p:txEl>
                                          </p:spTgt>
                                        </p:tgtEl>
                                        <p:attrNameLst>
                                          <p:attrName>ppt_x</p:attrName>
                                        </p:attrNameLst>
                                      </p:cBhvr>
                                    </p:anim>
                                    <p:anim from="0" to="-1.0" calcmode="lin" valueType="num">
                                      <p:cBhvr>
                                        <p:cTn id="80" dur="200" decel="50000" autoRev="1" fill="hold">
                                          <p:stCondLst>
                                            <p:cond delay="600"/>
                                          </p:stCondLst>
                                        </p:cTn>
                                        <p:tgtEl>
                                          <p:spTgt spid="58371">
                                            <p:txEl>
                                              <p:pRg st="7" end="7"/>
                                            </p:txEl>
                                          </p:spTgt>
                                        </p:tgtEl>
                                        <p:attrNameLst>
                                          <p:attrName>xshear</p:attrName>
                                        </p:attrNameLst>
                                      </p:cBhvr>
                                    </p:anim>
                                    <p:animScale>
                                      <p:cBhvr>
                                        <p:cTn id="81" dur="200" decel="100000" autoRev="1" fill="hold">
                                          <p:stCondLst>
                                            <p:cond delay="600"/>
                                          </p:stCondLst>
                                        </p:cTn>
                                        <p:tgtEl>
                                          <p:spTgt spid="58371">
                                            <p:txEl>
                                              <p:pRg st="7" end="7"/>
                                            </p:txEl>
                                          </p:spTgt>
                                        </p:tgtEl>
                                      </p:cBhvr>
                                      <p:from x="100000" y="100000"/>
                                      <p:to x="80000" y="100000"/>
                                    </p:animScale>
                                    <p:anim by="(#ppt_h/3+#ppt_w*0.1)" calcmode="lin" valueType="num">
                                      <p:cBhvr additive="sum">
                                        <p:cTn id="82" dur="200" decel="100000" autoRev="1" fill="hold">
                                          <p:stCondLst>
                                            <p:cond delay="600"/>
                                          </p:stCondLst>
                                        </p:cTn>
                                        <p:tgtEl>
                                          <p:spTgt spid="58371">
                                            <p:txEl>
                                              <p:pRg st="7" end="7"/>
                                            </p:txEl>
                                          </p:spTgt>
                                        </p:tgtEl>
                                        <p:attrNameLst>
                                          <p:attrName>ppt_x</p:attrName>
                                        </p:attrNameLst>
                                      </p:cBhvr>
                                    </p:anim>
                                  </p:childTnLst>
                                </p:cTn>
                              </p:par>
                            </p:childTnLst>
                          </p:cTn>
                        </p:par>
                      </p:childTnLst>
                    </p:cTn>
                  </p:par>
                  <p:par>
                    <p:cTn id="83" fill="hold">
                      <p:stCondLst>
                        <p:cond delay="indefinite"/>
                      </p:stCondLst>
                      <p:childTnLst>
                        <p:par>
                          <p:cTn id="84" fill="hold">
                            <p:stCondLst>
                              <p:cond delay="0"/>
                            </p:stCondLst>
                            <p:childTnLst>
                              <p:par>
                                <p:cTn id="85" presetID="34" presetClass="entr" presetSubtype="0" fill="hold" grpId="0" nodeType="clickEffect">
                                  <p:stCondLst>
                                    <p:cond delay="0"/>
                                  </p:stCondLst>
                                  <p:childTnLst>
                                    <p:set>
                                      <p:cBhvr>
                                        <p:cTn id="86" dur="1" fill="hold">
                                          <p:stCondLst>
                                            <p:cond delay="0"/>
                                          </p:stCondLst>
                                        </p:cTn>
                                        <p:tgtEl>
                                          <p:spTgt spid="58371">
                                            <p:txEl>
                                              <p:pRg st="8" end="8"/>
                                            </p:txEl>
                                          </p:spTgt>
                                        </p:tgtEl>
                                        <p:attrNameLst>
                                          <p:attrName>style.visibility</p:attrName>
                                        </p:attrNameLst>
                                      </p:cBhvr>
                                      <p:to>
                                        <p:strVal val="visible"/>
                                      </p:to>
                                    </p:set>
                                    <p:anim from="(-#ppt_w/2)" to="(#ppt_x)" calcmode="lin" valueType="num">
                                      <p:cBhvr>
                                        <p:cTn id="87" dur="600" fill="hold">
                                          <p:stCondLst>
                                            <p:cond delay="0"/>
                                          </p:stCondLst>
                                        </p:cTn>
                                        <p:tgtEl>
                                          <p:spTgt spid="58371">
                                            <p:txEl>
                                              <p:pRg st="8" end="8"/>
                                            </p:txEl>
                                          </p:spTgt>
                                        </p:tgtEl>
                                        <p:attrNameLst>
                                          <p:attrName>ppt_x</p:attrName>
                                        </p:attrNameLst>
                                      </p:cBhvr>
                                    </p:anim>
                                    <p:anim from="0" to="-1.0" calcmode="lin" valueType="num">
                                      <p:cBhvr>
                                        <p:cTn id="88" dur="200" decel="50000" autoRev="1" fill="hold">
                                          <p:stCondLst>
                                            <p:cond delay="600"/>
                                          </p:stCondLst>
                                        </p:cTn>
                                        <p:tgtEl>
                                          <p:spTgt spid="58371">
                                            <p:txEl>
                                              <p:pRg st="8" end="8"/>
                                            </p:txEl>
                                          </p:spTgt>
                                        </p:tgtEl>
                                        <p:attrNameLst>
                                          <p:attrName>xshear</p:attrName>
                                        </p:attrNameLst>
                                      </p:cBhvr>
                                    </p:anim>
                                    <p:animScale>
                                      <p:cBhvr>
                                        <p:cTn id="89" dur="200" decel="100000" autoRev="1" fill="hold">
                                          <p:stCondLst>
                                            <p:cond delay="600"/>
                                          </p:stCondLst>
                                        </p:cTn>
                                        <p:tgtEl>
                                          <p:spTgt spid="58371">
                                            <p:txEl>
                                              <p:pRg st="8" end="8"/>
                                            </p:txEl>
                                          </p:spTgt>
                                        </p:tgtEl>
                                      </p:cBhvr>
                                      <p:from x="100000" y="100000"/>
                                      <p:to x="80000" y="100000"/>
                                    </p:animScale>
                                    <p:anim by="(#ppt_h/3+#ppt_w*0.1)" calcmode="lin" valueType="num">
                                      <p:cBhvr additive="sum">
                                        <p:cTn id="90" dur="200" decel="100000" autoRev="1" fill="hold">
                                          <p:stCondLst>
                                            <p:cond delay="600"/>
                                          </p:stCondLst>
                                        </p:cTn>
                                        <p:tgtEl>
                                          <p:spTgt spid="58371">
                                            <p:txEl>
                                              <p:pRg st="8" end="8"/>
                                            </p:txEl>
                                          </p:spTgt>
                                        </p:tgtEl>
                                        <p:attrNameLst>
                                          <p:attrName>ppt_x</p:attrName>
                                        </p:attrNameLst>
                                      </p:cBhvr>
                                    </p:anim>
                                  </p:childTnLst>
                                </p:cTn>
                              </p:par>
                            </p:childTnLst>
                          </p:cTn>
                        </p:par>
                      </p:childTnLst>
                    </p:cTn>
                  </p:par>
                  <p:par>
                    <p:cTn id="91" fill="hold">
                      <p:stCondLst>
                        <p:cond delay="indefinite"/>
                      </p:stCondLst>
                      <p:childTnLst>
                        <p:par>
                          <p:cTn id="92" fill="hold">
                            <p:stCondLst>
                              <p:cond delay="0"/>
                            </p:stCondLst>
                            <p:childTnLst>
                              <p:par>
                                <p:cTn id="93" presetID="34" presetClass="entr" presetSubtype="0" fill="hold" grpId="0" nodeType="clickEffect">
                                  <p:stCondLst>
                                    <p:cond delay="0"/>
                                  </p:stCondLst>
                                  <p:childTnLst>
                                    <p:set>
                                      <p:cBhvr>
                                        <p:cTn id="94" dur="1" fill="hold">
                                          <p:stCondLst>
                                            <p:cond delay="0"/>
                                          </p:stCondLst>
                                        </p:cTn>
                                        <p:tgtEl>
                                          <p:spTgt spid="58371">
                                            <p:txEl>
                                              <p:pRg st="9" end="9"/>
                                            </p:txEl>
                                          </p:spTgt>
                                        </p:tgtEl>
                                        <p:attrNameLst>
                                          <p:attrName>style.visibility</p:attrName>
                                        </p:attrNameLst>
                                      </p:cBhvr>
                                      <p:to>
                                        <p:strVal val="visible"/>
                                      </p:to>
                                    </p:set>
                                    <p:anim from="(-#ppt_w/2)" to="(#ppt_x)" calcmode="lin" valueType="num">
                                      <p:cBhvr>
                                        <p:cTn id="95" dur="600" fill="hold">
                                          <p:stCondLst>
                                            <p:cond delay="0"/>
                                          </p:stCondLst>
                                        </p:cTn>
                                        <p:tgtEl>
                                          <p:spTgt spid="58371">
                                            <p:txEl>
                                              <p:pRg st="9" end="9"/>
                                            </p:txEl>
                                          </p:spTgt>
                                        </p:tgtEl>
                                        <p:attrNameLst>
                                          <p:attrName>ppt_x</p:attrName>
                                        </p:attrNameLst>
                                      </p:cBhvr>
                                    </p:anim>
                                    <p:anim from="0" to="-1.0" calcmode="lin" valueType="num">
                                      <p:cBhvr>
                                        <p:cTn id="96" dur="200" decel="50000" autoRev="1" fill="hold">
                                          <p:stCondLst>
                                            <p:cond delay="600"/>
                                          </p:stCondLst>
                                        </p:cTn>
                                        <p:tgtEl>
                                          <p:spTgt spid="58371">
                                            <p:txEl>
                                              <p:pRg st="9" end="9"/>
                                            </p:txEl>
                                          </p:spTgt>
                                        </p:tgtEl>
                                        <p:attrNameLst>
                                          <p:attrName>xshear</p:attrName>
                                        </p:attrNameLst>
                                      </p:cBhvr>
                                    </p:anim>
                                    <p:animScale>
                                      <p:cBhvr>
                                        <p:cTn id="97" dur="200" decel="100000" autoRev="1" fill="hold">
                                          <p:stCondLst>
                                            <p:cond delay="600"/>
                                          </p:stCondLst>
                                        </p:cTn>
                                        <p:tgtEl>
                                          <p:spTgt spid="58371">
                                            <p:txEl>
                                              <p:pRg st="9" end="9"/>
                                            </p:txEl>
                                          </p:spTgt>
                                        </p:tgtEl>
                                      </p:cBhvr>
                                      <p:from x="100000" y="100000"/>
                                      <p:to x="80000" y="100000"/>
                                    </p:animScale>
                                    <p:anim by="(#ppt_h/3+#ppt_w*0.1)" calcmode="lin" valueType="num">
                                      <p:cBhvr additive="sum">
                                        <p:cTn id="98" dur="200" decel="100000" autoRev="1" fill="hold">
                                          <p:stCondLst>
                                            <p:cond delay="600"/>
                                          </p:stCondLst>
                                        </p:cTn>
                                        <p:tgtEl>
                                          <p:spTgt spid="58371">
                                            <p:txEl>
                                              <p:pRg st="9" end="9"/>
                                            </p:txEl>
                                          </p:spTgt>
                                        </p:tgtEl>
                                        <p:attrNameLst>
                                          <p:attrName>ppt_x</p:attrName>
                                        </p:attrNameLst>
                                      </p:cBhvr>
                                    </p:anim>
                                  </p:childTnLst>
                                </p:cTn>
                              </p:par>
                            </p:childTnLst>
                          </p:cTn>
                        </p:par>
                      </p:childTnLst>
                    </p:cTn>
                  </p:par>
                  <p:par>
                    <p:cTn id="99" fill="hold">
                      <p:stCondLst>
                        <p:cond delay="indefinite"/>
                      </p:stCondLst>
                      <p:childTnLst>
                        <p:par>
                          <p:cTn id="100" fill="hold">
                            <p:stCondLst>
                              <p:cond delay="0"/>
                            </p:stCondLst>
                            <p:childTnLst>
                              <p:par>
                                <p:cTn id="101" presetID="34" presetClass="entr" presetSubtype="0" fill="hold" grpId="0" nodeType="clickEffect">
                                  <p:stCondLst>
                                    <p:cond delay="0"/>
                                  </p:stCondLst>
                                  <p:childTnLst>
                                    <p:set>
                                      <p:cBhvr>
                                        <p:cTn id="102" dur="1" fill="hold">
                                          <p:stCondLst>
                                            <p:cond delay="0"/>
                                          </p:stCondLst>
                                        </p:cTn>
                                        <p:tgtEl>
                                          <p:spTgt spid="58371">
                                            <p:txEl>
                                              <p:pRg st="10" end="10"/>
                                            </p:txEl>
                                          </p:spTgt>
                                        </p:tgtEl>
                                        <p:attrNameLst>
                                          <p:attrName>style.visibility</p:attrName>
                                        </p:attrNameLst>
                                      </p:cBhvr>
                                      <p:to>
                                        <p:strVal val="visible"/>
                                      </p:to>
                                    </p:set>
                                    <p:anim from="(-#ppt_w/2)" to="(#ppt_x)" calcmode="lin" valueType="num">
                                      <p:cBhvr>
                                        <p:cTn id="103" dur="600" fill="hold">
                                          <p:stCondLst>
                                            <p:cond delay="0"/>
                                          </p:stCondLst>
                                        </p:cTn>
                                        <p:tgtEl>
                                          <p:spTgt spid="58371">
                                            <p:txEl>
                                              <p:pRg st="10" end="10"/>
                                            </p:txEl>
                                          </p:spTgt>
                                        </p:tgtEl>
                                        <p:attrNameLst>
                                          <p:attrName>ppt_x</p:attrName>
                                        </p:attrNameLst>
                                      </p:cBhvr>
                                    </p:anim>
                                    <p:anim from="0" to="-1.0" calcmode="lin" valueType="num">
                                      <p:cBhvr>
                                        <p:cTn id="104" dur="200" decel="50000" autoRev="1" fill="hold">
                                          <p:stCondLst>
                                            <p:cond delay="600"/>
                                          </p:stCondLst>
                                        </p:cTn>
                                        <p:tgtEl>
                                          <p:spTgt spid="58371">
                                            <p:txEl>
                                              <p:pRg st="10" end="10"/>
                                            </p:txEl>
                                          </p:spTgt>
                                        </p:tgtEl>
                                        <p:attrNameLst>
                                          <p:attrName>xshear</p:attrName>
                                        </p:attrNameLst>
                                      </p:cBhvr>
                                    </p:anim>
                                    <p:animScale>
                                      <p:cBhvr>
                                        <p:cTn id="105" dur="200" decel="100000" autoRev="1" fill="hold">
                                          <p:stCondLst>
                                            <p:cond delay="600"/>
                                          </p:stCondLst>
                                        </p:cTn>
                                        <p:tgtEl>
                                          <p:spTgt spid="58371">
                                            <p:txEl>
                                              <p:pRg st="10" end="10"/>
                                            </p:txEl>
                                          </p:spTgt>
                                        </p:tgtEl>
                                      </p:cBhvr>
                                      <p:from x="100000" y="100000"/>
                                      <p:to x="80000" y="100000"/>
                                    </p:animScale>
                                    <p:anim by="(#ppt_h/3+#ppt_w*0.1)" calcmode="lin" valueType="num">
                                      <p:cBhvr additive="sum">
                                        <p:cTn id="106" dur="200" decel="100000" autoRev="1" fill="hold">
                                          <p:stCondLst>
                                            <p:cond delay="600"/>
                                          </p:stCondLst>
                                        </p:cTn>
                                        <p:tgtEl>
                                          <p:spTgt spid="58371">
                                            <p:txEl>
                                              <p:pRg st="10" end="10"/>
                                            </p:txEl>
                                          </p:spTgt>
                                        </p:tgtEl>
                                        <p:attrNameLst>
                                          <p:attrName>ppt_x</p:attrName>
                                        </p:attrNameLst>
                                      </p:cBhvr>
                                    </p:anim>
                                  </p:childTnLst>
                                </p:cTn>
                              </p:par>
                            </p:childTnLst>
                          </p:cTn>
                        </p:par>
                      </p:childTnLst>
                    </p:cTn>
                  </p:par>
                  <p:par>
                    <p:cTn id="107" fill="hold">
                      <p:stCondLst>
                        <p:cond delay="indefinite"/>
                      </p:stCondLst>
                      <p:childTnLst>
                        <p:par>
                          <p:cTn id="108" fill="hold">
                            <p:stCondLst>
                              <p:cond delay="0"/>
                            </p:stCondLst>
                            <p:childTnLst>
                              <p:par>
                                <p:cTn id="109" presetID="34" presetClass="entr" presetSubtype="0" fill="hold" grpId="0" nodeType="clickEffect">
                                  <p:stCondLst>
                                    <p:cond delay="0"/>
                                  </p:stCondLst>
                                  <p:childTnLst>
                                    <p:set>
                                      <p:cBhvr>
                                        <p:cTn id="110" dur="1" fill="hold">
                                          <p:stCondLst>
                                            <p:cond delay="0"/>
                                          </p:stCondLst>
                                        </p:cTn>
                                        <p:tgtEl>
                                          <p:spTgt spid="58371">
                                            <p:txEl>
                                              <p:pRg st="11" end="11"/>
                                            </p:txEl>
                                          </p:spTgt>
                                        </p:tgtEl>
                                        <p:attrNameLst>
                                          <p:attrName>style.visibility</p:attrName>
                                        </p:attrNameLst>
                                      </p:cBhvr>
                                      <p:to>
                                        <p:strVal val="visible"/>
                                      </p:to>
                                    </p:set>
                                    <p:anim from="(-#ppt_w/2)" to="(#ppt_x)" calcmode="lin" valueType="num">
                                      <p:cBhvr>
                                        <p:cTn id="111" dur="600" fill="hold">
                                          <p:stCondLst>
                                            <p:cond delay="0"/>
                                          </p:stCondLst>
                                        </p:cTn>
                                        <p:tgtEl>
                                          <p:spTgt spid="58371">
                                            <p:txEl>
                                              <p:pRg st="11" end="11"/>
                                            </p:txEl>
                                          </p:spTgt>
                                        </p:tgtEl>
                                        <p:attrNameLst>
                                          <p:attrName>ppt_x</p:attrName>
                                        </p:attrNameLst>
                                      </p:cBhvr>
                                    </p:anim>
                                    <p:anim from="0" to="-1.0" calcmode="lin" valueType="num">
                                      <p:cBhvr>
                                        <p:cTn id="112" dur="200" decel="50000" autoRev="1" fill="hold">
                                          <p:stCondLst>
                                            <p:cond delay="600"/>
                                          </p:stCondLst>
                                        </p:cTn>
                                        <p:tgtEl>
                                          <p:spTgt spid="58371">
                                            <p:txEl>
                                              <p:pRg st="11" end="11"/>
                                            </p:txEl>
                                          </p:spTgt>
                                        </p:tgtEl>
                                        <p:attrNameLst>
                                          <p:attrName>xshear</p:attrName>
                                        </p:attrNameLst>
                                      </p:cBhvr>
                                    </p:anim>
                                    <p:animScale>
                                      <p:cBhvr>
                                        <p:cTn id="113" dur="200" decel="100000" autoRev="1" fill="hold">
                                          <p:stCondLst>
                                            <p:cond delay="600"/>
                                          </p:stCondLst>
                                        </p:cTn>
                                        <p:tgtEl>
                                          <p:spTgt spid="58371">
                                            <p:txEl>
                                              <p:pRg st="11" end="11"/>
                                            </p:txEl>
                                          </p:spTgt>
                                        </p:tgtEl>
                                      </p:cBhvr>
                                      <p:from x="100000" y="100000"/>
                                      <p:to x="80000" y="100000"/>
                                    </p:animScale>
                                    <p:anim by="(#ppt_h/3+#ppt_w*0.1)" calcmode="lin" valueType="num">
                                      <p:cBhvr additive="sum">
                                        <p:cTn id="114" dur="200" decel="100000" autoRev="1" fill="hold">
                                          <p:stCondLst>
                                            <p:cond delay="600"/>
                                          </p:stCondLst>
                                        </p:cTn>
                                        <p:tgtEl>
                                          <p:spTgt spid="58371">
                                            <p:txEl>
                                              <p:pRg st="11" end="11"/>
                                            </p:txEl>
                                          </p:spTgt>
                                        </p:tgtEl>
                                        <p:attrNameLst>
                                          <p:attrName>ppt_x</p:attrName>
                                        </p:attrNameLst>
                                      </p:cBhvr>
                                    </p:anim>
                                  </p:childTnLst>
                                </p:cTn>
                              </p:par>
                            </p:childTnLst>
                          </p:cTn>
                        </p:par>
                      </p:childTnLst>
                    </p:cTn>
                  </p:par>
                  <p:par>
                    <p:cTn id="115" fill="hold">
                      <p:stCondLst>
                        <p:cond delay="indefinite"/>
                      </p:stCondLst>
                      <p:childTnLst>
                        <p:par>
                          <p:cTn id="116" fill="hold">
                            <p:stCondLst>
                              <p:cond delay="0"/>
                            </p:stCondLst>
                            <p:childTnLst>
                              <p:par>
                                <p:cTn id="117" presetID="15" presetClass="entr" presetSubtype="0" fill="hold" nodeType="clickEffect">
                                  <p:stCondLst>
                                    <p:cond delay="0"/>
                                  </p:stCondLst>
                                  <p:childTnLst>
                                    <p:set>
                                      <p:cBhvr>
                                        <p:cTn id="118" dur="1" fill="hold">
                                          <p:stCondLst>
                                            <p:cond delay="0"/>
                                          </p:stCondLst>
                                        </p:cTn>
                                        <p:tgtEl>
                                          <p:spTgt spid="58374"/>
                                        </p:tgtEl>
                                        <p:attrNameLst>
                                          <p:attrName>style.visibility</p:attrName>
                                        </p:attrNameLst>
                                      </p:cBhvr>
                                      <p:to>
                                        <p:strVal val="visible"/>
                                      </p:to>
                                    </p:set>
                                    <p:anim calcmode="lin" valueType="num">
                                      <p:cBhvr>
                                        <p:cTn id="119" dur="1000" fill="hold"/>
                                        <p:tgtEl>
                                          <p:spTgt spid="58374"/>
                                        </p:tgtEl>
                                        <p:attrNameLst>
                                          <p:attrName>ppt_w</p:attrName>
                                        </p:attrNameLst>
                                      </p:cBhvr>
                                      <p:tavLst>
                                        <p:tav tm="0">
                                          <p:val>
                                            <p:fltVal val="0"/>
                                          </p:val>
                                        </p:tav>
                                        <p:tav tm="100000">
                                          <p:val>
                                            <p:strVal val="#ppt_w"/>
                                          </p:val>
                                        </p:tav>
                                      </p:tavLst>
                                    </p:anim>
                                    <p:anim calcmode="lin" valueType="num">
                                      <p:cBhvr>
                                        <p:cTn id="120" dur="1000" fill="hold"/>
                                        <p:tgtEl>
                                          <p:spTgt spid="58374"/>
                                        </p:tgtEl>
                                        <p:attrNameLst>
                                          <p:attrName>ppt_h</p:attrName>
                                        </p:attrNameLst>
                                      </p:cBhvr>
                                      <p:tavLst>
                                        <p:tav tm="0">
                                          <p:val>
                                            <p:fltVal val="0"/>
                                          </p:val>
                                        </p:tav>
                                        <p:tav tm="100000">
                                          <p:val>
                                            <p:strVal val="#ppt_h"/>
                                          </p:val>
                                        </p:tav>
                                      </p:tavLst>
                                    </p:anim>
                                    <p:anim calcmode="lin" valueType="num">
                                      <p:cBhvr>
                                        <p:cTn id="121" dur="1000" fill="hold"/>
                                        <p:tgtEl>
                                          <p:spTgt spid="58374"/>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58374"/>
                                        </p:tgtEl>
                                        <p:attrNameLst>
                                          <p:attrName>ppt_y</p:attrName>
                                        </p:attrNameLst>
                                      </p:cBhvr>
                                      <p:tavLst>
                                        <p:tav tm="0" fmla="#ppt_y+(sin(-2*pi*(1-$))*-#ppt_x+cos(-2*pi*(1-$))*(1-#ppt_y))*(1-$)">
                                          <p:val>
                                            <p:fltVal val="0"/>
                                          </p:val>
                                        </p:tav>
                                        <p:tav tm="100000">
                                          <p:val>
                                            <p:fltVal val="1"/>
                                          </p:val>
                                        </p:tav>
                                      </p:tavLst>
                                    </p:anim>
                                  </p:childTnLst>
                                </p:cTn>
                              </p:par>
                              <p:par>
                                <p:cTn id="123" presetID="34" presetClass="entr" presetSubtype="0" fill="hold" grpId="0" nodeType="withEffect">
                                  <p:stCondLst>
                                    <p:cond delay="0"/>
                                  </p:stCondLst>
                                  <p:childTnLst>
                                    <p:set>
                                      <p:cBhvr>
                                        <p:cTn id="124" dur="1" fill="hold">
                                          <p:stCondLst>
                                            <p:cond delay="0"/>
                                          </p:stCondLst>
                                        </p:cTn>
                                        <p:tgtEl>
                                          <p:spTgt spid="58371">
                                            <p:txEl>
                                              <p:pRg st="12" end="12"/>
                                            </p:txEl>
                                          </p:spTgt>
                                        </p:tgtEl>
                                        <p:attrNameLst>
                                          <p:attrName>style.visibility</p:attrName>
                                        </p:attrNameLst>
                                      </p:cBhvr>
                                      <p:to>
                                        <p:strVal val="visible"/>
                                      </p:to>
                                    </p:set>
                                    <p:anim from="(-#ppt_w/2)" to="(#ppt_x)" calcmode="lin" valueType="num">
                                      <p:cBhvr>
                                        <p:cTn id="125" dur="600" fill="hold">
                                          <p:stCondLst>
                                            <p:cond delay="0"/>
                                          </p:stCondLst>
                                        </p:cTn>
                                        <p:tgtEl>
                                          <p:spTgt spid="58371">
                                            <p:txEl>
                                              <p:pRg st="12" end="12"/>
                                            </p:txEl>
                                          </p:spTgt>
                                        </p:tgtEl>
                                        <p:attrNameLst>
                                          <p:attrName>ppt_x</p:attrName>
                                        </p:attrNameLst>
                                      </p:cBhvr>
                                    </p:anim>
                                    <p:anim from="0" to="-1.0" calcmode="lin" valueType="num">
                                      <p:cBhvr>
                                        <p:cTn id="126" dur="200" decel="50000" autoRev="1" fill="hold">
                                          <p:stCondLst>
                                            <p:cond delay="600"/>
                                          </p:stCondLst>
                                        </p:cTn>
                                        <p:tgtEl>
                                          <p:spTgt spid="58371">
                                            <p:txEl>
                                              <p:pRg st="12" end="12"/>
                                            </p:txEl>
                                          </p:spTgt>
                                        </p:tgtEl>
                                        <p:attrNameLst>
                                          <p:attrName>xshear</p:attrName>
                                        </p:attrNameLst>
                                      </p:cBhvr>
                                    </p:anim>
                                    <p:animScale>
                                      <p:cBhvr>
                                        <p:cTn id="127" dur="200" decel="100000" autoRev="1" fill="hold">
                                          <p:stCondLst>
                                            <p:cond delay="600"/>
                                          </p:stCondLst>
                                        </p:cTn>
                                        <p:tgtEl>
                                          <p:spTgt spid="58371">
                                            <p:txEl>
                                              <p:pRg st="12" end="12"/>
                                            </p:txEl>
                                          </p:spTgt>
                                        </p:tgtEl>
                                      </p:cBhvr>
                                      <p:from x="100000" y="100000"/>
                                      <p:to x="80000" y="100000"/>
                                    </p:animScale>
                                    <p:anim by="(#ppt_h/3+#ppt_w*0.1)" calcmode="lin" valueType="num">
                                      <p:cBhvr additive="sum">
                                        <p:cTn id="128" dur="200" decel="100000" autoRev="1" fill="hold">
                                          <p:stCondLst>
                                            <p:cond delay="600"/>
                                          </p:stCondLst>
                                        </p:cTn>
                                        <p:tgtEl>
                                          <p:spTgt spid="58371">
                                            <p:txEl>
                                              <p:pRg st="12" end="12"/>
                                            </p:txEl>
                                          </p:spTgt>
                                        </p:tgtEl>
                                        <p:attrNameLst>
                                          <p:attrName>ppt_x</p:attrName>
                                        </p:attrNameLst>
                                      </p:cBhvr>
                                    </p:anim>
                                  </p:childTnLst>
                                </p:cTn>
                              </p:par>
                            </p:childTnLst>
                          </p:cTn>
                        </p:par>
                      </p:childTnLst>
                    </p:cTn>
                  </p:par>
                  <p:par>
                    <p:cTn id="129" fill="hold">
                      <p:stCondLst>
                        <p:cond delay="indefinite"/>
                      </p:stCondLst>
                      <p:childTnLst>
                        <p:par>
                          <p:cTn id="130" fill="hold">
                            <p:stCondLst>
                              <p:cond delay="0"/>
                            </p:stCondLst>
                            <p:childTnLst>
                              <p:par>
                                <p:cTn id="131" presetID="34" presetClass="entr" presetSubtype="0" fill="hold" grpId="0" nodeType="clickEffect">
                                  <p:stCondLst>
                                    <p:cond delay="0"/>
                                  </p:stCondLst>
                                  <p:childTnLst>
                                    <p:set>
                                      <p:cBhvr>
                                        <p:cTn id="132" dur="1" fill="hold">
                                          <p:stCondLst>
                                            <p:cond delay="0"/>
                                          </p:stCondLst>
                                        </p:cTn>
                                        <p:tgtEl>
                                          <p:spTgt spid="58371">
                                            <p:txEl>
                                              <p:pRg st="13" end="13"/>
                                            </p:txEl>
                                          </p:spTgt>
                                        </p:tgtEl>
                                        <p:attrNameLst>
                                          <p:attrName>style.visibility</p:attrName>
                                        </p:attrNameLst>
                                      </p:cBhvr>
                                      <p:to>
                                        <p:strVal val="visible"/>
                                      </p:to>
                                    </p:set>
                                    <p:anim from="(-#ppt_w/2)" to="(#ppt_x)" calcmode="lin" valueType="num">
                                      <p:cBhvr>
                                        <p:cTn id="133" dur="600" fill="hold">
                                          <p:stCondLst>
                                            <p:cond delay="0"/>
                                          </p:stCondLst>
                                        </p:cTn>
                                        <p:tgtEl>
                                          <p:spTgt spid="58371">
                                            <p:txEl>
                                              <p:pRg st="13" end="13"/>
                                            </p:txEl>
                                          </p:spTgt>
                                        </p:tgtEl>
                                        <p:attrNameLst>
                                          <p:attrName>ppt_x</p:attrName>
                                        </p:attrNameLst>
                                      </p:cBhvr>
                                    </p:anim>
                                    <p:anim from="0" to="-1.0" calcmode="lin" valueType="num">
                                      <p:cBhvr>
                                        <p:cTn id="134" dur="200" decel="50000" autoRev="1" fill="hold">
                                          <p:stCondLst>
                                            <p:cond delay="600"/>
                                          </p:stCondLst>
                                        </p:cTn>
                                        <p:tgtEl>
                                          <p:spTgt spid="58371">
                                            <p:txEl>
                                              <p:pRg st="13" end="13"/>
                                            </p:txEl>
                                          </p:spTgt>
                                        </p:tgtEl>
                                        <p:attrNameLst>
                                          <p:attrName>xshear</p:attrName>
                                        </p:attrNameLst>
                                      </p:cBhvr>
                                    </p:anim>
                                    <p:animScale>
                                      <p:cBhvr>
                                        <p:cTn id="135" dur="200" decel="100000" autoRev="1" fill="hold">
                                          <p:stCondLst>
                                            <p:cond delay="600"/>
                                          </p:stCondLst>
                                        </p:cTn>
                                        <p:tgtEl>
                                          <p:spTgt spid="58371">
                                            <p:txEl>
                                              <p:pRg st="13" end="13"/>
                                            </p:txEl>
                                          </p:spTgt>
                                        </p:tgtEl>
                                      </p:cBhvr>
                                      <p:from x="100000" y="100000"/>
                                      <p:to x="80000" y="100000"/>
                                    </p:animScale>
                                    <p:anim by="(#ppt_h/3+#ppt_w*0.1)" calcmode="lin" valueType="num">
                                      <p:cBhvr additive="sum">
                                        <p:cTn id="136" dur="200" decel="100000" autoRev="1" fill="hold">
                                          <p:stCondLst>
                                            <p:cond delay="600"/>
                                          </p:stCondLst>
                                        </p:cTn>
                                        <p:tgtEl>
                                          <p:spTgt spid="58371">
                                            <p:txEl>
                                              <p:pRg st="13" end="13"/>
                                            </p:txEl>
                                          </p:spTgt>
                                        </p:tgtEl>
                                        <p:attrNameLst>
                                          <p:attrName>ppt_x</p:attrName>
                                        </p:attrNameLst>
                                      </p:cBhvr>
                                    </p:anim>
                                  </p:childTnLst>
                                </p:cTn>
                              </p:par>
                              <p:par>
                                <p:cTn id="137" presetID="34" presetClass="entr" presetSubtype="0" fill="hold" grpId="0" nodeType="withEffect">
                                  <p:stCondLst>
                                    <p:cond delay="0"/>
                                  </p:stCondLst>
                                  <p:childTnLst>
                                    <p:set>
                                      <p:cBhvr>
                                        <p:cTn id="138" dur="1" fill="hold">
                                          <p:stCondLst>
                                            <p:cond delay="0"/>
                                          </p:stCondLst>
                                        </p:cTn>
                                        <p:tgtEl>
                                          <p:spTgt spid="58371">
                                            <p:txEl>
                                              <p:pRg st="14" end="14"/>
                                            </p:txEl>
                                          </p:spTgt>
                                        </p:tgtEl>
                                        <p:attrNameLst>
                                          <p:attrName>style.visibility</p:attrName>
                                        </p:attrNameLst>
                                      </p:cBhvr>
                                      <p:to>
                                        <p:strVal val="visible"/>
                                      </p:to>
                                    </p:set>
                                    <p:anim from="(-#ppt_w/2)" to="(#ppt_x)" calcmode="lin" valueType="num">
                                      <p:cBhvr>
                                        <p:cTn id="139" dur="600" fill="hold">
                                          <p:stCondLst>
                                            <p:cond delay="0"/>
                                          </p:stCondLst>
                                        </p:cTn>
                                        <p:tgtEl>
                                          <p:spTgt spid="58371">
                                            <p:txEl>
                                              <p:pRg st="14" end="14"/>
                                            </p:txEl>
                                          </p:spTgt>
                                        </p:tgtEl>
                                        <p:attrNameLst>
                                          <p:attrName>ppt_x</p:attrName>
                                        </p:attrNameLst>
                                      </p:cBhvr>
                                    </p:anim>
                                    <p:anim from="0" to="-1.0" calcmode="lin" valueType="num">
                                      <p:cBhvr>
                                        <p:cTn id="140" dur="200" decel="50000" autoRev="1" fill="hold">
                                          <p:stCondLst>
                                            <p:cond delay="600"/>
                                          </p:stCondLst>
                                        </p:cTn>
                                        <p:tgtEl>
                                          <p:spTgt spid="58371">
                                            <p:txEl>
                                              <p:pRg st="14" end="14"/>
                                            </p:txEl>
                                          </p:spTgt>
                                        </p:tgtEl>
                                        <p:attrNameLst>
                                          <p:attrName>xshear</p:attrName>
                                        </p:attrNameLst>
                                      </p:cBhvr>
                                    </p:anim>
                                    <p:animScale>
                                      <p:cBhvr>
                                        <p:cTn id="141" dur="200" decel="100000" autoRev="1" fill="hold">
                                          <p:stCondLst>
                                            <p:cond delay="600"/>
                                          </p:stCondLst>
                                        </p:cTn>
                                        <p:tgtEl>
                                          <p:spTgt spid="58371">
                                            <p:txEl>
                                              <p:pRg st="14" end="14"/>
                                            </p:txEl>
                                          </p:spTgt>
                                        </p:tgtEl>
                                      </p:cBhvr>
                                      <p:from x="100000" y="100000"/>
                                      <p:to x="80000" y="100000"/>
                                    </p:animScale>
                                    <p:anim by="(#ppt_h/3+#ppt_w*0.1)" calcmode="lin" valueType="num">
                                      <p:cBhvr additive="sum">
                                        <p:cTn id="142" dur="200" decel="100000" autoRev="1" fill="hold">
                                          <p:stCondLst>
                                            <p:cond delay="600"/>
                                          </p:stCondLst>
                                        </p:cTn>
                                        <p:tgtEl>
                                          <p:spTgt spid="58371">
                                            <p:txEl>
                                              <p:pRg st="14" end="1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5800" y="76200"/>
            <a:ext cx="7772400" cy="1143000"/>
          </a:xfrm>
        </p:spPr>
        <p:txBody>
          <a:bodyPr/>
          <a:lstStyle/>
          <a:p>
            <a:pPr eaLnBrk="1" hangingPunct="1">
              <a:defRPr/>
            </a:pPr>
            <a:r>
              <a:rPr lang="en-US" sz="2800"/>
              <a:t>Evo’s impact on Confirmit 9.0 product qualities</a:t>
            </a:r>
            <a:br>
              <a:rPr lang="en-US" sz="2800"/>
            </a:br>
            <a:r>
              <a:rPr lang="en-US" sz="2800"/>
              <a:t>Results from the second quarter of using Evo. 1/2</a:t>
            </a:r>
            <a:endParaRPr lang="nb-NO" sz="2800"/>
          </a:p>
        </p:txBody>
      </p:sp>
      <p:sp>
        <p:nvSpPr>
          <p:cNvPr id="135171" name="Rectangle 3"/>
          <p:cNvSpPr>
            <a:spLocks noChangeArrowheads="1"/>
          </p:cNvSpPr>
          <p:nvPr/>
        </p:nvSpPr>
        <p:spPr bwMode="auto">
          <a:xfrm>
            <a:off x="561975" y="2438400"/>
            <a:ext cx="1720850" cy="137636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endParaRPr lang="en-US" sz="1600" b="1">
              <a:solidFill>
                <a:srgbClr val="000000"/>
              </a:solidFill>
              <a:effectLst>
                <a:outerShdw blurRad="38100" dist="38100" dir="2700000" algn="tl">
                  <a:srgbClr val="000000"/>
                </a:outerShdw>
              </a:effectLst>
              <a:latin typeface="Tahoma" pitchFamily="-65" charset="0"/>
            </a:endParaRPr>
          </a:p>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Productivity</a:t>
            </a:r>
          </a:p>
        </p:txBody>
      </p:sp>
      <p:sp>
        <p:nvSpPr>
          <p:cNvPr id="135172" name="Rectangle 4"/>
          <p:cNvSpPr>
            <a:spLocks noChangeArrowheads="1"/>
          </p:cNvSpPr>
          <p:nvPr/>
        </p:nvSpPr>
        <p:spPr bwMode="auto">
          <a:xfrm>
            <a:off x="561975" y="1614488"/>
            <a:ext cx="1720850" cy="1033462"/>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Intuitiveness</a:t>
            </a:r>
          </a:p>
          <a:p>
            <a:pPr eaLnBrk="1" hangingPunct="1">
              <a:spcBef>
                <a:spcPct val="20000"/>
              </a:spcBef>
              <a:buClr>
                <a:srgbClr val="FFCC66"/>
              </a:buClr>
              <a:buFont typeface="Wingdings" pitchFamily="-65" charset="2"/>
              <a:buNone/>
              <a:defRPr/>
            </a:pPr>
            <a:endParaRPr lang="en-US" sz="1600" b="1">
              <a:solidFill>
                <a:srgbClr val="000000"/>
              </a:solidFill>
              <a:effectLst>
                <a:outerShdw blurRad="38100" dist="38100" dir="2700000" algn="tl">
                  <a:srgbClr val="000000"/>
                </a:outerShdw>
              </a:effectLst>
              <a:latin typeface="Tahoma" pitchFamily="-65" charset="0"/>
            </a:endParaRPr>
          </a:p>
        </p:txBody>
      </p:sp>
      <p:sp>
        <p:nvSpPr>
          <p:cNvPr id="135173" name="Rectangle 5"/>
          <p:cNvSpPr>
            <a:spLocks noChangeArrowheads="1"/>
          </p:cNvSpPr>
          <p:nvPr/>
        </p:nvSpPr>
        <p:spPr bwMode="auto">
          <a:xfrm>
            <a:off x="609600" y="1268413"/>
            <a:ext cx="1720850" cy="334962"/>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400" b="1">
                <a:effectLst>
                  <a:outerShdw blurRad="38100" dist="38100" dir="2700000" algn="tl">
                    <a:srgbClr val="000000"/>
                  </a:outerShdw>
                </a:effectLst>
                <a:latin typeface="Tahoma" pitchFamily="-65" charset="0"/>
              </a:rPr>
              <a:t>Product quality</a:t>
            </a:r>
          </a:p>
        </p:txBody>
      </p:sp>
      <p:sp>
        <p:nvSpPr>
          <p:cNvPr id="135174" name="Rectangle 6"/>
          <p:cNvSpPr>
            <a:spLocks noChangeArrowheads="1"/>
          </p:cNvSpPr>
          <p:nvPr/>
        </p:nvSpPr>
        <p:spPr bwMode="auto">
          <a:xfrm>
            <a:off x="6396038" y="2446338"/>
            <a:ext cx="2166937" cy="1376362"/>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endParaRPr lang="en-US" sz="1600" b="1">
              <a:solidFill>
                <a:srgbClr val="000000"/>
              </a:solidFill>
              <a:effectLst>
                <a:outerShdw blurRad="38100" dist="38100" dir="2700000" algn="tl">
                  <a:srgbClr val="000000"/>
                </a:outerShdw>
              </a:effectLst>
              <a:latin typeface="Tahoma" pitchFamily="-65" charset="0"/>
            </a:endParaRPr>
          </a:p>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Time reduced by </a:t>
            </a:r>
          </a:p>
          <a:p>
            <a:pPr eaLnBrk="1" hangingPunct="1">
              <a:spcBef>
                <a:spcPct val="20000"/>
              </a:spcBef>
              <a:buClr>
                <a:srgbClr val="FFCC66"/>
              </a:buClr>
              <a:buFont typeface="Wingdings" pitchFamily="-65" charset="2"/>
              <a:buNone/>
              <a:defRPr/>
            </a:pPr>
            <a:r>
              <a:rPr lang="en-US" sz="3200" b="1">
                <a:solidFill>
                  <a:srgbClr val="000000"/>
                </a:solidFill>
                <a:effectLst>
                  <a:outerShdw blurRad="38100" dist="38100" dir="2700000" algn="tl">
                    <a:srgbClr val="000000"/>
                  </a:outerShdw>
                </a:effectLst>
                <a:latin typeface="Tahoma" pitchFamily="-65" charset="0"/>
              </a:rPr>
              <a:t>38%</a:t>
            </a:r>
          </a:p>
        </p:txBody>
      </p:sp>
      <p:sp>
        <p:nvSpPr>
          <p:cNvPr id="135175" name="Rectangle 7"/>
          <p:cNvSpPr>
            <a:spLocks noChangeArrowheads="1"/>
          </p:cNvSpPr>
          <p:nvPr/>
        </p:nvSpPr>
        <p:spPr bwMode="auto">
          <a:xfrm>
            <a:off x="2292350" y="2647950"/>
            <a:ext cx="4103688" cy="116681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Time in minutes for a defined advanced user, with full knowledge of 9.0 functionality, to set up a defined advanced survey correctly.</a:t>
            </a:r>
          </a:p>
        </p:txBody>
      </p:sp>
      <p:sp>
        <p:nvSpPr>
          <p:cNvPr id="135176" name="Rectangle 8"/>
          <p:cNvSpPr>
            <a:spLocks noChangeArrowheads="1"/>
          </p:cNvSpPr>
          <p:nvPr/>
        </p:nvSpPr>
        <p:spPr bwMode="auto">
          <a:xfrm>
            <a:off x="6386513" y="1614488"/>
            <a:ext cx="2166937" cy="1033462"/>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Probability increased by </a:t>
            </a:r>
            <a:r>
              <a:rPr lang="en-US" sz="2800" b="1">
                <a:solidFill>
                  <a:srgbClr val="000000"/>
                </a:solidFill>
                <a:effectLst>
                  <a:outerShdw blurRad="38100" dist="38100" dir="2700000" algn="tl">
                    <a:srgbClr val="000000"/>
                  </a:outerShdw>
                </a:effectLst>
                <a:latin typeface="Tahoma" pitchFamily="-65" charset="0"/>
              </a:rPr>
              <a:t>175%</a:t>
            </a:r>
          </a:p>
        </p:txBody>
      </p:sp>
      <p:sp>
        <p:nvSpPr>
          <p:cNvPr id="135177" name="Rectangle 9"/>
          <p:cNvSpPr>
            <a:spLocks noChangeArrowheads="1"/>
          </p:cNvSpPr>
          <p:nvPr/>
        </p:nvSpPr>
        <p:spPr bwMode="auto">
          <a:xfrm>
            <a:off x="2282825" y="1614488"/>
            <a:ext cx="4103688" cy="1033462"/>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Probability that an inexperienced user can intuitively figure out how to set up a defined Simple Survey correctly.</a:t>
            </a:r>
          </a:p>
        </p:txBody>
      </p:sp>
      <p:sp>
        <p:nvSpPr>
          <p:cNvPr id="135178" name="Rectangle 10"/>
          <p:cNvSpPr>
            <a:spLocks noChangeArrowheads="1"/>
          </p:cNvSpPr>
          <p:nvPr/>
        </p:nvSpPr>
        <p:spPr bwMode="auto">
          <a:xfrm>
            <a:off x="6434138" y="1268413"/>
            <a:ext cx="2166937" cy="334962"/>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effectLst>
                  <a:outerShdw blurRad="38100" dist="38100" dir="2700000" algn="tl">
                    <a:srgbClr val="000000"/>
                  </a:outerShdw>
                </a:effectLst>
                <a:latin typeface="Tahoma" pitchFamily="-65" charset="0"/>
              </a:rPr>
              <a:t>Customer value</a:t>
            </a:r>
            <a:r>
              <a:rPr lang="en-US" sz="1600">
                <a:effectLst>
                  <a:outerShdw blurRad="38100" dist="38100" dir="2700000" algn="tl">
                    <a:srgbClr val="000000"/>
                  </a:outerShdw>
                </a:effectLst>
                <a:latin typeface="Tahoma" pitchFamily="-65" charset="0"/>
              </a:rPr>
              <a:t> </a:t>
            </a:r>
          </a:p>
        </p:txBody>
      </p:sp>
      <p:sp>
        <p:nvSpPr>
          <p:cNvPr id="135179" name="Rectangle 11"/>
          <p:cNvSpPr>
            <a:spLocks noChangeArrowheads="1"/>
          </p:cNvSpPr>
          <p:nvPr/>
        </p:nvSpPr>
        <p:spPr bwMode="auto">
          <a:xfrm>
            <a:off x="2330450" y="1268413"/>
            <a:ext cx="4103688" cy="334962"/>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effectLst>
                  <a:outerShdw blurRad="38100" dist="38100" dir="2700000" algn="tl">
                    <a:srgbClr val="000000"/>
                  </a:outerShdw>
                </a:effectLst>
                <a:latin typeface="Tahoma" pitchFamily="-65" charset="0"/>
              </a:rPr>
              <a:t>Description</a:t>
            </a:r>
          </a:p>
        </p:txBody>
      </p:sp>
      <p:sp>
        <p:nvSpPr>
          <p:cNvPr id="189455" name="Line 12"/>
          <p:cNvSpPr>
            <a:spLocks noChangeShapeType="1"/>
          </p:cNvSpPr>
          <p:nvPr/>
        </p:nvSpPr>
        <p:spPr bwMode="auto">
          <a:xfrm>
            <a:off x="609600" y="1219200"/>
            <a:ext cx="7991475" cy="0"/>
          </a:xfrm>
          <a:prstGeom prst="line">
            <a:avLst/>
          </a:prstGeom>
          <a:noFill/>
          <a:ln w="28575" cap="sq">
            <a:noFill/>
            <a:round/>
            <a:headEnd/>
            <a:tailEnd/>
          </a:ln>
        </p:spPr>
        <p:txBody>
          <a:bodyPr anchor="ctr">
            <a:prstTxWarp prst="textNoShape">
              <a:avLst/>
            </a:prstTxWarp>
          </a:bodyPr>
          <a:lstStyle/>
          <a:p>
            <a:endParaRPr lang="en-US"/>
          </a:p>
        </p:txBody>
      </p:sp>
      <p:sp>
        <p:nvSpPr>
          <p:cNvPr id="189456" name="Line 13"/>
          <p:cNvSpPr>
            <a:spLocks noChangeShapeType="1"/>
          </p:cNvSpPr>
          <p:nvPr/>
        </p:nvSpPr>
        <p:spPr bwMode="auto">
          <a:xfrm>
            <a:off x="563563" y="3814763"/>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57" name="Line 14"/>
          <p:cNvSpPr>
            <a:spLocks noChangeShapeType="1"/>
          </p:cNvSpPr>
          <p:nvPr/>
        </p:nvSpPr>
        <p:spPr bwMode="auto">
          <a:xfrm>
            <a:off x="609600" y="1268413"/>
            <a:ext cx="1588" cy="2535237"/>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58" name="Line 15"/>
          <p:cNvSpPr>
            <a:spLocks noChangeShapeType="1"/>
          </p:cNvSpPr>
          <p:nvPr/>
        </p:nvSpPr>
        <p:spPr bwMode="auto">
          <a:xfrm>
            <a:off x="8601075" y="1268413"/>
            <a:ext cx="3175" cy="2535237"/>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59" name="Line 16"/>
          <p:cNvSpPr>
            <a:spLocks noChangeShapeType="1"/>
          </p:cNvSpPr>
          <p:nvPr/>
        </p:nvSpPr>
        <p:spPr bwMode="auto">
          <a:xfrm>
            <a:off x="609600" y="1268413"/>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60" name="Line 17"/>
          <p:cNvSpPr>
            <a:spLocks noChangeShapeType="1"/>
          </p:cNvSpPr>
          <p:nvPr/>
        </p:nvSpPr>
        <p:spPr bwMode="auto">
          <a:xfrm>
            <a:off x="6443663" y="1282700"/>
            <a:ext cx="0" cy="251460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61" name="Line 18"/>
          <p:cNvSpPr>
            <a:spLocks noChangeShapeType="1"/>
          </p:cNvSpPr>
          <p:nvPr/>
        </p:nvSpPr>
        <p:spPr bwMode="auto">
          <a:xfrm>
            <a:off x="609600" y="1603375"/>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62" name="Line 19"/>
          <p:cNvSpPr>
            <a:spLocks noChangeShapeType="1"/>
          </p:cNvSpPr>
          <p:nvPr/>
        </p:nvSpPr>
        <p:spPr bwMode="auto">
          <a:xfrm>
            <a:off x="563563" y="2662238"/>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63" name="Line 20"/>
          <p:cNvSpPr>
            <a:spLocks noChangeShapeType="1"/>
          </p:cNvSpPr>
          <p:nvPr/>
        </p:nvSpPr>
        <p:spPr bwMode="auto">
          <a:xfrm>
            <a:off x="2330450" y="1268413"/>
            <a:ext cx="9525" cy="2535237"/>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64" name="Line 21"/>
          <p:cNvSpPr>
            <a:spLocks noChangeShapeType="1"/>
          </p:cNvSpPr>
          <p:nvPr/>
        </p:nvSpPr>
        <p:spPr bwMode="auto">
          <a:xfrm>
            <a:off x="609600"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189465" name="Line 22"/>
          <p:cNvSpPr>
            <a:spLocks noChangeShapeType="1"/>
          </p:cNvSpPr>
          <p:nvPr/>
        </p:nvSpPr>
        <p:spPr bwMode="auto">
          <a:xfrm>
            <a:off x="8601075"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135191" name="Rectangle 23"/>
          <p:cNvSpPr>
            <a:spLocks noChangeArrowheads="1"/>
          </p:cNvSpPr>
          <p:nvPr/>
        </p:nvSpPr>
        <p:spPr bwMode="auto">
          <a:xfrm>
            <a:off x="609600" y="4419600"/>
            <a:ext cx="1720850" cy="180181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Productivity</a:t>
            </a:r>
          </a:p>
        </p:txBody>
      </p:sp>
      <p:sp>
        <p:nvSpPr>
          <p:cNvPr id="135192" name="Rectangle 24"/>
          <p:cNvSpPr>
            <a:spLocks noChangeArrowheads="1"/>
          </p:cNvSpPr>
          <p:nvPr/>
        </p:nvSpPr>
        <p:spPr bwMode="auto">
          <a:xfrm>
            <a:off x="611188" y="4114800"/>
            <a:ext cx="1720850" cy="334963"/>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400" b="1">
                <a:solidFill>
                  <a:schemeClr val="tx2"/>
                </a:solidFill>
                <a:effectLst>
                  <a:outerShdw blurRad="38100" dist="38100" dir="2700000" algn="tl">
                    <a:srgbClr val="000000"/>
                  </a:outerShdw>
                </a:effectLst>
                <a:latin typeface="Tahoma" pitchFamily="-65" charset="0"/>
              </a:rPr>
              <a:t>Product quality</a:t>
            </a:r>
          </a:p>
        </p:txBody>
      </p:sp>
      <p:sp>
        <p:nvSpPr>
          <p:cNvPr id="135193" name="Rectangle 25"/>
          <p:cNvSpPr>
            <a:spLocks noChangeArrowheads="1"/>
          </p:cNvSpPr>
          <p:nvPr/>
        </p:nvSpPr>
        <p:spPr bwMode="auto">
          <a:xfrm>
            <a:off x="6434138" y="4419600"/>
            <a:ext cx="2166937" cy="180181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Time reduced by </a:t>
            </a:r>
            <a:r>
              <a:rPr lang="en-US" sz="3200" b="1">
                <a:solidFill>
                  <a:srgbClr val="000000"/>
                </a:solidFill>
                <a:effectLst>
                  <a:outerShdw blurRad="38100" dist="38100" dir="2700000" algn="tl">
                    <a:srgbClr val="000000"/>
                  </a:outerShdw>
                </a:effectLst>
                <a:latin typeface="Tahoma" pitchFamily="-65" charset="0"/>
              </a:rPr>
              <a:t>83%</a:t>
            </a:r>
            <a:r>
              <a:rPr lang="en-US" sz="1600" b="1">
                <a:solidFill>
                  <a:srgbClr val="000000"/>
                </a:solidFill>
                <a:effectLst>
                  <a:outerShdw blurRad="38100" dist="38100" dir="2700000" algn="tl">
                    <a:srgbClr val="000000"/>
                  </a:outerShdw>
                </a:effectLst>
                <a:latin typeface="Tahoma" pitchFamily="-65" charset="0"/>
              </a:rPr>
              <a:t> and </a:t>
            </a:r>
          </a:p>
          <a:p>
            <a:pPr eaLnBrk="1" hangingPunct="1">
              <a:spcBef>
                <a:spcPct val="20000"/>
              </a:spcBef>
              <a:buClr>
                <a:srgbClr val="FFCC66"/>
              </a:buClr>
              <a:buFont typeface="Wingdings" pitchFamily="-65" charset="2"/>
              <a:buNone/>
              <a:defRPr/>
            </a:pPr>
            <a:r>
              <a:rPr lang="en-US" sz="1600" b="1">
                <a:solidFill>
                  <a:srgbClr val="000000"/>
                </a:solidFill>
                <a:effectLst>
                  <a:outerShdw blurRad="38100" dist="38100" dir="2700000" algn="tl">
                    <a:srgbClr val="000000"/>
                  </a:outerShdw>
                </a:effectLst>
                <a:latin typeface="Tahoma" pitchFamily="-65" charset="0"/>
              </a:rPr>
              <a:t>error tracking increased by </a:t>
            </a:r>
            <a:r>
              <a:rPr lang="en-US" b="1">
                <a:solidFill>
                  <a:srgbClr val="000000"/>
                </a:solidFill>
                <a:effectLst>
                  <a:outerShdw blurRad="38100" dist="38100" dir="2700000" algn="tl">
                    <a:srgbClr val="000000"/>
                  </a:outerShdw>
                </a:effectLst>
                <a:latin typeface="Tahoma" pitchFamily="-65" charset="0"/>
              </a:rPr>
              <a:t>25%</a:t>
            </a:r>
          </a:p>
        </p:txBody>
      </p:sp>
      <p:sp>
        <p:nvSpPr>
          <p:cNvPr id="135194" name="Rectangle 26"/>
          <p:cNvSpPr>
            <a:spLocks noChangeArrowheads="1"/>
          </p:cNvSpPr>
          <p:nvPr/>
        </p:nvSpPr>
        <p:spPr bwMode="auto">
          <a:xfrm>
            <a:off x="2284413" y="4419600"/>
            <a:ext cx="4103687" cy="180181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400" b="1">
                <a:solidFill>
                  <a:srgbClr val="000000"/>
                </a:solidFill>
                <a:effectLst>
                  <a:outerShdw blurRad="38100" dist="38100" dir="2700000" algn="tl">
                    <a:srgbClr val="000000"/>
                  </a:outerShdw>
                </a:effectLst>
                <a:latin typeface="Tahoma" pitchFamily="-65" charset="0"/>
              </a:rPr>
              <a:t>Time (in minutes) to test a defined survey and identify 4 inserted script errors, starting from when the questionnaire is finished to the time testing is complete and is ready for production. (Defined Survey: Complex survey, 60 questions, comprehensive JScripting.)</a:t>
            </a:r>
          </a:p>
        </p:txBody>
      </p:sp>
      <p:sp>
        <p:nvSpPr>
          <p:cNvPr id="135195" name="Rectangle 27"/>
          <p:cNvSpPr>
            <a:spLocks noChangeArrowheads="1"/>
          </p:cNvSpPr>
          <p:nvPr/>
        </p:nvSpPr>
        <p:spPr bwMode="auto">
          <a:xfrm>
            <a:off x="6389688" y="4079875"/>
            <a:ext cx="2166937" cy="334963"/>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effectLst>
                  <a:outerShdw blurRad="38100" dist="38100" dir="2700000" algn="tl">
                    <a:srgbClr val="000000"/>
                  </a:outerShdw>
                </a:effectLst>
                <a:latin typeface="Tahoma" pitchFamily="-65" charset="0"/>
              </a:rPr>
              <a:t>Customer value</a:t>
            </a:r>
            <a:r>
              <a:rPr lang="en-US" sz="1600">
                <a:effectLst>
                  <a:outerShdw blurRad="38100" dist="38100" dir="2700000" algn="tl">
                    <a:srgbClr val="000000"/>
                  </a:outerShdw>
                </a:effectLst>
                <a:latin typeface="Tahoma" pitchFamily="-65" charset="0"/>
              </a:rPr>
              <a:t> </a:t>
            </a:r>
          </a:p>
        </p:txBody>
      </p:sp>
      <p:sp>
        <p:nvSpPr>
          <p:cNvPr id="135196" name="Rectangle 28"/>
          <p:cNvSpPr>
            <a:spLocks noChangeArrowheads="1"/>
          </p:cNvSpPr>
          <p:nvPr/>
        </p:nvSpPr>
        <p:spPr bwMode="auto">
          <a:xfrm>
            <a:off x="2286000" y="4114800"/>
            <a:ext cx="4103688" cy="334963"/>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solidFill>
                  <a:schemeClr val="tx2"/>
                </a:solidFill>
                <a:effectLst>
                  <a:outerShdw blurRad="38100" dist="38100" dir="2700000" algn="tl">
                    <a:srgbClr val="000000"/>
                  </a:outerShdw>
                </a:effectLst>
                <a:latin typeface="Tahoma" pitchFamily="-65" charset="0"/>
              </a:rPr>
              <a:t>Description</a:t>
            </a:r>
          </a:p>
        </p:txBody>
      </p:sp>
      <p:sp>
        <p:nvSpPr>
          <p:cNvPr id="189472" name="Line 29"/>
          <p:cNvSpPr>
            <a:spLocks noChangeShapeType="1"/>
          </p:cNvSpPr>
          <p:nvPr/>
        </p:nvSpPr>
        <p:spPr bwMode="auto">
          <a:xfrm>
            <a:off x="609600" y="6213475"/>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73" name="Line 30"/>
          <p:cNvSpPr>
            <a:spLocks noChangeShapeType="1"/>
          </p:cNvSpPr>
          <p:nvPr/>
        </p:nvSpPr>
        <p:spPr bwMode="auto">
          <a:xfrm>
            <a:off x="609600" y="4076700"/>
            <a:ext cx="0" cy="2136775"/>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74" name="Line 31"/>
          <p:cNvSpPr>
            <a:spLocks noChangeShapeType="1"/>
          </p:cNvSpPr>
          <p:nvPr/>
        </p:nvSpPr>
        <p:spPr bwMode="auto">
          <a:xfrm>
            <a:off x="8601075" y="4076700"/>
            <a:ext cx="0" cy="2136775"/>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89475" name="Line 32"/>
          <p:cNvSpPr>
            <a:spLocks noChangeShapeType="1"/>
          </p:cNvSpPr>
          <p:nvPr/>
        </p:nvSpPr>
        <p:spPr bwMode="auto">
          <a:xfrm>
            <a:off x="6434138" y="4076700"/>
            <a:ext cx="0" cy="2136775"/>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76" name="Line 33"/>
          <p:cNvSpPr>
            <a:spLocks noChangeShapeType="1"/>
          </p:cNvSpPr>
          <p:nvPr/>
        </p:nvSpPr>
        <p:spPr bwMode="auto">
          <a:xfrm>
            <a:off x="561975" y="4422775"/>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77" name="Line 34"/>
          <p:cNvSpPr>
            <a:spLocks noChangeShapeType="1"/>
          </p:cNvSpPr>
          <p:nvPr/>
        </p:nvSpPr>
        <p:spPr bwMode="auto">
          <a:xfrm>
            <a:off x="2330450" y="4076700"/>
            <a:ext cx="0" cy="2136775"/>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89478" name="Line 35"/>
          <p:cNvSpPr>
            <a:spLocks noChangeShapeType="1"/>
          </p:cNvSpPr>
          <p:nvPr/>
        </p:nvSpPr>
        <p:spPr bwMode="auto">
          <a:xfrm>
            <a:off x="563563" y="4087813"/>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39" name="Slide Number Placeholder 38"/>
          <p:cNvSpPr>
            <a:spLocks noGrp="1"/>
          </p:cNvSpPr>
          <p:nvPr>
            <p:ph type="sldNum" sz="quarter" idx="12"/>
          </p:nvPr>
        </p:nvSpPr>
        <p:spPr/>
        <p:txBody>
          <a:bodyPr/>
          <a:lstStyle/>
          <a:p>
            <a:pPr>
              <a:defRPr/>
            </a:pPr>
            <a:fld id="{FC8A0095-A789-D548-8A47-77E7976BD1D7}" type="slidenum">
              <a:rPr lang="en-US" sz="1600" smtClean="0"/>
              <a:pPr>
                <a:defRPr/>
              </a:pPr>
              <a:t>77</a:t>
            </a:fld>
            <a:endParaRPr lang="en-US" sz="1600" dirty="0"/>
          </a:p>
        </p:txBody>
      </p:sp>
    </p:spTree>
    <p:extLst>
      <p:ext uri="{BB962C8B-B14F-4D97-AF65-F5344CB8AC3E}">
        <p14:creationId xmlns:p14="http://schemas.microsoft.com/office/powerpoint/2010/main" val="1135254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1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1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1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5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1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1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5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animBg="1"/>
      <p:bldP spid="135172" grpId="0" animBg="1"/>
      <p:bldP spid="135174" grpId="0" animBg="1"/>
      <p:bldP spid="135175" grpId="0" animBg="1"/>
      <p:bldP spid="135176" grpId="0" animBg="1"/>
      <p:bldP spid="135177" grpId="0" animBg="1"/>
      <p:bldP spid="135191" grpId="0" animBg="1"/>
      <p:bldP spid="135193" grpId="0" animBg="1"/>
      <p:bldP spid="13519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228600"/>
            <a:ext cx="7772400" cy="1143000"/>
          </a:xfrm>
        </p:spPr>
        <p:txBody>
          <a:bodyPr/>
          <a:lstStyle/>
          <a:p>
            <a:pPr eaLnBrk="1" hangingPunct="1">
              <a:defRPr/>
            </a:pPr>
            <a:r>
              <a:rPr lang="en-US" sz="2800"/>
              <a:t>Evo’s impact on Confirmit 9.0 product qualities</a:t>
            </a:r>
            <a:br>
              <a:rPr lang="en-US" sz="2800"/>
            </a:br>
            <a:r>
              <a:rPr lang="en-US" sz="2800"/>
              <a:t> Results from the second quarter of using Evo. 2/2</a:t>
            </a:r>
            <a:endParaRPr lang="nb-NO" sz="2800"/>
          </a:p>
        </p:txBody>
      </p:sp>
      <p:sp>
        <p:nvSpPr>
          <p:cNvPr id="137219" name="Rectangle 3"/>
          <p:cNvSpPr>
            <a:spLocks noChangeArrowheads="1"/>
          </p:cNvSpPr>
          <p:nvPr/>
        </p:nvSpPr>
        <p:spPr bwMode="auto">
          <a:xfrm>
            <a:off x="6434138" y="3841750"/>
            <a:ext cx="2166937" cy="1171575"/>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effectLst>
                  <a:outerShdw blurRad="38100" dist="38100" dir="2700000" algn="tl">
                    <a:srgbClr val="000000"/>
                  </a:outerShdw>
                </a:effectLst>
                <a:latin typeface="Tahoma" pitchFamily="-65" charset="0"/>
              </a:rPr>
              <a:t>Number of responses increased by </a:t>
            </a:r>
            <a:r>
              <a:rPr lang="en-US" sz="1600" b="1">
                <a:effectLst>
                  <a:outerShdw blurRad="38100" dist="38100" dir="2700000" algn="tl">
                    <a:srgbClr val="000000"/>
                  </a:outerShdw>
                </a:effectLst>
                <a:latin typeface="Tahoma" pitchFamily="-65" charset="0"/>
              </a:rPr>
              <a:t>1400%</a:t>
            </a:r>
            <a:endParaRPr lang="nb-NO" sz="1600">
              <a:effectLst>
                <a:outerShdw blurRad="38100" dist="38100" dir="2700000" algn="tl">
                  <a:srgbClr val="000000"/>
                </a:outerShdw>
              </a:effectLst>
              <a:latin typeface="Tahoma" pitchFamily="-65" charset="0"/>
            </a:endParaRPr>
          </a:p>
        </p:txBody>
      </p:sp>
      <p:sp>
        <p:nvSpPr>
          <p:cNvPr id="137220" name="Rectangle 4"/>
          <p:cNvSpPr>
            <a:spLocks noChangeArrowheads="1"/>
          </p:cNvSpPr>
          <p:nvPr/>
        </p:nvSpPr>
        <p:spPr bwMode="auto">
          <a:xfrm>
            <a:off x="2330450" y="3841750"/>
            <a:ext cx="4103688" cy="1171575"/>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ts val="500"/>
              </a:spcBef>
              <a:spcAft>
                <a:spcPts val="500"/>
              </a:spcAft>
              <a:buClr>
                <a:srgbClr val="FFCC66"/>
              </a:buClr>
              <a:buFont typeface="Wingdings" pitchFamily="-65" charset="2"/>
              <a:buNone/>
              <a:defRPr/>
            </a:pPr>
            <a:r>
              <a:rPr lang="en-US" sz="1600">
                <a:effectLst>
                  <a:outerShdw blurRad="38100" dist="38100" dir="2700000" algn="tl">
                    <a:srgbClr val="000000"/>
                  </a:outerShdw>
                </a:effectLst>
                <a:latin typeface="Tahoma" pitchFamily="-65" charset="0"/>
              </a:rPr>
              <a:t>Number of responses a database can contain if the generation of a defined table should be run in 5 seconds.</a:t>
            </a:r>
            <a:endParaRPr lang="nb-NO" sz="1600">
              <a:effectLst>
                <a:outerShdw blurRad="38100" dist="38100" dir="2700000" algn="tl">
                  <a:srgbClr val="000000"/>
                </a:outerShdw>
              </a:effectLst>
              <a:latin typeface="Tahoma" pitchFamily="-65" charset="0"/>
            </a:endParaRPr>
          </a:p>
        </p:txBody>
      </p:sp>
      <p:sp>
        <p:nvSpPr>
          <p:cNvPr id="137221" name="Rectangle 5"/>
          <p:cNvSpPr>
            <a:spLocks noChangeArrowheads="1"/>
          </p:cNvSpPr>
          <p:nvPr/>
        </p:nvSpPr>
        <p:spPr bwMode="auto">
          <a:xfrm>
            <a:off x="609600" y="3841750"/>
            <a:ext cx="1720850" cy="1171575"/>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effectLst>
                  <a:outerShdw blurRad="38100" dist="38100" dir="2700000" algn="tl">
                    <a:srgbClr val="000000"/>
                  </a:outerShdw>
                </a:effectLst>
                <a:latin typeface="Tahoma" pitchFamily="-65" charset="0"/>
              </a:rPr>
              <a:t>Performance</a:t>
            </a:r>
            <a:endParaRPr lang="nb-NO" sz="1600">
              <a:effectLst>
                <a:outerShdw blurRad="38100" dist="38100" dir="2700000" algn="tl">
                  <a:srgbClr val="000000"/>
                </a:outerShdw>
              </a:effectLst>
              <a:latin typeface="Tahoma" pitchFamily="-65" charset="0"/>
            </a:endParaRPr>
          </a:p>
        </p:txBody>
      </p:sp>
      <p:sp>
        <p:nvSpPr>
          <p:cNvPr id="137222" name="Rectangle 6"/>
          <p:cNvSpPr>
            <a:spLocks noChangeArrowheads="1"/>
          </p:cNvSpPr>
          <p:nvPr/>
        </p:nvSpPr>
        <p:spPr bwMode="auto">
          <a:xfrm>
            <a:off x="6434138" y="3262313"/>
            <a:ext cx="2166937" cy="579437"/>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solidFill>
                  <a:srgbClr val="000000"/>
                </a:solidFill>
                <a:effectLst>
                  <a:outerShdw blurRad="38100" dist="38100" dir="2700000" algn="tl">
                    <a:srgbClr val="000000"/>
                  </a:outerShdw>
                </a:effectLst>
                <a:latin typeface="Tahoma" pitchFamily="-65" charset="0"/>
              </a:rPr>
              <a:t>Number of panelists increased by </a:t>
            </a:r>
            <a:r>
              <a:rPr lang="en-US" sz="1800" b="1">
                <a:solidFill>
                  <a:srgbClr val="000000"/>
                </a:solidFill>
                <a:effectLst>
                  <a:outerShdw blurRad="38100" dist="38100" dir="2700000" algn="tl">
                    <a:srgbClr val="000000"/>
                  </a:outerShdw>
                </a:effectLst>
                <a:latin typeface="Tahoma" pitchFamily="-65" charset="0"/>
              </a:rPr>
              <a:t>700%</a:t>
            </a:r>
            <a:endParaRPr lang="nb-NO" sz="1600">
              <a:solidFill>
                <a:srgbClr val="000000"/>
              </a:solidFill>
              <a:effectLst>
                <a:outerShdw blurRad="38100" dist="38100" dir="2700000" algn="tl">
                  <a:srgbClr val="000000"/>
                </a:outerShdw>
              </a:effectLst>
              <a:latin typeface="Tahoma" pitchFamily="-65" charset="0"/>
            </a:endParaRPr>
          </a:p>
        </p:txBody>
      </p:sp>
      <p:sp>
        <p:nvSpPr>
          <p:cNvPr id="137223" name="Rectangle 7"/>
          <p:cNvSpPr>
            <a:spLocks noChangeArrowheads="1"/>
          </p:cNvSpPr>
          <p:nvPr/>
        </p:nvSpPr>
        <p:spPr bwMode="auto">
          <a:xfrm>
            <a:off x="2330450" y="3262313"/>
            <a:ext cx="4103688" cy="579437"/>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solidFill>
                  <a:srgbClr val="000000"/>
                </a:solidFill>
                <a:effectLst>
                  <a:outerShdw blurRad="38100" dist="38100" dir="2700000" algn="tl">
                    <a:srgbClr val="000000"/>
                  </a:outerShdw>
                </a:effectLst>
                <a:latin typeface="Tahoma" pitchFamily="-65" charset="0"/>
              </a:rPr>
              <a:t>Ability to accomplish a bulk-update of X panelists within a timeframe of Z second</a:t>
            </a:r>
            <a:r>
              <a:rPr lang="nb-NO" sz="1600">
                <a:solidFill>
                  <a:srgbClr val="000000"/>
                </a:solidFill>
                <a:effectLst>
                  <a:outerShdw blurRad="38100" dist="38100" dir="2700000" algn="tl">
                    <a:srgbClr val="000000"/>
                  </a:outerShdw>
                </a:effectLst>
                <a:latin typeface="Tahoma" pitchFamily="-65" charset="0"/>
              </a:rPr>
              <a:t>	</a:t>
            </a:r>
          </a:p>
        </p:txBody>
      </p:sp>
      <p:sp>
        <p:nvSpPr>
          <p:cNvPr id="137224" name="Rectangle 8"/>
          <p:cNvSpPr>
            <a:spLocks noChangeArrowheads="1"/>
          </p:cNvSpPr>
          <p:nvPr/>
        </p:nvSpPr>
        <p:spPr bwMode="auto">
          <a:xfrm>
            <a:off x="609600" y="3262313"/>
            <a:ext cx="1720850" cy="579437"/>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solidFill>
                  <a:srgbClr val="000000"/>
                </a:solidFill>
                <a:effectLst>
                  <a:outerShdw blurRad="38100" dist="38100" dir="2700000" algn="tl">
                    <a:srgbClr val="000000"/>
                  </a:outerShdw>
                </a:effectLst>
                <a:latin typeface="Tahoma" pitchFamily="-65" charset="0"/>
              </a:rPr>
              <a:t>Scalability</a:t>
            </a:r>
            <a:endParaRPr lang="nb-NO" sz="1600">
              <a:solidFill>
                <a:srgbClr val="000000"/>
              </a:solidFill>
              <a:effectLst>
                <a:outerShdw blurRad="38100" dist="38100" dir="2700000" algn="tl">
                  <a:srgbClr val="000000"/>
                </a:outerShdw>
              </a:effectLst>
              <a:latin typeface="Tahoma" pitchFamily="-65" charset="0"/>
            </a:endParaRPr>
          </a:p>
        </p:txBody>
      </p:sp>
      <p:sp>
        <p:nvSpPr>
          <p:cNvPr id="137225" name="Rectangle 9"/>
          <p:cNvSpPr>
            <a:spLocks noChangeArrowheads="1"/>
          </p:cNvSpPr>
          <p:nvPr/>
        </p:nvSpPr>
        <p:spPr bwMode="auto">
          <a:xfrm>
            <a:off x="609600" y="1949450"/>
            <a:ext cx="1720850" cy="131286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effectLst>
                  <a:outerShdw blurRad="38100" dist="38100" dir="2700000" algn="tl">
                    <a:srgbClr val="000000"/>
                  </a:outerShdw>
                </a:effectLst>
                <a:latin typeface="Tahoma" pitchFamily="-65" charset="0"/>
              </a:rPr>
              <a:t>Performance</a:t>
            </a:r>
            <a:endParaRPr lang="nb-NO" sz="1600">
              <a:effectLst>
                <a:outerShdw blurRad="38100" dist="38100" dir="2700000" algn="tl">
                  <a:srgbClr val="000000"/>
                </a:outerShdw>
              </a:effectLst>
              <a:latin typeface="Tahoma" pitchFamily="-65" charset="0"/>
            </a:endParaRPr>
          </a:p>
        </p:txBody>
      </p:sp>
      <p:sp>
        <p:nvSpPr>
          <p:cNvPr id="137226" name="Rectangle 10"/>
          <p:cNvSpPr>
            <a:spLocks noChangeArrowheads="1"/>
          </p:cNvSpPr>
          <p:nvPr/>
        </p:nvSpPr>
        <p:spPr bwMode="auto">
          <a:xfrm>
            <a:off x="609600" y="1614488"/>
            <a:ext cx="1720850" cy="334962"/>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400" b="1">
                <a:effectLst>
                  <a:outerShdw blurRad="38100" dist="38100" dir="2700000" algn="tl">
                    <a:srgbClr val="000000"/>
                  </a:outerShdw>
                </a:effectLst>
                <a:latin typeface="Tahoma" pitchFamily="-65" charset="0"/>
              </a:rPr>
              <a:t>Product quality</a:t>
            </a:r>
            <a:endParaRPr lang="nb-NO" sz="1400" b="1">
              <a:effectLst>
                <a:outerShdw blurRad="38100" dist="38100" dir="2700000" algn="tl">
                  <a:srgbClr val="000000"/>
                </a:outerShdw>
              </a:effectLst>
              <a:latin typeface="Tahoma" pitchFamily="-65" charset="0"/>
            </a:endParaRPr>
          </a:p>
        </p:txBody>
      </p:sp>
      <p:sp>
        <p:nvSpPr>
          <p:cNvPr id="137227" name="Rectangle 11"/>
          <p:cNvSpPr>
            <a:spLocks noChangeArrowheads="1"/>
          </p:cNvSpPr>
          <p:nvPr/>
        </p:nvSpPr>
        <p:spPr bwMode="auto">
          <a:xfrm>
            <a:off x="6434138" y="1949450"/>
            <a:ext cx="2166937" cy="131286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effectLst>
                  <a:outerShdw blurRad="38100" dist="38100" dir="2700000" algn="tl">
                    <a:srgbClr val="000000"/>
                  </a:outerShdw>
                </a:effectLst>
                <a:latin typeface="Tahoma" pitchFamily="-65" charset="0"/>
              </a:rPr>
              <a:t>Number of panelists increased by </a:t>
            </a:r>
            <a:r>
              <a:rPr lang="en-US" sz="3200" b="1">
                <a:effectLst>
                  <a:outerShdw blurRad="38100" dist="38100" dir="2700000" algn="tl">
                    <a:srgbClr val="000000"/>
                  </a:outerShdw>
                </a:effectLst>
                <a:latin typeface="Tahoma" pitchFamily="-65" charset="0"/>
              </a:rPr>
              <a:t>1500</a:t>
            </a:r>
            <a:r>
              <a:rPr lang="en-US" sz="1600">
                <a:effectLst>
                  <a:outerShdw blurRad="38100" dist="38100" dir="2700000" algn="tl">
                    <a:srgbClr val="000000"/>
                  </a:outerShdw>
                </a:effectLst>
                <a:latin typeface="Tahoma" pitchFamily="-65" charset="0"/>
              </a:rPr>
              <a:t>% </a:t>
            </a:r>
          </a:p>
          <a:p>
            <a:pPr eaLnBrk="1" hangingPunct="1">
              <a:spcBef>
                <a:spcPct val="20000"/>
              </a:spcBef>
              <a:buClr>
                <a:srgbClr val="FFCC66"/>
              </a:buClr>
              <a:buFont typeface="Wingdings" pitchFamily="-65" charset="2"/>
              <a:buNone/>
              <a:defRPr/>
            </a:pPr>
            <a:endParaRPr lang="nb-NO" sz="1600">
              <a:effectLst>
                <a:outerShdw blurRad="38100" dist="38100" dir="2700000" algn="tl">
                  <a:srgbClr val="000000"/>
                </a:outerShdw>
              </a:effectLst>
              <a:latin typeface="Tahoma" pitchFamily="-65" charset="0"/>
            </a:endParaRPr>
          </a:p>
        </p:txBody>
      </p:sp>
      <p:sp>
        <p:nvSpPr>
          <p:cNvPr id="137228" name="Rectangle 12"/>
          <p:cNvSpPr>
            <a:spLocks noChangeArrowheads="1"/>
          </p:cNvSpPr>
          <p:nvPr/>
        </p:nvSpPr>
        <p:spPr bwMode="auto">
          <a:xfrm>
            <a:off x="2330450" y="1949450"/>
            <a:ext cx="4103688" cy="1312863"/>
          </a:xfrm>
          <a:prstGeom prst="rect">
            <a:avLst/>
          </a:prstGeom>
          <a:solidFill>
            <a:srgbClr val="FBECB7"/>
          </a:soli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a:effectLst>
                  <a:outerShdw blurRad="38100" dist="38100" dir="2700000" algn="tl">
                    <a:srgbClr val="000000"/>
                  </a:outerShdw>
                </a:effectLst>
                <a:latin typeface="Tahoma" pitchFamily="-65" charset="0"/>
              </a:rPr>
              <a:t>Max number of panelists that the system can support without exceeding a defined time for the defined task, with all components of the panel system performing acceptable.</a:t>
            </a:r>
            <a:endParaRPr lang="nb-NO" sz="1600">
              <a:effectLst>
                <a:outerShdw blurRad="38100" dist="38100" dir="2700000" algn="tl">
                  <a:srgbClr val="000000"/>
                </a:outerShdw>
              </a:effectLst>
              <a:latin typeface="Tahoma" pitchFamily="-65" charset="0"/>
            </a:endParaRPr>
          </a:p>
        </p:txBody>
      </p:sp>
      <p:sp>
        <p:nvSpPr>
          <p:cNvPr id="137229" name="Rectangle 13"/>
          <p:cNvSpPr>
            <a:spLocks noChangeArrowheads="1"/>
          </p:cNvSpPr>
          <p:nvPr/>
        </p:nvSpPr>
        <p:spPr bwMode="auto">
          <a:xfrm>
            <a:off x="6434138" y="1614488"/>
            <a:ext cx="2166937" cy="334962"/>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effectLst>
                  <a:outerShdw blurRad="38100" dist="38100" dir="2700000" algn="tl">
                    <a:srgbClr val="000000"/>
                  </a:outerShdw>
                </a:effectLst>
                <a:latin typeface="Tahoma" pitchFamily="-65" charset="0"/>
              </a:rPr>
              <a:t>Customer value</a:t>
            </a:r>
            <a:r>
              <a:rPr lang="en-US" sz="1600">
                <a:effectLst>
                  <a:outerShdw blurRad="38100" dist="38100" dir="2700000" algn="tl">
                    <a:srgbClr val="000000"/>
                  </a:outerShdw>
                </a:effectLst>
                <a:latin typeface="Tahoma" pitchFamily="-65" charset="0"/>
              </a:rPr>
              <a:t> </a:t>
            </a:r>
          </a:p>
        </p:txBody>
      </p:sp>
      <p:sp>
        <p:nvSpPr>
          <p:cNvPr id="137230" name="Rectangle 14"/>
          <p:cNvSpPr>
            <a:spLocks noChangeArrowheads="1"/>
          </p:cNvSpPr>
          <p:nvPr/>
        </p:nvSpPr>
        <p:spPr bwMode="auto">
          <a:xfrm>
            <a:off x="2330450" y="1614488"/>
            <a:ext cx="4103688" cy="334962"/>
          </a:xfrm>
          <a:prstGeom prst="rect">
            <a:avLst/>
          </a:prstGeom>
          <a:gradFill rotWithShape="0">
            <a:gsLst>
              <a:gs pos="0">
                <a:srgbClr val="F0A52E"/>
              </a:gs>
              <a:gs pos="100000">
                <a:srgbClr val="F7D376"/>
              </a:gs>
            </a:gsLst>
            <a:lin ang="5400000" scaled="1"/>
          </a:gradFill>
          <a:ln w="9525">
            <a:noFill/>
            <a:miter lim="800000"/>
            <a:headEnd/>
            <a:tailEnd/>
          </a:ln>
          <a:effectLst/>
        </p:spPr>
        <p:txBody>
          <a:bodyPr>
            <a:prstTxWarp prst="textNoShape">
              <a:avLst/>
            </a:prstTxWarp>
          </a:bodyPr>
          <a:lstStyle/>
          <a:p>
            <a:pPr eaLnBrk="1" hangingPunct="1">
              <a:spcBef>
                <a:spcPct val="20000"/>
              </a:spcBef>
              <a:buClr>
                <a:srgbClr val="FFCC66"/>
              </a:buClr>
              <a:buFont typeface="Wingdings" pitchFamily="-65" charset="2"/>
              <a:buNone/>
              <a:defRPr/>
            </a:pPr>
            <a:r>
              <a:rPr lang="en-US" sz="1600" b="1">
                <a:effectLst>
                  <a:outerShdw blurRad="38100" dist="38100" dir="2700000" algn="tl">
                    <a:srgbClr val="000000"/>
                  </a:outerShdw>
                </a:effectLst>
                <a:latin typeface="Tahoma" pitchFamily="-65" charset="0"/>
              </a:rPr>
              <a:t>Description</a:t>
            </a:r>
            <a:endParaRPr lang="nb-NO" sz="1600" b="1">
              <a:effectLst>
                <a:outerShdw blurRad="38100" dist="38100" dir="2700000" algn="tl">
                  <a:srgbClr val="000000"/>
                </a:outerShdw>
              </a:effectLst>
              <a:latin typeface="Tahoma" pitchFamily="-65" charset="0"/>
            </a:endParaRPr>
          </a:p>
        </p:txBody>
      </p:sp>
      <p:sp>
        <p:nvSpPr>
          <p:cNvPr id="191506" name="Line 15"/>
          <p:cNvSpPr>
            <a:spLocks noChangeShapeType="1"/>
          </p:cNvSpPr>
          <p:nvPr/>
        </p:nvSpPr>
        <p:spPr bwMode="auto">
          <a:xfrm>
            <a:off x="609600" y="1219200"/>
            <a:ext cx="7991475" cy="0"/>
          </a:xfrm>
          <a:prstGeom prst="line">
            <a:avLst/>
          </a:prstGeom>
          <a:noFill/>
          <a:ln w="28575" cap="sq">
            <a:noFill/>
            <a:round/>
            <a:headEnd/>
            <a:tailEnd/>
          </a:ln>
        </p:spPr>
        <p:txBody>
          <a:bodyPr anchor="ctr">
            <a:prstTxWarp prst="textNoShape">
              <a:avLst/>
            </a:prstTxWarp>
          </a:bodyPr>
          <a:lstStyle/>
          <a:p>
            <a:endParaRPr lang="en-US"/>
          </a:p>
        </p:txBody>
      </p:sp>
      <p:sp>
        <p:nvSpPr>
          <p:cNvPr id="191507" name="Line 16"/>
          <p:cNvSpPr>
            <a:spLocks noChangeShapeType="1"/>
          </p:cNvSpPr>
          <p:nvPr/>
        </p:nvSpPr>
        <p:spPr bwMode="auto">
          <a:xfrm>
            <a:off x="611188" y="5013325"/>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91508" name="Line 17"/>
          <p:cNvSpPr>
            <a:spLocks noChangeShapeType="1"/>
          </p:cNvSpPr>
          <p:nvPr/>
        </p:nvSpPr>
        <p:spPr bwMode="auto">
          <a:xfrm>
            <a:off x="609600" y="1614488"/>
            <a:ext cx="1588" cy="3398837"/>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91509" name="Line 18"/>
          <p:cNvSpPr>
            <a:spLocks noChangeShapeType="1"/>
          </p:cNvSpPr>
          <p:nvPr/>
        </p:nvSpPr>
        <p:spPr bwMode="auto">
          <a:xfrm>
            <a:off x="8601075" y="1614488"/>
            <a:ext cx="3175" cy="3398837"/>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91510" name="Line 19"/>
          <p:cNvSpPr>
            <a:spLocks noChangeShapeType="1"/>
          </p:cNvSpPr>
          <p:nvPr/>
        </p:nvSpPr>
        <p:spPr bwMode="auto">
          <a:xfrm>
            <a:off x="609600" y="1614488"/>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191511" name="Line 20"/>
          <p:cNvSpPr>
            <a:spLocks noChangeShapeType="1"/>
          </p:cNvSpPr>
          <p:nvPr/>
        </p:nvSpPr>
        <p:spPr bwMode="auto">
          <a:xfrm>
            <a:off x="6434138" y="1614488"/>
            <a:ext cx="9525" cy="3398837"/>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91512" name="Line 21"/>
          <p:cNvSpPr>
            <a:spLocks noChangeShapeType="1"/>
          </p:cNvSpPr>
          <p:nvPr/>
        </p:nvSpPr>
        <p:spPr bwMode="auto">
          <a:xfrm>
            <a:off x="609600" y="1949450"/>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91513" name="Line 22"/>
          <p:cNvSpPr>
            <a:spLocks noChangeShapeType="1"/>
          </p:cNvSpPr>
          <p:nvPr/>
        </p:nvSpPr>
        <p:spPr bwMode="auto">
          <a:xfrm>
            <a:off x="2330450" y="1614488"/>
            <a:ext cx="9525" cy="3398837"/>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91514" name="Line 23"/>
          <p:cNvSpPr>
            <a:spLocks noChangeShapeType="1"/>
          </p:cNvSpPr>
          <p:nvPr/>
        </p:nvSpPr>
        <p:spPr bwMode="auto">
          <a:xfrm>
            <a:off x="609600"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191515" name="Line 24"/>
          <p:cNvSpPr>
            <a:spLocks noChangeShapeType="1"/>
          </p:cNvSpPr>
          <p:nvPr/>
        </p:nvSpPr>
        <p:spPr bwMode="auto">
          <a:xfrm>
            <a:off x="8601075"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191516" name="Line 25"/>
          <p:cNvSpPr>
            <a:spLocks noChangeShapeType="1"/>
          </p:cNvSpPr>
          <p:nvPr/>
        </p:nvSpPr>
        <p:spPr bwMode="auto">
          <a:xfrm>
            <a:off x="609600" y="3262313"/>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191517" name="Line 26"/>
          <p:cNvSpPr>
            <a:spLocks noChangeShapeType="1"/>
          </p:cNvSpPr>
          <p:nvPr/>
        </p:nvSpPr>
        <p:spPr bwMode="auto">
          <a:xfrm>
            <a:off x="609600" y="3841750"/>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Tree>
    <p:extLst>
      <p:ext uri="{BB962C8B-B14F-4D97-AF65-F5344CB8AC3E}">
        <p14:creationId xmlns:p14="http://schemas.microsoft.com/office/powerpoint/2010/main" val="3514014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2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72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7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2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72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7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nimBg="1"/>
      <p:bldP spid="137220" grpId="0" animBg="1"/>
      <p:bldP spid="137221" grpId="0" animBg="1"/>
      <p:bldP spid="137222" grpId="0" animBg="1"/>
      <p:bldP spid="137223" grpId="0" animBg="1"/>
      <p:bldP spid="137224" grpId="0" animBg="1"/>
      <p:bldP spid="137225" grpId="0" animBg="1"/>
      <p:bldP spid="137227" grpId="0" animBg="1"/>
      <p:bldP spid="13722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107046"/>
            <a:ext cx="9144000" cy="1694458"/>
          </a:xfrm>
        </p:spPr>
        <p:txBody>
          <a:bodyPr>
            <a:noAutofit/>
          </a:bodyPr>
          <a:lstStyle/>
          <a:p>
            <a:pPr eaLnBrk="1" hangingPunct="1">
              <a:defRPr/>
            </a:pPr>
            <a:r>
              <a:rPr lang="en-US" sz="2000" b="1" dirty="0">
                <a:solidFill>
                  <a:srgbClr val="008000"/>
                </a:solidFill>
                <a:latin typeface="Arial"/>
                <a:cs typeface="Arial"/>
              </a:rPr>
              <a:t>Code quality – ”green” </a:t>
            </a:r>
            <a:r>
              <a:rPr lang="en-US" sz="2000" b="1" dirty="0" smtClean="0">
                <a:solidFill>
                  <a:srgbClr val="008000"/>
                </a:solidFill>
                <a:latin typeface="Arial"/>
                <a:cs typeface="Arial"/>
              </a:rPr>
              <a:t>week</a:t>
            </a:r>
            <a:r>
              <a:rPr lang="en-US" sz="2000" dirty="0" smtClean="0">
                <a:latin typeface="Arial"/>
                <a:cs typeface="Arial"/>
              </a:rPr>
              <a:t/>
            </a:r>
            <a:br>
              <a:rPr lang="en-US" sz="2000" dirty="0" smtClean="0">
                <a:latin typeface="Arial"/>
                <a:cs typeface="Arial"/>
              </a:rPr>
            </a:br>
            <a:r>
              <a:rPr lang="en-US" sz="2000" dirty="0" err="1" smtClean="0">
                <a:latin typeface="Arial Black"/>
                <a:cs typeface="Arial Black"/>
              </a:rPr>
              <a:t>Confirmit</a:t>
            </a:r>
            <a:r>
              <a:rPr lang="en-US" sz="2000" dirty="0" smtClean="0">
                <a:latin typeface="Arial Black"/>
                <a:cs typeface="Arial Black"/>
              </a:rPr>
              <a:t> (2005) Norway</a:t>
            </a:r>
            <a:br>
              <a:rPr lang="en-US" sz="2000" dirty="0" smtClean="0">
                <a:latin typeface="Arial Black"/>
                <a:cs typeface="Arial Black"/>
              </a:rPr>
            </a:br>
            <a:r>
              <a:rPr lang="en-US" sz="2000" dirty="0" smtClean="0">
                <a:latin typeface="Arial Black"/>
                <a:cs typeface="Arial Black"/>
              </a:rPr>
              <a:t>decided to design ‘ease of change’ in, to a legacy system, in one-week delivery-cycles, per month, using ‘</a:t>
            </a:r>
            <a:r>
              <a:rPr lang="en-US" sz="2000" dirty="0" err="1" smtClean="0">
                <a:latin typeface="Arial Black"/>
                <a:cs typeface="Arial Black"/>
              </a:rPr>
              <a:t>Evo</a:t>
            </a:r>
            <a:r>
              <a:rPr lang="en-US" sz="2000" dirty="0" smtClean="0">
                <a:latin typeface="Arial Black"/>
                <a:cs typeface="Arial Black"/>
              </a:rPr>
              <a:t>’ Agile</a:t>
            </a:r>
            <a:br>
              <a:rPr lang="en-US" sz="2000" dirty="0" smtClean="0">
                <a:latin typeface="Arial Black"/>
                <a:cs typeface="Arial Black"/>
              </a:rPr>
            </a:br>
            <a:r>
              <a:rPr lang="en-US" sz="2000" dirty="0" smtClean="0">
                <a:solidFill>
                  <a:srgbClr val="FF0000"/>
                </a:solidFill>
                <a:latin typeface="Arial Black"/>
                <a:cs typeface="Arial Black"/>
              </a:rPr>
              <a:t>‘Refactoring to reduce technical debt’ -&gt; Re-Engineering</a:t>
            </a:r>
            <a:endParaRPr lang="en-US" sz="2000" dirty="0">
              <a:solidFill>
                <a:srgbClr val="FF0000"/>
              </a:solidFill>
              <a:latin typeface="Arial Black"/>
              <a:cs typeface="Arial Black"/>
            </a:endParaRPr>
          </a:p>
        </p:txBody>
      </p:sp>
      <p:sp>
        <p:nvSpPr>
          <p:cNvPr id="139267" name="Rectangle 3"/>
          <p:cNvSpPr>
            <a:spLocks noGrp="1" noChangeArrowheads="1"/>
          </p:cNvSpPr>
          <p:nvPr>
            <p:ph idx="1"/>
          </p:nvPr>
        </p:nvSpPr>
        <p:spPr>
          <a:xfrm>
            <a:off x="609600" y="1572294"/>
            <a:ext cx="7848600" cy="515342"/>
          </a:xfrm>
        </p:spPr>
        <p:txBody>
          <a:bodyPr>
            <a:normAutofit fontScale="62500" lnSpcReduction="20000"/>
          </a:bodyPr>
          <a:lstStyle/>
          <a:p>
            <a:pPr eaLnBrk="1" hangingPunct="1">
              <a:defRPr/>
            </a:pPr>
            <a:r>
              <a:rPr lang="en-US" sz="1600" dirty="0">
                <a:latin typeface="Arial Black"/>
                <a:cs typeface="Arial Black"/>
              </a:rPr>
              <a:t>In these ”green” weeks, some of the deliverables will be less visible for the end users, but more visible for our QA department.</a:t>
            </a:r>
          </a:p>
          <a:p>
            <a:pPr eaLnBrk="1" hangingPunct="1">
              <a:defRPr/>
            </a:pPr>
            <a:r>
              <a:rPr lang="en-US" sz="1600" dirty="0">
                <a:latin typeface="Arial Black"/>
                <a:cs typeface="Arial Black"/>
              </a:rPr>
              <a:t>We manage code quality through an Impact Estimation table.</a:t>
            </a:r>
          </a:p>
        </p:txBody>
      </p:sp>
      <p:pic>
        <p:nvPicPr>
          <p:cNvPr id="193543" name="Picture 4"/>
          <p:cNvPicPr>
            <a:picLocks noChangeAspect="1" noChangeArrowheads="1"/>
          </p:cNvPicPr>
          <p:nvPr/>
        </p:nvPicPr>
        <p:blipFill>
          <a:blip r:embed="rId3"/>
          <a:srcRect/>
          <a:stretch>
            <a:fillRect/>
          </a:stretch>
        </p:blipFill>
        <p:spPr bwMode="auto">
          <a:xfrm>
            <a:off x="0" y="2133600"/>
            <a:ext cx="6278563" cy="3989388"/>
          </a:xfrm>
          <a:prstGeom prst="rect">
            <a:avLst/>
          </a:prstGeom>
          <a:noFill/>
          <a:ln w="9525">
            <a:noFill/>
            <a:miter lim="800000"/>
            <a:headEnd/>
            <a:tailEnd/>
          </a:ln>
        </p:spPr>
      </p:pic>
      <p:pic>
        <p:nvPicPr>
          <p:cNvPr id="193544" name="Picture 5"/>
          <p:cNvPicPr>
            <a:picLocks noChangeAspect="1" noChangeArrowheads="1"/>
          </p:cNvPicPr>
          <p:nvPr/>
        </p:nvPicPr>
        <p:blipFill>
          <a:blip r:embed="rId4"/>
          <a:srcRect/>
          <a:stretch>
            <a:fillRect/>
          </a:stretch>
        </p:blipFill>
        <p:spPr bwMode="auto">
          <a:xfrm>
            <a:off x="2819400" y="4818063"/>
            <a:ext cx="2743200" cy="2039937"/>
          </a:xfrm>
          <a:prstGeom prst="rect">
            <a:avLst/>
          </a:prstGeom>
          <a:noFill/>
          <a:ln w="9525">
            <a:noFill/>
            <a:miter lim="800000"/>
            <a:headEnd/>
            <a:tailEnd/>
          </a:ln>
        </p:spPr>
      </p:pic>
      <p:sp>
        <p:nvSpPr>
          <p:cNvPr id="193545" name="Text Box 6"/>
          <p:cNvSpPr txBox="1">
            <a:spLocks noChangeArrowheads="1"/>
          </p:cNvSpPr>
          <p:nvPr/>
        </p:nvSpPr>
        <p:spPr bwMode="auto">
          <a:xfrm>
            <a:off x="5715000" y="1752600"/>
            <a:ext cx="3429000" cy="506253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prstTxWarp prst="textNoShape">
              <a:avLst/>
            </a:prstTxWarp>
            <a:spAutoFit/>
          </a:bodyPr>
          <a:lstStyle/>
          <a:p>
            <a:pPr>
              <a:spcBef>
                <a:spcPct val="50000"/>
              </a:spcBef>
            </a:pPr>
            <a:r>
              <a:rPr lang="en-US" sz="2100" b="1" dirty="0">
                <a:solidFill>
                  <a:srgbClr val="000000"/>
                </a:solidFill>
              </a:rPr>
              <a:t>Speed</a:t>
            </a:r>
          </a:p>
          <a:p>
            <a:pPr>
              <a:spcBef>
                <a:spcPct val="50000"/>
              </a:spcBef>
            </a:pPr>
            <a:r>
              <a:rPr lang="en-US" sz="2100" b="1" dirty="0">
                <a:solidFill>
                  <a:srgbClr val="000000"/>
                </a:solidFill>
              </a:rPr>
              <a:t>Maintainability</a:t>
            </a:r>
          </a:p>
          <a:p>
            <a:pPr>
              <a:spcBef>
                <a:spcPct val="50000"/>
              </a:spcBef>
            </a:pPr>
            <a:r>
              <a:rPr lang="en-US" sz="2100" b="1" dirty="0" err="1">
                <a:solidFill>
                  <a:srgbClr val="000000"/>
                </a:solidFill>
              </a:rPr>
              <a:t>Nunit</a:t>
            </a:r>
            <a:r>
              <a:rPr lang="en-US" sz="2100" b="1" dirty="0">
                <a:solidFill>
                  <a:srgbClr val="000000"/>
                </a:solidFill>
              </a:rPr>
              <a:t> Tests</a:t>
            </a:r>
          </a:p>
          <a:p>
            <a:pPr>
              <a:spcBef>
                <a:spcPct val="50000"/>
              </a:spcBef>
            </a:pPr>
            <a:r>
              <a:rPr lang="en-US" sz="2100" b="1" dirty="0" err="1">
                <a:solidFill>
                  <a:srgbClr val="000000"/>
                </a:solidFill>
              </a:rPr>
              <a:t>PeerTests</a:t>
            </a:r>
            <a:endParaRPr lang="en-US" sz="2100" b="1" dirty="0">
              <a:solidFill>
                <a:srgbClr val="000000"/>
              </a:solidFill>
            </a:endParaRPr>
          </a:p>
          <a:p>
            <a:pPr>
              <a:spcBef>
                <a:spcPct val="50000"/>
              </a:spcBef>
            </a:pPr>
            <a:r>
              <a:rPr lang="en-US" sz="2100" b="1" dirty="0" err="1">
                <a:solidFill>
                  <a:srgbClr val="000000"/>
                </a:solidFill>
              </a:rPr>
              <a:t>TestDirectorTests</a:t>
            </a:r>
            <a:endParaRPr lang="en-US" sz="2100" b="1" dirty="0">
              <a:solidFill>
                <a:srgbClr val="000000"/>
              </a:solidFill>
            </a:endParaRPr>
          </a:p>
          <a:p>
            <a:pPr>
              <a:spcBef>
                <a:spcPct val="50000"/>
              </a:spcBef>
            </a:pPr>
            <a:r>
              <a:rPr lang="en-US" sz="2100" b="1" dirty="0" err="1">
                <a:solidFill>
                  <a:srgbClr val="000000"/>
                </a:solidFill>
              </a:rPr>
              <a:t>Robustness.Correctness</a:t>
            </a:r>
            <a:endParaRPr lang="en-US" sz="2100" b="1" dirty="0">
              <a:solidFill>
                <a:srgbClr val="000000"/>
              </a:solidFill>
            </a:endParaRPr>
          </a:p>
          <a:p>
            <a:pPr>
              <a:spcBef>
                <a:spcPct val="50000"/>
              </a:spcBef>
            </a:pPr>
            <a:r>
              <a:rPr lang="en-US" sz="2100" b="1" dirty="0" err="1">
                <a:solidFill>
                  <a:srgbClr val="000000"/>
                </a:solidFill>
              </a:rPr>
              <a:t>Robustness.Boundary</a:t>
            </a:r>
            <a:r>
              <a:rPr lang="en-US" sz="2100" b="1" dirty="0">
                <a:solidFill>
                  <a:srgbClr val="000000"/>
                </a:solidFill>
              </a:rPr>
              <a:t> Conditions</a:t>
            </a:r>
          </a:p>
          <a:p>
            <a:pPr>
              <a:spcBef>
                <a:spcPct val="50000"/>
              </a:spcBef>
            </a:pPr>
            <a:r>
              <a:rPr lang="en-US" sz="2100" b="1" dirty="0" err="1">
                <a:solidFill>
                  <a:srgbClr val="000000"/>
                </a:solidFill>
              </a:rPr>
              <a:t>ResourceUsage.CPU</a:t>
            </a:r>
            <a:endParaRPr lang="en-US" sz="2100" b="1" dirty="0">
              <a:solidFill>
                <a:srgbClr val="000000"/>
              </a:solidFill>
            </a:endParaRPr>
          </a:p>
          <a:p>
            <a:pPr>
              <a:spcBef>
                <a:spcPct val="50000"/>
              </a:spcBef>
            </a:pPr>
            <a:r>
              <a:rPr lang="en-US" sz="2100" b="1" dirty="0" err="1">
                <a:solidFill>
                  <a:srgbClr val="000000"/>
                </a:solidFill>
              </a:rPr>
              <a:t>Maintainability.DocCode</a:t>
            </a:r>
            <a:endParaRPr lang="en-US" sz="2100" b="1" dirty="0">
              <a:solidFill>
                <a:srgbClr val="000000"/>
              </a:solidFill>
            </a:endParaRPr>
          </a:p>
          <a:p>
            <a:pPr>
              <a:spcBef>
                <a:spcPct val="50000"/>
              </a:spcBef>
            </a:pPr>
            <a:r>
              <a:rPr lang="en-US" sz="2100" b="1" dirty="0" err="1">
                <a:solidFill>
                  <a:srgbClr val="000000"/>
                </a:solidFill>
              </a:rPr>
              <a:t>SynchronizationStatus</a:t>
            </a:r>
            <a:endParaRPr lang="en-US" sz="2100" b="1" dirty="0">
              <a:solidFill>
                <a:srgbClr val="000000"/>
              </a:solidFill>
            </a:endParaRPr>
          </a:p>
        </p:txBody>
      </p:sp>
    </p:spTree>
    <p:extLst>
      <p:ext uri="{BB962C8B-B14F-4D97-AF65-F5344CB8AC3E}">
        <p14:creationId xmlns:p14="http://schemas.microsoft.com/office/powerpoint/2010/main" val="31650448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428"/>
          </a:xfrm>
        </p:spPr>
        <p:txBody>
          <a:bodyPr/>
          <a:lstStyle/>
          <a:p>
            <a:r>
              <a:rPr lang="en-US" dirty="0" smtClean="0"/>
              <a:t>YouTube Measures</a:t>
            </a:r>
            <a:endParaRPr lang="en-US" dirty="0"/>
          </a:p>
        </p:txBody>
      </p:sp>
      <p:sp>
        <p:nvSpPr>
          <p:cNvPr id="3" name="Content Placeholder 2"/>
          <p:cNvSpPr>
            <a:spLocks noGrp="1"/>
          </p:cNvSpPr>
          <p:nvPr>
            <p:ph idx="1"/>
          </p:nvPr>
        </p:nvSpPr>
        <p:spPr>
          <a:xfrm>
            <a:off x="457200" y="1301895"/>
            <a:ext cx="8229600" cy="4525963"/>
          </a:xfrm>
        </p:spPr>
        <p:txBody>
          <a:bodyPr/>
          <a:lstStyle/>
          <a:p>
            <a:r>
              <a:rPr lang="en-US" dirty="0" smtClean="0"/>
              <a:t>Number of Likes and Dislikes</a:t>
            </a:r>
          </a:p>
          <a:p>
            <a:pPr>
              <a:buNone/>
            </a:pPr>
            <a:r>
              <a:rPr lang="nb-NO" dirty="0" smtClean="0"/>
              <a:t>	11,021 Likes, 371 </a:t>
            </a:r>
            <a:r>
              <a:rPr lang="nb-NO" dirty="0" err="1" smtClean="0"/>
              <a:t>Dislikes</a:t>
            </a:r>
            <a:r>
              <a:rPr lang="nb-NO" dirty="0" smtClean="0"/>
              <a:t> (April 26, 2012)</a:t>
            </a:r>
            <a:endParaRPr lang="en-US" dirty="0" smtClean="0"/>
          </a:p>
          <a:p>
            <a:endParaRPr lang="en-US" sz="1200" dirty="0" smtClean="0"/>
          </a:p>
          <a:p>
            <a:r>
              <a:rPr lang="en-US" dirty="0" smtClean="0"/>
              <a:t>Number of times video has been viewed</a:t>
            </a:r>
          </a:p>
          <a:p>
            <a:pPr>
              <a:buNone/>
            </a:pPr>
            <a:r>
              <a:rPr lang="nb-NO" dirty="0" smtClean="0"/>
              <a:t>	5,942.649 </a:t>
            </a:r>
            <a:r>
              <a:rPr lang="nb-NO" dirty="0" err="1" smtClean="0"/>
              <a:t>Views</a:t>
            </a:r>
            <a:r>
              <a:rPr lang="nb-NO" dirty="0" smtClean="0"/>
              <a:t> (April 26, 2012)</a:t>
            </a:r>
            <a:endParaRPr lang="en-US" dirty="0"/>
          </a:p>
        </p:txBody>
      </p:sp>
      <p:pic>
        <p:nvPicPr>
          <p:cNvPr id="4" name="Picture 3" descr="Screen Shot 2012-04-27 at 06.57.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929" y="3944847"/>
            <a:ext cx="4148499" cy="2802355"/>
          </a:xfrm>
          <a:prstGeom prst="rect">
            <a:avLst/>
          </a:prstGeom>
        </p:spPr>
      </p:pic>
      <p:pic>
        <p:nvPicPr>
          <p:cNvPr id="5" name="Content Placeholder 3" descr="Screen Shot 2012-04-27 at 06.28.11.png"/>
          <p:cNvPicPr>
            <a:picLocks noChangeAspect="1"/>
          </p:cNvPicPr>
          <p:nvPr/>
        </p:nvPicPr>
        <p:blipFill rotWithShape="1">
          <a:blip r:embed="rId3">
            <a:extLst>
              <a:ext uri="{28A0092B-C50C-407E-A947-70E740481C1C}">
                <a14:useLocalDpi xmlns:a14="http://schemas.microsoft.com/office/drawing/2010/main" val="0"/>
              </a:ext>
            </a:extLst>
          </a:blip>
          <a:srcRect t="26247" r="604" b="504"/>
          <a:stretch/>
        </p:blipFill>
        <p:spPr>
          <a:xfrm>
            <a:off x="873245" y="3956396"/>
            <a:ext cx="4079755" cy="2807851"/>
          </a:xfrm>
          <a:prstGeom prst="rect">
            <a:avLst/>
          </a:prstGeom>
        </p:spPr>
      </p:pic>
    </p:spTree>
    <p:extLst>
      <p:ext uri="{BB962C8B-B14F-4D97-AF65-F5344CB8AC3E}">
        <p14:creationId xmlns:p14="http://schemas.microsoft.com/office/powerpoint/2010/main" val="237984071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8560" y="-31773"/>
            <a:ext cx="10820411" cy="7239838"/>
          </a:xfrm>
          <a:prstGeom prst="rect">
            <a:avLst/>
          </a:prstGeom>
        </p:spPr>
      </p:pic>
      <p:sp>
        <p:nvSpPr>
          <p:cNvPr id="2" name="Title 1"/>
          <p:cNvSpPr>
            <a:spLocks noGrp="1"/>
          </p:cNvSpPr>
          <p:nvPr>
            <p:ph type="title"/>
          </p:nvPr>
        </p:nvSpPr>
        <p:spPr>
          <a:xfrm>
            <a:off x="1907704" y="485800"/>
            <a:ext cx="6115000" cy="1143000"/>
          </a:xfrm>
        </p:spPr>
        <p:txBody>
          <a:bodyPr/>
          <a:lstStyle/>
          <a:p>
            <a:r>
              <a:rPr lang="en-GB" sz="5400" dirty="0" smtClean="0"/>
              <a:t>What </a:t>
            </a:r>
            <a:r>
              <a:rPr lang="en-GB" sz="5400" b="1" dirty="0" smtClean="0"/>
              <a:t>is</a:t>
            </a:r>
            <a:r>
              <a:rPr lang="en-GB" sz="5400" dirty="0" smtClean="0"/>
              <a:t> ‘Architecture’ ?</a:t>
            </a:r>
            <a:endParaRPr lang="en-GB" sz="5400" dirty="0"/>
          </a:p>
        </p:txBody>
      </p:sp>
      <p:sp>
        <p:nvSpPr>
          <p:cNvPr id="4" name="Footer Placeholder 3"/>
          <p:cNvSpPr>
            <a:spLocks noGrp="1"/>
          </p:cNvSpPr>
          <p:nvPr>
            <p:ph type="ftr" sz="quarter" idx="4294967295"/>
          </p:nvPr>
        </p:nvSpPr>
        <p:spPr>
          <a:xfrm>
            <a:off x="2699792" y="6248400"/>
            <a:ext cx="3744416" cy="320675"/>
          </a:xfrm>
          <a:prstGeom prst="rect">
            <a:avLst/>
          </a:prstGeom>
        </p:spPr>
        <p:txBody>
          <a:bodyPr/>
          <a:lstStyle/>
          <a:p>
            <a:r>
              <a:rPr lang="en-US" sz="900" smtClean="0"/>
              <a:t>Presented Javazone Oslo Sept 2011 © Gilb.com</a:t>
            </a:r>
            <a:endParaRPr lang="en-US" sz="1400" dirty="0"/>
          </a:p>
        </p:txBody>
      </p:sp>
    </p:spTree>
    <p:extLst>
      <p:ext uri="{BB962C8B-B14F-4D97-AF65-F5344CB8AC3E}">
        <p14:creationId xmlns:p14="http://schemas.microsoft.com/office/powerpoint/2010/main" val="192716656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600200" y="228600"/>
            <a:ext cx="5486400" cy="609600"/>
          </a:xfrm>
        </p:spPr>
        <p:txBody>
          <a:bodyPr/>
          <a:lstStyle/>
          <a:p>
            <a:r>
              <a:rPr lang="en-US" b="1" dirty="0"/>
              <a:t>Architect = Master </a:t>
            </a:r>
            <a:r>
              <a:rPr lang="en-US" dirty="0"/>
              <a:t>Builder</a:t>
            </a:r>
          </a:p>
        </p:txBody>
      </p:sp>
      <p:sp>
        <p:nvSpPr>
          <p:cNvPr id="105475" name="Rectangle 3"/>
          <p:cNvSpPr>
            <a:spLocks noGrp="1" noChangeArrowheads="1"/>
          </p:cNvSpPr>
          <p:nvPr>
            <p:ph type="body" idx="1"/>
          </p:nvPr>
        </p:nvSpPr>
        <p:spPr>
          <a:xfrm>
            <a:off x="669032" y="1681336"/>
            <a:ext cx="3758952" cy="4772000"/>
          </a:xfrm>
        </p:spPr>
        <p:txBody>
          <a:bodyPr/>
          <a:lstStyle/>
          <a:p>
            <a:pPr marL="0" indent="0">
              <a:lnSpc>
                <a:spcPct val="90000"/>
              </a:lnSpc>
              <a:spcBef>
                <a:spcPts val="300"/>
              </a:spcBef>
              <a:spcAft>
                <a:spcPts val="300"/>
              </a:spcAft>
              <a:buNone/>
            </a:pPr>
            <a:r>
              <a:rPr lang="en-US" sz="2800" dirty="0"/>
              <a:t>Architect is from </a:t>
            </a:r>
            <a:r>
              <a:rPr lang="ja-JP" altLang="en-US" sz="2800" dirty="0">
                <a:latin typeface="Arial"/>
              </a:rPr>
              <a:t>‘</a:t>
            </a:r>
            <a:r>
              <a:rPr lang="en-US" sz="2800" dirty="0" err="1"/>
              <a:t>Archi-Tecton</a:t>
            </a:r>
            <a:r>
              <a:rPr lang="en-US" sz="2800" dirty="0"/>
              <a:t>,</a:t>
            </a:r>
            <a:r>
              <a:rPr lang="ja-JP" altLang="en-US" sz="2800" dirty="0">
                <a:latin typeface="Arial"/>
              </a:rPr>
              <a:t>’</a:t>
            </a:r>
            <a:r>
              <a:rPr lang="en-US" sz="2800" dirty="0"/>
              <a:t> </a:t>
            </a:r>
          </a:p>
          <a:p>
            <a:pPr marL="457200" lvl="1" indent="0">
              <a:lnSpc>
                <a:spcPct val="90000"/>
              </a:lnSpc>
              <a:spcBef>
                <a:spcPts val="300"/>
              </a:spcBef>
              <a:spcAft>
                <a:spcPts val="300"/>
              </a:spcAft>
              <a:buNone/>
            </a:pPr>
            <a:r>
              <a:rPr lang="en-US" sz="2400" dirty="0"/>
              <a:t>which means </a:t>
            </a:r>
            <a:r>
              <a:rPr lang="en-US" sz="2400" dirty="0" smtClean="0"/>
              <a:t/>
            </a:r>
            <a:br>
              <a:rPr lang="en-US" sz="2400" dirty="0" smtClean="0"/>
            </a:br>
            <a:r>
              <a:rPr lang="ja-JP" altLang="en-US" sz="2400" dirty="0" smtClean="0">
                <a:latin typeface="Arial"/>
              </a:rPr>
              <a:t>‘</a:t>
            </a:r>
            <a:r>
              <a:rPr lang="en-US" sz="2400" dirty="0"/>
              <a:t>Master Builder</a:t>
            </a:r>
            <a:r>
              <a:rPr lang="ja-JP" altLang="en-US" sz="2400" dirty="0">
                <a:latin typeface="Arial"/>
              </a:rPr>
              <a:t>’</a:t>
            </a:r>
            <a:r>
              <a:rPr lang="en-US" sz="2400" dirty="0" smtClean="0"/>
              <a:t>.</a:t>
            </a:r>
          </a:p>
          <a:p>
            <a:pPr marL="457200" lvl="1" indent="0">
              <a:lnSpc>
                <a:spcPct val="90000"/>
              </a:lnSpc>
              <a:spcBef>
                <a:spcPts val="300"/>
              </a:spcBef>
              <a:spcAft>
                <a:spcPts val="300"/>
              </a:spcAft>
              <a:buNone/>
            </a:pPr>
            <a:endParaRPr lang="en-US" sz="2400" dirty="0"/>
          </a:p>
          <a:p>
            <a:pPr marL="457200" lvl="1" indent="0">
              <a:lnSpc>
                <a:spcPct val="90000"/>
              </a:lnSpc>
              <a:spcBef>
                <a:spcPts val="300"/>
              </a:spcBef>
              <a:spcAft>
                <a:spcPts val="300"/>
              </a:spcAft>
              <a:buNone/>
            </a:pPr>
            <a:r>
              <a:rPr lang="en-US" sz="2400" dirty="0" smtClean="0"/>
              <a:t> </a:t>
            </a:r>
            <a:endParaRPr lang="en-US" sz="2400" dirty="0"/>
          </a:p>
          <a:p>
            <a:pPr marL="0" indent="0">
              <a:lnSpc>
                <a:spcPct val="90000"/>
              </a:lnSpc>
              <a:spcBef>
                <a:spcPts val="300"/>
              </a:spcBef>
              <a:spcAft>
                <a:spcPts val="300"/>
              </a:spcAft>
              <a:buNone/>
            </a:pPr>
            <a:r>
              <a:rPr lang="ja-JP" altLang="en-US" sz="2800" dirty="0">
                <a:latin typeface="Arial"/>
              </a:rPr>
              <a:t>‘</a:t>
            </a:r>
            <a:r>
              <a:rPr lang="en-US" sz="2800" dirty="0" err="1"/>
              <a:t>Archi</a:t>
            </a:r>
            <a:r>
              <a:rPr lang="ja-JP" altLang="en-US" sz="2800" dirty="0">
                <a:latin typeface="Arial"/>
              </a:rPr>
              <a:t>’</a:t>
            </a:r>
            <a:r>
              <a:rPr lang="en-US" sz="2800" dirty="0"/>
              <a:t> is not from </a:t>
            </a:r>
            <a:r>
              <a:rPr lang="ja-JP" altLang="en-US" sz="2800" dirty="0">
                <a:latin typeface="Arial"/>
              </a:rPr>
              <a:t>‘</a:t>
            </a:r>
            <a:r>
              <a:rPr lang="en-US" sz="2800" dirty="0"/>
              <a:t>Arch</a:t>
            </a:r>
            <a:r>
              <a:rPr lang="ja-JP" altLang="en-US" sz="2800" dirty="0">
                <a:latin typeface="Arial"/>
              </a:rPr>
              <a:t>’</a:t>
            </a:r>
            <a:r>
              <a:rPr lang="en-US" sz="2800" dirty="0"/>
              <a:t>, </a:t>
            </a:r>
          </a:p>
          <a:p>
            <a:pPr marL="457200" lvl="1" indent="0">
              <a:lnSpc>
                <a:spcPct val="90000"/>
              </a:lnSpc>
              <a:spcBef>
                <a:spcPts val="300"/>
              </a:spcBef>
              <a:spcAft>
                <a:spcPts val="300"/>
              </a:spcAft>
              <a:buNone/>
            </a:pPr>
            <a:r>
              <a:rPr lang="en-US" sz="2400" dirty="0"/>
              <a:t>but from </a:t>
            </a:r>
            <a:r>
              <a:rPr lang="ja-JP" altLang="en-US" sz="2400" dirty="0">
                <a:latin typeface="Arial"/>
              </a:rPr>
              <a:t>‘</a:t>
            </a:r>
            <a:r>
              <a:rPr lang="en-US" sz="2400" dirty="0" err="1"/>
              <a:t>Arche</a:t>
            </a:r>
            <a:r>
              <a:rPr lang="ja-JP" altLang="en-US" sz="2400" dirty="0">
                <a:latin typeface="Arial"/>
              </a:rPr>
              <a:t>’</a:t>
            </a:r>
            <a:r>
              <a:rPr lang="en-US" sz="2400" dirty="0"/>
              <a:t>: primitive, original, primary.</a:t>
            </a:r>
          </a:p>
          <a:p>
            <a:pPr marL="0" indent="0">
              <a:lnSpc>
                <a:spcPct val="90000"/>
              </a:lnSpc>
              <a:spcBef>
                <a:spcPts val="300"/>
              </a:spcBef>
              <a:spcAft>
                <a:spcPts val="300"/>
              </a:spcAft>
              <a:buNone/>
            </a:pPr>
            <a:endParaRPr lang="en-US" sz="2800" dirty="0"/>
          </a:p>
        </p:txBody>
      </p:sp>
      <p:pic>
        <p:nvPicPr>
          <p:cNvPr id="1054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56792"/>
            <a:ext cx="4953000"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398971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0" y="116632"/>
            <a:ext cx="8960024" cy="5760640"/>
          </a:xfrm>
        </p:spPr>
        <p:txBody>
          <a:bodyPr/>
          <a:lstStyle/>
          <a:p>
            <a:pPr marL="0" indent="0" algn="ctr">
              <a:buNone/>
            </a:pPr>
            <a:r>
              <a:rPr lang="en-GB" sz="4800" i="1" dirty="0" smtClean="0"/>
              <a:t>The architecture is there </a:t>
            </a:r>
            <a:br>
              <a:rPr lang="en-GB" sz="4800" i="1" dirty="0" smtClean="0"/>
            </a:br>
            <a:r>
              <a:rPr lang="en-GB" sz="4800" i="1" dirty="0" smtClean="0"/>
              <a:t>to satisfy requirements</a:t>
            </a:r>
            <a:endParaRPr lang="en-GB" sz="4800" i="1" dirty="0"/>
          </a:p>
          <a:p>
            <a:endParaRPr lang="en-GB" sz="4800" kern="1200" dirty="0" smtClean="0">
              <a:latin typeface="Times" charset="0"/>
              <a:ea typeface="ＭＳ Ｐゴシック" charset="0"/>
            </a:endParaRPr>
          </a:p>
          <a:p>
            <a:pPr algn="ctr"/>
            <a:r>
              <a:rPr lang="en-GB" sz="4800" i="1" kern="1200" dirty="0" smtClean="0">
                <a:latin typeface="Apple Chancery"/>
                <a:ea typeface="ＭＳ Ｐゴシック" charset="0"/>
                <a:cs typeface="Apple Chancery"/>
              </a:rPr>
              <a:t>The </a:t>
            </a:r>
            <a:r>
              <a:rPr lang="en-GB" sz="4800" i="1" kern="1200" dirty="0">
                <a:latin typeface="Apple Chancery"/>
                <a:ea typeface="ＭＳ Ｐゴシック" charset="0"/>
                <a:cs typeface="Apple Chancery"/>
              </a:rPr>
              <a:t>closer an object is to fulfilling its purpose, the closer it is to </a:t>
            </a:r>
            <a:r>
              <a:rPr lang="en-GB" sz="4800" i="1" kern="1200" dirty="0" smtClean="0">
                <a:latin typeface="Apple Chancery"/>
                <a:ea typeface="ＭＳ Ｐゴシック" charset="0"/>
                <a:cs typeface="Apple Chancery"/>
              </a:rPr>
              <a:t>perfection</a:t>
            </a:r>
            <a:r>
              <a:rPr lang="en-GB" sz="4800" i="1" kern="1200" dirty="0">
                <a:latin typeface="Apple Chancery"/>
                <a:ea typeface="ＭＳ Ｐゴシック" charset="0"/>
                <a:cs typeface="Apple Chancery"/>
              </a:rPr>
              <a:t>.</a:t>
            </a:r>
            <a:endParaRPr lang="en-GB" sz="4800" i="1" kern="1200" dirty="0" smtClean="0">
              <a:latin typeface="Apple Chancery"/>
              <a:ea typeface="ＭＳ Ｐゴシック" charset="0"/>
              <a:cs typeface="Apple Chancery"/>
            </a:endParaRPr>
          </a:p>
          <a:p>
            <a:pPr algn="ctr"/>
            <a:r>
              <a:rPr lang="en-GB" sz="4800" i="1" kern="1200" smtClean="0">
                <a:latin typeface="Apple Chancery"/>
                <a:ea typeface="ＭＳ Ｐゴシック" charset="0"/>
                <a:cs typeface="Apple Chancery"/>
              </a:rPr>
              <a:t>Aristotle’s Belief</a:t>
            </a:r>
            <a:endParaRPr lang="en-GB" sz="4800" i="1" kern="1200" dirty="0">
              <a:latin typeface="Apple Chancery"/>
              <a:ea typeface="ＭＳ Ｐゴシック" charset="0"/>
              <a:cs typeface="Apple Chancery"/>
            </a:endParaRPr>
          </a:p>
        </p:txBody>
      </p:sp>
      <p:sp>
        <p:nvSpPr>
          <p:cNvPr id="2" name="Footer Placeholder 1"/>
          <p:cNvSpPr>
            <a:spLocks noGrp="1"/>
          </p:cNvSpPr>
          <p:nvPr>
            <p:ph type="ftr" sz="quarter" idx="10"/>
          </p:nvPr>
        </p:nvSpPr>
        <p:spPr/>
        <p:txBody>
          <a:bodyPr/>
          <a:lstStyle/>
          <a:p>
            <a:r>
              <a:rPr lang="en-US" sz="900" smtClean="0"/>
              <a:t>Presented Javazone Oslo Sept 2011 © Gilb.com</a:t>
            </a:r>
            <a:endParaRPr lang="en-US" sz="1400" dirty="0"/>
          </a:p>
        </p:txBody>
      </p:sp>
      <p:pic>
        <p:nvPicPr>
          <p:cNvPr id="3" name="Picture 2"/>
          <p:cNvPicPr>
            <a:picLocks noChangeAspect="1"/>
          </p:cNvPicPr>
          <p:nvPr/>
        </p:nvPicPr>
        <p:blipFill>
          <a:blip r:embed="rId3"/>
          <a:stretch>
            <a:fillRect/>
          </a:stretch>
        </p:blipFill>
        <p:spPr>
          <a:xfrm>
            <a:off x="7164288" y="4163228"/>
            <a:ext cx="1960204" cy="2352244"/>
          </a:xfrm>
          <a:prstGeom prst="rect">
            <a:avLst/>
          </a:prstGeom>
        </p:spPr>
      </p:pic>
    </p:spTree>
    <p:extLst>
      <p:ext uri="{BB962C8B-B14F-4D97-AF65-F5344CB8AC3E}">
        <p14:creationId xmlns:p14="http://schemas.microsoft.com/office/powerpoint/2010/main" val="80864919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706" y="435512"/>
            <a:ext cx="7823200" cy="914400"/>
          </a:xfrm>
        </p:spPr>
        <p:txBody>
          <a:bodyPr/>
          <a:lstStyle/>
          <a:p>
            <a:r>
              <a:rPr lang="en-GB" dirty="0" smtClean="0"/>
              <a:t>Oslo Opera house requirements</a:t>
            </a:r>
            <a:endParaRPr lang="en-GB" dirty="0"/>
          </a:p>
        </p:txBody>
      </p:sp>
      <p:sp>
        <p:nvSpPr>
          <p:cNvPr id="3" name="Content Placeholder 2"/>
          <p:cNvSpPr>
            <a:spLocks noGrp="1"/>
          </p:cNvSpPr>
          <p:nvPr>
            <p:ph sz="half" idx="1"/>
          </p:nvPr>
        </p:nvSpPr>
        <p:spPr/>
        <p:txBody>
          <a:bodyPr/>
          <a:lstStyle/>
          <a:p>
            <a:r>
              <a:rPr lang="en-GB" dirty="0" smtClean="0"/>
              <a:t>Qualities</a:t>
            </a:r>
            <a:endParaRPr lang="en-GB" dirty="0"/>
          </a:p>
        </p:txBody>
      </p:sp>
      <p:sp>
        <p:nvSpPr>
          <p:cNvPr id="4" name="Content Placeholder 3"/>
          <p:cNvSpPr>
            <a:spLocks noGrp="1"/>
          </p:cNvSpPr>
          <p:nvPr>
            <p:ph sz="half" idx="2"/>
          </p:nvPr>
        </p:nvSpPr>
        <p:spPr/>
        <p:txBody>
          <a:bodyPr/>
          <a:lstStyle/>
          <a:p>
            <a:r>
              <a:rPr lang="en-GB" dirty="0" smtClean="0"/>
              <a:t>Costs</a:t>
            </a:r>
          </a:p>
          <a:p>
            <a:endParaRPr lang="en-GB" dirty="0"/>
          </a:p>
          <a:p>
            <a:endParaRPr lang="en-GB" dirty="0" smtClean="0"/>
          </a:p>
          <a:p>
            <a:endParaRPr lang="en-GB" dirty="0"/>
          </a:p>
          <a:p>
            <a:r>
              <a:rPr lang="en-GB" dirty="0" smtClean="0"/>
              <a:t>Constraints</a:t>
            </a:r>
            <a:endParaRPr lang="en-GB" dirty="0"/>
          </a:p>
        </p:txBody>
      </p:sp>
      <p:sp>
        <p:nvSpPr>
          <p:cNvPr id="5" name="Footer Placeholder 4"/>
          <p:cNvSpPr>
            <a:spLocks noGrp="1"/>
          </p:cNvSpPr>
          <p:nvPr>
            <p:ph type="ftr" sz="quarter" idx="4294967295"/>
          </p:nvPr>
        </p:nvSpPr>
        <p:spPr>
          <a:xfrm>
            <a:off x="2699792" y="6248400"/>
            <a:ext cx="3744416" cy="320675"/>
          </a:xfrm>
          <a:prstGeom prst="rect">
            <a:avLst/>
          </a:prstGeom>
        </p:spPr>
        <p:txBody>
          <a:bodyPr/>
          <a:lstStyle/>
          <a:p>
            <a:r>
              <a:rPr lang="en-US" sz="900" smtClean="0"/>
              <a:t>Presented Javazone Oslo Sept 2011 © Gilb.com</a:t>
            </a:r>
            <a:endParaRPr lang="en-US" sz="1400" dirty="0"/>
          </a:p>
        </p:txBody>
      </p:sp>
      <p:pic>
        <p:nvPicPr>
          <p:cNvPr id="6" name="Picture 5"/>
          <p:cNvPicPr>
            <a:picLocks noChangeAspect="1"/>
          </p:cNvPicPr>
          <p:nvPr/>
        </p:nvPicPr>
        <p:blipFill>
          <a:blip r:embed="rId3"/>
          <a:stretch>
            <a:fillRect/>
          </a:stretch>
        </p:blipFill>
        <p:spPr>
          <a:xfrm>
            <a:off x="7092280" y="358800"/>
            <a:ext cx="1774056" cy="1774056"/>
          </a:xfrm>
          <a:prstGeom prst="rect">
            <a:avLst/>
          </a:prstGeom>
        </p:spPr>
      </p:pic>
    </p:spTree>
    <p:extLst>
      <p:ext uri="{BB962C8B-B14F-4D97-AF65-F5344CB8AC3E}">
        <p14:creationId xmlns:p14="http://schemas.microsoft.com/office/powerpoint/2010/main" val="328622966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187325"/>
            <a:ext cx="5665495" cy="914400"/>
          </a:xfrm>
        </p:spPr>
        <p:txBody>
          <a:bodyPr/>
          <a:lstStyle/>
          <a:p>
            <a:r>
              <a:rPr lang="en-GB" dirty="0" smtClean="0"/>
              <a:t>Oslo Opera house requirements (guess)</a:t>
            </a:r>
            <a:endParaRPr lang="en-GB" dirty="0"/>
          </a:p>
        </p:txBody>
      </p:sp>
      <p:pic>
        <p:nvPicPr>
          <p:cNvPr id="6" name="Picture 5"/>
          <p:cNvPicPr>
            <a:picLocks noChangeAspect="1"/>
          </p:cNvPicPr>
          <p:nvPr/>
        </p:nvPicPr>
        <p:blipFill>
          <a:blip r:embed="rId3"/>
          <a:stretch>
            <a:fillRect/>
          </a:stretch>
        </p:blipFill>
        <p:spPr>
          <a:xfrm>
            <a:off x="7092280" y="358800"/>
            <a:ext cx="1774056" cy="1774056"/>
          </a:xfrm>
          <a:prstGeom prst="rect">
            <a:avLst/>
          </a:prstGeom>
        </p:spPr>
      </p:pic>
      <p:sp>
        <p:nvSpPr>
          <p:cNvPr id="3" name="Content Placeholder 2"/>
          <p:cNvSpPr>
            <a:spLocks noGrp="1"/>
          </p:cNvSpPr>
          <p:nvPr>
            <p:ph sz="half" idx="1"/>
          </p:nvPr>
        </p:nvSpPr>
        <p:spPr/>
        <p:txBody>
          <a:bodyPr/>
          <a:lstStyle/>
          <a:p>
            <a:r>
              <a:rPr lang="en-GB" dirty="0" smtClean="0"/>
              <a:t>Qualities</a:t>
            </a:r>
          </a:p>
          <a:p>
            <a:pPr lvl="1"/>
            <a:r>
              <a:rPr lang="en-GB" dirty="0" smtClean="0"/>
              <a:t>Impressive</a:t>
            </a:r>
          </a:p>
          <a:p>
            <a:pPr lvl="1"/>
            <a:r>
              <a:rPr lang="en-GB" dirty="0" smtClean="0"/>
              <a:t>Acoustics</a:t>
            </a:r>
          </a:p>
          <a:p>
            <a:pPr lvl="1"/>
            <a:r>
              <a:rPr lang="en-GB" dirty="0" smtClean="0"/>
              <a:t>Flexibility</a:t>
            </a:r>
          </a:p>
          <a:p>
            <a:pPr lvl="1"/>
            <a:r>
              <a:rPr lang="en-GB" dirty="0" smtClean="0"/>
              <a:t>Extendibility</a:t>
            </a:r>
          </a:p>
          <a:p>
            <a:pPr lvl="1"/>
            <a:r>
              <a:rPr lang="en-GB" dirty="0" err="1" smtClean="0"/>
              <a:t>Integratedness</a:t>
            </a:r>
            <a:endParaRPr lang="en-GB" dirty="0" smtClean="0"/>
          </a:p>
          <a:p>
            <a:pPr lvl="1"/>
            <a:r>
              <a:rPr lang="en-GB" dirty="0" smtClean="0"/>
              <a:t>Performance Visibility</a:t>
            </a:r>
          </a:p>
          <a:p>
            <a:pPr lvl="1"/>
            <a:r>
              <a:rPr lang="en-GB" dirty="0" smtClean="0"/>
              <a:t>National Symbol</a:t>
            </a:r>
          </a:p>
          <a:p>
            <a:pPr lvl="1"/>
            <a:r>
              <a:rPr lang="en-GB" dirty="0" smtClean="0"/>
              <a:t>Access to Fjord View</a:t>
            </a:r>
          </a:p>
          <a:p>
            <a:pPr lvl="1"/>
            <a:r>
              <a:rPr lang="en-GB" dirty="0" smtClean="0"/>
              <a:t>Comfort</a:t>
            </a:r>
          </a:p>
          <a:p>
            <a:pPr lvl="1"/>
            <a:endParaRPr lang="en-GB" dirty="0"/>
          </a:p>
        </p:txBody>
      </p:sp>
      <p:sp>
        <p:nvSpPr>
          <p:cNvPr id="4" name="Content Placeholder 3"/>
          <p:cNvSpPr>
            <a:spLocks noGrp="1"/>
          </p:cNvSpPr>
          <p:nvPr>
            <p:ph sz="half" idx="2"/>
          </p:nvPr>
        </p:nvSpPr>
        <p:spPr/>
        <p:txBody>
          <a:bodyPr/>
          <a:lstStyle/>
          <a:p>
            <a:r>
              <a:rPr lang="en-GB" dirty="0" smtClean="0"/>
              <a:t>Costs</a:t>
            </a:r>
          </a:p>
          <a:p>
            <a:pPr lvl="1"/>
            <a:r>
              <a:rPr lang="en-GB" dirty="0" smtClean="0"/>
              <a:t>Building</a:t>
            </a:r>
          </a:p>
          <a:p>
            <a:pPr lvl="1"/>
            <a:r>
              <a:rPr lang="en-GB" dirty="0" smtClean="0"/>
              <a:t>Maintenance</a:t>
            </a:r>
          </a:p>
          <a:p>
            <a:pPr lvl="1"/>
            <a:r>
              <a:rPr lang="en-GB" dirty="0" smtClean="0"/>
              <a:t>Operational manpower</a:t>
            </a:r>
          </a:p>
          <a:p>
            <a:r>
              <a:rPr lang="en-GB" dirty="0" smtClean="0"/>
              <a:t>Constraints</a:t>
            </a:r>
          </a:p>
          <a:p>
            <a:pPr lvl="1"/>
            <a:r>
              <a:rPr lang="en-GB" dirty="0" smtClean="0"/>
              <a:t>Legal Building</a:t>
            </a:r>
          </a:p>
          <a:p>
            <a:pPr lvl="1"/>
            <a:r>
              <a:rPr lang="en-GB" dirty="0" smtClean="0"/>
              <a:t>National Architecture</a:t>
            </a:r>
          </a:p>
          <a:p>
            <a:pPr lvl="1"/>
            <a:r>
              <a:rPr lang="en-GB" dirty="0" err="1" smtClean="0"/>
              <a:t>Archeological</a:t>
            </a:r>
            <a:r>
              <a:rPr lang="en-GB" dirty="0" smtClean="0"/>
              <a:t> Site</a:t>
            </a:r>
          </a:p>
          <a:p>
            <a:pPr lvl="1"/>
            <a:r>
              <a:rPr lang="en-GB" dirty="0" smtClean="0"/>
              <a:t>Local Materials</a:t>
            </a:r>
          </a:p>
          <a:p>
            <a:pPr lvl="1"/>
            <a:r>
              <a:rPr lang="en-GB" dirty="0" smtClean="0"/>
              <a:t>Local Labour</a:t>
            </a:r>
            <a:endParaRPr lang="en-GB" dirty="0"/>
          </a:p>
        </p:txBody>
      </p:sp>
      <p:sp>
        <p:nvSpPr>
          <p:cNvPr id="5" name="Footer Placeholder 4"/>
          <p:cNvSpPr>
            <a:spLocks noGrp="1"/>
          </p:cNvSpPr>
          <p:nvPr>
            <p:ph type="ftr" sz="quarter" idx="4294967295"/>
          </p:nvPr>
        </p:nvSpPr>
        <p:spPr>
          <a:xfrm>
            <a:off x="2699792" y="6248400"/>
            <a:ext cx="3744416" cy="320675"/>
          </a:xfrm>
          <a:prstGeom prst="rect">
            <a:avLst/>
          </a:prstGeom>
        </p:spPr>
        <p:txBody>
          <a:bodyPr/>
          <a:lstStyle/>
          <a:p>
            <a:r>
              <a:rPr lang="en-US" sz="900" smtClean="0"/>
              <a:t>Presented Javazone Oslo Sept 2011 © Gilb.com</a:t>
            </a:r>
            <a:endParaRPr lang="en-US" sz="1400" dirty="0"/>
          </a:p>
        </p:txBody>
      </p:sp>
    </p:spTree>
    <p:extLst>
      <p:ext uri="{BB962C8B-B14F-4D97-AF65-F5344CB8AC3E}">
        <p14:creationId xmlns:p14="http://schemas.microsoft.com/office/powerpoint/2010/main" val="403320484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1187624" y="332656"/>
            <a:ext cx="7772400" cy="1500187"/>
          </a:xfrm>
        </p:spPr>
        <p:txBody>
          <a:bodyPr/>
          <a:lstStyle/>
          <a:p>
            <a:pPr marL="0" indent="0">
              <a:buNone/>
            </a:pPr>
            <a:r>
              <a:rPr lang="en-GB" sz="4800" i="1" dirty="0" smtClean="0"/>
              <a:t>The architecture is there </a:t>
            </a:r>
            <a:br>
              <a:rPr lang="en-GB" sz="4800" i="1" dirty="0" smtClean="0"/>
            </a:br>
            <a:r>
              <a:rPr lang="en-GB" sz="4800" i="1" dirty="0" smtClean="0"/>
              <a:t>to satisfy requirements</a:t>
            </a:r>
            <a:endParaRPr lang="en-GB" sz="4800" i="1" dirty="0"/>
          </a:p>
        </p:txBody>
      </p:sp>
      <p:sp>
        <p:nvSpPr>
          <p:cNvPr id="2" name="Footer Placeholder 1"/>
          <p:cNvSpPr>
            <a:spLocks noGrp="1"/>
          </p:cNvSpPr>
          <p:nvPr>
            <p:ph type="ftr" sz="quarter" idx="10"/>
          </p:nvPr>
        </p:nvSpPr>
        <p:spPr/>
        <p:txBody>
          <a:bodyPr/>
          <a:lstStyle/>
          <a:p>
            <a:r>
              <a:rPr lang="en-US" sz="900" smtClean="0"/>
              <a:t>Presented Javazone Oslo Sept 2011 © Gilb.com</a:t>
            </a:r>
            <a:endParaRPr lang="en-US" sz="1400" dirty="0"/>
          </a:p>
        </p:txBody>
      </p:sp>
      <p:sp>
        <p:nvSpPr>
          <p:cNvPr id="3" name="TextBox 2"/>
          <p:cNvSpPr txBox="1"/>
          <p:nvPr/>
        </p:nvSpPr>
        <p:spPr>
          <a:xfrm>
            <a:off x="1969382" y="2204864"/>
            <a:ext cx="5338922" cy="3754874"/>
          </a:xfrm>
          <a:prstGeom prst="rect">
            <a:avLst/>
          </a:prstGeom>
          <a:noFill/>
        </p:spPr>
        <p:txBody>
          <a:bodyPr wrap="none" rtlCol="0">
            <a:spAutoFit/>
          </a:bodyPr>
          <a:lstStyle/>
          <a:p>
            <a:r>
              <a:rPr lang="en-GB" sz="3200" b="0" dirty="0" smtClean="0"/>
              <a:t>Architecture</a:t>
            </a:r>
            <a:br>
              <a:rPr lang="en-GB" sz="3200" b="0" dirty="0" smtClean="0"/>
            </a:br>
            <a:r>
              <a:rPr lang="en-GB" sz="3200" b="0" dirty="0" smtClean="0"/>
              <a:t>that </a:t>
            </a:r>
            <a:r>
              <a:rPr lang="en-GB" sz="3200" b="0" dirty="0"/>
              <a:t>never refers to </a:t>
            </a:r>
            <a:r>
              <a:rPr lang="en-GB" sz="3200" b="0" dirty="0" smtClean="0"/>
              <a:t/>
            </a:r>
            <a:br>
              <a:rPr lang="en-GB" sz="3200" b="0" dirty="0" smtClean="0"/>
            </a:br>
            <a:r>
              <a:rPr lang="en-GB" sz="3200" b="0" dirty="0" smtClean="0"/>
              <a:t>necessary </a:t>
            </a:r>
            <a:r>
              <a:rPr lang="en-GB" sz="3200" b="0" dirty="0"/>
              <a:t>qualities, </a:t>
            </a:r>
            <a:br>
              <a:rPr lang="en-GB" sz="3200" b="0" dirty="0"/>
            </a:br>
            <a:r>
              <a:rPr lang="en-GB" sz="3200" b="0" dirty="0"/>
              <a:t>performance characteristics, </a:t>
            </a:r>
            <a:r>
              <a:rPr lang="en-GB" sz="3200" b="0" dirty="0" smtClean="0"/>
              <a:t/>
            </a:r>
            <a:br>
              <a:rPr lang="en-GB" sz="3200" b="0" dirty="0" smtClean="0"/>
            </a:br>
            <a:r>
              <a:rPr lang="en-GB" sz="3200" b="0" dirty="0" smtClean="0"/>
              <a:t>costs</a:t>
            </a:r>
            <a:r>
              <a:rPr lang="en-GB" sz="3200" b="0" dirty="0"/>
              <a:t>, </a:t>
            </a:r>
            <a:br>
              <a:rPr lang="en-GB" sz="3200" b="0" dirty="0"/>
            </a:br>
            <a:r>
              <a:rPr lang="en-GB" sz="3200" b="0" dirty="0"/>
              <a:t>and constraints</a:t>
            </a:r>
          </a:p>
          <a:p>
            <a:pPr lvl="1"/>
            <a:r>
              <a:rPr lang="en-GB" sz="2800" b="0" dirty="0"/>
              <a:t>Is not really architecture</a:t>
            </a:r>
          </a:p>
          <a:p>
            <a:pPr lvl="2"/>
            <a:r>
              <a:rPr lang="en-GB" sz="2000" b="0" dirty="0"/>
              <a:t>Of any </a:t>
            </a:r>
            <a:r>
              <a:rPr lang="en-GB" sz="2000" b="0" dirty="0" smtClean="0"/>
              <a:t>kind</a:t>
            </a:r>
            <a:endParaRPr lang="en-GB" sz="2000" b="0" dirty="0"/>
          </a:p>
        </p:txBody>
      </p:sp>
    </p:spTree>
    <p:extLst>
      <p:ext uri="{BB962C8B-B14F-4D97-AF65-F5344CB8AC3E}">
        <p14:creationId xmlns:p14="http://schemas.microsoft.com/office/powerpoint/2010/main" val="164237095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1187624" y="620688"/>
            <a:ext cx="7772400" cy="1500187"/>
          </a:xfrm>
        </p:spPr>
        <p:txBody>
          <a:bodyPr/>
          <a:lstStyle/>
          <a:p>
            <a:pPr marL="0" indent="0">
              <a:buNone/>
            </a:pPr>
            <a:r>
              <a:rPr lang="en-GB" sz="4800" i="1" dirty="0" smtClean="0"/>
              <a:t>The architecture is there </a:t>
            </a:r>
            <a:br>
              <a:rPr lang="en-GB" sz="4800" i="1" dirty="0" smtClean="0"/>
            </a:br>
            <a:r>
              <a:rPr lang="en-GB" sz="4800" i="1" dirty="0" smtClean="0"/>
              <a:t>to satisfy requirements</a:t>
            </a:r>
            <a:endParaRPr lang="en-GB" sz="4800" i="1" dirty="0"/>
          </a:p>
        </p:txBody>
      </p:sp>
      <p:sp>
        <p:nvSpPr>
          <p:cNvPr id="2" name="Footer Placeholder 1"/>
          <p:cNvSpPr>
            <a:spLocks noGrp="1"/>
          </p:cNvSpPr>
          <p:nvPr>
            <p:ph type="ftr" sz="quarter" idx="10"/>
          </p:nvPr>
        </p:nvSpPr>
        <p:spPr/>
        <p:txBody>
          <a:bodyPr/>
          <a:lstStyle/>
          <a:p>
            <a:r>
              <a:rPr lang="en-US" sz="900" smtClean="0"/>
              <a:t>Presented Javazone Oslo Sept 2011 © Gilb.com</a:t>
            </a:r>
            <a:endParaRPr lang="en-US" sz="1400" dirty="0"/>
          </a:p>
        </p:txBody>
      </p:sp>
      <p:sp>
        <p:nvSpPr>
          <p:cNvPr id="3" name="TextBox 2"/>
          <p:cNvSpPr txBox="1"/>
          <p:nvPr/>
        </p:nvSpPr>
        <p:spPr>
          <a:xfrm>
            <a:off x="467544" y="2636912"/>
            <a:ext cx="8403983" cy="1323439"/>
          </a:xfrm>
          <a:prstGeom prst="rect">
            <a:avLst/>
          </a:prstGeom>
          <a:noFill/>
        </p:spPr>
        <p:txBody>
          <a:bodyPr wrap="square" rtlCol="0">
            <a:spAutoFit/>
          </a:bodyPr>
          <a:lstStyle/>
          <a:p>
            <a:r>
              <a:rPr lang="en-GB" b="0" dirty="0"/>
              <a:t>The Architecture </a:t>
            </a:r>
            <a:r>
              <a:rPr lang="en-GB" b="0" i="1" dirty="0"/>
              <a:t>process</a:t>
            </a:r>
            <a:r>
              <a:rPr lang="en-GB" b="0" dirty="0"/>
              <a:t> </a:t>
            </a:r>
            <a:r>
              <a:rPr lang="en-GB" b="0" dirty="0" smtClean="0"/>
              <a:t/>
            </a:r>
            <a:br>
              <a:rPr lang="en-GB" b="0" dirty="0" smtClean="0"/>
            </a:br>
            <a:r>
              <a:rPr lang="en-GB" b="0" dirty="0" smtClean="0"/>
              <a:t>is </a:t>
            </a:r>
            <a:r>
              <a:rPr lang="en-GB" b="1" u="sng" dirty="0"/>
              <a:t>driven</a:t>
            </a:r>
            <a:r>
              <a:rPr lang="en-GB" b="0" dirty="0"/>
              <a:t> by requirements</a:t>
            </a:r>
          </a:p>
        </p:txBody>
      </p:sp>
    </p:spTree>
    <p:extLst>
      <p:ext uri="{BB962C8B-B14F-4D97-AF65-F5344CB8AC3E}">
        <p14:creationId xmlns:p14="http://schemas.microsoft.com/office/powerpoint/2010/main" val="24096982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Real (IT/</a:t>
            </a:r>
            <a:r>
              <a:rPr lang="en-GB" dirty="0" err="1" smtClean="0"/>
              <a:t>Sw</a:t>
            </a:r>
            <a:r>
              <a:rPr lang="en-GB" dirty="0" smtClean="0"/>
              <a:t>) Architecture</a:t>
            </a:r>
            <a:endParaRPr lang="en-GB" dirty="0"/>
          </a:p>
        </p:txBody>
      </p:sp>
      <p:sp>
        <p:nvSpPr>
          <p:cNvPr id="6" name="Text Placeholder 5"/>
          <p:cNvSpPr>
            <a:spLocks noGrp="1"/>
          </p:cNvSpPr>
          <p:nvPr>
            <p:ph type="body" idx="1"/>
          </p:nvPr>
        </p:nvSpPr>
        <p:spPr/>
        <p:txBody>
          <a:bodyPr/>
          <a:lstStyle/>
          <a:p>
            <a:r>
              <a:rPr lang="en-GB" u="sng" dirty="0" smtClean="0"/>
              <a:t>Real</a:t>
            </a:r>
            <a:r>
              <a:rPr lang="en-GB" dirty="0" smtClean="0"/>
              <a:t> Architecture</a:t>
            </a:r>
            <a:endParaRPr lang="en-GB" dirty="0"/>
          </a:p>
        </p:txBody>
      </p:sp>
      <p:sp>
        <p:nvSpPr>
          <p:cNvPr id="7" name="Content Placeholder 6"/>
          <p:cNvSpPr>
            <a:spLocks noGrp="1"/>
          </p:cNvSpPr>
          <p:nvPr>
            <p:ph sz="half" idx="2"/>
          </p:nvPr>
        </p:nvSpPr>
        <p:spPr/>
        <p:txBody>
          <a:bodyPr>
            <a:normAutofit lnSpcReduction="10000"/>
          </a:bodyPr>
          <a:lstStyle/>
          <a:p>
            <a:r>
              <a:rPr lang="en-GB" dirty="0" smtClean="0"/>
              <a:t>Has multidimensional </a:t>
            </a:r>
            <a:r>
              <a:rPr lang="en-GB" i="1" dirty="0" smtClean="0"/>
              <a:t>clear</a:t>
            </a:r>
            <a:r>
              <a:rPr lang="en-GB" dirty="0" smtClean="0"/>
              <a:t> design performance objectives</a:t>
            </a:r>
          </a:p>
          <a:p>
            <a:r>
              <a:rPr lang="en-GB" dirty="0" smtClean="0"/>
              <a:t>Has </a:t>
            </a:r>
            <a:r>
              <a:rPr lang="en-GB" i="1" dirty="0" smtClean="0"/>
              <a:t>clear</a:t>
            </a:r>
            <a:r>
              <a:rPr lang="en-GB" dirty="0" smtClean="0"/>
              <a:t> multiple constraints</a:t>
            </a:r>
          </a:p>
          <a:p>
            <a:r>
              <a:rPr lang="en-GB" dirty="0" smtClean="0"/>
              <a:t>Produces architecture ideas which enable and permit objectives to be met reasonably within constraints</a:t>
            </a:r>
          </a:p>
          <a:p>
            <a:r>
              <a:rPr lang="en-GB" dirty="0" smtClean="0"/>
              <a:t>Estimates expected effects</a:t>
            </a:r>
            <a:endParaRPr lang="en-GB" dirty="0"/>
          </a:p>
        </p:txBody>
      </p:sp>
      <p:sp>
        <p:nvSpPr>
          <p:cNvPr id="8" name="Text Placeholder 7"/>
          <p:cNvSpPr>
            <a:spLocks noGrp="1"/>
          </p:cNvSpPr>
          <p:nvPr>
            <p:ph type="body" sz="quarter" idx="3"/>
          </p:nvPr>
        </p:nvSpPr>
        <p:spPr/>
        <p:txBody>
          <a:bodyPr/>
          <a:lstStyle/>
          <a:p>
            <a:r>
              <a:rPr lang="en-GB" i="1" dirty="0" smtClean="0"/>
              <a:t>Pseudo</a:t>
            </a:r>
            <a:r>
              <a:rPr lang="en-GB" dirty="0" smtClean="0"/>
              <a:t> Architecture</a:t>
            </a:r>
            <a:endParaRPr lang="en-GB" dirty="0"/>
          </a:p>
        </p:txBody>
      </p:sp>
      <p:sp>
        <p:nvSpPr>
          <p:cNvPr id="9" name="Content Placeholder 8"/>
          <p:cNvSpPr>
            <a:spLocks noGrp="1"/>
          </p:cNvSpPr>
          <p:nvPr>
            <p:ph sz="quarter" idx="4"/>
          </p:nvPr>
        </p:nvSpPr>
        <p:spPr/>
        <p:txBody>
          <a:bodyPr/>
          <a:lstStyle/>
          <a:p>
            <a:r>
              <a:rPr lang="en-GB" dirty="0" smtClean="0"/>
              <a:t>Lacks dedication to clear </a:t>
            </a:r>
            <a:r>
              <a:rPr lang="en-GB" b="1" dirty="0" smtClean="0"/>
              <a:t>objectives</a:t>
            </a:r>
            <a:r>
              <a:rPr lang="en-GB" dirty="0" smtClean="0"/>
              <a:t> and </a:t>
            </a:r>
            <a:r>
              <a:rPr lang="en-GB" b="1" dirty="0" smtClean="0"/>
              <a:t>constraints</a:t>
            </a:r>
          </a:p>
          <a:p>
            <a:r>
              <a:rPr lang="en-GB" dirty="0" smtClean="0"/>
              <a:t>Does not </a:t>
            </a:r>
            <a:r>
              <a:rPr lang="en-GB" b="1" dirty="0" smtClean="0"/>
              <a:t>estimate</a:t>
            </a:r>
            <a:r>
              <a:rPr lang="en-GB" dirty="0" smtClean="0"/>
              <a:t> or articulate the expected </a:t>
            </a:r>
            <a:r>
              <a:rPr lang="en-GB" b="1" dirty="0" smtClean="0"/>
              <a:t>effects, on </a:t>
            </a:r>
            <a:r>
              <a:rPr lang="en-GB" dirty="0" smtClean="0"/>
              <a:t>objectives &amp; constraints, of suggestions</a:t>
            </a:r>
            <a:endParaRPr lang="en-GB" dirty="0"/>
          </a:p>
        </p:txBody>
      </p:sp>
      <p:sp>
        <p:nvSpPr>
          <p:cNvPr id="4" name="Footer Placeholder 3"/>
          <p:cNvSpPr>
            <a:spLocks noGrp="1"/>
          </p:cNvSpPr>
          <p:nvPr>
            <p:ph type="ftr" sz="quarter" idx="10"/>
          </p:nvPr>
        </p:nvSpPr>
        <p:spPr/>
        <p:txBody>
          <a:bodyPr/>
          <a:lstStyle/>
          <a:p>
            <a:r>
              <a:rPr lang="en-US" sz="900" smtClean="0"/>
              <a:t>Presented Javazone Oslo Sept 2011 © Gilb.com</a:t>
            </a:r>
            <a:endParaRPr lang="en-US" sz="1400" dirty="0"/>
          </a:p>
        </p:txBody>
      </p:sp>
    </p:spTree>
    <p:extLst>
      <p:ext uri="{BB962C8B-B14F-4D97-AF65-F5344CB8AC3E}">
        <p14:creationId xmlns:p14="http://schemas.microsoft.com/office/powerpoint/2010/main" val="243967168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Pseudo Architecture</a:t>
            </a:r>
            <a:br>
              <a:rPr lang="en-GB" dirty="0" smtClean="0"/>
            </a:br>
            <a:r>
              <a:rPr lang="en-GB" dirty="0" smtClean="0"/>
              <a:t>Does not mention goals and constraints</a:t>
            </a:r>
            <a:endParaRPr lang="en-GB" dirty="0"/>
          </a:p>
        </p:txBody>
      </p:sp>
      <p:sp>
        <p:nvSpPr>
          <p:cNvPr id="3" name="Text Placeholder 2"/>
          <p:cNvSpPr>
            <a:spLocks noGrp="1"/>
          </p:cNvSpPr>
          <p:nvPr>
            <p:ph type="body" idx="1"/>
          </p:nvPr>
        </p:nvSpPr>
        <p:spPr/>
        <p:txBody>
          <a:bodyPr/>
          <a:lstStyle/>
          <a:p>
            <a:r>
              <a:rPr lang="en-GB" dirty="0" smtClean="0"/>
              <a:t>‘Bad’ ‘Arch.’ definitions</a:t>
            </a:r>
            <a:endParaRPr lang="en-GB" dirty="0"/>
          </a:p>
        </p:txBody>
      </p:sp>
      <p:sp>
        <p:nvSpPr>
          <p:cNvPr id="4" name="Content Placeholder 3"/>
          <p:cNvSpPr>
            <a:spLocks noGrp="1"/>
          </p:cNvSpPr>
          <p:nvPr>
            <p:ph sz="half" idx="2"/>
          </p:nvPr>
        </p:nvSpPr>
        <p:spPr/>
        <p:txBody>
          <a:bodyPr>
            <a:normAutofit fontScale="92500" lnSpcReduction="20000"/>
          </a:bodyPr>
          <a:lstStyle/>
          <a:p>
            <a:r>
              <a:rPr lang="en-GB" dirty="0"/>
              <a:t>Software architecture is a collection of software </a:t>
            </a:r>
            <a:r>
              <a:rPr lang="en-GB" b="1" dirty="0"/>
              <a:t>components</a:t>
            </a:r>
            <a:r>
              <a:rPr lang="en-GB" dirty="0"/>
              <a:t> unified via interfaces into decomposable system based on one or more technology platforms</a:t>
            </a:r>
            <a:r>
              <a:rPr lang="en-GB" dirty="0" smtClean="0"/>
              <a:t>.</a:t>
            </a:r>
          </a:p>
          <a:p>
            <a:r>
              <a:rPr lang="en-GB" dirty="0"/>
              <a:t>Software Architecture shows the </a:t>
            </a:r>
            <a:r>
              <a:rPr lang="en-GB" b="1" dirty="0"/>
              <a:t>structural</a:t>
            </a:r>
            <a:r>
              <a:rPr lang="en-GB" dirty="0"/>
              <a:t> and </a:t>
            </a:r>
            <a:r>
              <a:rPr lang="en-GB" b="1" dirty="0"/>
              <a:t>behaviour</a:t>
            </a:r>
            <a:r>
              <a:rPr lang="en-GB" dirty="0"/>
              <a:t> of a system which is comprised of software </a:t>
            </a:r>
            <a:r>
              <a:rPr lang="en-GB" b="1" dirty="0"/>
              <a:t>elements</a:t>
            </a:r>
            <a:r>
              <a:rPr lang="en-GB" dirty="0"/>
              <a:t> and </a:t>
            </a:r>
            <a:r>
              <a:rPr lang="en-GB" i="1" dirty="0"/>
              <a:t>exposing the propertie</a:t>
            </a:r>
            <a:r>
              <a:rPr lang="en-GB" dirty="0"/>
              <a:t>s of those elements and </a:t>
            </a:r>
            <a:r>
              <a:rPr lang="en-GB" dirty="0" smtClean="0"/>
              <a:t>relationships </a:t>
            </a:r>
            <a:r>
              <a:rPr lang="en-GB" dirty="0"/>
              <a:t>among them. </a:t>
            </a:r>
          </a:p>
        </p:txBody>
      </p:sp>
      <p:sp>
        <p:nvSpPr>
          <p:cNvPr id="5" name="Text Placeholder 4"/>
          <p:cNvSpPr>
            <a:spLocks noGrp="1"/>
          </p:cNvSpPr>
          <p:nvPr>
            <p:ph type="body" sz="quarter" idx="3"/>
          </p:nvPr>
        </p:nvSpPr>
        <p:spPr/>
        <p:txBody>
          <a:bodyPr/>
          <a:lstStyle/>
          <a:p>
            <a:r>
              <a:rPr lang="en-GB" dirty="0" smtClean="0"/>
              <a:t>Uninformative diagrams</a:t>
            </a:r>
            <a:endParaRPr lang="en-GB" dirty="0"/>
          </a:p>
        </p:txBody>
      </p:sp>
      <p:pic>
        <p:nvPicPr>
          <p:cNvPr id="8" name="Content Placeholder 7" descr="Screen Shot 2011-08-19 at 22.36.40.png"/>
          <p:cNvPicPr>
            <a:picLocks noGrp="1" noChangeAspect="1"/>
          </p:cNvPicPr>
          <p:nvPr>
            <p:ph sz="quarter" idx="4"/>
          </p:nvPr>
        </p:nvPicPr>
        <p:blipFill>
          <a:blip r:embed="rId3">
            <a:extLst>
              <a:ext uri="{28A0092B-C50C-407E-A947-70E740481C1C}">
                <a14:useLocalDpi xmlns:a14="http://schemas.microsoft.com/office/drawing/2010/main" val="0"/>
              </a:ext>
            </a:extLst>
          </a:blip>
          <a:srcRect l="1913" r="1913"/>
          <a:stretch>
            <a:fillRect/>
          </a:stretch>
        </p:blipFill>
        <p:spPr/>
      </p:pic>
      <p:sp>
        <p:nvSpPr>
          <p:cNvPr id="7" name="Footer Placeholder 6"/>
          <p:cNvSpPr>
            <a:spLocks noGrp="1"/>
          </p:cNvSpPr>
          <p:nvPr>
            <p:ph type="ftr" sz="quarter" idx="10"/>
          </p:nvPr>
        </p:nvSpPr>
        <p:spPr/>
        <p:txBody>
          <a:bodyPr/>
          <a:lstStyle/>
          <a:p>
            <a:r>
              <a:rPr lang="en-US" sz="900" smtClean="0"/>
              <a:t>Presented Javazone Oslo Sept 2011 © Gilb.com</a:t>
            </a:r>
            <a:endParaRPr lang="en-US" sz="1400" dirty="0"/>
          </a:p>
        </p:txBody>
      </p:sp>
      <p:sp>
        <p:nvSpPr>
          <p:cNvPr id="9" name="TextBox 8"/>
          <p:cNvSpPr txBox="1"/>
          <p:nvPr/>
        </p:nvSpPr>
        <p:spPr>
          <a:xfrm>
            <a:off x="182727" y="5949280"/>
            <a:ext cx="3669193" cy="246221"/>
          </a:xfrm>
          <a:prstGeom prst="rect">
            <a:avLst/>
          </a:prstGeom>
          <a:noFill/>
        </p:spPr>
        <p:txBody>
          <a:bodyPr wrap="none" rtlCol="0">
            <a:spAutoFit/>
          </a:bodyPr>
          <a:lstStyle/>
          <a:p>
            <a:r>
              <a:rPr lang="en-GB" sz="1000" dirty="0"/>
              <a:t>http://</a:t>
            </a:r>
            <a:r>
              <a:rPr lang="en-GB" sz="1000" dirty="0" err="1"/>
              <a:t>www.sei.cmu.edu</a:t>
            </a:r>
            <a:r>
              <a:rPr lang="en-GB" sz="1000" dirty="0"/>
              <a:t>/architecture/start/</a:t>
            </a:r>
            <a:r>
              <a:rPr lang="en-GB" sz="1000" dirty="0" err="1"/>
              <a:t>community.cfm</a:t>
            </a:r>
            <a:endParaRPr lang="en-GB" sz="1000" dirty="0"/>
          </a:p>
        </p:txBody>
      </p:sp>
    </p:spTree>
    <p:extLst>
      <p:ext uri="{BB962C8B-B14F-4D97-AF65-F5344CB8AC3E}">
        <p14:creationId xmlns:p14="http://schemas.microsoft.com/office/powerpoint/2010/main" val="9620413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Better Architecture</a:t>
            </a:r>
            <a:endParaRPr lang="en-GB" dirty="0"/>
          </a:p>
        </p:txBody>
      </p:sp>
      <p:sp>
        <p:nvSpPr>
          <p:cNvPr id="3" name="Text Placeholder 2"/>
          <p:cNvSpPr>
            <a:spLocks noGrp="1"/>
          </p:cNvSpPr>
          <p:nvPr>
            <p:ph type="body" idx="1"/>
          </p:nvPr>
        </p:nvSpPr>
        <p:spPr/>
        <p:txBody>
          <a:bodyPr/>
          <a:lstStyle/>
          <a:p>
            <a:r>
              <a:rPr lang="en-GB" dirty="0" smtClean="0"/>
              <a:t>Better definitions</a:t>
            </a:r>
            <a:endParaRPr lang="en-GB" dirty="0"/>
          </a:p>
        </p:txBody>
      </p:sp>
      <p:sp>
        <p:nvSpPr>
          <p:cNvPr id="5" name="Text Placeholder 4"/>
          <p:cNvSpPr>
            <a:spLocks noGrp="1"/>
          </p:cNvSpPr>
          <p:nvPr>
            <p:ph type="body" sz="quarter" idx="3"/>
          </p:nvPr>
        </p:nvSpPr>
        <p:spPr/>
        <p:txBody>
          <a:bodyPr/>
          <a:lstStyle/>
          <a:p>
            <a:pPr algn="ctr"/>
            <a:r>
              <a:rPr lang="en-GB" u="sng" dirty="0" smtClean="0"/>
              <a:t>Real</a:t>
            </a:r>
            <a:r>
              <a:rPr lang="en-GB" dirty="0" smtClean="0"/>
              <a:t> Architecture diagrams</a:t>
            </a:r>
            <a:endParaRPr lang="en-GB" dirty="0"/>
          </a:p>
        </p:txBody>
      </p:sp>
      <p:sp>
        <p:nvSpPr>
          <p:cNvPr id="7" name="Footer Placeholder 6"/>
          <p:cNvSpPr>
            <a:spLocks noGrp="1"/>
          </p:cNvSpPr>
          <p:nvPr>
            <p:ph type="ftr" sz="quarter" idx="10"/>
          </p:nvPr>
        </p:nvSpPr>
        <p:spPr/>
        <p:txBody>
          <a:bodyPr/>
          <a:lstStyle/>
          <a:p>
            <a:r>
              <a:rPr lang="en-US" sz="900" smtClean="0"/>
              <a:t>Presented Javazone Oslo Sept 2011 © Gilb.com</a:t>
            </a:r>
            <a:endParaRPr lang="en-US" sz="1400" dirty="0"/>
          </a:p>
        </p:txBody>
      </p:sp>
      <p:sp>
        <p:nvSpPr>
          <p:cNvPr id="9" name="TextBox 8"/>
          <p:cNvSpPr txBox="1"/>
          <p:nvPr/>
        </p:nvSpPr>
        <p:spPr>
          <a:xfrm>
            <a:off x="182727" y="6309320"/>
            <a:ext cx="3669193" cy="246221"/>
          </a:xfrm>
          <a:prstGeom prst="rect">
            <a:avLst/>
          </a:prstGeom>
          <a:noFill/>
        </p:spPr>
        <p:txBody>
          <a:bodyPr wrap="none" rtlCol="0">
            <a:spAutoFit/>
          </a:bodyPr>
          <a:lstStyle/>
          <a:p>
            <a:r>
              <a:rPr lang="en-GB" sz="1000" dirty="0"/>
              <a:t>http://</a:t>
            </a:r>
            <a:r>
              <a:rPr lang="en-GB" sz="1000" dirty="0" err="1"/>
              <a:t>www.sei.cmu.edu</a:t>
            </a:r>
            <a:r>
              <a:rPr lang="en-GB" sz="1000" dirty="0"/>
              <a:t>/architecture/start/</a:t>
            </a:r>
            <a:r>
              <a:rPr lang="en-GB" sz="1000" dirty="0" err="1"/>
              <a:t>community.cfm</a:t>
            </a:r>
            <a:endParaRPr lang="en-GB" sz="1000" dirty="0"/>
          </a:p>
        </p:txBody>
      </p:sp>
      <p:pic>
        <p:nvPicPr>
          <p:cNvPr id="10" name="Content Placeholder 9" descr="Screen Shot 2011-08-19 at 22.52.02.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3617" b="-13617"/>
          <a:stretch/>
        </p:blipFill>
        <p:spPr>
          <a:xfrm>
            <a:off x="4192785" y="1940972"/>
            <a:ext cx="6067847" cy="3581708"/>
          </a:xfrm>
        </p:spPr>
      </p:pic>
      <p:sp>
        <p:nvSpPr>
          <p:cNvPr id="4" name="Content Placeholder 3"/>
          <p:cNvSpPr>
            <a:spLocks noGrp="1"/>
          </p:cNvSpPr>
          <p:nvPr>
            <p:ph sz="half" idx="2"/>
          </p:nvPr>
        </p:nvSpPr>
        <p:spPr/>
        <p:txBody>
          <a:bodyPr>
            <a:normAutofit fontScale="70000" lnSpcReduction="20000"/>
          </a:bodyPr>
          <a:lstStyle/>
          <a:p>
            <a:r>
              <a:rPr lang="en-GB" dirty="0"/>
              <a:t>Software </a:t>
            </a:r>
            <a:r>
              <a:rPr lang="en-GB" dirty="0" smtClean="0"/>
              <a:t>…needs </a:t>
            </a:r>
            <a:r>
              <a:rPr lang="en-GB" dirty="0"/>
              <a:t>to address the needs of business </a:t>
            </a:r>
            <a:r>
              <a:rPr lang="en-GB" b="1" dirty="0"/>
              <a:t>stakeholders</a:t>
            </a:r>
            <a:r>
              <a:rPr lang="en-GB" dirty="0"/>
              <a:t> within the organizational, technical and any other </a:t>
            </a:r>
            <a:r>
              <a:rPr lang="en-GB" b="1" dirty="0"/>
              <a:t>constraints</a:t>
            </a:r>
            <a:r>
              <a:rPr lang="en-GB" dirty="0"/>
              <a:t> to achieve the business, technical or any other </a:t>
            </a:r>
            <a:r>
              <a:rPr lang="en-GB" b="1" dirty="0"/>
              <a:t>goals</a:t>
            </a:r>
            <a:r>
              <a:rPr lang="en-GB" dirty="0" smtClean="0"/>
              <a:t>.</a:t>
            </a:r>
          </a:p>
          <a:p>
            <a:pPr lvl="1"/>
            <a:r>
              <a:rPr lang="en-GB" dirty="0" smtClean="0"/>
              <a:t> </a:t>
            </a:r>
            <a:r>
              <a:rPr lang="en-GB" sz="2600" dirty="0"/>
              <a:t>It also needs to address software trustworthy characteristics like reliability, availability, maintainability, robustness, safety, security and survivability.</a:t>
            </a:r>
            <a:r>
              <a:rPr lang="en-GB" sz="2600" dirty="0" smtClean="0"/>
              <a:t> </a:t>
            </a:r>
          </a:p>
          <a:p>
            <a:pPr lvl="1"/>
            <a:endParaRPr lang="en-GB" dirty="0" smtClean="0"/>
          </a:p>
          <a:p>
            <a:r>
              <a:rPr lang="en-GB" dirty="0" smtClean="0"/>
              <a:t> </a:t>
            </a:r>
            <a:r>
              <a:rPr lang="en-GB" dirty="0"/>
              <a:t>System Architecture should </a:t>
            </a:r>
            <a:r>
              <a:rPr lang="en-GB" dirty="0" smtClean="0"/>
              <a:t>contain </a:t>
            </a:r>
            <a:r>
              <a:rPr lang="en-GB" b="1" dirty="0"/>
              <a:t>goals/requirements </a:t>
            </a:r>
            <a:r>
              <a:rPr lang="en-GB" dirty="0" err="1"/>
              <a:t>artifacts</a:t>
            </a:r>
            <a:r>
              <a:rPr lang="en-GB" dirty="0"/>
              <a:t>, and structure and </a:t>
            </a:r>
            <a:r>
              <a:rPr lang="en-GB" dirty="0" err="1"/>
              <a:t>behavior</a:t>
            </a:r>
            <a:r>
              <a:rPr lang="en-GB" dirty="0"/>
              <a:t> </a:t>
            </a:r>
            <a:r>
              <a:rPr lang="en-GB" dirty="0" err="1"/>
              <a:t>artifacts</a:t>
            </a:r>
            <a:r>
              <a:rPr lang="en-GB" dirty="0"/>
              <a:t> </a:t>
            </a:r>
            <a:r>
              <a:rPr lang="en-GB" b="1" dirty="0"/>
              <a:t>based on </a:t>
            </a:r>
            <a:r>
              <a:rPr lang="en-GB" dirty="0"/>
              <a:t>those goals.</a:t>
            </a:r>
          </a:p>
        </p:txBody>
      </p:sp>
    </p:spTree>
    <p:extLst>
      <p:ext uri="{BB962C8B-B14F-4D97-AF65-F5344CB8AC3E}">
        <p14:creationId xmlns:p14="http://schemas.microsoft.com/office/powerpoint/2010/main" val="21109209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By </a:t>
            </a:r>
            <a:r>
              <a:rPr lang="en-US" b="1" dirty="0" smtClean="0"/>
              <a:t>Survey</a:t>
            </a:r>
            <a:r>
              <a:rPr lang="en-US" dirty="0" smtClean="0"/>
              <a:t>: </a:t>
            </a:r>
            <a:r>
              <a:rPr lang="en-US" sz="4000" dirty="0" smtClean="0"/>
              <a:t>Most Wanted Attributes</a:t>
            </a:r>
            <a:endParaRPr lang="en-US" sz="4000" dirty="0"/>
          </a:p>
        </p:txBody>
      </p:sp>
      <p:sp>
        <p:nvSpPr>
          <p:cNvPr id="3" name="Content Placeholder 2"/>
          <p:cNvSpPr>
            <a:spLocks noGrp="1"/>
          </p:cNvSpPr>
          <p:nvPr>
            <p:ph idx="1"/>
          </p:nvPr>
        </p:nvSpPr>
        <p:spPr>
          <a:xfrm>
            <a:off x="457200" y="1527709"/>
            <a:ext cx="6491583" cy="4525963"/>
          </a:xfrm>
        </p:spPr>
        <p:txBody>
          <a:bodyPr>
            <a:normAutofit fontScale="70000" lnSpcReduction="20000"/>
          </a:bodyPr>
          <a:lstStyle/>
          <a:p>
            <a:r>
              <a:rPr lang="en-US" dirty="0" err="1" smtClean="0"/>
              <a:t>Yudkin</a:t>
            </a:r>
            <a:r>
              <a:rPr lang="en-US" dirty="0" smtClean="0"/>
              <a:t> reports on a web-based survey into American musical tastes conducted by </a:t>
            </a:r>
            <a:r>
              <a:rPr lang="en-US" dirty="0" err="1" smtClean="0"/>
              <a:t>Komar</a:t>
            </a:r>
            <a:r>
              <a:rPr lang="en-US" dirty="0" smtClean="0"/>
              <a:t> and </a:t>
            </a:r>
            <a:r>
              <a:rPr lang="en-US" dirty="0" err="1" smtClean="0"/>
              <a:t>Melamid</a:t>
            </a:r>
            <a:r>
              <a:rPr lang="en-US" dirty="0" smtClean="0"/>
              <a:t> in 1996</a:t>
            </a:r>
          </a:p>
          <a:p>
            <a:endParaRPr lang="en-US" sz="941" dirty="0" smtClean="0"/>
          </a:p>
          <a:p>
            <a:r>
              <a:rPr lang="en-US" dirty="0" smtClean="0"/>
              <a:t>If you want to please the greatest number of Americans (72% ± 12%) consider</a:t>
            </a:r>
          </a:p>
          <a:p>
            <a:pPr lvl="1"/>
            <a:r>
              <a:rPr lang="en-US" sz="4600" dirty="0" smtClean="0"/>
              <a:t>Male and female solo voices</a:t>
            </a:r>
          </a:p>
          <a:p>
            <a:pPr lvl="1"/>
            <a:r>
              <a:rPr lang="en-US" sz="4600" dirty="0" smtClean="0"/>
              <a:t>R&amp;B with a love theme</a:t>
            </a:r>
          </a:p>
          <a:p>
            <a:pPr lvl="1"/>
            <a:r>
              <a:rPr lang="en-US" sz="4600" dirty="0" smtClean="0"/>
              <a:t>Small ensemble of musicians</a:t>
            </a:r>
          </a:p>
          <a:p>
            <a:pPr lvl="1"/>
            <a:r>
              <a:rPr lang="en-US" sz="4600" dirty="0" smtClean="0"/>
              <a:t>Length of about 5 minutes</a:t>
            </a:r>
          </a:p>
          <a:p>
            <a:pPr lvl="1"/>
            <a:r>
              <a:rPr lang="en-US" sz="4600" dirty="0" smtClean="0"/>
              <a:t>Moderate pitch, tempo and volume </a:t>
            </a:r>
          </a:p>
          <a:p>
            <a:pPr lvl="1"/>
            <a:endParaRPr lang="en-US" dirty="0" smtClean="0"/>
          </a:p>
          <a:p>
            <a:pPr lvl="1">
              <a:buNone/>
            </a:pPr>
            <a:r>
              <a:rPr lang="en-US" u="sng" dirty="0" smtClean="0">
                <a:hlinkClick r:id="rId2"/>
              </a:rPr>
              <a:t>http://www.bu.edu/cfa/music/faculty/yudkin/</a:t>
            </a:r>
            <a:r>
              <a:rPr lang="en-US" dirty="0" smtClean="0"/>
              <a:t> </a:t>
            </a:r>
            <a:endParaRPr lang="en-US" dirty="0"/>
          </a:p>
        </p:txBody>
      </p:sp>
      <p:pic>
        <p:nvPicPr>
          <p:cNvPr id="7" name="Picture 6"/>
          <p:cNvPicPr>
            <a:picLocks noChangeAspect="1"/>
          </p:cNvPicPr>
          <p:nvPr/>
        </p:nvPicPr>
        <p:blipFill>
          <a:blip r:embed="rId3"/>
          <a:stretch>
            <a:fillRect/>
          </a:stretch>
        </p:blipFill>
        <p:spPr>
          <a:xfrm>
            <a:off x="6759049" y="2029295"/>
            <a:ext cx="2384951" cy="2384951"/>
          </a:xfrm>
          <a:prstGeom prst="rect">
            <a:avLst/>
          </a:prstGeom>
        </p:spPr>
      </p:pic>
    </p:spTree>
    <p:extLst>
      <p:ext uri="{BB962C8B-B14F-4D97-AF65-F5344CB8AC3E}">
        <p14:creationId xmlns:p14="http://schemas.microsoft.com/office/powerpoint/2010/main" val="185471734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Distinction</a:t>
            </a:r>
            <a:endParaRPr lang="en-GB" dirty="0"/>
          </a:p>
        </p:txBody>
      </p:sp>
      <p:sp>
        <p:nvSpPr>
          <p:cNvPr id="3" name="Text Placeholder 2"/>
          <p:cNvSpPr>
            <a:spLocks noGrp="1"/>
          </p:cNvSpPr>
          <p:nvPr>
            <p:ph type="body" idx="1"/>
          </p:nvPr>
        </p:nvSpPr>
        <p:spPr/>
        <p:txBody>
          <a:bodyPr/>
          <a:lstStyle/>
          <a:p>
            <a:r>
              <a:rPr lang="en-GB" dirty="0" smtClean="0"/>
              <a:t>Architecture </a:t>
            </a:r>
            <a:r>
              <a:rPr lang="en-GB" i="1" dirty="0" smtClean="0"/>
              <a:t>Process</a:t>
            </a:r>
            <a:endParaRPr lang="en-GB" i="1" dirty="0"/>
          </a:p>
        </p:txBody>
      </p:sp>
      <p:sp>
        <p:nvSpPr>
          <p:cNvPr id="4" name="Content Placeholder 3"/>
          <p:cNvSpPr>
            <a:spLocks noGrp="1"/>
          </p:cNvSpPr>
          <p:nvPr>
            <p:ph sz="half" idx="2"/>
          </p:nvPr>
        </p:nvSpPr>
        <p:spPr/>
        <p:txBody>
          <a:bodyPr/>
          <a:lstStyle/>
          <a:p>
            <a:r>
              <a:rPr lang="en-GB" sz="4000" dirty="0" smtClean="0"/>
              <a:t>A continuous, and lifecycle long, </a:t>
            </a:r>
            <a:r>
              <a:rPr lang="en-GB" sz="4000" b="1" dirty="0" smtClean="0"/>
              <a:t>activity of finding means for ends</a:t>
            </a:r>
            <a:endParaRPr lang="en-GB" sz="4000" b="1" dirty="0"/>
          </a:p>
        </p:txBody>
      </p:sp>
      <p:sp>
        <p:nvSpPr>
          <p:cNvPr id="5" name="Text Placeholder 4"/>
          <p:cNvSpPr>
            <a:spLocks noGrp="1"/>
          </p:cNvSpPr>
          <p:nvPr>
            <p:ph type="body" sz="quarter" idx="3"/>
          </p:nvPr>
        </p:nvSpPr>
        <p:spPr/>
        <p:txBody>
          <a:bodyPr>
            <a:normAutofit/>
          </a:bodyPr>
          <a:lstStyle/>
          <a:p>
            <a:r>
              <a:rPr lang="en-GB" dirty="0" smtClean="0"/>
              <a:t>Architecture </a:t>
            </a:r>
            <a:r>
              <a:rPr lang="en-GB" i="1" dirty="0" smtClean="0"/>
              <a:t>Specification</a:t>
            </a:r>
            <a:endParaRPr lang="en-GB" i="1" dirty="0"/>
          </a:p>
        </p:txBody>
      </p:sp>
      <p:sp>
        <p:nvSpPr>
          <p:cNvPr id="6" name="Content Placeholder 5"/>
          <p:cNvSpPr>
            <a:spLocks noGrp="1"/>
          </p:cNvSpPr>
          <p:nvPr>
            <p:ph sz="quarter" idx="4"/>
          </p:nvPr>
        </p:nvSpPr>
        <p:spPr/>
        <p:txBody>
          <a:bodyPr/>
          <a:lstStyle/>
          <a:p>
            <a:r>
              <a:rPr lang="en-GB" sz="4000" dirty="0" smtClean="0"/>
              <a:t>A specification of </a:t>
            </a:r>
          </a:p>
          <a:p>
            <a:pPr lvl="1"/>
            <a:r>
              <a:rPr lang="en-GB" sz="3600" dirty="0" smtClean="0"/>
              <a:t>a set of means </a:t>
            </a:r>
          </a:p>
          <a:p>
            <a:pPr lvl="1"/>
            <a:r>
              <a:rPr lang="en-GB" sz="3600" dirty="0" smtClean="0"/>
              <a:t>for a set of ends</a:t>
            </a:r>
            <a:endParaRPr lang="en-GB" sz="3600" dirty="0"/>
          </a:p>
        </p:txBody>
      </p:sp>
      <p:sp>
        <p:nvSpPr>
          <p:cNvPr id="7" name="Footer Placeholder 6"/>
          <p:cNvSpPr>
            <a:spLocks noGrp="1"/>
          </p:cNvSpPr>
          <p:nvPr>
            <p:ph type="ftr" sz="quarter" idx="10"/>
          </p:nvPr>
        </p:nvSpPr>
        <p:spPr/>
        <p:txBody>
          <a:bodyPr/>
          <a:lstStyle/>
          <a:p>
            <a:r>
              <a:rPr lang="en-US" sz="900" smtClean="0"/>
              <a:t>Presented Javazone Oslo Sept 2011 © Gilb.com</a:t>
            </a:r>
            <a:endParaRPr lang="en-US" sz="1400" dirty="0"/>
          </a:p>
        </p:txBody>
      </p:sp>
    </p:spTree>
    <p:extLst>
      <p:ext uri="{BB962C8B-B14F-4D97-AF65-F5344CB8AC3E}">
        <p14:creationId xmlns:p14="http://schemas.microsoft.com/office/powerpoint/2010/main" val="284455611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argue that the following are </a:t>
            </a:r>
            <a:r>
              <a:rPr lang="en-GB" b="1" dirty="0" smtClean="0"/>
              <a:t>absolute essentials</a:t>
            </a:r>
            <a:r>
              <a:rPr lang="en-GB" dirty="0" smtClean="0"/>
              <a:t> for ‘real’ architecture </a:t>
            </a:r>
            <a:endParaRPr lang="en-GB" dirty="0"/>
          </a:p>
        </p:txBody>
      </p:sp>
      <p:sp>
        <p:nvSpPr>
          <p:cNvPr id="3" name="Text Placeholder 2"/>
          <p:cNvSpPr>
            <a:spLocks noGrp="1"/>
          </p:cNvSpPr>
          <p:nvPr>
            <p:ph type="body" idx="1"/>
          </p:nvPr>
        </p:nvSpPr>
        <p:spPr/>
        <p:txBody>
          <a:bodyPr/>
          <a:lstStyle/>
          <a:p>
            <a:r>
              <a:rPr lang="en-GB" dirty="0" smtClean="0"/>
              <a:t>Architecture </a:t>
            </a:r>
            <a:r>
              <a:rPr lang="en-GB" i="1" u="sng" dirty="0" smtClean="0"/>
              <a:t>Process</a:t>
            </a:r>
            <a:r>
              <a:rPr lang="en-GB" dirty="0" smtClean="0"/>
              <a:t> has</a:t>
            </a:r>
            <a:endParaRPr lang="en-GB" dirty="0"/>
          </a:p>
        </p:txBody>
      </p:sp>
      <p:sp>
        <p:nvSpPr>
          <p:cNvPr id="4" name="Content Placeholder 3"/>
          <p:cNvSpPr>
            <a:spLocks noGrp="1"/>
          </p:cNvSpPr>
          <p:nvPr>
            <p:ph sz="half" idx="2"/>
          </p:nvPr>
        </p:nvSpPr>
        <p:spPr/>
        <p:txBody>
          <a:bodyPr/>
          <a:lstStyle/>
          <a:p>
            <a:r>
              <a:rPr lang="en-GB" dirty="0" smtClean="0"/>
              <a:t>Clear multiple objectives</a:t>
            </a:r>
          </a:p>
          <a:p>
            <a:r>
              <a:rPr lang="en-GB" dirty="0" smtClean="0"/>
              <a:t>Clear constraints</a:t>
            </a:r>
          </a:p>
          <a:p>
            <a:r>
              <a:rPr lang="en-GB" dirty="0" smtClean="0"/>
              <a:t>A process of identifying and </a:t>
            </a:r>
            <a:r>
              <a:rPr lang="en-GB" dirty="0" err="1" smtClean="0"/>
              <a:t>analyzing</a:t>
            </a:r>
            <a:r>
              <a:rPr lang="en-GB" dirty="0" smtClean="0"/>
              <a:t> (estimating effects of) potential means</a:t>
            </a:r>
          </a:p>
          <a:p>
            <a:pPr lvl="1"/>
            <a:r>
              <a:rPr lang="en-GB" dirty="0" smtClean="0"/>
              <a:t>For reaching objectives, within constraints </a:t>
            </a:r>
            <a:endParaRPr lang="en-GB" dirty="0"/>
          </a:p>
        </p:txBody>
      </p:sp>
      <p:sp>
        <p:nvSpPr>
          <p:cNvPr id="5" name="Text Placeholder 4"/>
          <p:cNvSpPr>
            <a:spLocks noGrp="1"/>
          </p:cNvSpPr>
          <p:nvPr>
            <p:ph type="body" sz="quarter" idx="3"/>
          </p:nvPr>
        </p:nvSpPr>
        <p:spPr/>
        <p:txBody>
          <a:bodyPr>
            <a:normAutofit/>
          </a:bodyPr>
          <a:lstStyle/>
          <a:p>
            <a:r>
              <a:rPr lang="en-GB" sz="2000" dirty="0" smtClean="0"/>
              <a:t>Architecture </a:t>
            </a:r>
            <a:r>
              <a:rPr lang="en-GB" sz="2000" i="1" u="sng" dirty="0" smtClean="0"/>
              <a:t>Specification</a:t>
            </a:r>
            <a:r>
              <a:rPr lang="en-GB" sz="2000" dirty="0" smtClean="0"/>
              <a:t> has</a:t>
            </a:r>
            <a:endParaRPr lang="en-GB" sz="2000" dirty="0"/>
          </a:p>
        </p:txBody>
      </p:sp>
      <p:sp>
        <p:nvSpPr>
          <p:cNvPr id="6" name="Content Placeholder 5"/>
          <p:cNvSpPr>
            <a:spLocks noGrp="1"/>
          </p:cNvSpPr>
          <p:nvPr>
            <p:ph sz="quarter" idx="4"/>
          </p:nvPr>
        </p:nvSpPr>
        <p:spPr/>
        <p:txBody>
          <a:bodyPr/>
          <a:lstStyle/>
          <a:p>
            <a:r>
              <a:rPr lang="en-GB" dirty="0" smtClean="0"/>
              <a:t>Well defined components</a:t>
            </a:r>
          </a:p>
          <a:p>
            <a:pPr lvl="1"/>
            <a:r>
              <a:rPr lang="en-GB" dirty="0" smtClean="0"/>
              <a:t>Able to deliver predictable attributes</a:t>
            </a:r>
          </a:p>
          <a:p>
            <a:r>
              <a:rPr lang="en-GB" dirty="0" smtClean="0"/>
              <a:t>Credible estimates of the multiple effects of each component, and the whole</a:t>
            </a:r>
            <a:endParaRPr lang="en-GB" dirty="0"/>
          </a:p>
        </p:txBody>
      </p:sp>
      <p:sp>
        <p:nvSpPr>
          <p:cNvPr id="7" name="Footer Placeholder 6"/>
          <p:cNvSpPr>
            <a:spLocks noGrp="1"/>
          </p:cNvSpPr>
          <p:nvPr>
            <p:ph type="ftr" sz="quarter" idx="10"/>
          </p:nvPr>
        </p:nvSpPr>
        <p:spPr/>
        <p:txBody>
          <a:bodyPr/>
          <a:lstStyle/>
          <a:p>
            <a:r>
              <a:rPr lang="en-US" sz="900" smtClean="0"/>
              <a:t>Presented Javazone Oslo Sept 2011 © Gilb.com</a:t>
            </a:r>
            <a:endParaRPr lang="en-US" sz="1400" dirty="0"/>
          </a:p>
        </p:txBody>
      </p:sp>
      <p:pic>
        <p:nvPicPr>
          <p:cNvPr id="8" name="Picture 7"/>
          <p:cNvPicPr>
            <a:picLocks noChangeAspect="1"/>
          </p:cNvPicPr>
          <p:nvPr/>
        </p:nvPicPr>
        <p:blipFill>
          <a:blip r:embed="rId3"/>
          <a:stretch>
            <a:fillRect/>
          </a:stretch>
        </p:blipFill>
        <p:spPr>
          <a:xfrm>
            <a:off x="5580112" y="4873704"/>
            <a:ext cx="3542432" cy="1958895"/>
          </a:xfrm>
          <a:prstGeom prst="rect">
            <a:avLst/>
          </a:prstGeom>
        </p:spPr>
      </p:pic>
    </p:spTree>
    <p:extLst>
      <p:ext uri="{BB962C8B-B14F-4D97-AF65-F5344CB8AC3E}">
        <p14:creationId xmlns:p14="http://schemas.microsoft.com/office/powerpoint/2010/main" val="353989532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are these Architecture essentials, essential?</a:t>
            </a:r>
            <a:endParaRPr lang="en-GB" dirty="0"/>
          </a:p>
        </p:txBody>
      </p:sp>
      <p:sp>
        <p:nvSpPr>
          <p:cNvPr id="3" name="Text Placeholder 2"/>
          <p:cNvSpPr>
            <a:spLocks noGrp="1"/>
          </p:cNvSpPr>
          <p:nvPr>
            <p:ph type="body" idx="1"/>
          </p:nvPr>
        </p:nvSpPr>
        <p:spPr/>
        <p:txBody>
          <a:bodyPr/>
          <a:lstStyle/>
          <a:p>
            <a:r>
              <a:rPr lang="en-GB" dirty="0" smtClean="0"/>
              <a:t>Why?</a:t>
            </a:r>
            <a:endParaRPr lang="en-GB" dirty="0"/>
          </a:p>
        </p:txBody>
      </p:sp>
      <p:sp>
        <p:nvSpPr>
          <p:cNvPr id="4" name="Content Placeholder 3"/>
          <p:cNvSpPr>
            <a:spLocks noGrp="1"/>
          </p:cNvSpPr>
          <p:nvPr>
            <p:ph sz="half" idx="2"/>
          </p:nvPr>
        </p:nvSpPr>
        <p:spPr/>
        <p:txBody>
          <a:bodyPr/>
          <a:lstStyle/>
          <a:p>
            <a:r>
              <a:rPr lang="en-GB" dirty="0" smtClean="0"/>
              <a:t>Failure to reach even one ‘critical’ objective can mean total system failure</a:t>
            </a:r>
          </a:p>
          <a:p>
            <a:pPr lvl="1"/>
            <a:r>
              <a:rPr lang="en-GB" dirty="0" smtClean="0"/>
              <a:t>Example: reliability</a:t>
            </a:r>
          </a:p>
          <a:p>
            <a:r>
              <a:rPr lang="en-GB" dirty="0" smtClean="0"/>
              <a:t>Failure to respect even a single constraint can mean total system failure</a:t>
            </a:r>
          </a:p>
          <a:p>
            <a:pPr lvl="1"/>
            <a:r>
              <a:rPr lang="en-GB" dirty="0" smtClean="0"/>
              <a:t>Example: cost</a:t>
            </a:r>
            <a:endParaRPr lang="en-GB" dirty="0"/>
          </a:p>
        </p:txBody>
      </p:sp>
      <p:sp>
        <p:nvSpPr>
          <p:cNvPr id="5" name="Text Placeholder 4"/>
          <p:cNvSpPr>
            <a:spLocks noGrp="1"/>
          </p:cNvSpPr>
          <p:nvPr>
            <p:ph type="body" sz="quarter" idx="3"/>
          </p:nvPr>
        </p:nvSpPr>
        <p:spPr/>
        <p:txBody>
          <a:bodyPr/>
          <a:lstStyle/>
          <a:p>
            <a:r>
              <a:rPr lang="en-GB" dirty="0" smtClean="0"/>
              <a:t>And if they are missing…</a:t>
            </a:r>
            <a:endParaRPr lang="en-GB" dirty="0"/>
          </a:p>
        </p:txBody>
      </p:sp>
      <p:sp>
        <p:nvSpPr>
          <p:cNvPr id="6" name="Content Placeholder 5"/>
          <p:cNvSpPr>
            <a:spLocks noGrp="1"/>
          </p:cNvSpPr>
          <p:nvPr>
            <p:ph sz="quarter" idx="4"/>
          </p:nvPr>
        </p:nvSpPr>
        <p:spPr/>
        <p:txBody>
          <a:bodyPr/>
          <a:lstStyle/>
          <a:p>
            <a:r>
              <a:rPr lang="en-GB" dirty="0" smtClean="0"/>
              <a:t>You cannot expect the specified architecture will reach objectives, within constraints</a:t>
            </a:r>
          </a:p>
          <a:p>
            <a:r>
              <a:rPr lang="en-GB" dirty="0" smtClean="0"/>
              <a:t>You have lost architectural control</a:t>
            </a:r>
            <a:endParaRPr lang="en-GB" dirty="0"/>
          </a:p>
        </p:txBody>
      </p:sp>
      <p:sp>
        <p:nvSpPr>
          <p:cNvPr id="7" name="Footer Placeholder 6"/>
          <p:cNvSpPr>
            <a:spLocks noGrp="1"/>
          </p:cNvSpPr>
          <p:nvPr>
            <p:ph type="ftr" sz="quarter" idx="10"/>
          </p:nvPr>
        </p:nvSpPr>
        <p:spPr/>
        <p:txBody>
          <a:bodyPr/>
          <a:lstStyle/>
          <a:p>
            <a:r>
              <a:rPr lang="en-US" sz="900" smtClean="0"/>
              <a:t>Presented Javazone Oslo Sept 2011 © Gilb.com</a:t>
            </a:r>
            <a:endParaRPr lang="en-US" sz="1400" dirty="0"/>
          </a:p>
        </p:txBody>
      </p:sp>
      <p:pic>
        <p:nvPicPr>
          <p:cNvPr id="8" name="Picture 7"/>
          <p:cNvPicPr>
            <a:picLocks noChangeAspect="1"/>
          </p:cNvPicPr>
          <p:nvPr/>
        </p:nvPicPr>
        <p:blipFill>
          <a:blip r:embed="rId3"/>
          <a:stretch>
            <a:fillRect/>
          </a:stretch>
        </p:blipFill>
        <p:spPr>
          <a:xfrm>
            <a:off x="4620267" y="4437112"/>
            <a:ext cx="4488237" cy="2530376"/>
          </a:xfrm>
          <a:prstGeom prst="rect">
            <a:avLst/>
          </a:prstGeom>
        </p:spPr>
      </p:pic>
    </p:spTree>
    <p:extLst>
      <p:ext uri="{BB962C8B-B14F-4D97-AF65-F5344CB8AC3E}">
        <p14:creationId xmlns:p14="http://schemas.microsoft.com/office/powerpoint/2010/main" val="391460453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 Difference</a:t>
            </a:r>
            <a:endParaRPr lang="en-GB" dirty="0"/>
          </a:p>
        </p:txBody>
      </p:sp>
      <p:sp>
        <p:nvSpPr>
          <p:cNvPr id="3" name="Text Placeholder 2"/>
          <p:cNvSpPr>
            <a:spLocks noGrp="1"/>
          </p:cNvSpPr>
          <p:nvPr>
            <p:ph type="body" idx="1"/>
          </p:nvPr>
        </p:nvSpPr>
        <p:spPr/>
        <p:txBody>
          <a:bodyPr/>
          <a:lstStyle/>
          <a:p>
            <a:r>
              <a:rPr lang="en-GB" dirty="0" smtClean="0"/>
              <a:t>A Real Architect</a:t>
            </a:r>
            <a:endParaRPr lang="en-GB" dirty="0"/>
          </a:p>
        </p:txBody>
      </p:sp>
      <p:sp>
        <p:nvSpPr>
          <p:cNvPr id="4" name="Content Placeholder 3"/>
          <p:cNvSpPr>
            <a:spLocks noGrp="1"/>
          </p:cNvSpPr>
          <p:nvPr>
            <p:ph sz="half" idx="2"/>
          </p:nvPr>
        </p:nvSpPr>
        <p:spPr/>
        <p:txBody>
          <a:bodyPr>
            <a:normAutofit fontScale="92500" lnSpcReduction="20000"/>
          </a:bodyPr>
          <a:lstStyle/>
          <a:p>
            <a:r>
              <a:rPr lang="en-GB" dirty="0" smtClean="0"/>
              <a:t>Can and does estimate resources needed for any suggested architecture</a:t>
            </a:r>
          </a:p>
          <a:p>
            <a:pPr lvl="1"/>
            <a:r>
              <a:rPr lang="en-GB" dirty="0" smtClean="0"/>
              <a:t>Capital Cost</a:t>
            </a:r>
          </a:p>
          <a:p>
            <a:pPr lvl="1"/>
            <a:r>
              <a:rPr lang="en-GB" dirty="0" smtClean="0"/>
              <a:t>Maintenance Cost</a:t>
            </a:r>
          </a:p>
          <a:p>
            <a:pPr lvl="1"/>
            <a:r>
              <a:rPr lang="en-GB" dirty="0" smtClean="0"/>
              <a:t>Skilled People hours to install and maintain</a:t>
            </a:r>
          </a:p>
          <a:p>
            <a:r>
              <a:rPr lang="en-GB" dirty="0" smtClean="0"/>
              <a:t>Can and Does estimate the impact of each architecture component on the top level critical objectives</a:t>
            </a:r>
          </a:p>
          <a:p>
            <a:pPr lvl="1"/>
            <a:r>
              <a:rPr lang="en-GB" dirty="0" smtClean="0"/>
              <a:t>All ‘-</a:t>
            </a:r>
            <a:r>
              <a:rPr lang="en-GB" dirty="0" err="1" smtClean="0"/>
              <a:t>ilities</a:t>
            </a:r>
            <a:r>
              <a:rPr lang="en-GB" dirty="0" smtClean="0"/>
              <a:t>’ (security </a:t>
            </a:r>
            <a:r>
              <a:rPr lang="en-GB" dirty="0" err="1" smtClean="0"/>
              <a:t>etc</a:t>
            </a:r>
            <a:r>
              <a:rPr lang="en-GB" dirty="0" smtClean="0"/>
              <a:t>)</a:t>
            </a:r>
          </a:p>
          <a:p>
            <a:pPr lvl="1"/>
            <a:r>
              <a:rPr lang="en-GB" dirty="0" smtClean="0"/>
              <a:t>All Performance (Capacity</a:t>
            </a:r>
          </a:p>
          <a:p>
            <a:endParaRPr lang="en-GB" dirty="0"/>
          </a:p>
        </p:txBody>
      </p:sp>
      <p:sp>
        <p:nvSpPr>
          <p:cNvPr id="5" name="Text Placeholder 4"/>
          <p:cNvSpPr>
            <a:spLocks noGrp="1"/>
          </p:cNvSpPr>
          <p:nvPr>
            <p:ph type="body" sz="quarter" idx="3"/>
          </p:nvPr>
        </p:nvSpPr>
        <p:spPr/>
        <p:txBody>
          <a:bodyPr/>
          <a:lstStyle/>
          <a:p>
            <a:r>
              <a:rPr lang="en-GB" dirty="0" smtClean="0"/>
              <a:t>A False Architect</a:t>
            </a:r>
            <a:endParaRPr lang="en-GB" dirty="0"/>
          </a:p>
        </p:txBody>
      </p:sp>
      <p:sp>
        <p:nvSpPr>
          <p:cNvPr id="6" name="Content Placeholder 5"/>
          <p:cNvSpPr>
            <a:spLocks noGrp="1"/>
          </p:cNvSpPr>
          <p:nvPr>
            <p:ph sz="quarter" idx="4"/>
          </p:nvPr>
        </p:nvSpPr>
        <p:spPr>
          <a:xfrm>
            <a:off x="4645025" y="2276872"/>
            <a:ext cx="4041775" cy="3951288"/>
          </a:xfrm>
        </p:spPr>
        <p:txBody>
          <a:bodyPr>
            <a:normAutofit fontScale="85000" lnSpcReduction="10000"/>
          </a:bodyPr>
          <a:lstStyle/>
          <a:p>
            <a:r>
              <a:rPr lang="en-GB" u="sng" baseline="30000" dirty="0" smtClean="0"/>
              <a:t>D</a:t>
            </a:r>
            <a:r>
              <a:rPr lang="en-GB" u="sng" baseline="30000" dirty="0"/>
              <a:t>oes not even</a:t>
            </a:r>
            <a:r>
              <a:rPr lang="en-GB" u="sng" baseline="30000" dirty="0" smtClean="0"/>
              <a:t> try </a:t>
            </a:r>
            <a:r>
              <a:rPr lang="en-GB" baseline="30000" dirty="0" smtClean="0"/>
              <a:t>to </a:t>
            </a:r>
            <a:r>
              <a:rPr lang="en-GB" b="1" baseline="30000" dirty="0" smtClean="0"/>
              <a:t>estimate any costs </a:t>
            </a:r>
          </a:p>
          <a:p>
            <a:pPr lvl="1"/>
            <a:endParaRPr lang="en-GB" b="1" baseline="30000" dirty="0"/>
          </a:p>
          <a:p>
            <a:r>
              <a:rPr lang="en-GB" baseline="30000" dirty="0" smtClean="0"/>
              <a:t>of any architectures</a:t>
            </a:r>
          </a:p>
          <a:p>
            <a:pPr lvl="1"/>
            <a:r>
              <a:rPr lang="en-GB" baseline="30000" dirty="0" smtClean="0"/>
              <a:t>Does </a:t>
            </a:r>
            <a:r>
              <a:rPr lang="en-GB" b="1" baseline="30000" dirty="0" smtClean="0"/>
              <a:t>not know how </a:t>
            </a:r>
            <a:r>
              <a:rPr lang="en-GB" baseline="30000" dirty="0" smtClean="0"/>
              <a:t>to do so if asked</a:t>
            </a:r>
            <a:endParaRPr lang="en-GB" baseline="30000" dirty="0"/>
          </a:p>
          <a:p>
            <a:pPr lvl="1"/>
            <a:r>
              <a:rPr lang="en-GB" baseline="30000" dirty="0" smtClean="0"/>
              <a:t>If they try to estimate they are at least 10x wrong</a:t>
            </a:r>
          </a:p>
          <a:p>
            <a:r>
              <a:rPr lang="en-GB" baseline="30000" dirty="0" smtClean="0"/>
              <a:t>Does not </a:t>
            </a:r>
            <a:r>
              <a:rPr lang="en-GB" b="1" baseline="30000" dirty="0" smtClean="0"/>
              <a:t>even try to estimate the numeric impact </a:t>
            </a:r>
            <a:r>
              <a:rPr lang="en-GB" baseline="30000" dirty="0" smtClean="0"/>
              <a:t>on even the most critical architectural objectives</a:t>
            </a:r>
          </a:p>
          <a:p>
            <a:r>
              <a:rPr lang="en-GB" baseline="30000" dirty="0" smtClean="0"/>
              <a:t>Does not even </a:t>
            </a:r>
            <a:r>
              <a:rPr lang="en-GB" b="1" baseline="30000" dirty="0" smtClean="0"/>
              <a:t>realize</a:t>
            </a:r>
            <a:r>
              <a:rPr lang="en-GB" baseline="30000" dirty="0" smtClean="0"/>
              <a:t> they need </a:t>
            </a:r>
            <a:r>
              <a:rPr lang="en-GB" b="1" baseline="30000" dirty="0" smtClean="0"/>
              <a:t>quantified performance and quality objectives</a:t>
            </a:r>
            <a:r>
              <a:rPr lang="en-GB" baseline="30000" dirty="0" smtClean="0"/>
              <a:t> to drive and justify architecture</a:t>
            </a:r>
          </a:p>
          <a:p>
            <a:r>
              <a:rPr lang="en-GB" baseline="30000" dirty="0" smtClean="0"/>
              <a:t>They have no specific verifiable idea of the impact their ideas have on numeric quality and performance levels.</a:t>
            </a:r>
          </a:p>
          <a:p>
            <a:r>
              <a:rPr lang="en-GB" baseline="30000" dirty="0" smtClean="0"/>
              <a:t>It is all ‘smoke and mirrors’</a:t>
            </a:r>
          </a:p>
          <a:p>
            <a:r>
              <a:rPr lang="en-GB" baseline="30000" dirty="0" smtClean="0"/>
              <a:t>They take </a:t>
            </a:r>
            <a:r>
              <a:rPr lang="en-GB" b="1" baseline="30000" dirty="0" smtClean="0"/>
              <a:t>no responsibilit</a:t>
            </a:r>
            <a:r>
              <a:rPr lang="en-GB" baseline="30000" dirty="0" smtClean="0"/>
              <a:t>y for the performance and quality attributes or costs of their suggested architecture: no skin in the game.</a:t>
            </a:r>
          </a:p>
          <a:p>
            <a:endParaRPr lang="en-GB" baseline="30000" dirty="0"/>
          </a:p>
        </p:txBody>
      </p:sp>
      <p:sp>
        <p:nvSpPr>
          <p:cNvPr id="7" name="Footer Placeholder 6"/>
          <p:cNvSpPr>
            <a:spLocks noGrp="1"/>
          </p:cNvSpPr>
          <p:nvPr>
            <p:ph type="ftr" sz="quarter" idx="10"/>
          </p:nvPr>
        </p:nvSpPr>
        <p:spPr/>
        <p:txBody>
          <a:bodyPr/>
          <a:lstStyle/>
          <a:p>
            <a:r>
              <a:rPr lang="en-US" sz="900" smtClean="0"/>
              <a:t>Presented Javazone Oslo Sept 2011 © Gilb.com</a:t>
            </a:r>
            <a:endParaRPr lang="en-US" sz="1400" dirty="0"/>
          </a:p>
        </p:txBody>
      </p:sp>
      <p:pic>
        <p:nvPicPr>
          <p:cNvPr id="8" name="Picture 7" descr="Screen Shot 2011-09-07 at 15.13.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692696"/>
            <a:ext cx="1029148" cy="1152128"/>
          </a:xfrm>
          <a:prstGeom prst="rect">
            <a:avLst/>
          </a:prstGeom>
        </p:spPr>
      </p:pic>
      <p:pic>
        <p:nvPicPr>
          <p:cNvPr id="9" name="Picture 8"/>
          <p:cNvPicPr>
            <a:picLocks noChangeAspect="1"/>
          </p:cNvPicPr>
          <p:nvPr/>
        </p:nvPicPr>
        <p:blipFill>
          <a:blip r:embed="rId4"/>
          <a:stretch>
            <a:fillRect/>
          </a:stretch>
        </p:blipFill>
        <p:spPr>
          <a:xfrm>
            <a:off x="7596336" y="692696"/>
            <a:ext cx="1152128" cy="1408156"/>
          </a:xfrm>
          <a:prstGeom prst="rect">
            <a:avLst/>
          </a:prstGeom>
        </p:spPr>
      </p:pic>
    </p:spTree>
    <p:extLst>
      <p:ext uri="{BB962C8B-B14F-4D97-AF65-F5344CB8AC3E}">
        <p14:creationId xmlns:p14="http://schemas.microsoft.com/office/powerpoint/2010/main" val="32661117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914400" y="228600"/>
            <a:ext cx="7772400" cy="381000"/>
          </a:xfrm>
        </p:spPr>
        <p:txBody>
          <a:bodyPr/>
          <a:lstStyle/>
          <a:p>
            <a:r>
              <a:rPr kumimoji="1" lang="en-US" sz="1800" i="1" u="sng"/>
              <a:t>Multiple</a:t>
            </a:r>
            <a:r>
              <a:rPr kumimoji="1" lang="en-US" sz="1800"/>
              <a:t> Required Performance and Cost Attributes</a:t>
            </a:r>
            <a:br>
              <a:rPr kumimoji="1" lang="en-US" sz="1800"/>
            </a:br>
            <a:r>
              <a:rPr kumimoji="1" lang="en-US" sz="1800"/>
              <a:t>are the basis for architecture selection and evaluation</a:t>
            </a:r>
          </a:p>
        </p:txBody>
      </p:sp>
      <p:graphicFrame>
        <p:nvGraphicFramePr>
          <p:cNvPr id="237571" name="Object 3"/>
          <p:cNvGraphicFramePr>
            <a:graphicFrameLocks noChangeAspect="1"/>
          </p:cNvGraphicFramePr>
          <p:nvPr/>
        </p:nvGraphicFramePr>
        <p:xfrm>
          <a:off x="914400" y="1295400"/>
          <a:ext cx="7315200" cy="5175250"/>
        </p:xfrm>
        <a:graphic>
          <a:graphicData uri="http://schemas.openxmlformats.org/presentationml/2006/ole">
            <mc:AlternateContent xmlns:mc="http://schemas.openxmlformats.org/markup-compatibility/2006">
              <mc:Choice xmlns:v="urn:schemas-microsoft-com:vml" Requires="v">
                <p:oleObj spid="_x0000_s158830" name="Document" r:id="rId5" imgW="6019800" imgH="4258056" progId="Word.Document.8">
                  <p:embed/>
                </p:oleObj>
              </mc:Choice>
              <mc:Fallback>
                <p:oleObj name="Document" r:id="rId5" imgW="6019800" imgH="425805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295400"/>
                        <a:ext cx="7315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37306548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err="1"/>
              <a:t>Planguage</a:t>
            </a:r>
            <a:r>
              <a:rPr lang="en-US" dirty="0"/>
              <a:t> Glossary</a:t>
            </a:r>
            <a:br>
              <a:rPr lang="en-US" dirty="0"/>
            </a:br>
            <a:r>
              <a:rPr lang="en-US" sz="1600" dirty="0"/>
              <a:t>(full glossary 650+ concepts download at </a:t>
            </a:r>
            <a:r>
              <a:rPr lang="en-US" sz="1600" dirty="0" err="1"/>
              <a:t>www.gilb.com</a:t>
            </a:r>
            <a:r>
              <a:rPr lang="en-US" sz="1600" dirty="0"/>
              <a:t>)</a:t>
            </a:r>
            <a:br>
              <a:rPr lang="en-US" sz="1600" dirty="0"/>
            </a:br>
            <a:r>
              <a:rPr lang="en-US" sz="1600" dirty="0"/>
              <a:t>http://</a:t>
            </a:r>
            <a:r>
              <a:rPr lang="en-US" sz="1600" dirty="0" err="1"/>
              <a:t>www.gilb.com</a:t>
            </a:r>
            <a:r>
              <a:rPr lang="en-US" sz="1600" dirty="0"/>
              <a:t>/</a:t>
            </a:r>
            <a:r>
              <a:rPr lang="en-US" sz="1600" dirty="0" err="1"/>
              <a:t>tiki-download_file.php?fileId</a:t>
            </a:r>
            <a:r>
              <a:rPr lang="en-US" sz="1600" dirty="0"/>
              <a:t>=387</a:t>
            </a:r>
            <a:endParaRPr lang="en-US" dirty="0"/>
          </a:p>
        </p:txBody>
      </p:sp>
      <p:sp>
        <p:nvSpPr>
          <p:cNvPr id="70659" name="Rectangle 3"/>
          <p:cNvSpPr>
            <a:spLocks noGrp="1" noChangeArrowheads="1"/>
          </p:cNvSpPr>
          <p:nvPr>
            <p:ph type="body" idx="1"/>
          </p:nvPr>
        </p:nvSpPr>
        <p:spPr>
          <a:xfrm>
            <a:off x="457200" y="1412776"/>
            <a:ext cx="8229600" cy="4824536"/>
          </a:xfrm>
        </p:spPr>
        <p:txBody>
          <a:bodyPr/>
          <a:lstStyle/>
          <a:p>
            <a:pPr lvl="1">
              <a:lnSpc>
                <a:spcPct val="90000"/>
              </a:lnSpc>
              <a:spcBef>
                <a:spcPts val="1200"/>
              </a:spcBef>
              <a:spcAft>
                <a:spcPts val="300"/>
              </a:spcAft>
            </a:pPr>
            <a:r>
              <a:rPr lang="en-US" sz="2400" b="1" dirty="0">
                <a:latin typeface="Times" charset="0"/>
              </a:rPr>
              <a:t> Architecture (collective noun):	</a:t>
            </a:r>
          </a:p>
          <a:p>
            <a:pPr lvl="2">
              <a:lnSpc>
                <a:spcPct val="90000"/>
              </a:lnSpc>
              <a:spcBef>
                <a:spcPts val="1200"/>
              </a:spcBef>
              <a:spcAft>
                <a:spcPts val="300"/>
              </a:spcAft>
            </a:pPr>
            <a:r>
              <a:rPr lang="en-US" sz="2000" dirty="0">
                <a:latin typeface="Times" charset="0"/>
              </a:rPr>
              <a:t>Concept *192. May 9 2005</a:t>
            </a:r>
          </a:p>
          <a:p>
            <a:pPr>
              <a:lnSpc>
                <a:spcPct val="90000"/>
              </a:lnSpc>
              <a:spcBef>
                <a:spcPts val="300"/>
              </a:spcBef>
              <a:spcAft>
                <a:spcPts val="300"/>
              </a:spcAft>
            </a:pPr>
            <a:endParaRPr lang="en-US" sz="2800" dirty="0"/>
          </a:p>
          <a:p>
            <a:pPr>
              <a:lnSpc>
                <a:spcPct val="90000"/>
              </a:lnSpc>
            </a:pPr>
            <a:r>
              <a:rPr lang="en-US" sz="2800" dirty="0">
                <a:solidFill>
                  <a:srgbClr val="0000FF"/>
                </a:solidFill>
              </a:rPr>
              <a:t>The </a:t>
            </a:r>
            <a:r>
              <a:rPr lang="ja-JP" altLang="en-US" sz="2800" dirty="0">
                <a:solidFill>
                  <a:srgbClr val="0000FF"/>
                </a:solidFill>
                <a:latin typeface="Arial"/>
              </a:rPr>
              <a:t>‘</a:t>
            </a:r>
            <a:r>
              <a:rPr lang="en-US" sz="2800" dirty="0">
                <a:solidFill>
                  <a:srgbClr val="0000FF"/>
                </a:solidFill>
              </a:rPr>
              <a:t>architecture</a:t>
            </a:r>
            <a:r>
              <a:rPr lang="ja-JP" altLang="en-US" sz="2800" dirty="0">
                <a:solidFill>
                  <a:srgbClr val="0000FF"/>
                </a:solidFill>
                <a:latin typeface="Arial"/>
              </a:rPr>
              <a:t>’</a:t>
            </a:r>
            <a:r>
              <a:rPr lang="en-US" sz="2800" dirty="0">
                <a:solidFill>
                  <a:srgbClr val="0000FF"/>
                </a:solidFill>
              </a:rPr>
              <a:t> is </a:t>
            </a:r>
          </a:p>
          <a:p>
            <a:pPr lvl="1">
              <a:lnSpc>
                <a:spcPct val="90000"/>
              </a:lnSpc>
            </a:pPr>
            <a:r>
              <a:rPr lang="en-US" sz="3200" dirty="0">
                <a:solidFill>
                  <a:srgbClr val="0000FF"/>
                </a:solidFill>
              </a:rPr>
              <a:t>the set of entities that in fact exist </a:t>
            </a:r>
          </a:p>
          <a:p>
            <a:pPr lvl="1">
              <a:lnSpc>
                <a:spcPct val="90000"/>
              </a:lnSpc>
            </a:pPr>
            <a:r>
              <a:rPr lang="en-US" sz="3200" dirty="0">
                <a:solidFill>
                  <a:srgbClr val="0000FF"/>
                </a:solidFill>
              </a:rPr>
              <a:t>and impact a set of system attributes </a:t>
            </a:r>
          </a:p>
          <a:p>
            <a:pPr lvl="1">
              <a:lnSpc>
                <a:spcPct val="90000"/>
              </a:lnSpc>
            </a:pPr>
            <a:r>
              <a:rPr lang="en-US" sz="3200" dirty="0">
                <a:solidFill>
                  <a:srgbClr val="0000FF"/>
                </a:solidFill>
              </a:rPr>
              <a:t>directly, or indirectly, by</a:t>
            </a:r>
          </a:p>
          <a:p>
            <a:pPr lvl="2">
              <a:lnSpc>
                <a:spcPct val="90000"/>
              </a:lnSpc>
            </a:pPr>
            <a:r>
              <a:rPr lang="en-US" sz="2800" dirty="0">
                <a:solidFill>
                  <a:srgbClr val="0000FF"/>
                </a:solidFill>
              </a:rPr>
              <a:t>constraining, </a:t>
            </a:r>
          </a:p>
          <a:p>
            <a:pPr lvl="2">
              <a:lnSpc>
                <a:spcPct val="90000"/>
              </a:lnSpc>
            </a:pPr>
            <a:r>
              <a:rPr lang="en-US" sz="2800" dirty="0">
                <a:solidFill>
                  <a:srgbClr val="0000FF"/>
                </a:solidFill>
              </a:rPr>
              <a:t>or influencing, </a:t>
            </a:r>
          </a:p>
          <a:p>
            <a:pPr lvl="3">
              <a:lnSpc>
                <a:spcPct val="90000"/>
              </a:lnSpc>
            </a:pPr>
            <a:r>
              <a:rPr lang="en-US" sz="2400" dirty="0">
                <a:solidFill>
                  <a:srgbClr val="0000FF"/>
                </a:solidFill>
              </a:rPr>
              <a:t>related engineering decisions. </a:t>
            </a:r>
          </a:p>
          <a:p>
            <a:pPr>
              <a:lnSpc>
                <a:spcPct val="90000"/>
              </a:lnSpc>
            </a:pPr>
            <a:endParaRPr lang="en-US" sz="2800" dirty="0"/>
          </a:p>
        </p:txBody>
      </p:sp>
      <p:sp>
        <p:nvSpPr>
          <p:cNvPr id="70660" name="Rectangle 4"/>
          <p:cNvSpPr>
            <a:spLocks noChangeArrowheads="1"/>
          </p:cNvSpPr>
          <p:nvPr/>
        </p:nvSpPr>
        <p:spPr bwMode="auto">
          <a:xfrm>
            <a:off x="5759450" y="-77470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en-GB"/>
          </a:p>
        </p:txBody>
      </p:sp>
      <p:pic>
        <p:nvPicPr>
          <p:cNvPr id="6" name="Picture 5"/>
          <p:cNvPicPr>
            <a:picLocks noChangeAspect="1"/>
          </p:cNvPicPr>
          <p:nvPr/>
        </p:nvPicPr>
        <p:blipFill>
          <a:blip r:embed="rId3"/>
          <a:stretch>
            <a:fillRect/>
          </a:stretch>
        </p:blipFill>
        <p:spPr>
          <a:xfrm>
            <a:off x="7106878" y="2008516"/>
            <a:ext cx="1774056" cy="1774056"/>
          </a:xfrm>
          <a:prstGeom prst="rect">
            <a:avLst/>
          </a:prstGeom>
        </p:spPr>
      </p:pic>
    </p:spTree>
    <p:extLst>
      <p:ext uri="{BB962C8B-B14F-4D97-AF65-F5344CB8AC3E}">
        <p14:creationId xmlns:p14="http://schemas.microsoft.com/office/powerpoint/2010/main" val="53516913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67630" y="1678913"/>
            <a:ext cx="3566147" cy="4273932"/>
          </a:xfrm>
          <a:prstGeom prst="rect">
            <a:avLst/>
          </a:prstGeom>
        </p:spPr>
      </p:pic>
      <p:sp>
        <p:nvSpPr>
          <p:cNvPr id="2" name="Title 1"/>
          <p:cNvSpPr>
            <a:spLocks noGrp="1"/>
          </p:cNvSpPr>
          <p:nvPr>
            <p:ph type="title"/>
          </p:nvPr>
        </p:nvSpPr>
        <p:spPr/>
        <p:txBody>
          <a:bodyPr/>
          <a:lstStyle/>
          <a:p>
            <a:r>
              <a:rPr lang="en-US" sz="3200" b="1" dirty="0">
                <a:solidFill>
                  <a:schemeClr val="tx1"/>
                </a:solidFill>
                <a:latin typeface="+mj-lt"/>
                <a:ea typeface="+mj-ea"/>
                <a:cs typeface="+mj-cs"/>
              </a:rPr>
              <a:t>Requirement</a:t>
            </a:r>
            <a:endParaRPr lang="en-US" dirty="0"/>
          </a:p>
        </p:txBody>
      </p:sp>
      <p:sp>
        <p:nvSpPr>
          <p:cNvPr id="3" name="Content Placeholder 2"/>
          <p:cNvSpPr>
            <a:spLocks noGrp="1"/>
          </p:cNvSpPr>
          <p:nvPr>
            <p:ph idx="1"/>
          </p:nvPr>
        </p:nvSpPr>
        <p:spPr>
          <a:xfrm>
            <a:off x="698500" y="978150"/>
            <a:ext cx="5695548" cy="5124200"/>
          </a:xfrm>
        </p:spPr>
        <p:txBody>
          <a:bodyPr/>
          <a:lstStyle/>
          <a:p>
            <a:r>
              <a:rPr lang="en-US" dirty="0" smtClean="0">
                <a:solidFill>
                  <a:schemeClr val="tx1"/>
                </a:solidFill>
                <a:latin typeface="+mn-lt"/>
                <a:ea typeface="+mn-ea"/>
                <a:cs typeface="+mn-cs"/>
              </a:rPr>
              <a:t>is </a:t>
            </a:r>
            <a:r>
              <a:rPr lang="en-US" dirty="0">
                <a:solidFill>
                  <a:schemeClr val="tx1"/>
                </a:solidFill>
                <a:latin typeface="+mn-lt"/>
                <a:ea typeface="+mn-ea"/>
                <a:cs typeface="+mn-cs"/>
              </a:rPr>
              <a:t>a </a:t>
            </a:r>
            <a:endParaRPr lang="en-US" b="1" dirty="0" smtClean="0">
              <a:solidFill>
                <a:schemeClr val="tx1"/>
              </a:solidFill>
              <a:latin typeface="+mn-lt"/>
              <a:ea typeface="+mn-ea"/>
              <a:cs typeface="+mn-cs"/>
            </a:endParaRPr>
          </a:p>
          <a:p>
            <a:r>
              <a:rPr lang="en-US" sz="4400" b="1" dirty="0" smtClean="0">
                <a:solidFill>
                  <a:schemeClr val="tx1"/>
                </a:solidFill>
                <a:latin typeface="Arial"/>
                <a:ea typeface="+mn-ea"/>
                <a:cs typeface="Arial"/>
              </a:rPr>
              <a:t>stakeholder</a:t>
            </a:r>
            <a:r>
              <a:rPr lang="en-US" sz="4400" b="1" dirty="0">
                <a:solidFill>
                  <a:schemeClr val="tx1"/>
                </a:solidFill>
                <a:latin typeface="Arial"/>
                <a:ea typeface="+mn-ea"/>
                <a:cs typeface="Arial"/>
              </a:rPr>
              <a:t>-valued system state, </a:t>
            </a:r>
            <a:endParaRPr lang="en-US" sz="4400" b="1" dirty="0" smtClean="0">
              <a:solidFill>
                <a:schemeClr val="tx1"/>
              </a:solidFill>
              <a:latin typeface="Arial"/>
              <a:ea typeface="+mn-ea"/>
              <a:cs typeface="Arial"/>
            </a:endParaRPr>
          </a:p>
          <a:p>
            <a:r>
              <a:rPr lang="en-US" sz="4400" b="1" dirty="0" smtClean="0">
                <a:solidFill>
                  <a:schemeClr val="tx1"/>
                </a:solidFill>
                <a:latin typeface="Arial"/>
                <a:ea typeface="+mn-ea"/>
                <a:cs typeface="Arial"/>
              </a:rPr>
              <a:t>under </a:t>
            </a:r>
            <a:r>
              <a:rPr lang="en-US" sz="4400" b="1" dirty="0">
                <a:solidFill>
                  <a:schemeClr val="tx1"/>
                </a:solidFill>
                <a:latin typeface="Arial"/>
                <a:ea typeface="+mn-ea"/>
                <a:cs typeface="Arial"/>
              </a:rPr>
              <a:t>stated conditions. </a:t>
            </a:r>
            <a:endParaRPr lang="en-US" sz="4400" dirty="0">
              <a:solidFill>
                <a:schemeClr val="tx1"/>
              </a:solidFill>
              <a:latin typeface="Arial"/>
              <a:ea typeface="+mn-ea"/>
              <a:cs typeface="Arial"/>
            </a:endParaRPr>
          </a:p>
          <a:p>
            <a:pPr marL="0" indent="0">
              <a:buNone/>
            </a:pPr>
            <a:endParaRPr lang="en-US" b="1" dirty="0"/>
          </a:p>
          <a:p>
            <a:r>
              <a:rPr lang="en-US" b="1" dirty="0" smtClean="0">
                <a:solidFill>
                  <a:schemeClr val="tx1"/>
                </a:solidFill>
                <a:latin typeface="+mn-lt"/>
                <a:ea typeface="+mn-ea"/>
                <a:cs typeface="+mn-cs"/>
              </a:rPr>
              <a:t>Concept *026  (</a:t>
            </a:r>
            <a:r>
              <a:rPr lang="en-US" b="1" dirty="0" err="1" smtClean="0">
                <a:solidFill>
                  <a:schemeClr val="tx1"/>
                </a:solidFill>
                <a:latin typeface="+mn-lt"/>
                <a:ea typeface="+mn-ea"/>
                <a:cs typeface="+mn-cs"/>
              </a:rPr>
              <a:t>Planguage</a:t>
            </a:r>
            <a:r>
              <a:rPr lang="en-US" b="1" dirty="0" smtClean="0">
                <a:solidFill>
                  <a:schemeClr val="tx1"/>
                </a:solidFill>
                <a:latin typeface="+mn-lt"/>
                <a:ea typeface="+mn-ea"/>
                <a:cs typeface="+mn-cs"/>
              </a:rPr>
              <a:t> Glossary, 2012)</a:t>
            </a:r>
          </a:p>
          <a:p>
            <a:r>
              <a:rPr lang="en-US" dirty="0" smtClean="0">
                <a:solidFill>
                  <a:schemeClr val="tx1"/>
                </a:solidFill>
                <a:latin typeface="+mn-lt"/>
                <a:ea typeface="+mn-ea"/>
                <a:cs typeface="+mn-cs"/>
              </a:rPr>
              <a:t>http://</a:t>
            </a:r>
            <a:r>
              <a:rPr lang="en-US" dirty="0" err="1" smtClean="0">
                <a:solidFill>
                  <a:schemeClr val="tx1"/>
                </a:solidFill>
                <a:latin typeface="+mn-lt"/>
                <a:ea typeface="+mn-ea"/>
                <a:cs typeface="+mn-cs"/>
              </a:rPr>
              <a:t>www.gilb.com</a:t>
            </a:r>
            <a:r>
              <a:rPr lang="en-US" dirty="0" smtClean="0">
                <a:solidFill>
                  <a:schemeClr val="tx1"/>
                </a:solidFill>
                <a:latin typeface="+mn-lt"/>
                <a:ea typeface="+mn-ea"/>
                <a:cs typeface="+mn-cs"/>
              </a:rPr>
              <a:t>/</a:t>
            </a:r>
            <a:r>
              <a:rPr lang="en-US" dirty="0" err="1" smtClean="0">
                <a:solidFill>
                  <a:schemeClr val="tx1"/>
                </a:solidFill>
                <a:latin typeface="+mn-lt"/>
                <a:ea typeface="+mn-ea"/>
                <a:cs typeface="+mn-cs"/>
              </a:rPr>
              <a:t>tiki-download_file.php?fileId</a:t>
            </a:r>
            <a:r>
              <a:rPr lang="en-US" dirty="0" smtClean="0">
                <a:solidFill>
                  <a:schemeClr val="tx1"/>
                </a:solidFill>
                <a:latin typeface="+mn-lt"/>
                <a:ea typeface="+mn-ea"/>
                <a:cs typeface="+mn-cs"/>
              </a:rPr>
              <a:t>=386</a:t>
            </a:r>
          </a:p>
          <a:p>
            <a:endParaRPr lang="en-US"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285073951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685800" y="152400"/>
            <a:ext cx="7772400" cy="762000"/>
          </a:xfrm>
          <a:ln>
            <a:solidFill>
              <a:schemeClr val="accent2"/>
            </a:solidFill>
            <a:miter lim="800000"/>
            <a:headEnd/>
            <a:tailEnd/>
          </a:ln>
        </p:spPr>
        <p:txBody>
          <a:bodyPr/>
          <a:lstStyle/>
          <a:p>
            <a:r>
              <a:rPr lang="en-US"/>
              <a:t>Impact Estimation Basic Concepts</a:t>
            </a:r>
          </a:p>
        </p:txBody>
      </p:sp>
      <p:sp>
        <p:nvSpPr>
          <p:cNvPr id="297987" name="Rectangle 3"/>
          <p:cNvSpPr>
            <a:spLocks noGrp="1" noChangeArrowheads="1"/>
          </p:cNvSpPr>
          <p:nvPr>
            <p:ph type="subTitle" idx="1"/>
          </p:nvPr>
        </p:nvSpPr>
        <p:spPr>
          <a:xfrm>
            <a:off x="1524000" y="5715000"/>
            <a:ext cx="6400800" cy="381000"/>
          </a:xfrm>
        </p:spPr>
        <p:txBody>
          <a:bodyPr/>
          <a:lstStyle/>
          <a:p>
            <a:r>
              <a:rPr lang="en-US" sz="1200"/>
              <a:t>Source: Lindsey Brodie, Editor of Competitive Engineering May 2000</a:t>
            </a:r>
          </a:p>
        </p:txBody>
      </p:sp>
      <p:graphicFrame>
        <p:nvGraphicFramePr>
          <p:cNvPr id="297988" name="Object 4"/>
          <p:cNvGraphicFramePr>
            <a:graphicFrameLocks noChangeAspect="1"/>
          </p:cNvGraphicFramePr>
          <p:nvPr/>
        </p:nvGraphicFramePr>
        <p:xfrm>
          <a:off x="228600" y="1066800"/>
          <a:ext cx="8610600" cy="4208463"/>
        </p:xfrm>
        <a:graphic>
          <a:graphicData uri="http://schemas.openxmlformats.org/presentationml/2006/ole">
            <mc:AlternateContent xmlns:mc="http://schemas.openxmlformats.org/markup-compatibility/2006">
              <mc:Choice xmlns:v="urn:schemas-microsoft-com:vml" Requires="v">
                <p:oleObj spid="_x0000_s159854" name="Document" r:id="rId5" imgW="5105400" imgH="2495550" progId="Word.Document.8">
                  <p:embed/>
                </p:oleObj>
              </mc:Choice>
              <mc:Fallback>
                <p:oleObj name="Document" r:id="rId5" imgW="5105400" imgH="249555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86106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3031049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ooter Placeholder 2"/>
          <p:cNvSpPr>
            <a:spLocks noGrp="1"/>
          </p:cNvSpPr>
          <p:nvPr>
            <p:ph type="ftr" sz="quarter" idx="4294967295"/>
          </p:nvPr>
        </p:nvSpPr>
        <p:spPr>
          <a:xfrm>
            <a:off x="2699792" y="6248400"/>
            <a:ext cx="3744416" cy="320675"/>
          </a:xfrm>
          <a:prstGeom prst="rect">
            <a:avLst/>
          </a:prstGeom>
        </p:spPr>
        <p:txBody>
          <a:bodyPr/>
          <a:lstStyle/>
          <a:p>
            <a:r>
              <a:rPr lang="en-US" smtClean="0"/>
              <a:t>Presented Javazone Oslo Sept 2011 © Gilb.com</a:t>
            </a:r>
            <a:endParaRPr lang="en-US" sz="1400"/>
          </a:p>
        </p:txBody>
      </p:sp>
      <p:sp>
        <p:nvSpPr>
          <p:cNvPr id="299010" name="Rectangle 2"/>
          <p:cNvSpPr>
            <a:spLocks noChangeArrowheads="1"/>
          </p:cNvSpPr>
          <p:nvPr/>
        </p:nvSpPr>
        <p:spPr bwMode="auto">
          <a:xfrm>
            <a:off x="922338" y="690563"/>
            <a:ext cx="7502525" cy="99377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eaLnBrk="0" hangingPunct="0"/>
            <a:r>
              <a:rPr lang="en-US" sz="2000" b="0">
                <a:solidFill>
                  <a:schemeClr val="tx1"/>
                </a:solidFill>
                <a:latin typeface="Times" charset="0"/>
              </a:rPr>
              <a:t>The </a:t>
            </a:r>
          </a:p>
          <a:p>
            <a:pPr defTabSz="762000" eaLnBrk="0" hangingPunct="0"/>
            <a:r>
              <a:rPr lang="en-US" sz="2000" b="0">
                <a:solidFill>
                  <a:schemeClr val="tx1"/>
                </a:solidFill>
                <a:latin typeface="Times" charset="0"/>
              </a:rPr>
              <a:t>candidates</a:t>
            </a:r>
          </a:p>
          <a:p>
            <a:pPr defTabSz="762000" eaLnBrk="0" hangingPunct="0"/>
            <a:endParaRPr lang="en-US" sz="2000" b="0">
              <a:solidFill>
                <a:schemeClr val="tx1"/>
              </a:solidFill>
              <a:latin typeface="Times" charset="0"/>
            </a:endParaRPr>
          </a:p>
        </p:txBody>
      </p:sp>
      <p:sp>
        <p:nvSpPr>
          <p:cNvPr id="299011" name="Rectangle 3"/>
          <p:cNvSpPr>
            <a:spLocks noGrp="1" noChangeArrowheads="1"/>
          </p:cNvSpPr>
          <p:nvPr>
            <p:ph type="title"/>
          </p:nvPr>
        </p:nvSpPr>
        <p:spPr>
          <a:xfrm>
            <a:off x="2149475" y="152400"/>
            <a:ext cx="4473575" cy="381000"/>
          </a:xfrm>
          <a:noFill/>
          <a:ln>
            <a:solidFill>
              <a:schemeClr val="accent2"/>
            </a:solidFill>
            <a:miter lim="800000"/>
            <a:headEnd/>
            <a:tailEnd/>
          </a:ln>
        </p:spPr>
        <p:txBody>
          <a:bodyPr lIns="92075" tIns="46038" rIns="92075" bIns="46038"/>
          <a:lstStyle/>
          <a:p>
            <a:r>
              <a:rPr lang="en-US" sz="2000"/>
              <a:t>Impact Estimation:</a:t>
            </a:r>
            <a:br>
              <a:rPr lang="en-US" sz="2000"/>
            </a:br>
            <a:r>
              <a:rPr lang="en-US" sz="1000"/>
              <a:t>How much do designs impact all critical cost and quality attributes?</a:t>
            </a:r>
            <a:endParaRPr lang="en-US" sz="800"/>
          </a:p>
        </p:txBody>
      </p:sp>
      <p:grpSp>
        <p:nvGrpSpPr>
          <p:cNvPr id="299012" name="Group 4"/>
          <p:cNvGrpSpPr>
            <a:grpSpLocks/>
          </p:cNvGrpSpPr>
          <p:nvPr/>
        </p:nvGrpSpPr>
        <p:grpSpPr bwMode="auto">
          <a:xfrm>
            <a:off x="220663" y="838200"/>
            <a:ext cx="8923337" cy="4692650"/>
            <a:chOff x="140" y="534"/>
            <a:chExt cx="5621" cy="2956"/>
          </a:xfrm>
        </p:grpSpPr>
        <p:sp>
          <p:nvSpPr>
            <p:cNvPr id="299013" name="Oval 5"/>
            <p:cNvSpPr>
              <a:spLocks noChangeArrowheads="1"/>
            </p:cNvSpPr>
            <p:nvPr/>
          </p:nvSpPr>
          <p:spPr bwMode="auto">
            <a:xfrm>
              <a:off x="2181" y="1764"/>
              <a:ext cx="1526" cy="858"/>
            </a:xfrm>
            <a:prstGeom prst="ellipse">
              <a:avLst/>
            </a:prstGeom>
            <a:solidFill>
              <a:srgbClr val="99FF99"/>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eaLnBrk="0" hangingPunct="0"/>
              <a:r>
                <a:rPr lang="en-US" sz="1800">
                  <a:solidFill>
                    <a:schemeClr val="accent2"/>
                  </a:solidFill>
                  <a:latin typeface="Times" charset="0"/>
                </a:rPr>
                <a:t>Function</a:t>
              </a:r>
            </a:p>
            <a:p>
              <a:pPr defTabSz="762000" eaLnBrk="0" hangingPunct="0"/>
              <a:r>
                <a:rPr lang="en-US" sz="1800">
                  <a:solidFill>
                    <a:schemeClr val="accent2"/>
                  </a:solidFill>
                  <a:latin typeface="Times" charset="0"/>
                </a:rPr>
                <a:t>Component</a:t>
              </a:r>
            </a:p>
          </p:txBody>
        </p:sp>
        <p:sp>
          <p:nvSpPr>
            <p:cNvPr id="299014" name="AutoShape 6"/>
            <p:cNvSpPr>
              <a:spLocks noChangeArrowheads="1"/>
            </p:cNvSpPr>
            <p:nvPr/>
          </p:nvSpPr>
          <p:spPr bwMode="auto">
            <a:xfrm>
              <a:off x="3461" y="1997"/>
              <a:ext cx="694" cy="360"/>
            </a:xfrm>
            <a:prstGeom prst="rightArrow">
              <a:avLst>
                <a:gd name="adj1" fmla="val 75009"/>
                <a:gd name="adj2" fmla="val 3510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eaLnBrk="0" hangingPunct="0"/>
              <a:r>
                <a:rPr lang="en-US" sz="1400">
                  <a:solidFill>
                    <a:srgbClr val="FFFF00"/>
                  </a:solidFill>
                  <a:effectLst>
                    <a:outerShdw blurRad="38100" dist="38100" dir="2700000" algn="tl">
                      <a:srgbClr val="000000"/>
                    </a:outerShdw>
                  </a:effectLst>
                  <a:latin typeface="Times" charset="0"/>
                </a:rPr>
                <a:t>Performance</a:t>
              </a:r>
              <a:endParaRPr lang="en-US" sz="2000">
                <a:solidFill>
                  <a:srgbClr val="FFFF00"/>
                </a:solidFill>
                <a:effectLst>
                  <a:outerShdw blurRad="38100" dist="38100" dir="2700000" algn="tl">
                    <a:srgbClr val="000000"/>
                  </a:outerShdw>
                </a:effectLst>
                <a:latin typeface="Times" charset="0"/>
              </a:endParaRPr>
            </a:p>
          </p:txBody>
        </p:sp>
        <p:sp>
          <p:nvSpPr>
            <p:cNvPr id="299015" name="Line 7"/>
            <p:cNvSpPr>
              <a:spLocks noChangeShapeType="1"/>
            </p:cNvSpPr>
            <p:nvPr/>
          </p:nvSpPr>
          <p:spPr bwMode="auto">
            <a:xfrm>
              <a:off x="4096" y="1196"/>
              <a:ext cx="0" cy="212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16" name="AutoShape 8"/>
            <p:cNvSpPr>
              <a:spLocks noChangeArrowheads="1"/>
            </p:cNvSpPr>
            <p:nvPr/>
          </p:nvSpPr>
          <p:spPr bwMode="auto">
            <a:xfrm>
              <a:off x="4101" y="1166"/>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17" name="AutoShape 9"/>
            <p:cNvSpPr>
              <a:spLocks noChangeArrowheads="1"/>
            </p:cNvSpPr>
            <p:nvPr/>
          </p:nvSpPr>
          <p:spPr bwMode="auto">
            <a:xfrm>
              <a:off x="4103" y="1498"/>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18" name="AutoShape 10"/>
            <p:cNvSpPr>
              <a:spLocks noChangeArrowheads="1"/>
            </p:cNvSpPr>
            <p:nvPr/>
          </p:nvSpPr>
          <p:spPr bwMode="auto">
            <a:xfrm>
              <a:off x="4104" y="1830"/>
              <a:ext cx="1652" cy="261"/>
            </a:xfrm>
            <a:prstGeom prst="rightArrow">
              <a:avLst>
                <a:gd name="adj1" fmla="val 75009"/>
                <a:gd name="adj2" fmla="val 31650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19" name="AutoShape 11"/>
            <p:cNvSpPr>
              <a:spLocks noChangeArrowheads="1"/>
            </p:cNvSpPr>
            <p:nvPr/>
          </p:nvSpPr>
          <p:spPr bwMode="auto">
            <a:xfrm>
              <a:off x="4105" y="2163"/>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0" name="AutoShape 12"/>
            <p:cNvSpPr>
              <a:spLocks noChangeArrowheads="1"/>
            </p:cNvSpPr>
            <p:nvPr/>
          </p:nvSpPr>
          <p:spPr bwMode="auto">
            <a:xfrm>
              <a:off x="4107" y="2495"/>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1" name="AutoShape 13"/>
            <p:cNvSpPr>
              <a:spLocks noChangeArrowheads="1"/>
            </p:cNvSpPr>
            <p:nvPr/>
          </p:nvSpPr>
          <p:spPr bwMode="auto">
            <a:xfrm>
              <a:off x="4108" y="2827"/>
              <a:ext cx="1652" cy="261"/>
            </a:xfrm>
            <a:prstGeom prst="rightArrow">
              <a:avLst>
                <a:gd name="adj1" fmla="val 75009"/>
                <a:gd name="adj2" fmla="val 31650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2" name="AutoShape 14"/>
            <p:cNvSpPr>
              <a:spLocks noChangeArrowheads="1"/>
            </p:cNvSpPr>
            <p:nvPr/>
          </p:nvSpPr>
          <p:spPr bwMode="auto">
            <a:xfrm>
              <a:off x="4109" y="3160"/>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3" name="AutoShape 15"/>
            <p:cNvSpPr>
              <a:spLocks noChangeArrowheads="1"/>
            </p:cNvSpPr>
            <p:nvPr/>
          </p:nvSpPr>
          <p:spPr bwMode="auto">
            <a:xfrm>
              <a:off x="199" y="1166"/>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4" name="AutoShape 16"/>
            <p:cNvSpPr>
              <a:spLocks noChangeArrowheads="1"/>
            </p:cNvSpPr>
            <p:nvPr/>
          </p:nvSpPr>
          <p:spPr bwMode="auto">
            <a:xfrm>
              <a:off x="200" y="1498"/>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5" name="AutoShape 17"/>
            <p:cNvSpPr>
              <a:spLocks noChangeArrowheads="1"/>
            </p:cNvSpPr>
            <p:nvPr/>
          </p:nvSpPr>
          <p:spPr bwMode="auto">
            <a:xfrm>
              <a:off x="201" y="1830"/>
              <a:ext cx="1652" cy="261"/>
            </a:xfrm>
            <a:prstGeom prst="rightArrow">
              <a:avLst>
                <a:gd name="adj1" fmla="val 75009"/>
                <a:gd name="adj2" fmla="val 31650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eaLnBrk="0" hangingPunct="0"/>
              <a:r>
                <a:rPr lang="en-US" sz="3200">
                  <a:solidFill>
                    <a:srgbClr val="FFFF00"/>
                  </a:solidFill>
                  <a:latin typeface="Times" charset="0"/>
                </a:rPr>
                <a:t>?</a:t>
              </a:r>
            </a:p>
          </p:txBody>
        </p:sp>
        <p:sp>
          <p:nvSpPr>
            <p:cNvPr id="299026" name="AutoShape 18"/>
            <p:cNvSpPr>
              <a:spLocks noChangeArrowheads="1"/>
            </p:cNvSpPr>
            <p:nvPr/>
          </p:nvSpPr>
          <p:spPr bwMode="auto">
            <a:xfrm>
              <a:off x="203" y="2163"/>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7" name="AutoShape 19"/>
            <p:cNvSpPr>
              <a:spLocks noChangeArrowheads="1"/>
            </p:cNvSpPr>
            <p:nvPr/>
          </p:nvSpPr>
          <p:spPr bwMode="auto">
            <a:xfrm>
              <a:off x="204" y="2495"/>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8" name="AutoShape 20"/>
            <p:cNvSpPr>
              <a:spLocks noChangeArrowheads="1"/>
            </p:cNvSpPr>
            <p:nvPr/>
          </p:nvSpPr>
          <p:spPr bwMode="auto">
            <a:xfrm>
              <a:off x="205" y="2827"/>
              <a:ext cx="1652" cy="261"/>
            </a:xfrm>
            <a:prstGeom prst="rightArrow">
              <a:avLst>
                <a:gd name="adj1" fmla="val 75009"/>
                <a:gd name="adj2" fmla="val 31650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29" name="AutoShape 21"/>
            <p:cNvSpPr>
              <a:spLocks noChangeArrowheads="1"/>
            </p:cNvSpPr>
            <p:nvPr/>
          </p:nvSpPr>
          <p:spPr bwMode="auto">
            <a:xfrm>
              <a:off x="207" y="3160"/>
              <a:ext cx="1652" cy="260"/>
            </a:xfrm>
            <a:prstGeom prst="rightArrow">
              <a:avLst>
                <a:gd name="adj1" fmla="val 75009"/>
                <a:gd name="adj2" fmla="val 31772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30" name="AutoShape 22"/>
            <p:cNvSpPr>
              <a:spLocks noChangeArrowheads="1"/>
            </p:cNvSpPr>
            <p:nvPr/>
          </p:nvSpPr>
          <p:spPr bwMode="auto">
            <a:xfrm>
              <a:off x="1797" y="1963"/>
              <a:ext cx="694" cy="394"/>
            </a:xfrm>
            <a:prstGeom prst="rightArrow">
              <a:avLst>
                <a:gd name="adj1" fmla="val 75009"/>
                <a:gd name="adj2" fmla="val 28191"/>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GB" sz="2400" b="0" u="sng">
                <a:solidFill>
                  <a:schemeClr val="tx1"/>
                </a:solidFill>
                <a:latin typeface="Times" charset="0"/>
              </a:endParaRPr>
            </a:p>
          </p:txBody>
        </p:sp>
        <p:sp>
          <p:nvSpPr>
            <p:cNvPr id="299031" name="Line 23"/>
            <p:cNvSpPr>
              <a:spLocks noChangeShapeType="1"/>
            </p:cNvSpPr>
            <p:nvPr/>
          </p:nvSpPr>
          <p:spPr bwMode="auto">
            <a:xfrm>
              <a:off x="1856" y="1296"/>
              <a:ext cx="0" cy="19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9032" name="AutoShape 24"/>
            <p:cNvSpPr>
              <a:spLocks noChangeArrowheads="1"/>
            </p:cNvSpPr>
            <p:nvPr/>
          </p:nvSpPr>
          <p:spPr bwMode="auto">
            <a:xfrm>
              <a:off x="965" y="534"/>
              <a:ext cx="1334" cy="460"/>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eaLnBrk="0" hangingPunct="0"/>
              <a:r>
                <a:rPr lang="en-US" sz="2000" b="0">
                  <a:solidFill>
                    <a:schemeClr val="tx1"/>
                  </a:solidFill>
                  <a:latin typeface="Times" charset="0"/>
                </a:rPr>
                <a:t>Design Idea </a:t>
              </a:r>
            </a:p>
            <a:p>
              <a:pPr defTabSz="762000" eaLnBrk="0" hangingPunct="0"/>
              <a:r>
                <a:rPr lang="en-US" sz="2000" b="0">
                  <a:solidFill>
                    <a:schemeClr val="tx1"/>
                  </a:solidFill>
                  <a:latin typeface="Times" charset="0"/>
                </a:rPr>
                <a:t>A</a:t>
              </a:r>
            </a:p>
          </p:txBody>
        </p:sp>
        <p:sp>
          <p:nvSpPr>
            <p:cNvPr id="299033" name="AutoShape 25"/>
            <p:cNvSpPr>
              <a:spLocks noChangeArrowheads="1"/>
            </p:cNvSpPr>
            <p:nvPr/>
          </p:nvSpPr>
          <p:spPr bwMode="auto">
            <a:xfrm>
              <a:off x="3781" y="534"/>
              <a:ext cx="1334" cy="360"/>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defTabSz="762000" eaLnBrk="0" hangingPunct="0"/>
              <a:r>
                <a:rPr lang="en-US" sz="2000" b="0">
                  <a:solidFill>
                    <a:schemeClr val="tx1"/>
                  </a:solidFill>
                  <a:latin typeface="Times" charset="0"/>
                </a:rPr>
                <a:t>Design Idea B</a:t>
              </a:r>
            </a:p>
          </p:txBody>
        </p:sp>
        <p:sp>
          <p:nvSpPr>
            <p:cNvPr id="299034" name="AutoShape 26"/>
            <p:cNvSpPr>
              <a:spLocks noChangeArrowheads="1"/>
            </p:cNvSpPr>
            <p:nvPr/>
          </p:nvSpPr>
          <p:spPr bwMode="auto">
            <a:xfrm>
              <a:off x="4061" y="1797"/>
              <a:ext cx="907"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A</a:t>
              </a:r>
            </a:p>
          </p:txBody>
        </p:sp>
        <p:sp>
          <p:nvSpPr>
            <p:cNvPr id="299035" name="AutoShape 27"/>
            <p:cNvSpPr>
              <a:spLocks noChangeArrowheads="1"/>
            </p:cNvSpPr>
            <p:nvPr/>
          </p:nvSpPr>
          <p:spPr bwMode="auto">
            <a:xfrm>
              <a:off x="4131" y="2110"/>
              <a:ext cx="1218"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36" name="AutoShape 28"/>
            <p:cNvSpPr>
              <a:spLocks noChangeArrowheads="1"/>
            </p:cNvSpPr>
            <p:nvPr/>
          </p:nvSpPr>
          <p:spPr bwMode="auto">
            <a:xfrm>
              <a:off x="4189" y="1465"/>
              <a:ext cx="331"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A</a:t>
              </a:r>
            </a:p>
          </p:txBody>
        </p:sp>
        <p:sp>
          <p:nvSpPr>
            <p:cNvPr id="299037" name="AutoShape 29"/>
            <p:cNvSpPr>
              <a:spLocks noChangeArrowheads="1"/>
            </p:cNvSpPr>
            <p:nvPr/>
          </p:nvSpPr>
          <p:spPr bwMode="auto">
            <a:xfrm>
              <a:off x="4127" y="1132"/>
              <a:ext cx="320"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B</a:t>
              </a:r>
            </a:p>
          </p:txBody>
        </p:sp>
        <p:sp>
          <p:nvSpPr>
            <p:cNvPr id="299038" name="AutoShape 30"/>
            <p:cNvSpPr>
              <a:spLocks noChangeArrowheads="1"/>
            </p:cNvSpPr>
            <p:nvPr/>
          </p:nvSpPr>
          <p:spPr bwMode="auto">
            <a:xfrm>
              <a:off x="220" y="1132"/>
              <a:ext cx="783"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A</a:t>
              </a:r>
            </a:p>
          </p:txBody>
        </p:sp>
        <p:sp>
          <p:nvSpPr>
            <p:cNvPr id="299039" name="AutoShape 31"/>
            <p:cNvSpPr>
              <a:spLocks noChangeArrowheads="1"/>
            </p:cNvSpPr>
            <p:nvPr/>
          </p:nvSpPr>
          <p:spPr bwMode="auto">
            <a:xfrm>
              <a:off x="987" y="1132"/>
              <a:ext cx="320"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B</a:t>
              </a:r>
            </a:p>
          </p:txBody>
        </p:sp>
        <p:sp>
          <p:nvSpPr>
            <p:cNvPr id="299040" name="AutoShape 32"/>
            <p:cNvSpPr>
              <a:spLocks noChangeArrowheads="1"/>
            </p:cNvSpPr>
            <p:nvPr/>
          </p:nvSpPr>
          <p:spPr bwMode="auto">
            <a:xfrm>
              <a:off x="218" y="1465"/>
              <a:ext cx="331"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A</a:t>
              </a:r>
            </a:p>
          </p:txBody>
        </p:sp>
        <p:sp>
          <p:nvSpPr>
            <p:cNvPr id="299041" name="AutoShape 33"/>
            <p:cNvSpPr>
              <a:spLocks noChangeArrowheads="1"/>
            </p:cNvSpPr>
            <p:nvPr/>
          </p:nvSpPr>
          <p:spPr bwMode="auto">
            <a:xfrm>
              <a:off x="604" y="1533"/>
              <a:ext cx="735" cy="19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1"/>
            <a:lstStyle/>
            <a:p>
              <a:pPr defTabSz="762000" eaLnBrk="0" hangingPunct="0"/>
              <a:r>
                <a:rPr lang="en-US" sz="2000" b="0">
                  <a:solidFill>
                    <a:schemeClr val="tx1"/>
                  </a:solidFill>
                  <a:latin typeface="Times" charset="0"/>
                </a:rPr>
                <a:t>B</a:t>
              </a:r>
            </a:p>
          </p:txBody>
        </p:sp>
        <p:sp>
          <p:nvSpPr>
            <p:cNvPr id="299042" name="AutoShape 34"/>
            <p:cNvSpPr>
              <a:spLocks noChangeArrowheads="1"/>
            </p:cNvSpPr>
            <p:nvPr/>
          </p:nvSpPr>
          <p:spPr bwMode="auto">
            <a:xfrm>
              <a:off x="152" y="1797"/>
              <a:ext cx="331"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A</a:t>
              </a:r>
            </a:p>
          </p:txBody>
        </p:sp>
        <p:sp>
          <p:nvSpPr>
            <p:cNvPr id="299043" name="AutoShape 35"/>
            <p:cNvSpPr>
              <a:spLocks noChangeArrowheads="1"/>
            </p:cNvSpPr>
            <p:nvPr/>
          </p:nvSpPr>
          <p:spPr bwMode="auto">
            <a:xfrm>
              <a:off x="197" y="2110"/>
              <a:ext cx="915"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44" name="AutoShape 36"/>
            <p:cNvSpPr>
              <a:spLocks noChangeArrowheads="1"/>
            </p:cNvSpPr>
            <p:nvPr/>
          </p:nvSpPr>
          <p:spPr bwMode="auto">
            <a:xfrm>
              <a:off x="208" y="2476"/>
              <a:ext cx="528"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A</a:t>
              </a:r>
            </a:p>
          </p:txBody>
        </p:sp>
        <p:sp>
          <p:nvSpPr>
            <p:cNvPr id="299045" name="AutoShape 37"/>
            <p:cNvSpPr>
              <a:spLocks noChangeArrowheads="1"/>
            </p:cNvSpPr>
            <p:nvPr/>
          </p:nvSpPr>
          <p:spPr bwMode="auto">
            <a:xfrm>
              <a:off x="659" y="2476"/>
              <a:ext cx="517"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46" name="AutoShape 38"/>
            <p:cNvSpPr>
              <a:spLocks noChangeArrowheads="1"/>
            </p:cNvSpPr>
            <p:nvPr/>
          </p:nvSpPr>
          <p:spPr bwMode="auto">
            <a:xfrm>
              <a:off x="325" y="2761"/>
              <a:ext cx="626"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A</a:t>
              </a:r>
            </a:p>
          </p:txBody>
        </p:sp>
        <p:sp>
          <p:nvSpPr>
            <p:cNvPr id="299047" name="AutoShape 39"/>
            <p:cNvSpPr>
              <a:spLocks noChangeArrowheads="1"/>
            </p:cNvSpPr>
            <p:nvPr/>
          </p:nvSpPr>
          <p:spPr bwMode="auto">
            <a:xfrm>
              <a:off x="773" y="2757"/>
              <a:ext cx="691"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48" name="AutoShape 40"/>
            <p:cNvSpPr>
              <a:spLocks noChangeArrowheads="1"/>
            </p:cNvSpPr>
            <p:nvPr/>
          </p:nvSpPr>
          <p:spPr bwMode="auto">
            <a:xfrm>
              <a:off x="140" y="3126"/>
              <a:ext cx="331"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A</a:t>
              </a:r>
            </a:p>
          </p:txBody>
        </p:sp>
        <p:sp>
          <p:nvSpPr>
            <p:cNvPr id="299049" name="AutoShape 41"/>
            <p:cNvSpPr>
              <a:spLocks noChangeArrowheads="1"/>
            </p:cNvSpPr>
            <p:nvPr/>
          </p:nvSpPr>
          <p:spPr bwMode="auto">
            <a:xfrm>
              <a:off x="525" y="3126"/>
              <a:ext cx="734"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50" name="AutoShape 42"/>
            <p:cNvSpPr>
              <a:spLocks noChangeArrowheads="1"/>
            </p:cNvSpPr>
            <p:nvPr/>
          </p:nvSpPr>
          <p:spPr bwMode="auto">
            <a:xfrm>
              <a:off x="4556" y="2442"/>
              <a:ext cx="1153"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51" name="AutoShape 43"/>
            <p:cNvSpPr>
              <a:spLocks noChangeArrowheads="1"/>
            </p:cNvSpPr>
            <p:nvPr/>
          </p:nvSpPr>
          <p:spPr bwMode="auto">
            <a:xfrm>
              <a:off x="4162" y="2462"/>
              <a:ext cx="331"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defTabSz="762000" eaLnBrk="0" hangingPunct="0"/>
              <a:r>
                <a:rPr lang="en-US" sz="2000" b="0">
                  <a:solidFill>
                    <a:schemeClr val="tx1"/>
                  </a:solidFill>
                  <a:latin typeface="Times" charset="0"/>
                </a:rPr>
                <a:t> A</a:t>
              </a:r>
            </a:p>
          </p:txBody>
        </p:sp>
        <p:sp>
          <p:nvSpPr>
            <p:cNvPr id="299052" name="AutoShape 44"/>
            <p:cNvSpPr>
              <a:spLocks noChangeArrowheads="1"/>
            </p:cNvSpPr>
            <p:nvPr/>
          </p:nvSpPr>
          <p:spPr bwMode="auto">
            <a:xfrm>
              <a:off x="4067" y="2808"/>
              <a:ext cx="774" cy="322"/>
            </a:xfrm>
            <a:prstGeom prst="cube">
              <a:avLst>
                <a:gd name="adj" fmla="val 24995"/>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B</a:t>
              </a:r>
            </a:p>
          </p:txBody>
        </p:sp>
        <p:sp>
          <p:nvSpPr>
            <p:cNvPr id="299053" name="AutoShape 45"/>
            <p:cNvSpPr>
              <a:spLocks noChangeArrowheads="1"/>
            </p:cNvSpPr>
            <p:nvPr/>
          </p:nvSpPr>
          <p:spPr bwMode="auto">
            <a:xfrm>
              <a:off x="4825" y="2794"/>
              <a:ext cx="848" cy="322"/>
            </a:xfrm>
            <a:prstGeom prst="cube">
              <a:avLst>
                <a:gd name="adj" fmla="val 24995"/>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762000" eaLnBrk="0" hangingPunct="0"/>
              <a:r>
                <a:rPr lang="en-US" sz="2000" b="0">
                  <a:solidFill>
                    <a:schemeClr val="tx1"/>
                  </a:solidFill>
                  <a:latin typeface="Times" charset="0"/>
                </a:rPr>
                <a:t> A</a:t>
              </a:r>
            </a:p>
          </p:txBody>
        </p:sp>
        <p:sp>
          <p:nvSpPr>
            <p:cNvPr id="299054" name="Rectangle 46"/>
            <p:cNvSpPr>
              <a:spLocks noChangeArrowheads="1"/>
            </p:cNvSpPr>
            <p:nvPr/>
          </p:nvSpPr>
          <p:spPr bwMode="auto">
            <a:xfrm>
              <a:off x="4403" y="3163"/>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defTabSz="762000" eaLnBrk="0" hangingPunct="0"/>
              <a:r>
                <a:rPr lang="en-US" sz="2800">
                  <a:solidFill>
                    <a:srgbClr val="FFFF4A"/>
                  </a:solidFill>
                  <a:latin typeface="Times" charset="0"/>
                </a:rPr>
                <a:t>?</a:t>
              </a:r>
            </a:p>
          </p:txBody>
        </p:sp>
        <p:sp>
          <p:nvSpPr>
            <p:cNvPr id="299055" name="Rectangle 47"/>
            <p:cNvSpPr>
              <a:spLocks noChangeArrowheads="1"/>
            </p:cNvSpPr>
            <p:nvPr/>
          </p:nvSpPr>
          <p:spPr bwMode="auto">
            <a:xfrm>
              <a:off x="1757" y="2016"/>
              <a:ext cx="7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r>
                <a:rPr lang="en-US" sz="2000" i="1">
                  <a:solidFill>
                    <a:schemeClr val="tx1"/>
                  </a:solidFill>
                  <a:effectLst>
                    <a:outerShdw blurRad="38100" dist="38100" dir="2700000" algn="tl">
                      <a:srgbClr val="DDDDDD"/>
                    </a:outerShdw>
                  </a:effectLst>
                </a:rPr>
                <a:t>Costs</a:t>
              </a:r>
              <a:endParaRPr lang="en-US" sz="2000">
                <a:solidFill>
                  <a:srgbClr val="FFFF00"/>
                </a:solidFill>
                <a:latin typeface="Arial Black" charset="0"/>
              </a:endParaRPr>
            </a:p>
          </p:txBody>
        </p:sp>
        <p:sp>
          <p:nvSpPr>
            <p:cNvPr id="299056" name="Rectangle 48"/>
            <p:cNvSpPr>
              <a:spLocks noChangeArrowheads="1"/>
            </p:cNvSpPr>
            <p:nvPr/>
          </p:nvSpPr>
          <p:spPr bwMode="auto">
            <a:xfrm>
              <a:off x="2473" y="1342"/>
              <a:ext cx="109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hangingPunct="0"/>
              <a:r>
                <a:rPr lang="en-US" sz="2000" b="0">
                  <a:solidFill>
                    <a:schemeClr val="tx1"/>
                  </a:solidFill>
                  <a:latin typeface="Times" charset="0"/>
                </a:rPr>
                <a:t>The Estimation</a:t>
              </a:r>
            </a:p>
            <a:p>
              <a:pPr defTabSz="762000" eaLnBrk="0" hangingPunct="0"/>
              <a:r>
                <a:rPr lang="en-US" sz="2000" b="0">
                  <a:solidFill>
                    <a:schemeClr val="tx1"/>
                  </a:solidFill>
                  <a:latin typeface="Times" charset="0"/>
                </a:rPr>
                <a:t>of impact.</a:t>
              </a:r>
            </a:p>
          </p:txBody>
        </p:sp>
      </p:grpSp>
    </p:spTree>
    <p:extLst>
      <p:ext uri="{BB962C8B-B14F-4D97-AF65-F5344CB8AC3E}">
        <p14:creationId xmlns:p14="http://schemas.microsoft.com/office/powerpoint/2010/main" val="19602853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762000" y="228600"/>
            <a:ext cx="7391400" cy="609600"/>
          </a:xfrm>
        </p:spPr>
        <p:txBody>
          <a:bodyPr/>
          <a:lstStyle/>
          <a:p>
            <a:pPr>
              <a:buFontTx/>
              <a:buChar char="•"/>
            </a:pPr>
            <a:r>
              <a:rPr lang="en-US" sz="1800">
                <a:solidFill>
                  <a:srgbClr val="000000"/>
                </a:solidFill>
                <a:latin typeface="Times New Roman" charset="0"/>
              </a:rPr>
              <a:t>Figure 1: Real (</a:t>
            </a:r>
            <a:r>
              <a:rPr lang="en-US" sz="1000">
                <a:solidFill>
                  <a:srgbClr val="000000"/>
                </a:solidFill>
                <a:latin typeface="Times New Roman" charset="0"/>
              </a:rPr>
              <a:t>NON-CONFIDENTIAL</a:t>
            </a:r>
            <a:r>
              <a:rPr lang="en-US" sz="1800">
                <a:solidFill>
                  <a:srgbClr val="000000"/>
                </a:solidFill>
                <a:latin typeface="Times New Roman" charset="0"/>
              </a:rPr>
              <a:t> version) example of an initial draft of setting the objectives that engineering processes must meet. </a:t>
            </a:r>
          </a:p>
        </p:txBody>
      </p:sp>
      <p:graphicFrame>
        <p:nvGraphicFramePr>
          <p:cNvPr id="300035" name="Object 3"/>
          <p:cNvGraphicFramePr>
            <a:graphicFrameLocks noChangeAspect="1"/>
          </p:cNvGraphicFramePr>
          <p:nvPr>
            <p:extLst>
              <p:ext uri="{D42A27DB-BD31-4B8C-83A1-F6EECF244321}">
                <p14:modId xmlns:p14="http://schemas.microsoft.com/office/powerpoint/2010/main" val="3309822325"/>
              </p:ext>
            </p:extLst>
          </p:nvPr>
        </p:nvGraphicFramePr>
        <p:xfrm>
          <a:off x="233568" y="1066800"/>
          <a:ext cx="9144000" cy="5105400"/>
        </p:xfrm>
        <a:graphic>
          <a:graphicData uri="http://schemas.openxmlformats.org/presentationml/2006/ole">
            <mc:AlternateContent xmlns:mc="http://schemas.openxmlformats.org/markup-compatibility/2006">
              <mc:Choice xmlns:v="urn:schemas-microsoft-com:vml" Requires="v">
                <p:oleObj spid="_x0000_s160878" name="Document" r:id="rId5" imgW="5937504" imgH="1941576" progId="Word.Document.8">
                  <p:embed/>
                </p:oleObj>
              </mc:Choice>
              <mc:Fallback>
                <p:oleObj name="Document" r:id="rId5" imgW="5937504" imgH="194157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68" y="1066800"/>
                        <a:ext cx="9144000"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0036" name="WordArt 4"/>
          <p:cNvSpPr>
            <a:spLocks noChangeArrowheads="1" noChangeShapeType="1" noTextEdit="1"/>
          </p:cNvSpPr>
          <p:nvPr/>
        </p:nvSpPr>
        <p:spPr bwMode="auto">
          <a:xfrm>
            <a:off x="5219700" y="1600200"/>
            <a:ext cx="3924300" cy="2800350"/>
          </a:xfrm>
          <a:prstGeom prst="rect">
            <a:avLst/>
          </a:prstGeom>
        </p:spPr>
        <p:txBody>
          <a:bodyPr wrap="none" fromWordArt="1">
            <a:prstTxWarp prst="textPlain">
              <a:avLst>
                <a:gd name="adj" fmla="val 50000"/>
              </a:avLst>
            </a:prstTxWarp>
          </a:bodyPr>
          <a:lstStyle/>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Business</a:t>
            </a:r>
          </a:p>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Objectives</a:t>
            </a:r>
          </a:p>
          <a:p>
            <a:r>
              <a:rPr lang="en-GB"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Quantified</a:t>
            </a:r>
          </a:p>
        </p:txBody>
      </p:sp>
    </p:spTree>
    <p:extLst>
      <p:ext uri="{BB962C8B-B14F-4D97-AF65-F5344CB8AC3E}">
        <p14:creationId xmlns:p14="http://schemas.microsoft.com/office/powerpoint/2010/main" val="31538174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ntitled 2">
  <a:themeElements>
    <a:clrScheme name="untitled 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ntitled 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files\MSOffice\Templates\Blank Presentation.pot</Template>
  <TotalTime>2448</TotalTime>
  <Words>14524</Words>
  <Application>Microsoft Macintosh PowerPoint</Application>
  <PresentationFormat>On-screen Show (4:3)</PresentationFormat>
  <Paragraphs>2667</Paragraphs>
  <Slides>206</Slides>
  <Notes>99</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206</vt:i4>
      </vt:variant>
    </vt:vector>
  </HeadingPairs>
  <TitlesOfParts>
    <vt:vector size="211" baseType="lpstr">
      <vt:lpstr>untitled 2</vt:lpstr>
      <vt:lpstr>Document</vt:lpstr>
      <vt:lpstr>Chart</vt:lpstr>
      <vt:lpstr>ClipArt</vt:lpstr>
      <vt:lpstr>MS_ClipArt_Gallery</vt:lpstr>
      <vt:lpstr>Quality Quantification for Quality Engineering</vt:lpstr>
      <vt:lpstr>Quantifying Music with Hi to Andrea Provaglio, Venice</vt:lpstr>
      <vt:lpstr>PowerPoint Presentation</vt:lpstr>
      <vt:lpstr>What is the problem,  in quantifying music?</vt:lpstr>
      <vt:lpstr>Black-Eyed Peas song   ”I gotta Feeling” gets 8.9 of 10 from Hit Song Science software</vt:lpstr>
      <vt:lpstr> “There's no magic in   that; it's math” </vt:lpstr>
      <vt:lpstr>Measurable Attributes of Hits</vt:lpstr>
      <vt:lpstr>YouTube Measures</vt:lpstr>
      <vt:lpstr>By Survey: Most Wanted Attributes</vt:lpstr>
      <vt:lpstr>Most Unwanted Attributes</vt:lpstr>
      <vt:lpstr>Some potentially quantifiable Quality dimensions of Music</vt:lpstr>
      <vt:lpstr>Philolaus on Numbers</vt:lpstr>
      <vt:lpstr>Software Engineering Productivity Study</vt:lpstr>
      <vt:lpstr>The problem</vt:lpstr>
      <vt:lpstr> The One Page Top Management Summary (after 2 weeks planning)</vt:lpstr>
      <vt:lpstr>The Ericsson Quality Policy:  </vt:lpstr>
      <vt:lpstr>Levels of Objectives.</vt:lpstr>
      <vt:lpstr>Keeney’s: Levels of objectives.</vt:lpstr>
      <vt:lpstr>The Strategic Objectives (CTO level)</vt:lpstr>
      <vt:lpstr>‘Means’ Objectives: </vt:lpstr>
      <vt:lpstr>Strategies: (total brainstormed list)  ‘Ends for delivering Strategic Objectives’</vt:lpstr>
      <vt:lpstr>Principles for Prioritizing Strategies</vt:lpstr>
      <vt:lpstr>“Software Productivity” = Lines of Code Generation Ability</vt:lpstr>
      <vt:lpstr>Lead-Time:</vt:lpstr>
      <vt:lpstr>Predictability of Time To Market: </vt:lpstr>
      <vt:lpstr>Product Attributes:</vt:lpstr>
      <vt:lpstr>Customer Satisfaction</vt:lpstr>
      <vt:lpstr>Profitability</vt:lpstr>
      <vt:lpstr>‘Means Objectives’ Samples Same definition process as higher level objectives</vt:lpstr>
      <vt:lpstr>Means Objectives</vt:lpstr>
      <vt:lpstr>Complaints</vt:lpstr>
      <vt:lpstr>Feature Production:</vt:lpstr>
      <vt:lpstr>Improvement ROI:</vt:lpstr>
      <vt:lpstr>How to Quantify any Qualitative Requirement</vt:lpstr>
      <vt:lpstr>Quality Quantification Methods 1</vt:lpstr>
      <vt:lpstr>Quality Quantification Methods 2,  Look it up in a book </vt:lpstr>
      <vt:lpstr>Quality Quantification Methods 2,  Look it up in a book </vt:lpstr>
      <vt:lpstr>Quality Quantification Methods 3,   Google It</vt:lpstr>
      <vt:lpstr>Quality: the concept, the noun Planguage Concept *125, Version: March 20, 2003 </vt:lpstr>
      <vt:lpstr>Quality is characterized by these traits (from CE book)</vt:lpstr>
      <vt:lpstr>Quality is characterized by these traits</vt:lpstr>
      <vt:lpstr>Love Quantification a 4.5 minute lightening Talk at ACCU Conference, Oxford April 15 2010  </vt:lpstr>
      <vt:lpstr>Class Exercise: Aspects of Love, or Love is a many splendored thing!</vt:lpstr>
      <vt:lpstr>Love Attributes:  Brainstormed By Dutch Engineers</vt:lpstr>
      <vt:lpstr>Trust Defined</vt:lpstr>
      <vt:lpstr>Camaraderie    (Real Case UK)</vt:lpstr>
      <vt:lpstr>My ‘Christian’ Friend</vt:lpstr>
      <vt:lpstr>Love: Biblical Dimensions  &lt;- Lawrence Day, Boeing</vt:lpstr>
      <vt:lpstr>A Paper on ‘Love Quantified’ http://www.gilb.com/tiki-download_file.php?fileId=335 </vt:lpstr>
      <vt:lpstr>Mathematical Models of Love &amp; Happiness http://sprott.physics.wisc.edu/ lectures/love&amp;hap/  (This talk) </vt:lpstr>
      <vt:lpstr>Horror Project  Requirements Case</vt:lpstr>
      <vt:lpstr>Summary of Top ‘8’ Project Objectives</vt:lpstr>
      <vt:lpstr>The Lesson</vt:lpstr>
      <vt:lpstr>What the Project Manager Wanted after $160,000,000* was spent</vt:lpstr>
      <vt:lpstr>What the CIO Director Told Me</vt:lpstr>
      <vt:lpstr>Main Hypothesis by Gilb:</vt:lpstr>
      <vt:lpstr>Suggested Practical Actions for HORROR Project.</vt:lpstr>
      <vt:lpstr>1. Seamless ROCKfield data and workflow </vt:lpstr>
      <vt:lpstr>2. Dramatic boost in operational efficiency </vt:lpstr>
      <vt:lpstr>3. Much easier to understand and use </vt:lpstr>
      <vt:lpstr>o 4. Greater software development productivity </vt:lpstr>
      <vt:lpstr>5. Rich support for next-generation tools and applications</vt:lpstr>
      <vt:lpstr> 6. Rock solid robustness</vt:lpstr>
      <vt:lpstr>“Rock Solid Robustness” Defined Clearly in Planguage over a beer</vt:lpstr>
      <vt:lpstr>Software Downtime:</vt:lpstr>
      <vt:lpstr>Restore Speed:</vt:lpstr>
      <vt:lpstr>Testability:</vt:lpstr>
      <vt:lpstr>The Confirmit Case Study 2003-2013</vt:lpstr>
      <vt:lpstr> Real Example of 1 of the 25 Quality Requirements</vt:lpstr>
      <vt:lpstr>Shift: from Function to Quality</vt:lpstr>
      <vt:lpstr>FIRM (Future Information Research Management, Norway)  project step planning and accounting:  using an Impact Estimation Table</vt:lpstr>
      <vt:lpstr>EVO Plan Confirmit 8.5 in Evo Step Impact Measurement 4 product areas were attacked in all: 25 Qualities concurrently, one quarter of a year. Total development staff = 13   </vt:lpstr>
      <vt:lpstr>Confirmit         Evo Weekly Value Delivery  Cycle</vt:lpstr>
      <vt:lpstr>Evo’s impact on Confirmit product qualities 1st Qtr</vt:lpstr>
      <vt:lpstr>Initial Experiences and conclusions</vt:lpstr>
      <vt:lpstr>Conclusions - </vt:lpstr>
      <vt:lpstr>Evo’s impact on Confirmit 9.0 product qualities Results from the second quarter of using Evo. 1/2</vt:lpstr>
      <vt:lpstr>Evo’s impact on Confirmit 9.0 product qualities  Results from the second quarter of using Evo. 2/2</vt:lpstr>
      <vt:lpstr>Code quality – ”green” week Confirmit (2005) Norway decided to design ‘ease of change’ in, to a legacy system, in one-week delivery-cycles, per month, using ‘Evo’ Agile ‘Refactoring to reduce technical debt’ -&gt; Re-Engineering</vt:lpstr>
      <vt:lpstr>What is ‘Architecture’ ?</vt:lpstr>
      <vt:lpstr>Architect = Master Builder</vt:lpstr>
      <vt:lpstr>PowerPoint Presentation</vt:lpstr>
      <vt:lpstr>Oslo Opera house requirements</vt:lpstr>
      <vt:lpstr>Oslo Opera house requirements (guess)</vt:lpstr>
      <vt:lpstr>PowerPoint Presentation</vt:lpstr>
      <vt:lpstr>PowerPoint Presentation</vt:lpstr>
      <vt:lpstr>Real (IT/Sw) Architecture</vt:lpstr>
      <vt:lpstr>Pseudo Architecture Does not mention goals and constraints</vt:lpstr>
      <vt:lpstr>Better Architecture</vt:lpstr>
      <vt:lpstr>A Distinction</vt:lpstr>
      <vt:lpstr>We argue that the following are absolute essentials for ‘real’ architecture </vt:lpstr>
      <vt:lpstr>Why are these Architecture essentials, essential?</vt:lpstr>
      <vt:lpstr>What a Difference</vt:lpstr>
      <vt:lpstr>Multiple Required Performance and Cost Attributes are the basis for architecture selection and evaluation</vt:lpstr>
      <vt:lpstr>Planguage Glossary (full glossary 650+ concepts download at www.gilb.com) http://www.gilb.com/tiki-download_file.php?fileId=387</vt:lpstr>
      <vt:lpstr>Requirement</vt:lpstr>
      <vt:lpstr>Impact Estimation Basic Concepts</vt:lpstr>
      <vt:lpstr>Impact Estimation: How much do designs impact all critical cost and quality attributes?</vt:lpstr>
      <vt:lpstr>Figure 1: Real (NON-CONFIDENTIAL version) example of an initial draft of setting the objectives that engineering processes must meet. </vt:lpstr>
      <vt:lpstr>Strategy Impact Estimation</vt:lpstr>
      <vt:lpstr>THE PRINCIPLE OF 'QUALITY QUANTIFICATION'</vt:lpstr>
      <vt:lpstr>Value Management (Evo) with Scrum development</vt:lpstr>
      <vt:lpstr>We have a challenge ...</vt:lpstr>
      <vt:lpstr>deliver  value to stakeholders,  within agreeable resources.</vt:lpstr>
      <vt:lpstr>PowerPoint Presentation</vt:lpstr>
      <vt:lpstr>PowerPoint Presentation</vt:lpstr>
      <vt:lpstr>Scrum</vt:lpstr>
      <vt:lpstr>deliver  value to stakeholders,  within agreeable resources.</vt:lpstr>
      <vt:lpstr>history</vt:lpstr>
      <vt:lpstr>PowerPoint Presentation</vt:lpstr>
      <vt:lpstr>PowerPoint Presentation</vt:lpstr>
      <vt:lpstr>Some Players</vt:lpstr>
      <vt:lpstr>PowerPoint Presentation</vt:lpstr>
      <vt:lpstr>PowerPoint Presentation</vt:lpstr>
      <vt:lpstr>Value Management</vt:lpstr>
      <vt:lpstr>Value Management</vt:lpstr>
      <vt:lpstr>Value Management</vt:lpstr>
      <vt:lpstr>Value Decision Tables</vt:lpstr>
      <vt:lpstr>Wargame Value Decision Table</vt:lpstr>
      <vt:lpstr> “Our challenge is to measure in practice” </vt:lpstr>
      <vt:lpstr>Measurements: Establishing Past Levels</vt:lpstr>
      <vt:lpstr>PowerPoint Presentation</vt:lpstr>
      <vt:lpstr>PowerPoint Presentation</vt:lpstr>
      <vt:lpstr>PowerPoint Presentation</vt:lpstr>
      <vt:lpstr>Measurements: Establishing Past Levels</vt:lpstr>
      <vt:lpstr>Measurements: Establishing Status Levels</vt:lpstr>
      <vt:lpstr>Measurements: Establishing Status Levels</vt:lpstr>
      <vt:lpstr>PowerPoint Presentation</vt:lpstr>
      <vt:lpstr>PowerPoint Presentation</vt:lpstr>
      <vt:lpstr>PowerPoint Presentation</vt:lpstr>
      <vt:lpstr>Value Decision Table</vt:lpstr>
      <vt:lpstr>PowerPoint Presentation</vt:lpstr>
      <vt:lpstr>PowerPoint Presentation</vt:lpstr>
      <vt:lpstr>PowerPoint Presentation</vt:lpstr>
      <vt:lpstr>Stakeholder Value Examples</vt:lpstr>
      <vt:lpstr>Stakeholder Value Examples</vt:lpstr>
      <vt:lpstr>PowerPoint Presentation</vt:lpstr>
      <vt:lpstr>PowerPoint Presentation</vt:lpstr>
      <vt:lpstr>Value Decision Table</vt:lpstr>
      <vt:lpstr>PowerPoint Presentation</vt:lpstr>
      <vt:lpstr>PowerPoint Presentation</vt:lpstr>
      <vt:lpstr>PowerPoint Presentation</vt:lpstr>
      <vt:lpstr>Value Decision Table</vt:lpstr>
      <vt:lpstr>PowerPoint Presentation</vt:lpstr>
      <vt:lpstr>PowerPoint Presentation</vt:lpstr>
      <vt:lpstr>PowerPoint Presentation</vt:lpstr>
      <vt:lpstr>Stakeholder Value Examples</vt:lpstr>
      <vt:lpstr>Stakeholder Value Examples</vt:lpstr>
      <vt:lpstr>PowerPoint Presentation</vt:lpstr>
      <vt:lpstr>PowerPoint Presentation</vt:lpstr>
      <vt:lpstr>Value Decision Table</vt:lpstr>
      <vt:lpstr>PowerPoint Presentation</vt:lpstr>
      <vt:lpstr>PowerPoint Presentation</vt:lpstr>
      <vt:lpstr>PowerPoint Presentation</vt:lpstr>
      <vt:lpstr>“Our challenge is to, in practice,  make payments based on value delivery.”</vt:lpstr>
      <vt:lpstr>The Team</vt:lpstr>
      <vt:lpstr>PowerPoint Presentation</vt:lpstr>
      <vt:lpstr>total hours to complete job</vt:lpstr>
      <vt:lpstr>Free Digital Book on Quality Quantification</vt:lpstr>
      <vt:lpstr>PowerPoint Presentation</vt:lpstr>
      <vt:lpstr>PowerPoint Presentation</vt:lpstr>
      <vt:lpstr>PowerPoint Presentation</vt:lpstr>
      <vt:lpstr>PowerPoint Presentation</vt:lpstr>
      <vt:lpstr>I think this is as far as I can get in my 45 minutes</vt:lpstr>
      <vt:lpstr>Simon Ramo (tRw)</vt:lpstr>
      <vt:lpstr>How to Quantify Quality</vt:lpstr>
      <vt:lpstr>  ‘Environmentally Friendly’ Quantification Example</vt:lpstr>
      <vt:lpstr>Devices to help quantify quality ideas: Standard Hierarchy of Concepts from  Gilb: Principles of Software Engineering Management.</vt:lpstr>
      <vt:lpstr>Using ‘Parameters’ when defining a Scale of Measure</vt:lpstr>
      <vt:lpstr> Quality Quantification Process (full detail ‘Competitive Engineering’, Scales chapter, &amp; slide here later ‘QQ’)</vt:lpstr>
      <vt:lpstr>A ‘Quality Quantification’ Principle</vt:lpstr>
      <vt:lpstr>Quantify for realistic judgements</vt:lpstr>
      <vt:lpstr>Principles for Quality Quantification. </vt:lpstr>
      <vt:lpstr>0. THE PRINCIPLE OF 'BAD NUMBERS BEAT GOOD WORDS’ (re-visited!) </vt:lpstr>
      <vt:lpstr>1. THE PRINCIPLE OF 'QUALITY QUANTIFICATION' </vt:lpstr>
      <vt:lpstr>2. THE PRINCIPLE OF 'MANY SPLENDORED THINGS' </vt:lpstr>
      <vt:lpstr>Quantifying Usability (Real C&amp;C System)</vt:lpstr>
      <vt:lpstr>Multiple Required Performance and Cost Attributes are the basis for architecture selection and evaluation</vt:lpstr>
      <vt:lpstr>3. THE PRINCIPLE OF 'SCALAR DEFINITION' </vt:lpstr>
      <vt:lpstr>(Quality) Requirements Specification Template with &lt;hints&gt; HOW WE SPECIFY SCALAR ATTRIBUTE PRIORITY</vt:lpstr>
      <vt:lpstr>4. THE PRINCIPLE OF 'THREATS ARE MEASURABLE' </vt:lpstr>
      <vt:lpstr>5. THE PRINCIPLE OF 'LIMITS TO DETAIL' </vt:lpstr>
      <vt:lpstr>6. THE PRINCIPLE OF 'METERS MATTER' </vt:lpstr>
      <vt:lpstr>7. THE PRINCIPLE OF 'HORSES FOR COURSES'</vt:lpstr>
      <vt:lpstr>8. THE PRINCIPLE OF 'BENCHMARKS' </vt:lpstr>
      <vt:lpstr>9.   THE PRINCIPLE OF 'NUMERIC FUTURE' </vt:lpstr>
      <vt:lpstr>Some Planguage ‘Quality Quantification’ Concepts</vt:lpstr>
      <vt:lpstr>A Corporate Quality Policy  (Euro Multinational)</vt:lpstr>
      <vt:lpstr>Policy on QUANTIFICATION, CLARIFICATION AND TESTABILITY OF CRITICAL OBJECTIVES:</vt:lpstr>
      <vt:lpstr>Einstein on Stretching</vt:lpstr>
      <vt:lpstr>Free Digital Book on Quality Quantification</vt:lpstr>
      <vt:lpstr>LAST SLIDE</vt:lpstr>
      <vt:lpstr>Supporting Standards for Quality Quantification</vt:lpstr>
      <vt:lpstr>  A  Process for    Quality Quantification.   (PROCESS.QQ)  </vt:lpstr>
      <vt:lpstr>ENTRY:  (ENTRY.QQ) </vt:lpstr>
      <vt:lpstr>Procedure for the Quality Quantification Task (PROCEDURE.QQ)</vt:lpstr>
      <vt:lpstr>EXIT: (EXIT.QQ) </vt:lpstr>
      <vt:lpstr>Specific Rules for Quality Quantification (QQ) </vt:lpstr>
      <vt:lpstr>Rules for Quality Quantification:(RULES.QQ) 1of2</vt:lpstr>
      <vt:lpstr>Rules for Quality Quantification:(RULES.QQ) 2of2</vt:lpstr>
      <vt:lpstr>Generic Rules for Technical Specification (including Quality Quantification) GR </vt:lpstr>
      <vt:lpstr>0.3. Rules/Forms/Standards: Generic Rules and Requirements  Rules sample. </vt:lpstr>
      <vt:lpstr>GENERIC RULES FOR TECHNICAL AND MANAGEMENT DOCUMENTATION Tag: RULES.GR</vt:lpstr>
      <vt:lpstr>In addition to the general rules,  we can specify some special rules  for the specific types of statement  we are dealing with.   For example SR (below), QQ (above),  QR (above).  </vt:lpstr>
      <vt:lpstr>REQUIREMENTS SPECIFICATION RULES.   SPECIFIC RULES.SR</vt:lpstr>
      <vt:lpstr>Free Digital Book on Quality Quantification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Ken Jackson</dc:creator>
  <cp:lastModifiedBy>Tom Gilb</cp:lastModifiedBy>
  <cp:revision>349</cp:revision>
  <dcterms:created xsi:type="dcterms:W3CDTF">1995-06-17T23:31:02Z</dcterms:created>
  <dcterms:modified xsi:type="dcterms:W3CDTF">2013-03-28T08:11:48Z</dcterms:modified>
</cp:coreProperties>
</file>