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6"/>
  </p:notesMasterIdLst>
  <p:handoutMasterIdLst>
    <p:handoutMasterId r:id="rId17"/>
  </p:handoutMasterIdLst>
  <p:sldIdLst>
    <p:sldId id="1071" r:id="rId5"/>
    <p:sldId id="1072" r:id="rId6"/>
    <p:sldId id="1073" r:id="rId7"/>
    <p:sldId id="1074" r:id="rId8"/>
    <p:sldId id="1076" r:id="rId9"/>
    <p:sldId id="1079" r:id="rId10"/>
    <p:sldId id="1078" r:id="rId11"/>
    <p:sldId id="1080" r:id="rId12"/>
    <p:sldId id="1070" r:id="rId13"/>
    <p:sldId id="1081" r:id="rId14"/>
    <p:sldId id="1082" r:id="rId15"/>
  </p:sldIdLst>
  <p:sldSz cx="9145588" cy="6858000"/>
  <p:notesSz cx="6858000" cy="9144000"/>
  <p:custDataLst>
    <p:tags r:id="rId1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008C78"/>
    <a:srgbClr val="4BC8F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70984" autoAdjust="0"/>
  </p:normalViewPr>
  <p:slideViewPr>
    <p:cSldViewPr snapToGrid="0">
      <p:cViewPr varScale="1">
        <p:scale>
          <a:sx n="99" d="100"/>
          <a:sy n="99" d="100"/>
        </p:scale>
        <p:origin x="2046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228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gs" Target="tags/tag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s.wikipedia.org/wiki/Lausanne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cs.wikipedia.org/wiki/Mezin%C3%A1rodn%C3%AD_olympijsk%C3%BD_v%C3%BDbor" TargetMode="External"/><Relationship Id="rId4" Type="http://schemas.openxmlformats.org/officeDocument/2006/relationships/hyperlink" Target="https://cs.wikipedia.org/wiki/%C5%A0v%C3%BDcarsko" TargetMode="Externa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založena 10. listopadu 1999 v </a:t>
            </a:r>
            <a:r>
              <a:rPr kumimoji="1" lang="cs-CZ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 tooltip="Lausanne"/>
              </a:rPr>
              <a:t>Lausanne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ve </a:t>
            </a:r>
            <a:r>
              <a:rPr kumimoji="1" lang="cs-CZ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4" tooltip="Švýcarsko"/>
              </a:rPr>
              <a:t>Švýcarsku</a:t>
            </a:r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a jejím hlavním iniciátorem a sponzorem byl </a:t>
            </a:r>
            <a:r>
              <a:rPr kumimoji="1" lang="cs-CZ" sz="1200" b="0" i="0" u="none" strike="noStrike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5" tooltip="Mezinárodní olympijský výbor"/>
              </a:rPr>
              <a:t>Mezinárodní olympijský </a:t>
            </a:r>
            <a:r>
              <a:rPr kumimoji="1" lang="cs-CZ" sz="1200" b="0" i="0" u="none" strike="noStrike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5" tooltip="Mezinárodní olympijský výbor"/>
              </a:rPr>
              <a:t>výbo</a:t>
            </a:r>
            <a:endParaRPr kumimoji="1" lang="cs-CZ" sz="1200" b="0" i="0" u="none" strike="noStrike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endParaRPr kumimoji="1" lang="cs-CZ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Kodex je základním a celosvětovým dokumentem, na němž je založen světový antidopingový program ve sportu. Smyslem Kodexu je podpořit boj proti dopingu celosvětovou harmonizací klíčových antidopingových prvků. Je dostatečně konkrétní, aby napomohl úplné harmonizaci v otázkách, kde je nutný jednotný postoj, zároveň je i dostatečně obecný v ostatních oblastech, takže dovoluje být flexibilní v tom, jak mají být dohodnuté antidopingové zásady uplatňovány, 2003</a:t>
            </a:r>
          </a:p>
          <a:p>
            <a:endParaRPr kumimoji="1" lang="cs-CZ" sz="1200" b="0" i="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kumimoji="1" lang="cs-CZ" sz="1200" b="0" i="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Současný Světový antidopingový kodex je účinný od 1. 1. 2021. 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53158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cs-CZ" dirty="0"/>
              <a:t>souhlas s </a:t>
            </a:r>
            <a:r>
              <a:rPr lang="cs-CZ" dirty="0" err="1"/>
              <a:t>těto</a:t>
            </a:r>
            <a:r>
              <a:rPr lang="cs-CZ" dirty="0"/>
              <a:t> antidopingovými pravidly, je jimi vázána a je pod pravomocí ADV ČR pro aplikaci této Směrnice, včetně všech </a:t>
            </a:r>
            <a:r>
              <a:rPr lang="cs-CZ" i="1" dirty="0"/>
              <a:t>Důsledků </a:t>
            </a:r>
            <a:r>
              <a:rPr lang="cs-CZ" dirty="0"/>
              <a:t>jejího porušení 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69041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cs-CZ" sz="1200" b="0" i="0" u="none" strike="noStrike" kern="1200" baseline="0" dirty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r>
              <a:rPr kumimoji="1" lang="cs-CZ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Asistování, podněcování, napomáhání, navádění, konspirace, zakrývání skutečnosti nebo jiná úmyslná spoluúčast týkající se porušení antidopingového pravidla, </a:t>
            </a:r>
            <a:r>
              <a:rPr kumimoji="1" lang="cs-CZ" sz="1200" b="0" i="1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Pokusu </a:t>
            </a:r>
            <a:r>
              <a:rPr kumimoji="1" lang="cs-CZ" sz="1200" b="0" i="0" u="none" strike="noStrike" kern="1200" baseline="0" dirty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 porušení antidopingového pravidla nebo porušení článku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891382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55DC671-29B6-435A-8E2C-26F7185255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414000"/>
            <a:ext cx="2028018" cy="106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735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735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D6FB5EA9-F874-4F06-97A8-C555AC1A0C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7964" y="6052211"/>
            <a:ext cx="1126668" cy="593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SPORT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5AC8AF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5AC8A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3793" y="2019299"/>
            <a:ext cx="5372593" cy="2825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E624BD34-9725-4325-BAF5-942D5CFA938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" name="Zástupný symbol pro číslo snímku 2">
            <a:extLst>
              <a:ext uri="{FF2B5EF4-FFF2-40B4-BE49-F238E27FC236}">
                <a16:creationId xmlns:a16="http://schemas.microsoft.com/office/drawing/2014/main" id="{B8C47A82-9D99-4C65-B2FF-C4FAB458A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735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9D114D9D-A2CF-4840-9721-521117432B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554" y="414000"/>
            <a:ext cx="2015124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735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735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735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735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735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735" y="6062548"/>
            <a:ext cx="1104535" cy="580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tidoping.cz/sites/default/files/Vzdelavani/Dopingov%C3%A1%20kontrola%20snadno%20a%20rychle.pdf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sfd.cz/film/482997-icarus/prehled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ntidoping.cz/sites/default/files/Normy/Seznam%20zak%C3%A1zan%C3%BDch%20l%C3%A1tek%202021.pdf" TargetMode="External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71D39E52-84AA-4471-A9E2-1A248DD52B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C1155D4-6289-4686-9843-D0FAE197BB7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24BE4EB-AA8E-4859-A750-5D7A7E45F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Doping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C8A1BFD-3280-455F-9479-191E5535A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/>
              <a:t>WADA</a:t>
            </a:r>
          </a:p>
          <a:p>
            <a:r>
              <a:rPr lang="cs-CZ" dirty="0"/>
              <a:t>Antidopingový kodex</a:t>
            </a:r>
          </a:p>
          <a:p>
            <a:pPr marL="72000" indent="0">
              <a:buNone/>
            </a:pPr>
            <a:r>
              <a:rPr lang="cs-CZ" dirty="0"/>
              <a:t>ADV ČR</a:t>
            </a:r>
          </a:p>
          <a:p>
            <a:r>
              <a:rPr lang="cs-CZ" dirty="0"/>
              <a:t>Zřízen v r. 1999</a:t>
            </a:r>
          </a:p>
          <a:p>
            <a:r>
              <a:rPr lang="cs-CZ" dirty="0"/>
              <a:t>příspěvkovou organizací Národní sportovní agentury </a:t>
            </a:r>
          </a:p>
        </p:txBody>
      </p:sp>
    </p:spTree>
    <p:extLst>
      <p:ext uri="{BB962C8B-B14F-4D97-AF65-F5344CB8AC3E}">
        <p14:creationId xmlns:p14="http://schemas.microsoft.com/office/powerpoint/2010/main" val="126499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B6851ABF-165A-4FE8-8624-C47E4E4E94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25EC8A6-48AE-43A3-9CF8-A97D4CA2D57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AE5B37E-B036-4193-AD9D-C1D9156EC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12CC6B9-0F31-43FD-83BD-25ED4660D9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2000" indent="0">
              <a:buNone/>
            </a:pPr>
            <a:r>
              <a:rPr lang="cs-CZ" dirty="0">
                <a:hlinkClick r:id="rId2"/>
              </a:rPr>
              <a:t>Dopingová kontrola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58942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45048503-672E-494B-8974-7EAC56BF77A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FC21875-F5D9-4901-903A-DC79A5B02A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E0959A5-1019-4C8E-BF06-FC0CF283C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Doporučený film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C02F7EC-8C2D-499B-A0B1-EA45644C93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Icarus</a:t>
            </a:r>
            <a:r>
              <a:rPr lang="cs-CZ"/>
              <a:t> </a:t>
            </a:r>
            <a:r>
              <a:rPr lang="cs-CZ">
                <a:hlinkClick r:id="rId2"/>
              </a:rPr>
              <a:t>https://www.csfd.cz/film/482997-icarus/prehled/</a:t>
            </a:r>
            <a:r>
              <a:rPr lang="cs-CZ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4462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F7A895A-5E11-4F6F-868F-CED103E9AD7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06E821-40A4-47A7-94A6-644E879444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D62CBC2-04E0-42AE-A608-43A90DAE3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ADV ČR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AE3C8A-FBBF-44DD-956A-6BA631DF37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Kodex </a:t>
            </a:r>
            <a:r>
              <a:rPr lang="cs-CZ" dirty="0"/>
              <a:t>přiznává </a:t>
            </a:r>
            <a:r>
              <a:rPr lang="cs-CZ" i="1" dirty="0"/>
              <a:t>Národní Antidopingové organizaci </a:t>
            </a:r>
            <a:r>
              <a:rPr lang="cs-CZ" dirty="0"/>
              <a:t>pravomoc v oblasti </a:t>
            </a:r>
            <a:r>
              <a:rPr lang="cs-CZ" i="1" dirty="0"/>
              <a:t>Testování při soutěži </a:t>
            </a:r>
            <a:r>
              <a:rPr lang="cs-CZ" dirty="0"/>
              <a:t>a </a:t>
            </a:r>
            <a:r>
              <a:rPr lang="cs-CZ" i="1" dirty="0"/>
              <a:t>Mimo soutěž </a:t>
            </a:r>
            <a:r>
              <a:rPr lang="cs-CZ" dirty="0"/>
              <a:t>nad všemi </a:t>
            </a:r>
            <a:r>
              <a:rPr lang="cs-CZ" i="1" dirty="0"/>
              <a:t>Sportovci</a:t>
            </a:r>
            <a:r>
              <a:rPr lang="cs-CZ" dirty="0"/>
              <a:t>, kteří jsou státními příslušníky, občany, držiteli licence nebo členy sportovních organizací ve své zemi nebo kteří jsou v dané zemi přítomni </a:t>
            </a:r>
          </a:p>
        </p:txBody>
      </p:sp>
    </p:spTree>
    <p:extLst>
      <p:ext uri="{BB962C8B-B14F-4D97-AF65-F5344CB8AC3E}">
        <p14:creationId xmlns:p14="http://schemas.microsoft.com/office/powerpoint/2010/main" val="2736343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3E5C35-B912-42C7-9EE8-89B733CCF1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F42DD-7B21-4963-9D45-B78DBD1B26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CC70DC-8AD0-4E97-B896-1822296DC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19999"/>
            <a:ext cx="8066301" cy="1733951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Vztahuje se na všechny </a:t>
            </a:r>
            <a:r>
              <a:rPr lang="cs-CZ" b="0" i="1" dirty="0"/>
              <a:t>Sportovce </a:t>
            </a:r>
            <a:r>
              <a:rPr lang="cs-CZ" b="0" dirty="0"/>
              <a:t>a </a:t>
            </a:r>
            <a:r>
              <a:rPr lang="cs-CZ" b="0" i="1" dirty="0"/>
              <a:t>Doprovodný personál Sportovce</a:t>
            </a:r>
            <a:r>
              <a:rPr lang="cs-CZ" b="0" dirty="0"/>
              <a:t>, kteří </a:t>
            </a:r>
            <a:br>
              <a:rPr lang="cs-CZ" b="0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040BE8-6A3A-4912-984A-8972A920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2453950"/>
            <a:ext cx="8066301" cy="3378050"/>
          </a:xfrm>
        </p:spPr>
        <p:txBody>
          <a:bodyPr>
            <a:normAutofit fontScale="92500"/>
          </a:bodyPr>
          <a:lstStyle/>
          <a:p>
            <a:r>
              <a:rPr lang="cs-CZ" dirty="0"/>
              <a:t>jsou členy nebo držiteli licence jakékoliv </a:t>
            </a:r>
            <a:r>
              <a:rPr lang="cs-CZ" i="1" dirty="0"/>
              <a:t>Národní federace </a:t>
            </a:r>
            <a:r>
              <a:rPr lang="cs-CZ" dirty="0"/>
              <a:t>v ČR </a:t>
            </a:r>
          </a:p>
          <a:p>
            <a:r>
              <a:rPr lang="cs-CZ" dirty="0"/>
              <a:t>se účastní </a:t>
            </a:r>
            <a:r>
              <a:rPr lang="cs-CZ" i="1" dirty="0"/>
              <a:t>Akcí</a:t>
            </a:r>
            <a:r>
              <a:rPr lang="cs-CZ" dirty="0"/>
              <a:t>, </a:t>
            </a:r>
            <a:r>
              <a:rPr lang="cs-CZ" i="1" dirty="0"/>
              <a:t>Soutěží </a:t>
            </a:r>
            <a:r>
              <a:rPr lang="cs-CZ" dirty="0"/>
              <a:t>a dalších aktivit organizovaných, svolávaných, autorizovaných nebo uznávaných jakoukoliv </a:t>
            </a:r>
            <a:r>
              <a:rPr lang="cs-CZ" i="1" dirty="0"/>
              <a:t>Národní federací </a:t>
            </a:r>
            <a:r>
              <a:rPr lang="cs-CZ" dirty="0"/>
              <a:t>v ČR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76496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663E5C35-B912-42C7-9EE8-89B733CCF15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0F42DD-7B21-4963-9D45-B78DBD1B26B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3CC70DC-8AD0-4E97-B896-1822296DC5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19999"/>
            <a:ext cx="8066301" cy="1733951"/>
          </a:xfrm>
        </p:spPr>
        <p:txBody>
          <a:bodyPr>
            <a:normAutofit fontScale="90000"/>
          </a:bodyPr>
          <a:lstStyle/>
          <a:p>
            <a:r>
              <a:rPr lang="cs-CZ" b="0" dirty="0"/>
              <a:t>Vztahuje se na všechny </a:t>
            </a:r>
            <a:r>
              <a:rPr lang="cs-CZ" b="0" i="1" dirty="0"/>
              <a:t>Sportovce </a:t>
            </a:r>
            <a:r>
              <a:rPr lang="cs-CZ" b="0" dirty="0"/>
              <a:t>a </a:t>
            </a:r>
            <a:r>
              <a:rPr lang="cs-CZ" b="0" i="1" dirty="0"/>
              <a:t>Doprovodný personál Sportovce</a:t>
            </a:r>
            <a:r>
              <a:rPr lang="cs-CZ" b="0" dirty="0"/>
              <a:t>, kteří </a:t>
            </a:r>
            <a:br>
              <a:rPr lang="cs-CZ" b="0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8040BE8-6A3A-4912-984A-8972A920D2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2254685"/>
            <a:ext cx="8066301" cy="3577315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se jakýmkoliv způsobem podílejí na jakékoliv činnosti organizované, pořádané, svolávané nebo povolené organizátorem </a:t>
            </a:r>
            <a:r>
              <a:rPr lang="cs-CZ" i="1" dirty="0"/>
              <a:t>Národní akce </a:t>
            </a:r>
            <a:r>
              <a:rPr lang="cs-CZ" dirty="0"/>
              <a:t>nebo národní ligy, který není přidružen k </a:t>
            </a:r>
            <a:r>
              <a:rPr lang="cs-CZ" i="1" dirty="0"/>
              <a:t>Národní federaci</a:t>
            </a:r>
          </a:p>
          <a:p>
            <a:r>
              <a:rPr lang="cs-CZ" i="1" dirty="0"/>
              <a:t>Rekreační sportovce</a:t>
            </a:r>
            <a:r>
              <a:rPr lang="cs-CZ" dirty="0"/>
              <a:t>, tj. jakoukoliv fyzickou osobu, která se věnuje nebo účastní sportovních nebo fitness aktivit pro rekreační účely, ale která nesoutěží v </a:t>
            </a:r>
            <a:r>
              <a:rPr lang="cs-CZ" i="1" dirty="0"/>
              <a:t>Soutěžích </a:t>
            </a:r>
            <a:r>
              <a:rPr lang="cs-CZ" dirty="0"/>
              <a:t>nebo </a:t>
            </a:r>
            <a:r>
              <a:rPr lang="cs-CZ" i="1" dirty="0"/>
              <a:t>Akcích </a:t>
            </a:r>
            <a:r>
              <a:rPr lang="cs-CZ" dirty="0"/>
              <a:t>organizovaných, uznávaných nebo pořádaných </a:t>
            </a:r>
            <a:r>
              <a:rPr lang="cs-CZ" i="1" dirty="0"/>
              <a:t>Národní federací </a:t>
            </a:r>
            <a:r>
              <a:rPr lang="cs-CZ" dirty="0"/>
              <a:t>nebo přidruženými či nepřidruženými subjekty sdružení, organizací, klubů, týmů nebo lig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4875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2F52222C-F946-405C-BA7A-7EEF514970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892D03-D6CE-4168-89B8-743BDA73801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DEF0422-B214-4330-B6B3-A11F62CBE0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Doping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7FBD442-F1B0-41A0-AE05-9DA7CBB13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definován jako porušení jednoho nebo více antidopingových pravidel, uvedených v článcích 2.1 až 2.11 Směrnice </a:t>
            </a:r>
          </a:p>
          <a:p>
            <a:r>
              <a:rPr lang="cs-CZ" i="1" dirty="0"/>
              <a:t>Sportovci </a:t>
            </a:r>
            <a:r>
              <a:rPr lang="cs-CZ" dirty="0"/>
              <a:t>nebo jiné </a:t>
            </a:r>
            <a:r>
              <a:rPr lang="cs-CZ" i="1" dirty="0"/>
              <a:t>Osoby </a:t>
            </a:r>
            <a:r>
              <a:rPr lang="cs-CZ" dirty="0"/>
              <a:t>odpovídají za znalost toho, co představuje porušení antidopingových pravidel a za znalost látek a metod obsažených v </a:t>
            </a:r>
            <a:r>
              <a:rPr lang="cs-CZ" i="1" dirty="0"/>
              <a:t>Seznamu zakázaných látek a zakázaných metod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3191180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82F44D72-77AC-45D5-8139-6EA0563D0AB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927E667-659C-44C1-B274-EFFA390105D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98D0E9F-B019-4822-9D40-E733B651720E}"/>
              </a:ext>
            </a:extLst>
          </p:cNvPr>
          <p:cNvSpPr/>
          <p:nvPr/>
        </p:nvSpPr>
        <p:spPr>
          <a:xfrm>
            <a:off x="233265" y="178942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Přítomnost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Zakázané látky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jejích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Metabolitů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 err="1">
                <a:solidFill>
                  <a:srgbClr val="000000"/>
                </a:solidFill>
                <a:latin typeface="Arial" panose="020B0604020202020204" pitchFamily="34" charset="0"/>
              </a:rPr>
              <a:t>Markerů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ve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Vzorku Sportovce </a:t>
            </a:r>
            <a:endParaRPr lang="cs-CZ" dirty="0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3DC86CB5-F83D-4AD3-B2A8-7E04E5EB5F7F}"/>
              </a:ext>
            </a:extLst>
          </p:cNvPr>
          <p:cNvSpPr/>
          <p:nvPr/>
        </p:nvSpPr>
        <p:spPr>
          <a:xfrm>
            <a:off x="233265" y="148522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Použití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Pokus o Použití Zakázané látky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Zakázané metody Sportovcem </a:t>
            </a:r>
            <a:endParaRPr 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C9618F56-6716-4C14-80A1-EE449BBABA54}"/>
              </a:ext>
            </a:extLst>
          </p:cNvPr>
          <p:cNvSpPr/>
          <p:nvPr/>
        </p:nvSpPr>
        <p:spPr>
          <a:xfrm>
            <a:off x="149290" y="268555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Vyhýbání se, odmítnutí nebo nedostavení se k odběru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Vzorku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ze strany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Sportovce 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BCA78E82-9D99-4B46-891A-4B0039F2027F}"/>
              </a:ext>
            </a:extLst>
          </p:cNvPr>
          <p:cNvSpPr/>
          <p:nvPr/>
        </p:nvSpPr>
        <p:spPr>
          <a:xfrm>
            <a:off x="149290" y="3991841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Porušení povinnosti informovat o místě pobytu 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BAFAD051-F79E-4AC2-BBC0-A801CEE35383}"/>
              </a:ext>
            </a:extLst>
          </p:cNvPr>
          <p:cNvSpPr/>
          <p:nvPr/>
        </p:nvSpPr>
        <p:spPr>
          <a:xfrm>
            <a:off x="4721290" y="93422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Podvádění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Pokus o Podvádění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v průběhu kterékoli části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Dopingové kontroly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ze strany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Sportovce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či jiné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Osoby 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9604F1DC-7211-4E41-A5D0-21B1EDA9EAEE}"/>
              </a:ext>
            </a:extLst>
          </p:cNvPr>
          <p:cNvSpPr/>
          <p:nvPr/>
        </p:nvSpPr>
        <p:spPr>
          <a:xfrm>
            <a:off x="4721290" y="2006682"/>
            <a:ext cx="43573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Držení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Zakázané látky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Zakázané Metody Sportovcem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či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Doprovodným personálem Sportovce </a:t>
            </a:r>
            <a:endParaRPr lang="cs-CZ" dirty="0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331992D-F856-4454-9599-55D44FBB0A3C}"/>
              </a:ext>
            </a:extLst>
          </p:cNvPr>
          <p:cNvSpPr/>
          <p:nvPr/>
        </p:nvSpPr>
        <p:spPr>
          <a:xfrm>
            <a:off x="4761797" y="394567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Obchodování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Pokus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Obchodování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s jakoukoli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Zakázanou látkou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Zakázanou metodou Sportovcem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jinou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Osobou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8001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67E0C1E-7B1D-429B-9BB5-A74D3F875B5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A84A8C1-07A1-40E7-8F35-78BDA0F5FF7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F1FD60F7-9430-4176-AAE5-38025BD39574}"/>
              </a:ext>
            </a:extLst>
          </p:cNvPr>
          <p:cNvSpPr/>
          <p:nvPr/>
        </p:nvSpPr>
        <p:spPr>
          <a:xfrm>
            <a:off x="149290" y="157190"/>
            <a:ext cx="4572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Podání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Pokus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Podání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jakékoli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Zakázané látky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Zakázané metody Sportovci Při Soutěži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, jakýmkoli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Sportovcem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či jinou osobou, 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Podání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Pokus o Podání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jakékoli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Zakázané látky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Zakázané metody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, které jsou zakázány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Mimo Soutěž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,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Sportovci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v období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Mimo Soutěž </a:t>
            </a:r>
            <a:endParaRPr lang="cs-CZ" dirty="0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225B0722-DC56-49BC-9A4C-98431C727A97}"/>
              </a:ext>
            </a:extLst>
          </p:cNvPr>
          <p:cNvSpPr/>
          <p:nvPr/>
        </p:nvSpPr>
        <p:spPr>
          <a:xfrm>
            <a:off x="4573588" y="157190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Spoluúčast nebo Pokus o spoluúčast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Sportovcem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jinou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Osobou </a:t>
            </a:r>
            <a:endParaRPr lang="cs-CZ" dirty="0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0013668B-0448-4286-A3E2-010A02FFDBEB}"/>
              </a:ext>
            </a:extLst>
          </p:cNvPr>
          <p:cNvSpPr/>
          <p:nvPr/>
        </p:nvSpPr>
        <p:spPr>
          <a:xfrm>
            <a:off x="4572794" y="1715267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Zakázané spolčování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Sportovcem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jinou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Osobou </a:t>
            </a:r>
            <a:endParaRPr lang="cs-CZ" dirty="0"/>
          </a:p>
        </p:txBody>
      </p:sp>
      <p:sp>
        <p:nvSpPr>
          <p:cNvPr id="9" name="Obdélník 8">
            <a:extLst>
              <a:ext uri="{FF2B5EF4-FFF2-40B4-BE49-F238E27FC236}">
                <a16:creationId xmlns:a16="http://schemas.microsoft.com/office/drawing/2014/main" id="{1B79AC70-4665-41A7-8DD3-95BE0A1489C7}"/>
              </a:ext>
            </a:extLst>
          </p:cNvPr>
          <p:cNvSpPr/>
          <p:nvPr/>
        </p:nvSpPr>
        <p:spPr>
          <a:xfrm>
            <a:off x="4424298" y="3157575"/>
            <a:ext cx="4572000" cy="156966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Jednání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Sportovce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nebo jiné </a:t>
            </a:r>
            <a:r>
              <a:rPr lang="cs-CZ" b="1" i="1" dirty="0">
                <a:solidFill>
                  <a:srgbClr val="000000"/>
                </a:solidFill>
                <a:latin typeface="Arial" panose="020B0604020202020204" pitchFamily="34" charset="0"/>
              </a:rPr>
              <a:t>Osoby </a:t>
            </a:r>
            <a:r>
              <a:rPr lang="cs-CZ" b="1" dirty="0">
                <a:solidFill>
                  <a:srgbClr val="000000"/>
                </a:solidFill>
                <a:latin typeface="Arial" panose="020B0604020202020204" pitchFamily="34" charset="0"/>
              </a:rPr>
              <a:t>s cílem odradit od nahlášení nebo se mstít za nahlášení orgánům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5570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53D54E5F-D080-484E-A9CD-089ED741CD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2FE627-B968-4178-931B-B5A68426F2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BB32AA8-B32C-409B-AEEB-4EB155EA6C4A}"/>
              </a:ext>
            </a:extLst>
          </p:cNvPr>
          <p:cNvSpPr/>
          <p:nvPr/>
        </p:nvSpPr>
        <p:spPr>
          <a:xfrm>
            <a:off x="1909126" y="2228671"/>
            <a:ext cx="4572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dirty="0">
                <a:hlinkClick r:id="rId2"/>
              </a:rPr>
              <a:t>Seznam zakázaných látek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5014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>
            <a:extLst>
              <a:ext uri="{FF2B5EF4-FFF2-40B4-BE49-F238E27FC236}">
                <a16:creationId xmlns:a16="http://schemas.microsoft.com/office/drawing/2014/main" id="{AA32A46C-F7ED-47C7-AF40-F8685609FFB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2AAFC3-E584-4AAC-8F42-71D2258E066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0D321B5-F9E8-4F78-8438-73B304DE89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94E4C34-8BE4-4EE4-A706-96CE13E5D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E6D10A33-D4AD-4970-AE6C-9564312BEA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280" y="0"/>
            <a:ext cx="86690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47559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O_APP_VERSION" val="0.21.0.2123"/>
  <p:tag name="SLIDO_PRESENTATION_ID" val="00000000-0000-0000-0000-000000000000"/>
  <p:tag name="SLIDO_EVENT_UUID" val="b7c9bf94-905c-4e04-a267-35b7b6bbd866"/>
  <p:tag name="SLIDO_EVENT_SECTION_UUID" val="cd36525a-b59a-45f6-ac7b-e2216bbcb2da"/>
</p:tagLst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SPORT-CZ.potx" id="{EB88D0DB-7743-4528-9EE8-DD95BA8206E6}" vid="{F99CF5B8-3D60-4D07-AB66-45385955F632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F698C7E9AFD7C4A86C023C4BA24DABA" ma:contentTypeVersion="13" ma:contentTypeDescription="Vytvoří nový dokument" ma:contentTypeScope="" ma:versionID="bce453324a7ee17dc6799ecb16a53e59">
  <xsd:schema xmlns:xsd="http://www.w3.org/2001/XMLSchema" xmlns:xs="http://www.w3.org/2001/XMLSchema" xmlns:p="http://schemas.microsoft.com/office/2006/metadata/properties" xmlns:ns3="a82729c4-b222-4718-a125-00e8f64353a0" xmlns:ns4="a8acf32c-5c5d-417b-a4a3-643e8e663b7b" targetNamespace="http://schemas.microsoft.com/office/2006/metadata/properties" ma:root="true" ma:fieldsID="8bcdc4103ad9c3352d6c5f4c06639070" ns3:_="" ns4:_="">
    <xsd:import namespace="a82729c4-b222-4718-a125-00e8f64353a0"/>
    <xsd:import namespace="a8acf32c-5c5d-417b-a4a3-643e8e663b7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2729c4-b222-4718-a125-00e8f64353a0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dílí se s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cf32c-5c5d-417b-a4a3-643e8e663b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3CED6575-D65D-4F73-B0CF-319D0DEF91D7}">
  <ds:schemaRefs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a8acf32c-5c5d-417b-a4a3-643e8e663b7b"/>
    <ds:schemaRef ds:uri="a82729c4-b222-4718-a125-00e8f64353a0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90209F5-0651-40A9-8837-DBEEDFC5F9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0344879-E69D-4BC9-A540-1893D4B9006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82729c4-b222-4718-a125-00e8f64353a0"/>
    <ds:schemaRef ds:uri="a8acf32c-5c5d-417b-a4a3-643e8e663b7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prezentace-sport-cz-4-3 (1)</Template>
  <TotalTime>364</TotalTime>
  <Words>669</Words>
  <Application>Microsoft Office PowerPoint</Application>
  <PresentationFormat>Vlastní</PresentationFormat>
  <Paragraphs>66</Paragraphs>
  <Slides>11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Tahoma</vt:lpstr>
      <vt:lpstr>Wingdings</vt:lpstr>
      <vt:lpstr>Prezentace_MU_CZ</vt:lpstr>
      <vt:lpstr>Doping </vt:lpstr>
      <vt:lpstr>ADV ČR</vt:lpstr>
      <vt:lpstr>Vztahuje se na všechny Sportovce a Doprovodný personál Sportovce, kteří  </vt:lpstr>
      <vt:lpstr>Vztahuje se na všechny Sportovce a Doprovodný personál Sportovce, kteří  </vt:lpstr>
      <vt:lpstr>Doping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Doporučený film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výživy ve sportu</dc:title>
  <dc:creator>Michal Kumstát</dc:creator>
  <cp:lastModifiedBy>Lenka Bučková</cp:lastModifiedBy>
  <cp:revision>37</cp:revision>
  <cp:lastPrinted>1601-01-01T00:00:00Z</cp:lastPrinted>
  <dcterms:created xsi:type="dcterms:W3CDTF">2020-10-05T20:36:53Z</dcterms:created>
  <dcterms:modified xsi:type="dcterms:W3CDTF">2022-11-15T09:25:11Z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0x010100BF698C7E9AFD7C4A86C023C4BA24DABA</vt:lpwstr>
  </property>
  <property fmtid="{D5CDD505-2E9C-101B-9397-08002B2CF9AE}" pid="3" name="SlidoAppVersion">
    <vt:lpwstr>0.21.0.2123</vt:lpwstr>
  </property>
</Properties>
</file>