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708" r:id="rId5"/>
  </p:sldMasterIdLst>
  <p:notesMasterIdLst>
    <p:notesMasterId r:id="rId54"/>
  </p:notesMasterIdLst>
  <p:handoutMasterIdLst>
    <p:handoutMasterId r:id="rId55"/>
  </p:handoutMasterIdLst>
  <p:sldIdLst>
    <p:sldId id="1078" r:id="rId6"/>
    <p:sldId id="258" r:id="rId7"/>
    <p:sldId id="259" r:id="rId8"/>
    <p:sldId id="1070" r:id="rId9"/>
    <p:sldId id="1057" r:id="rId10"/>
    <p:sldId id="261" r:id="rId11"/>
    <p:sldId id="262" r:id="rId12"/>
    <p:sldId id="1058" r:id="rId13"/>
    <p:sldId id="1059" r:id="rId14"/>
    <p:sldId id="272" r:id="rId15"/>
    <p:sldId id="273" r:id="rId16"/>
    <p:sldId id="271" r:id="rId17"/>
    <p:sldId id="288" r:id="rId18"/>
    <p:sldId id="380" r:id="rId19"/>
    <p:sldId id="1071" r:id="rId20"/>
    <p:sldId id="382" r:id="rId21"/>
    <p:sldId id="1072" r:id="rId22"/>
    <p:sldId id="263" r:id="rId23"/>
    <p:sldId id="1060" r:id="rId24"/>
    <p:sldId id="1061" r:id="rId25"/>
    <p:sldId id="260" r:id="rId26"/>
    <p:sldId id="1062" r:id="rId27"/>
    <p:sldId id="1063" r:id="rId28"/>
    <p:sldId id="391" r:id="rId29"/>
    <p:sldId id="1076" r:id="rId30"/>
    <p:sldId id="1077" r:id="rId31"/>
    <p:sldId id="1064" r:id="rId32"/>
    <p:sldId id="1066" r:id="rId33"/>
    <p:sldId id="1068" r:id="rId34"/>
    <p:sldId id="326" r:id="rId35"/>
    <p:sldId id="1069" r:id="rId36"/>
    <p:sldId id="337" r:id="rId37"/>
    <p:sldId id="338" r:id="rId38"/>
    <p:sldId id="282" r:id="rId39"/>
    <p:sldId id="280" r:id="rId40"/>
    <p:sldId id="281" r:id="rId41"/>
    <p:sldId id="283" r:id="rId42"/>
    <p:sldId id="284" r:id="rId43"/>
    <p:sldId id="285" r:id="rId44"/>
    <p:sldId id="370" r:id="rId45"/>
    <p:sldId id="377" r:id="rId46"/>
    <p:sldId id="378" r:id="rId47"/>
    <p:sldId id="286" r:id="rId48"/>
    <p:sldId id="379" r:id="rId49"/>
    <p:sldId id="292" r:id="rId50"/>
    <p:sldId id="1073" r:id="rId51"/>
    <p:sldId id="1074" r:id="rId52"/>
    <p:sldId id="1075" r:id="rId53"/>
  </p:sldIdLst>
  <p:sldSz cx="9145588" cy="6858000"/>
  <p:notesSz cx="6858000" cy="9144000"/>
  <p:custDataLst>
    <p:tags r:id="rId5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5AC8AF"/>
    <a:srgbClr val="008C78"/>
    <a:srgbClr val="4BC8FF"/>
    <a:srgbClr val="F01928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02" autoAdjust="0"/>
    <p:restoredTop sz="91616" autoAdjust="0"/>
  </p:normalViewPr>
  <p:slideViewPr>
    <p:cSldViewPr snapToGrid="0">
      <p:cViewPr varScale="1">
        <p:scale>
          <a:sx n="131" d="100"/>
          <a:sy n="131" d="100"/>
        </p:scale>
        <p:origin x="642" y="12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22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3B8B14-8E74-41DB-9A7D-43ABCDBA4F9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EC9EB68B-F3DA-4278-BCD4-0DC72D55997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únava</a:t>
          </a:r>
        </a:p>
      </dgm:t>
    </dgm:pt>
    <dgm:pt modelId="{B7A181EE-AC0A-44F4-9AC4-8D02CE62A6F0}" type="parTrans" cxnId="{6ABA5B5B-6847-4CC0-9160-8D539572188F}">
      <dgm:prSet/>
      <dgm:spPr/>
    </dgm:pt>
    <dgm:pt modelId="{933E1105-541D-4A38-86BC-C67B5F229D29}" type="sibTrans" cxnId="{6ABA5B5B-6847-4CC0-9160-8D539572188F}">
      <dgm:prSet/>
      <dgm:spPr/>
    </dgm:pt>
    <dgm:pt modelId="{CE1BE1C0-7F8B-482D-95D8-EC5BA52F4DD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zotavování</a:t>
          </a:r>
        </a:p>
      </dgm:t>
    </dgm:pt>
    <dgm:pt modelId="{468FB691-4113-42DE-A981-FEA5CF608D89}" type="parTrans" cxnId="{B41DFBB2-4A1B-494E-99AD-C4486FBD6C90}">
      <dgm:prSet/>
      <dgm:spPr/>
    </dgm:pt>
    <dgm:pt modelId="{66344971-6A0C-4B59-AF42-8F3C4D0411B8}" type="sibTrans" cxnId="{B41DFBB2-4A1B-494E-99AD-C4486FBD6C90}">
      <dgm:prSet/>
      <dgm:spPr/>
    </dgm:pt>
    <dgm:pt modelId="{48E0C6C3-0189-4211-8B07-21B50D6B7D8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práce</a:t>
          </a:r>
        </a:p>
      </dgm:t>
    </dgm:pt>
    <dgm:pt modelId="{53F37208-59F2-4EA1-8147-0D29EF25EA28}" type="parTrans" cxnId="{6092CDD4-6870-4662-A604-8537455CFA0E}">
      <dgm:prSet/>
      <dgm:spPr/>
    </dgm:pt>
    <dgm:pt modelId="{F12BE372-BE92-42F3-93A1-3F25EBE20DC1}" type="sibTrans" cxnId="{6092CDD4-6870-4662-A604-8537455CFA0E}">
      <dgm:prSet/>
      <dgm:spPr/>
    </dgm:pt>
    <dgm:pt modelId="{0C2E9351-E64C-484A-80A2-8FC7D0F45CBE}" type="pres">
      <dgm:prSet presAssocID="{F23B8B14-8E74-41DB-9A7D-43ABCDBA4F97}" presName="cycle" presStyleCnt="0">
        <dgm:presLayoutVars>
          <dgm:dir/>
          <dgm:resizeHandles val="exact"/>
        </dgm:presLayoutVars>
      </dgm:prSet>
      <dgm:spPr/>
    </dgm:pt>
    <dgm:pt modelId="{F7986310-D5C3-424C-BF2C-1E6CA143BC1F}" type="pres">
      <dgm:prSet presAssocID="{EC9EB68B-F3DA-4278-BCD4-0DC72D55997F}" presName="dummy" presStyleCnt="0"/>
      <dgm:spPr/>
    </dgm:pt>
    <dgm:pt modelId="{F2E5CF33-CF32-4B55-9590-96F73CC44536}" type="pres">
      <dgm:prSet presAssocID="{EC9EB68B-F3DA-4278-BCD4-0DC72D55997F}" presName="node" presStyleLbl="revTx" presStyleIdx="0" presStyleCnt="3">
        <dgm:presLayoutVars>
          <dgm:bulletEnabled val="1"/>
        </dgm:presLayoutVars>
      </dgm:prSet>
      <dgm:spPr/>
    </dgm:pt>
    <dgm:pt modelId="{A28F7FE4-6B98-4BA0-9EC0-AFF57BF21B51}" type="pres">
      <dgm:prSet presAssocID="{933E1105-541D-4A38-86BC-C67B5F229D29}" presName="sibTrans" presStyleLbl="node1" presStyleIdx="0" presStyleCnt="3"/>
      <dgm:spPr/>
    </dgm:pt>
    <dgm:pt modelId="{E2BF159A-CA17-437A-85B9-341242ABF720}" type="pres">
      <dgm:prSet presAssocID="{CE1BE1C0-7F8B-482D-95D8-EC5BA52F4DDF}" presName="dummy" presStyleCnt="0"/>
      <dgm:spPr/>
    </dgm:pt>
    <dgm:pt modelId="{1DC1602E-A3C6-4EBE-9A9B-2233415A94CF}" type="pres">
      <dgm:prSet presAssocID="{CE1BE1C0-7F8B-482D-95D8-EC5BA52F4DDF}" presName="node" presStyleLbl="revTx" presStyleIdx="1" presStyleCnt="3">
        <dgm:presLayoutVars>
          <dgm:bulletEnabled val="1"/>
        </dgm:presLayoutVars>
      </dgm:prSet>
      <dgm:spPr/>
    </dgm:pt>
    <dgm:pt modelId="{235ED8D9-5004-4EF9-9DA9-4CA3E3CCCBAC}" type="pres">
      <dgm:prSet presAssocID="{66344971-6A0C-4B59-AF42-8F3C4D0411B8}" presName="sibTrans" presStyleLbl="node1" presStyleIdx="1" presStyleCnt="3"/>
      <dgm:spPr/>
    </dgm:pt>
    <dgm:pt modelId="{0CEB9CC2-9DBE-4522-A25D-F4BEC5EFC239}" type="pres">
      <dgm:prSet presAssocID="{48E0C6C3-0189-4211-8B07-21B50D6B7D87}" presName="dummy" presStyleCnt="0"/>
      <dgm:spPr/>
    </dgm:pt>
    <dgm:pt modelId="{DFF1584D-E765-4981-8A1A-1246AA8FE7A9}" type="pres">
      <dgm:prSet presAssocID="{48E0C6C3-0189-4211-8B07-21B50D6B7D87}" presName="node" presStyleLbl="revTx" presStyleIdx="2" presStyleCnt="3">
        <dgm:presLayoutVars>
          <dgm:bulletEnabled val="1"/>
        </dgm:presLayoutVars>
      </dgm:prSet>
      <dgm:spPr/>
    </dgm:pt>
    <dgm:pt modelId="{1DF003D0-4A82-44D6-BDA3-7789563EE96B}" type="pres">
      <dgm:prSet presAssocID="{F12BE372-BE92-42F3-93A1-3F25EBE20DC1}" presName="sibTrans" presStyleLbl="node1" presStyleIdx="2" presStyleCnt="3"/>
      <dgm:spPr/>
    </dgm:pt>
  </dgm:ptLst>
  <dgm:cxnLst>
    <dgm:cxn modelId="{AA491C1C-152B-452C-8FE8-25704A9C69F7}" type="presOf" srcId="{F23B8B14-8E74-41DB-9A7D-43ABCDBA4F97}" destId="{0C2E9351-E64C-484A-80A2-8FC7D0F45CBE}" srcOrd="0" destOrd="0" presId="urn:microsoft.com/office/officeart/2005/8/layout/cycle1"/>
    <dgm:cxn modelId="{67A64D34-10AB-4436-A50F-81268A110A93}" type="presOf" srcId="{48E0C6C3-0189-4211-8B07-21B50D6B7D87}" destId="{DFF1584D-E765-4981-8A1A-1246AA8FE7A9}" srcOrd="0" destOrd="0" presId="urn:microsoft.com/office/officeart/2005/8/layout/cycle1"/>
    <dgm:cxn modelId="{6ABA5B5B-6847-4CC0-9160-8D539572188F}" srcId="{F23B8B14-8E74-41DB-9A7D-43ABCDBA4F97}" destId="{EC9EB68B-F3DA-4278-BCD4-0DC72D55997F}" srcOrd="0" destOrd="0" parTransId="{B7A181EE-AC0A-44F4-9AC4-8D02CE62A6F0}" sibTransId="{933E1105-541D-4A38-86BC-C67B5F229D29}"/>
    <dgm:cxn modelId="{8759CD46-6945-432D-8548-F00BBFFF914B}" type="presOf" srcId="{66344971-6A0C-4B59-AF42-8F3C4D0411B8}" destId="{235ED8D9-5004-4EF9-9DA9-4CA3E3CCCBAC}" srcOrd="0" destOrd="0" presId="urn:microsoft.com/office/officeart/2005/8/layout/cycle1"/>
    <dgm:cxn modelId="{846A7E6B-2AF4-40E0-9013-04787A4F08E1}" type="presOf" srcId="{F12BE372-BE92-42F3-93A1-3F25EBE20DC1}" destId="{1DF003D0-4A82-44D6-BDA3-7789563EE96B}" srcOrd="0" destOrd="0" presId="urn:microsoft.com/office/officeart/2005/8/layout/cycle1"/>
    <dgm:cxn modelId="{4503267A-71D1-4088-AE88-EAF0FBACA6CB}" type="presOf" srcId="{933E1105-541D-4A38-86BC-C67B5F229D29}" destId="{A28F7FE4-6B98-4BA0-9EC0-AFF57BF21B51}" srcOrd="0" destOrd="0" presId="urn:microsoft.com/office/officeart/2005/8/layout/cycle1"/>
    <dgm:cxn modelId="{499CDF91-B17A-4D13-84E1-A8F46567FEC3}" type="presOf" srcId="{EC9EB68B-F3DA-4278-BCD4-0DC72D55997F}" destId="{F2E5CF33-CF32-4B55-9590-96F73CC44536}" srcOrd="0" destOrd="0" presId="urn:microsoft.com/office/officeart/2005/8/layout/cycle1"/>
    <dgm:cxn modelId="{B41DFBB2-4A1B-494E-99AD-C4486FBD6C90}" srcId="{F23B8B14-8E74-41DB-9A7D-43ABCDBA4F97}" destId="{CE1BE1C0-7F8B-482D-95D8-EC5BA52F4DDF}" srcOrd="1" destOrd="0" parTransId="{468FB691-4113-42DE-A981-FEA5CF608D89}" sibTransId="{66344971-6A0C-4B59-AF42-8F3C4D0411B8}"/>
    <dgm:cxn modelId="{6092CDD4-6870-4662-A604-8537455CFA0E}" srcId="{F23B8B14-8E74-41DB-9A7D-43ABCDBA4F97}" destId="{48E0C6C3-0189-4211-8B07-21B50D6B7D87}" srcOrd="2" destOrd="0" parTransId="{53F37208-59F2-4EA1-8147-0D29EF25EA28}" sibTransId="{F12BE372-BE92-42F3-93A1-3F25EBE20DC1}"/>
    <dgm:cxn modelId="{96D63EE0-2AD7-4DD0-9432-F13119ABFEE3}" type="presOf" srcId="{CE1BE1C0-7F8B-482D-95D8-EC5BA52F4DDF}" destId="{1DC1602E-A3C6-4EBE-9A9B-2233415A94CF}" srcOrd="0" destOrd="0" presId="urn:microsoft.com/office/officeart/2005/8/layout/cycle1"/>
    <dgm:cxn modelId="{7E36FAE0-68A2-4528-A9A7-6E1AAFD95731}" type="presParOf" srcId="{0C2E9351-E64C-484A-80A2-8FC7D0F45CBE}" destId="{F7986310-D5C3-424C-BF2C-1E6CA143BC1F}" srcOrd="0" destOrd="0" presId="urn:microsoft.com/office/officeart/2005/8/layout/cycle1"/>
    <dgm:cxn modelId="{150A54DE-6387-4D52-B5EE-4F1C29F07D5E}" type="presParOf" srcId="{0C2E9351-E64C-484A-80A2-8FC7D0F45CBE}" destId="{F2E5CF33-CF32-4B55-9590-96F73CC44536}" srcOrd="1" destOrd="0" presId="urn:microsoft.com/office/officeart/2005/8/layout/cycle1"/>
    <dgm:cxn modelId="{16CE1C30-48AB-4970-9D9C-A9A062F90651}" type="presParOf" srcId="{0C2E9351-E64C-484A-80A2-8FC7D0F45CBE}" destId="{A28F7FE4-6B98-4BA0-9EC0-AFF57BF21B51}" srcOrd="2" destOrd="0" presId="urn:microsoft.com/office/officeart/2005/8/layout/cycle1"/>
    <dgm:cxn modelId="{91746F69-ADFF-41F1-96AE-34B29203BC14}" type="presParOf" srcId="{0C2E9351-E64C-484A-80A2-8FC7D0F45CBE}" destId="{E2BF159A-CA17-437A-85B9-341242ABF720}" srcOrd="3" destOrd="0" presId="urn:microsoft.com/office/officeart/2005/8/layout/cycle1"/>
    <dgm:cxn modelId="{51FD1AC9-7082-40E6-A62E-85D0E3356BFD}" type="presParOf" srcId="{0C2E9351-E64C-484A-80A2-8FC7D0F45CBE}" destId="{1DC1602E-A3C6-4EBE-9A9B-2233415A94CF}" srcOrd="4" destOrd="0" presId="urn:microsoft.com/office/officeart/2005/8/layout/cycle1"/>
    <dgm:cxn modelId="{42AAC0D2-E3EE-4267-9E7E-DFBEB2BB8D37}" type="presParOf" srcId="{0C2E9351-E64C-484A-80A2-8FC7D0F45CBE}" destId="{235ED8D9-5004-4EF9-9DA9-4CA3E3CCCBAC}" srcOrd="5" destOrd="0" presId="urn:microsoft.com/office/officeart/2005/8/layout/cycle1"/>
    <dgm:cxn modelId="{AEC3B8C3-0222-4125-8962-933F4C08C842}" type="presParOf" srcId="{0C2E9351-E64C-484A-80A2-8FC7D0F45CBE}" destId="{0CEB9CC2-9DBE-4522-A25D-F4BEC5EFC239}" srcOrd="6" destOrd="0" presId="urn:microsoft.com/office/officeart/2005/8/layout/cycle1"/>
    <dgm:cxn modelId="{D3120EAD-47DA-48BB-BAFE-4445583DCC69}" type="presParOf" srcId="{0C2E9351-E64C-484A-80A2-8FC7D0F45CBE}" destId="{DFF1584D-E765-4981-8A1A-1246AA8FE7A9}" srcOrd="7" destOrd="0" presId="urn:microsoft.com/office/officeart/2005/8/layout/cycle1"/>
    <dgm:cxn modelId="{6884B47C-C508-42EE-A4B0-1C2283B8BEED}" type="presParOf" srcId="{0C2E9351-E64C-484A-80A2-8FC7D0F45CBE}" destId="{1DF003D0-4A82-44D6-BDA3-7789563EE96B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5CF33-CF32-4B55-9590-96F73CC44536}">
      <dsp:nvSpPr>
        <dsp:cNvPr id="0" name=""/>
        <dsp:cNvSpPr/>
      </dsp:nvSpPr>
      <dsp:spPr>
        <a:xfrm>
          <a:off x="2657453" y="273375"/>
          <a:ext cx="1391969" cy="139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2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únava</a:t>
          </a:r>
        </a:p>
      </dsp:txBody>
      <dsp:txXfrm>
        <a:off x="2657453" y="273375"/>
        <a:ext cx="1391969" cy="1391969"/>
      </dsp:txXfrm>
    </dsp:sp>
    <dsp:sp modelId="{A28F7FE4-6B98-4BA0-9EC0-AFF57BF21B51}">
      <dsp:nvSpPr>
        <dsp:cNvPr id="0" name=""/>
        <dsp:cNvSpPr/>
      </dsp:nvSpPr>
      <dsp:spPr>
        <a:xfrm>
          <a:off x="537036" y="-555"/>
          <a:ext cx="3291551" cy="3291551"/>
        </a:xfrm>
        <a:prstGeom prst="circularArrow">
          <a:avLst>
            <a:gd name="adj1" fmla="val 8246"/>
            <a:gd name="adj2" fmla="val 575940"/>
            <a:gd name="adj3" fmla="val 2964665"/>
            <a:gd name="adj4" fmla="val 51180"/>
            <a:gd name="adj5" fmla="val 962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1602E-A3C6-4EBE-9A9B-2233415A94CF}">
      <dsp:nvSpPr>
        <dsp:cNvPr id="0" name=""/>
        <dsp:cNvSpPr/>
      </dsp:nvSpPr>
      <dsp:spPr>
        <a:xfrm>
          <a:off x="1486827" y="2300958"/>
          <a:ext cx="1391969" cy="139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2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zotavování</a:t>
          </a:r>
        </a:p>
      </dsp:txBody>
      <dsp:txXfrm>
        <a:off x="1486827" y="2300958"/>
        <a:ext cx="1391969" cy="1391969"/>
      </dsp:txXfrm>
    </dsp:sp>
    <dsp:sp modelId="{235ED8D9-5004-4EF9-9DA9-4CA3E3CCCBAC}">
      <dsp:nvSpPr>
        <dsp:cNvPr id="0" name=""/>
        <dsp:cNvSpPr/>
      </dsp:nvSpPr>
      <dsp:spPr>
        <a:xfrm>
          <a:off x="537036" y="-555"/>
          <a:ext cx="3291551" cy="3291551"/>
        </a:xfrm>
        <a:prstGeom prst="circularArrow">
          <a:avLst>
            <a:gd name="adj1" fmla="val 8246"/>
            <a:gd name="adj2" fmla="val 575940"/>
            <a:gd name="adj3" fmla="val 10172879"/>
            <a:gd name="adj4" fmla="val 7259395"/>
            <a:gd name="adj5" fmla="val 962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1584D-E765-4981-8A1A-1246AA8FE7A9}">
      <dsp:nvSpPr>
        <dsp:cNvPr id="0" name=""/>
        <dsp:cNvSpPr/>
      </dsp:nvSpPr>
      <dsp:spPr>
        <a:xfrm>
          <a:off x="316201" y="273375"/>
          <a:ext cx="1391969" cy="1391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21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práce</a:t>
          </a:r>
        </a:p>
      </dsp:txBody>
      <dsp:txXfrm>
        <a:off x="316201" y="273375"/>
        <a:ext cx="1391969" cy="1391969"/>
      </dsp:txXfrm>
    </dsp:sp>
    <dsp:sp modelId="{1DF003D0-4A82-44D6-BDA3-7789563EE96B}">
      <dsp:nvSpPr>
        <dsp:cNvPr id="0" name=""/>
        <dsp:cNvSpPr/>
      </dsp:nvSpPr>
      <dsp:spPr>
        <a:xfrm>
          <a:off x="537036" y="-555"/>
          <a:ext cx="3291551" cy="3291551"/>
        </a:xfrm>
        <a:prstGeom prst="circularArrow">
          <a:avLst>
            <a:gd name="adj1" fmla="val 8246"/>
            <a:gd name="adj2" fmla="val 575940"/>
            <a:gd name="adj3" fmla="val 16857477"/>
            <a:gd name="adj4" fmla="val 14966583"/>
            <a:gd name="adj5" fmla="val 962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edcb23cfca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edcb23cfca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931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F4BEE7-E1D3-4035-8F9B-D7B427CC9970}" type="slidenum">
              <a:rPr lang="cs-CZ" altLang="cs-CZ"/>
              <a:pPr eaLnBrk="1" hangingPunct="1"/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55DC671-29B6-435A-8E2C-26F718525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4" y="414000"/>
            <a:ext cx="2028018" cy="10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35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35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64" y="6052211"/>
            <a:ext cx="1126668" cy="5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SPORT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5AC8AF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5AC8A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93" y="2019299"/>
            <a:ext cx="5372593" cy="282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E624BD34-9725-4325-BAF5-942D5CFA93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id="{B8C47A82-9D99-4C65-B2FF-C4FAB458A1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6.10.2012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Vědecký základ sportovního tréninku 15.9.2013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1E1-CDF8-4B02-B82A-5A889B1A09A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549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950" y="365126"/>
            <a:ext cx="788807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954" y="1681163"/>
            <a:ext cx="388806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954" y="2505075"/>
            <a:ext cx="388806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7749B-E2B8-4190-984F-5CAA6E651527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1B51-AEFD-4FE7-8BD6-89FD496665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98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80" y="292100"/>
            <a:ext cx="8231029" cy="13843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80" y="1905000"/>
            <a:ext cx="4039301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9007" y="1905000"/>
            <a:ext cx="4039301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9007" y="4038600"/>
            <a:ext cx="4039301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743" y="6245225"/>
            <a:ext cx="289610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4338" y="6245225"/>
            <a:ext cx="21339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30F40-3332-4E06-A9B0-C0550AD179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484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69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80" y="1600201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9007" y="1600201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6.10.2012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Vědecký základ sportovního tréninku 15.9.2013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C1E1-CDF8-4B02-B82A-5A889B1A09A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48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35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52AEC-4CDA-47E0-8DAE-CA0F0CDB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9A2EA5-D98B-4F45-9F8E-CC8BA87CD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46" indent="0" algn="ctr">
              <a:buNone/>
              <a:defRPr sz="1500"/>
            </a:lvl2pPr>
            <a:lvl3pPr marL="685891" indent="0" algn="ctr">
              <a:buNone/>
              <a:defRPr sz="1350"/>
            </a:lvl3pPr>
            <a:lvl4pPr marL="1028837" indent="0" algn="ctr">
              <a:buNone/>
              <a:defRPr sz="1200"/>
            </a:lvl4pPr>
            <a:lvl5pPr marL="1371783" indent="0" algn="ctr">
              <a:buNone/>
              <a:defRPr sz="1200"/>
            </a:lvl5pPr>
            <a:lvl6pPr marL="1714729" indent="0" algn="ctr">
              <a:buNone/>
              <a:defRPr sz="1200"/>
            </a:lvl6pPr>
            <a:lvl7pPr marL="2057674" indent="0" algn="ctr">
              <a:buNone/>
              <a:defRPr sz="1200"/>
            </a:lvl7pPr>
            <a:lvl8pPr marL="2400620" indent="0" algn="ctr">
              <a:buNone/>
              <a:defRPr sz="1200"/>
            </a:lvl8pPr>
            <a:lvl9pPr marL="2743566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3FB50B-7D00-46E2-BF6B-EF190848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C53C5A-38DD-465F-B034-3FB7DC31F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A7B1F5-09C9-45F5-A89C-D041DA45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20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882108-2D57-4057-9F97-B6ABB9C0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DA0461-6B5E-486E-9030-845793CD5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81CF53-312E-41A6-B552-C292178E1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408091-7C8C-4158-94BB-D574D844F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AF5323-10BD-4426-A5C5-17362B83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548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F18D45-25CE-43F3-B675-9A8312AE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96" y="1709739"/>
            <a:ext cx="7888070" cy="2852737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AC7EB7-2CBD-4BC9-86CC-CB73A325F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996" y="4589464"/>
            <a:ext cx="788807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7AACC4-EF3D-425E-9A6A-2F9C4E88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8D199B-18D1-4731-B123-416D4416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6B8B09-9ABB-4247-8554-FF74DCC8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338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8FA34D-9927-4031-B31F-57B67AF53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0C4DA7-C64F-496C-9987-284E18B6E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489B79-0584-42FC-8A87-7CDC5DC41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FE45949-77A9-4427-B601-B80BD8C2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230199-0D5C-44AB-B7EF-402F3AD34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1693F0-E7D7-4F36-BE32-D3452C90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70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32A52-C755-4098-8D87-91440E69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50" y="365126"/>
            <a:ext cx="788807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356A0B-2930-40AE-B2D4-62F954E72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C1AF22-DFAC-4EAC-80C5-F16D7DCE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594A75E-66C3-45C3-80AF-C8AA3EFF8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954" y="1681163"/>
            <a:ext cx="388806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ECA5131-FEF2-435D-872E-A94B049712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954" y="2505075"/>
            <a:ext cx="3888066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F2DCE6D-D0DF-4325-9BAC-90E7A9ADE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3A6F567-7E26-4716-AE6D-218D4EEA0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B68C117-43F6-42B4-AE2A-80868003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720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A150A-1ACA-430D-9B64-9BB26C9A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A585C9-3BEE-442F-9F02-CC0EEDE8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FA5F9F1-77E3-452F-8AB8-AAC78E09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60FF9-B734-44C3-A8FC-652A4582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227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5054ED-6C0B-45FE-93B5-CE4FF8E7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D28C086-DCC1-4A83-9D6C-BE073C32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C354FC-EB31-483E-B786-F717015A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800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AF2296-C928-4115-BE6D-93A6DD74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51" y="457200"/>
            <a:ext cx="294969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9F840C-9D81-444A-BBCE-AF5AD5FDD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66" y="987426"/>
            <a:ext cx="462995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2F37F8-4F3D-45D1-B387-E15B12BB2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51" y="2057400"/>
            <a:ext cx="294969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0671FE-9737-4D0D-B53E-232A8E9F2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519A18-616B-4558-AA5C-65E5274A4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A5AE1E6-6D7A-46E3-AB37-21F58B376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406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43FE7-81BC-49B1-B35C-23F8600D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51" y="457200"/>
            <a:ext cx="294969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518070A-C8ED-475E-B85B-1F6E6A4697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066" y="987426"/>
            <a:ext cx="462995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758A82-82B3-4D50-B019-F406FAB32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51" y="2057400"/>
            <a:ext cx="294969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E595EC-8056-42C1-934E-B0751CEEC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D3A1F42-7071-4451-B619-CC42FB9F5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371CD0-B4A4-4F64-8897-E92A8A60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867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18B9F-D619-4DA5-B7D9-82A0E3DE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CAB44A-2F62-4853-8A05-6BFBC8B58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B5EA9B-7EE7-4E02-A3E8-285229F5C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E36045-619B-4347-9964-FC2F6C78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241E40-7852-4D4F-88A8-20DBDD2A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477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4" y="414000"/>
            <a:ext cx="2015124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D15B752-62E3-4744-965B-9C5061943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4812" y="365125"/>
            <a:ext cx="1972017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49F2EBF-00F5-4F8B-B1E5-7857BF1A7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759" y="365125"/>
            <a:ext cx="5801732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7CF879-1FEA-482F-8E5A-5468384D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7955AD-E8E6-4376-8EFF-0436B4900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621E03-5DAB-45A3-979E-1E7298BE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5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35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35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35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35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35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35" y="6062548"/>
            <a:ext cx="1104535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NUL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703" r:id="rId16"/>
    <p:sldLayoutId id="2147483705" r:id="rId17"/>
    <p:sldLayoutId id="2147483706" r:id="rId18"/>
    <p:sldLayoutId id="2147483707" r:id="rId19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D2F8C5D-A106-4E25-AEE3-1D647E47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59" y="365126"/>
            <a:ext cx="7888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E76A9F-E5C8-42A1-96E4-26A2157B3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759" y="1825625"/>
            <a:ext cx="7888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7B68F8-8801-42E3-B4D8-2A6976FC8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759" y="6356351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E361-5535-41AE-8F8F-43148E0F907D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F6D38A-F5BC-4C98-BD0D-03037625E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9476" y="6356351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B9EFA5-7211-4448-AF0C-8B80A2BF0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9072" y="6356351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CDB03-384F-430E-99B4-8E80CEFA0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7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73" indent="-171473" algn="l" defTabSz="6858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1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64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10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56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201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NUL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NUL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057664-DD9F-4995-93B8-703D0794CD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789C7B-80C6-4D60-9A08-66966B870A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AC8C12-A7F1-9C48-91FB-0D3B86B50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1235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59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CF7BBF1F-5F5C-194E-85D5-47FC0A50E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208" y="1643224"/>
            <a:ext cx="7953174" cy="353916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6018FF7-B001-FE4D-ABDB-A7785B263EB3}"/>
              </a:ext>
            </a:extLst>
          </p:cNvPr>
          <p:cNvSpPr txBox="1"/>
          <p:nvPr/>
        </p:nvSpPr>
        <p:spPr>
          <a:xfrm>
            <a:off x="596208" y="5358062"/>
            <a:ext cx="5710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Příklady?</a:t>
            </a:r>
            <a:br>
              <a:rPr lang="cs-CZ" dirty="0"/>
            </a:br>
            <a:r>
              <a:rPr lang="cs-CZ" dirty="0"/>
              <a:t>Kdy probíhá regenerace v rámci výkonu?</a:t>
            </a:r>
          </a:p>
        </p:txBody>
      </p:sp>
    </p:spTree>
    <p:extLst>
      <p:ext uri="{BB962C8B-B14F-4D97-AF65-F5344CB8AC3E}">
        <p14:creationId xmlns:p14="http://schemas.microsoft.com/office/powerpoint/2010/main" val="3195136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CF211EA-145F-8E44-84CB-9981C084C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42913">
            <a:off x="596208" y="2448483"/>
            <a:ext cx="7953174" cy="19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63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edcb23cfca_2_18"/>
          <p:cNvSpPr txBox="1">
            <a:spLocks noGrp="1"/>
          </p:cNvSpPr>
          <p:nvPr>
            <p:ph type="title"/>
          </p:nvPr>
        </p:nvSpPr>
        <p:spPr>
          <a:xfrm>
            <a:off x="628760" y="1130695"/>
            <a:ext cx="7888069" cy="994448"/>
          </a:xfrm>
          <a:prstGeom prst="rect">
            <a:avLst/>
          </a:prstGeom>
        </p:spPr>
        <p:txBody>
          <a:bodyPr spcFirstLastPara="1" vert="horz" wrap="square" lIns="68581" tIns="34281" rIns="68581" bIns="34281" rtlCol="0" anchor="ctr" anchorCtr="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/>
              <a:t>Superkompenzace</a:t>
            </a:r>
            <a:endParaRPr/>
          </a:p>
        </p:txBody>
      </p:sp>
      <p:sp>
        <p:nvSpPr>
          <p:cNvPr id="292" name="Google Shape;292;gedcb23cfca_2_18"/>
          <p:cNvSpPr txBox="1">
            <a:spLocks noGrp="1"/>
          </p:cNvSpPr>
          <p:nvPr>
            <p:ph type="body" idx="1"/>
          </p:nvPr>
        </p:nvSpPr>
        <p:spPr>
          <a:xfrm>
            <a:off x="628760" y="2226260"/>
            <a:ext cx="7888069" cy="3263967"/>
          </a:xfrm>
          <a:prstGeom prst="rect">
            <a:avLst/>
          </a:prstGeom>
        </p:spPr>
        <p:txBody>
          <a:bodyPr spcFirstLastPara="1" vert="horz" wrap="square" lIns="68581" tIns="34281" rIns="68581" bIns="34281" rtlCol="0" anchor="t" anchorCtr="0">
            <a:norm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cs-CZ"/>
              <a:t>= optimální období pro vystavení se stresoru (výkonu)</a:t>
            </a:r>
            <a:endParaRPr/>
          </a:p>
          <a:p>
            <a:pPr marL="342946" indent="-257209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800"/>
              <a:buChar char="-"/>
            </a:pPr>
            <a:r>
              <a:rPr lang="cs-CZ"/>
              <a:t>vlivem stresoru se (po konkrétní době) navyšují energetické rezervy</a:t>
            </a:r>
            <a:endParaRPr/>
          </a:p>
          <a:p>
            <a:pPr marL="342946" indent="-257209">
              <a:lnSpc>
                <a:spcPct val="115000"/>
              </a:lnSpc>
              <a:spcAft>
                <a:spcPts val="0"/>
              </a:spcAft>
              <a:buSzPts val="1800"/>
              <a:buChar char="-"/>
            </a:pPr>
            <a:r>
              <a:rPr lang="cs-CZ"/>
              <a:t>včasné nevyužití těchto rezerv způsobuje návrat do normálu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ajemství superkompenzace I. | Sportvital">
            <a:extLst>
              <a:ext uri="{FF2B5EF4-FFF2-40B4-BE49-F238E27FC236}">
                <a16:creationId xmlns:a16="http://schemas.microsoft.com/office/drawing/2014/main" id="{0D8DBBD6-85DA-F74C-ADE2-64465693CC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" b="-2"/>
          <a:stretch/>
        </p:blipFill>
        <p:spPr bwMode="auto">
          <a:xfrm>
            <a:off x="2534653" y="1426601"/>
            <a:ext cx="6082777" cy="50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2CA6AB4-F4B8-8E4F-9898-B349B76F40DA}"/>
              </a:ext>
            </a:extLst>
          </p:cNvPr>
          <p:cNvSpPr txBox="1"/>
          <p:nvPr/>
        </p:nvSpPr>
        <p:spPr>
          <a:xfrm>
            <a:off x="399821" y="595604"/>
            <a:ext cx="7307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Jaký </a:t>
            </a:r>
            <a:r>
              <a:rPr lang="cs-CZ" dirty="0" err="1"/>
              <a:t>timing</a:t>
            </a:r>
            <a:r>
              <a:rPr lang="cs-CZ" dirty="0"/>
              <a:t> TJ je optimální pro navýšení výkonnosti?</a:t>
            </a:r>
          </a:p>
        </p:txBody>
      </p:sp>
    </p:spTree>
    <p:extLst>
      <p:ext uri="{BB962C8B-B14F-4D97-AF65-F5344CB8AC3E}">
        <p14:creationId xmlns:p14="http://schemas.microsoft.com/office/powerpoint/2010/main" val="2394765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107" y="1"/>
            <a:ext cx="8229600" cy="1858963"/>
          </a:xfrm>
        </p:spPr>
        <p:txBody>
          <a:bodyPr/>
          <a:lstStyle/>
          <a:p>
            <a:pPr eaLnBrk="1" hangingPunct="1">
              <a:defRPr/>
            </a:pPr>
            <a:r>
              <a:rPr lang="cs-CZ" b="1">
                <a:solidFill>
                  <a:srgbClr val="8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Základní metabolické příčiny únavy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94" y="1981201"/>
            <a:ext cx="8229600" cy="3103563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dirty="0"/>
              <a:t>1. Kritický pokles energetických rezerv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2. Nahromadění kyselých metabolitů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solidFill>
                  <a:srgbClr val="FF0000"/>
                </a:solidFill>
              </a:rPr>
              <a:t>             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solidFill>
                  <a:srgbClr val="FF0000"/>
                </a:solidFill>
              </a:rPr>
              <a:t>            pokles resyntézy  ATP,CP</a:t>
            </a:r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69108" y="4365626"/>
            <a:ext cx="7991475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cs-CZ" sz="4400" b="1" dirty="0">
              <a:solidFill>
                <a:srgbClr val="8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cs-CZ" sz="4400" b="1" dirty="0">
                <a:solidFill>
                  <a:srgbClr val="8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Druhy fyzické únavy</a:t>
            </a:r>
            <a:endParaRPr lang="cs-CZ" sz="3200" dirty="0"/>
          </a:p>
          <a:p>
            <a:pPr>
              <a:defRPr/>
            </a:pPr>
            <a:r>
              <a:rPr lang="cs-CZ" sz="3200" dirty="0"/>
              <a:t>1.Pomalu vznikající únava</a:t>
            </a:r>
          </a:p>
          <a:p>
            <a:pPr>
              <a:defRPr/>
            </a:pPr>
            <a:r>
              <a:rPr lang="cs-CZ" sz="3200" dirty="0"/>
              <a:t>2.Rychle vznikající únava</a:t>
            </a:r>
          </a:p>
        </p:txBody>
      </p:sp>
      <p:sp>
        <p:nvSpPr>
          <p:cNvPr id="5" name="Šipka dolů 4"/>
          <p:cNvSpPr/>
          <p:nvPr/>
        </p:nvSpPr>
        <p:spPr>
          <a:xfrm>
            <a:off x="1980408" y="3213101"/>
            <a:ext cx="720725" cy="93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4140995" y="3213101"/>
            <a:ext cx="792163" cy="1008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Šipka dolů 6"/>
          <p:cNvSpPr/>
          <p:nvPr/>
        </p:nvSpPr>
        <p:spPr>
          <a:xfrm>
            <a:off x="6373020" y="3213100"/>
            <a:ext cx="720725" cy="1079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/>
          <p:nvPr/>
        </p:nvSpPr>
        <p:spPr>
          <a:xfrm>
            <a:off x="0" y="856804"/>
            <a:ext cx="3820570" cy="51443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5"/>
          <p:cNvSpPr txBox="1">
            <a:spLocks noGrp="1"/>
          </p:cNvSpPr>
          <p:nvPr>
            <p:ph type="title"/>
          </p:nvPr>
        </p:nvSpPr>
        <p:spPr>
          <a:xfrm>
            <a:off x="393624" y="1322178"/>
            <a:ext cx="2856697" cy="41292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81" tIns="34281" rIns="68581" bIns="34281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</a:pPr>
            <a:r>
              <a:rPr lang="cs-CZ" sz="4501">
                <a:solidFill>
                  <a:schemeClr val="lt1"/>
                </a:solidFill>
              </a:rPr>
              <a:t>Aerobní a anaerobní únava</a:t>
            </a:r>
            <a:endParaRPr/>
          </a:p>
        </p:txBody>
      </p:sp>
      <p:grpSp>
        <p:nvGrpSpPr>
          <p:cNvPr id="195" name="Google Shape;195;p5"/>
          <p:cNvGrpSpPr/>
          <p:nvPr/>
        </p:nvGrpSpPr>
        <p:grpSpPr>
          <a:xfrm>
            <a:off x="4102004" y="1371164"/>
            <a:ext cx="4698546" cy="4031260"/>
            <a:chOff x="0" y="65303"/>
            <a:chExt cx="6263640" cy="5374080"/>
          </a:xfrm>
        </p:grpSpPr>
        <p:sp>
          <p:nvSpPr>
            <p:cNvPr id="196" name="Google Shape;196;p5"/>
            <p:cNvSpPr/>
            <p:nvPr/>
          </p:nvSpPr>
          <p:spPr>
            <a:xfrm>
              <a:off x="0" y="419543"/>
              <a:ext cx="6263640" cy="1360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81" tIns="68581" rIns="68581" bIns="68581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00"/>
            </a:p>
          </p:txBody>
        </p:sp>
        <p:sp>
          <p:nvSpPr>
            <p:cNvPr id="197" name="Google Shape;197;p5"/>
            <p:cNvSpPr txBox="1"/>
            <p:nvPr/>
          </p:nvSpPr>
          <p:spPr>
            <a:xfrm>
              <a:off x="0" y="419543"/>
              <a:ext cx="6263640" cy="13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4657" tIns="374953" rIns="364657" bIns="128028" anchor="t" anchorCtr="0">
              <a:noAutofit/>
            </a:bodyPr>
            <a:lstStyle/>
            <a:p>
              <a:pPr marL="171473" lvl="1" indent="-171473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Char char="•"/>
              </a:pPr>
              <a:r>
                <a:rPr lang="cs-CZ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Přístup kyslíku prac. Svalům &gt; výkon limitován kritickým poklesem glykogenu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13182" y="65303"/>
              <a:ext cx="4384548" cy="70848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81" tIns="68581" rIns="68581" bIns="68581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00"/>
            </a:p>
          </p:txBody>
        </p:sp>
        <p:sp>
          <p:nvSpPr>
            <p:cNvPr id="199" name="Google Shape;199;p5"/>
            <p:cNvSpPr txBox="1"/>
            <p:nvPr/>
          </p:nvSpPr>
          <p:spPr>
            <a:xfrm>
              <a:off x="347767" y="99888"/>
              <a:ext cx="4315378" cy="639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315" tIns="0" rIns="124315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</a:pPr>
              <a:r>
                <a:rPr lang="cs-CZ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Aerobní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0" y="2264183"/>
              <a:ext cx="6263640" cy="317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6FAB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81" tIns="68581" rIns="68581" bIns="68581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00"/>
            </a:p>
          </p:txBody>
        </p:sp>
        <p:sp>
          <p:nvSpPr>
            <p:cNvPr id="201" name="Google Shape;201;p5"/>
            <p:cNvSpPr txBox="1"/>
            <p:nvPr/>
          </p:nvSpPr>
          <p:spPr>
            <a:xfrm>
              <a:off x="0" y="2264183"/>
              <a:ext cx="6263640" cy="317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4657" tIns="374953" rIns="364657" bIns="128028" anchor="t" anchorCtr="0">
              <a:noAutofit/>
            </a:bodyPr>
            <a:lstStyle/>
            <a:p>
              <a:pPr marL="171473" lvl="1" indent="-171473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Char char="•"/>
              </a:pPr>
              <a:r>
                <a:rPr lang="cs-CZ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Anaerobní metabolismus &gt; nadprodukce laktátu, rozvoj metabolické acidózy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73" lvl="1" indent="-171473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Char char="•"/>
              </a:pPr>
              <a:r>
                <a:rPr lang="cs-CZ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↓ glykolýzy &gt; snížení tvorby ATP, CP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73" lvl="1" indent="-171473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Char char="•"/>
              </a:pPr>
              <a:r>
                <a:rPr lang="cs-CZ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Nadbytek H</a:t>
              </a:r>
              <a:r>
                <a:rPr lang="cs-CZ" sz="18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 </a:t>
              </a:r>
              <a:r>
                <a:rPr lang="cs-CZ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ovlivňuje pohyb iontů na buň. Membránách &gt; zhoršení podmínek pro vznik a vedení svalových potenciálů, zhoršení kontraktility svalstva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13182" y="1909943"/>
              <a:ext cx="4384548" cy="708480"/>
            </a:xfrm>
            <a:prstGeom prst="roundRect">
              <a:avLst>
                <a:gd name="adj" fmla="val 16667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81" tIns="68581" rIns="68581" bIns="68581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00"/>
            </a:p>
          </p:txBody>
        </p:sp>
        <p:sp>
          <p:nvSpPr>
            <p:cNvPr id="203" name="Google Shape;203;p5"/>
            <p:cNvSpPr txBox="1"/>
            <p:nvPr/>
          </p:nvSpPr>
          <p:spPr>
            <a:xfrm>
              <a:off x="347767" y="1944528"/>
              <a:ext cx="4315378" cy="639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315" tIns="0" rIns="124315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</a:pPr>
              <a:r>
                <a:rPr lang="cs-CZ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Anaerobní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/>
              <a:t>Doby obnovy energetických zdrojů</a:t>
            </a:r>
          </a:p>
        </p:txBody>
      </p:sp>
      <p:graphicFrame>
        <p:nvGraphicFramePr>
          <p:cNvPr id="44112" name="Group 8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856960"/>
              </p:ext>
            </p:extLst>
          </p:nvPr>
        </p:nvGraphicFramePr>
        <p:xfrm>
          <a:off x="396083" y="1981200"/>
          <a:ext cx="8428037" cy="4133278"/>
        </p:xfrm>
        <a:graphic>
          <a:graphicData uri="http://schemas.openxmlformats.org/drawingml/2006/table">
            <a:tbl>
              <a:tblPr/>
              <a:tblGrid>
                <a:gridCol w="287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3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 doba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minimální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maximální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obnova ATP, CP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min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min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obnova glykogenu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h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 h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kontinuální zatížení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h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 h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4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intermitentní zatížení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/>
          <p:nvPr/>
        </p:nvSpPr>
        <p:spPr>
          <a:xfrm>
            <a:off x="0" y="856804"/>
            <a:ext cx="3820570" cy="51443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393624" y="1322178"/>
            <a:ext cx="2856697" cy="41292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81" tIns="34281" rIns="68581" bIns="34281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</a:pPr>
            <a:r>
              <a:rPr lang="cs-CZ" sz="4501">
                <a:solidFill>
                  <a:schemeClr val="lt1"/>
                </a:solidFill>
              </a:rPr>
              <a:t>Aerobní a anaerobní únava</a:t>
            </a:r>
            <a:endParaRPr/>
          </a:p>
        </p:txBody>
      </p:sp>
      <p:grpSp>
        <p:nvGrpSpPr>
          <p:cNvPr id="210" name="Google Shape;210;p6"/>
          <p:cNvGrpSpPr/>
          <p:nvPr/>
        </p:nvGrpSpPr>
        <p:grpSpPr>
          <a:xfrm>
            <a:off x="4102004" y="1499268"/>
            <a:ext cx="4698546" cy="3775054"/>
            <a:chOff x="0" y="236078"/>
            <a:chExt cx="6263640" cy="5032531"/>
          </a:xfrm>
        </p:grpSpPr>
        <p:sp>
          <p:nvSpPr>
            <p:cNvPr id="211" name="Google Shape;211;p6"/>
            <p:cNvSpPr/>
            <p:nvPr/>
          </p:nvSpPr>
          <p:spPr>
            <a:xfrm>
              <a:off x="0" y="516518"/>
              <a:ext cx="6263640" cy="233415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81" tIns="68581" rIns="68581" bIns="68581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00"/>
            </a:p>
          </p:txBody>
        </p:sp>
        <p:sp>
          <p:nvSpPr>
            <p:cNvPr id="212" name="Google Shape;212;p6"/>
            <p:cNvSpPr txBox="1"/>
            <p:nvPr/>
          </p:nvSpPr>
          <p:spPr>
            <a:xfrm>
              <a:off x="0" y="516518"/>
              <a:ext cx="6263640" cy="2334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4657" tIns="296845" rIns="364657" bIns="101361" anchor="t" anchorCtr="0">
              <a:noAutofit/>
            </a:bodyPr>
            <a:lstStyle/>
            <a:p>
              <a:pPr marL="128605" lvl="1" indent="-128605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cs-CZ" sz="14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Zotavení </a:t>
              </a:r>
              <a:endParaRPr sz="14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57209" lvl="2" indent="-128605">
                <a:lnSpc>
                  <a:spcPct val="90000"/>
                </a:lnSpc>
                <a:spcBef>
                  <a:spcPts val="214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cs-CZ" sz="14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Resyntéza CP pomalejší</a:t>
              </a:r>
              <a:endParaRPr sz="14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57209" lvl="2" indent="-128605">
                <a:lnSpc>
                  <a:spcPct val="90000"/>
                </a:lnSpc>
                <a:spcBef>
                  <a:spcPts val="214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cs-CZ" sz="14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Resyntéza svalového glykogenu pomalejší 	</a:t>
              </a:r>
              <a:endParaRPr sz="14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57209" lvl="2" indent="-128605">
                <a:lnSpc>
                  <a:spcPct val="90000"/>
                </a:lnSpc>
                <a:spcBef>
                  <a:spcPts val="214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cs-CZ" sz="14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Resyntéza jaterního glykogenu až 72 hodin (MK, AA)</a:t>
              </a:r>
              <a:endParaRPr sz="14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57209" lvl="2" indent="-128605">
                <a:lnSpc>
                  <a:spcPct val="90000"/>
                </a:lnSpc>
                <a:spcBef>
                  <a:spcPts val="214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cs-CZ" sz="14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Pasivní odpočinek</a:t>
              </a:r>
              <a:endParaRPr sz="14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313182" y="236078"/>
              <a:ext cx="4384548" cy="56088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81" tIns="68581" rIns="68581" bIns="68581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00"/>
            </a:p>
          </p:txBody>
        </p:sp>
        <p:sp>
          <p:nvSpPr>
            <p:cNvPr id="214" name="Google Shape;214;p6"/>
            <p:cNvSpPr txBox="1"/>
            <p:nvPr/>
          </p:nvSpPr>
          <p:spPr>
            <a:xfrm>
              <a:off x="340562" y="263458"/>
              <a:ext cx="4329788" cy="506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315" tIns="0" rIns="124315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</a:pPr>
              <a:r>
                <a:rPr lang="cs-CZ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Aerobní – pomalu vznikající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0" y="3233709"/>
              <a:ext cx="6263640" cy="20349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6FAB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81" tIns="68581" rIns="68581" bIns="68581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00"/>
            </a:p>
          </p:txBody>
        </p:sp>
        <p:sp>
          <p:nvSpPr>
            <p:cNvPr id="216" name="Google Shape;216;p6"/>
            <p:cNvSpPr txBox="1"/>
            <p:nvPr/>
          </p:nvSpPr>
          <p:spPr>
            <a:xfrm>
              <a:off x="0" y="3233709"/>
              <a:ext cx="6263640" cy="20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4657" tIns="296845" rIns="364657" bIns="101361" anchor="t" anchorCtr="0">
              <a:noAutofit/>
            </a:bodyPr>
            <a:lstStyle/>
            <a:p>
              <a:pPr marL="128605" lvl="1" indent="-128605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cs-CZ" sz="14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Zotavení</a:t>
              </a:r>
              <a:endParaRPr sz="14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57209" lvl="2" indent="-128605">
                <a:lnSpc>
                  <a:spcPct val="90000"/>
                </a:lnSpc>
                <a:spcBef>
                  <a:spcPts val="214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cs-CZ" sz="14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Resyntéza CP rychlá</a:t>
              </a:r>
              <a:endParaRPr sz="14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57209" lvl="2" indent="-128605">
                <a:lnSpc>
                  <a:spcPct val="90000"/>
                </a:lnSpc>
                <a:spcBef>
                  <a:spcPts val="214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cs-CZ" sz="14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Resyntéza svalového glykogenu rychlejší</a:t>
              </a:r>
              <a:endParaRPr sz="14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57209" lvl="2" indent="-128605">
                <a:lnSpc>
                  <a:spcPct val="90000"/>
                </a:lnSpc>
                <a:spcBef>
                  <a:spcPts val="214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cs-CZ" sz="14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Resyntéza jaterního glykogenu do 48 hodin (laktát)</a:t>
              </a:r>
              <a:endParaRPr sz="14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57209" lvl="2" indent="-128605">
                <a:lnSpc>
                  <a:spcPct val="90000"/>
                </a:lnSpc>
                <a:spcBef>
                  <a:spcPts val="214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cs-CZ" sz="14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Aktivní odpočinek</a:t>
              </a:r>
              <a:endParaRPr sz="14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13182" y="2953269"/>
              <a:ext cx="4384548" cy="560880"/>
            </a:xfrm>
            <a:prstGeom prst="roundRect">
              <a:avLst>
                <a:gd name="adj" fmla="val 16667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81" tIns="68581" rIns="68581" bIns="68581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800"/>
            </a:p>
          </p:txBody>
        </p:sp>
        <p:sp>
          <p:nvSpPr>
            <p:cNvPr id="218" name="Google Shape;218;p6"/>
            <p:cNvSpPr txBox="1"/>
            <p:nvPr/>
          </p:nvSpPr>
          <p:spPr>
            <a:xfrm>
              <a:off x="340562" y="2980649"/>
              <a:ext cx="4329788" cy="506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4315" tIns="0" rIns="124315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</a:pPr>
              <a:r>
                <a:rPr lang="cs-CZ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Anaerobní – rychle vznikající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8CE66-84A7-4C4A-B1F1-C856DB958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zátěže ve vztahu k regeneraci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6FF74-3B01-5041-91EC-7C976F862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2296853"/>
            <a:ext cx="7237813" cy="3841147"/>
          </a:xfrm>
        </p:spPr>
        <p:txBody>
          <a:bodyPr/>
          <a:lstStyle/>
          <a:p>
            <a:r>
              <a:rPr lang="cs-CZ" dirty="0"/>
              <a:t>Silový výkon				48 - 72 h</a:t>
            </a:r>
          </a:p>
          <a:p>
            <a:r>
              <a:rPr lang="cs-CZ" dirty="0"/>
              <a:t>Rychlostní výkon				12 - 24 h</a:t>
            </a:r>
          </a:p>
          <a:p>
            <a:r>
              <a:rPr lang="cs-CZ" dirty="0"/>
              <a:t>Anaerobně vytrvalostní výkon	24 - 48 h</a:t>
            </a:r>
          </a:p>
          <a:p>
            <a:r>
              <a:rPr lang="cs-CZ" dirty="0"/>
              <a:t>Aerobně vytrvalostní výkon		24 - 48 h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3D08ED9-A5D2-2340-BD9A-382B2C6AEDB9}"/>
              </a:ext>
            </a:extLst>
          </p:cNvPr>
          <p:cNvSpPr txBox="1"/>
          <p:nvPr/>
        </p:nvSpPr>
        <p:spPr>
          <a:xfrm>
            <a:off x="5855906" y="1807694"/>
            <a:ext cx="192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Doba regenerace</a:t>
            </a:r>
          </a:p>
        </p:txBody>
      </p:sp>
    </p:spTree>
    <p:extLst>
      <p:ext uri="{BB962C8B-B14F-4D97-AF65-F5344CB8AC3E}">
        <p14:creationId xmlns:p14="http://schemas.microsoft.com/office/powerpoint/2010/main" val="2482357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9107" y="457200"/>
            <a:ext cx="8280400" cy="1100138"/>
          </a:xfrm>
        </p:spPr>
        <p:txBody>
          <a:bodyPr/>
          <a:lstStyle/>
          <a:p>
            <a:pPr algn="ctr"/>
            <a:r>
              <a:rPr lang="cs-CZ" altLang="cs-CZ"/>
              <a:t>rychlost odstranění La po zatížení</a:t>
            </a:r>
          </a:p>
        </p:txBody>
      </p:sp>
      <p:graphicFrame>
        <p:nvGraphicFramePr>
          <p:cNvPr id="48152" name="Group 2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99033162"/>
              </p:ext>
            </p:extLst>
          </p:nvPr>
        </p:nvGraphicFramePr>
        <p:xfrm>
          <a:off x="469107" y="1700213"/>
          <a:ext cx="8424862" cy="3732212"/>
        </p:xfrm>
        <a:graphic>
          <a:graphicData uri="http://schemas.openxmlformats.org/drawingml/2006/table">
            <a:tbl>
              <a:tblPr/>
              <a:tblGrid>
                <a:gridCol w="2664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8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29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8007" marR="58007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doba</a:t>
                      </a:r>
                    </a:p>
                  </a:txBody>
                  <a:tcPr marL="58007" marR="5800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8007" marR="5800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8007" marR="5800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6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odstranění 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aktivní forma</a:t>
                      </a:r>
                    </a:p>
                  </a:txBody>
                  <a:tcPr marL="58007" marR="58007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 min</a:t>
                      </a:r>
                    </a:p>
                  </a:txBody>
                  <a:tcPr marL="58007" marR="5800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hod</a:t>
                      </a:r>
                    </a:p>
                  </a:txBody>
                  <a:tcPr marL="58007" marR="5800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8008" marR="58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0,5 </a:t>
                      </a:r>
                      <a:r>
                        <a:rPr kumimoji="0" 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mmol</a:t>
                      </a: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/l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za min</a:t>
                      </a:r>
                    </a:p>
                  </a:txBody>
                  <a:tcPr marL="58007" marR="5800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6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odstranění 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pasivní forma</a:t>
                      </a:r>
                    </a:p>
                  </a:txBody>
                  <a:tcPr marL="58007" marR="58007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hod</a:t>
                      </a:r>
                    </a:p>
                  </a:txBody>
                  <a:tcPr marL="58007" marR="5800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hod</a:t>
                      </a:r>
                    </a:p>
                  </a:txBody>
                  <a:tcPr marL="58007" marR="5800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8008" marR="58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0,3 </a:t>
                      </a:r>
                      <a:r>
                        <a:rPr kumimoji="0" 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mmol</a:t>
                      </a: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/l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</a:rPr>
                        <a:t>za min</a:t>
                      </a:r>
                    </a:p>
                  </a:txBody>
                  <a:tcPr marL="58007" marR="58007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5050"/>
                </a:solidFill>
              </a:rPr>
              <a:t>Definice regenerace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72000" indent="0">
              <a:buNone/>
            </a:pPr>
            <a:r>
              <a:rPr lang="cs-CZ" dirty="0"/>
              <a:t>Biologický proces zahrnující činnost organismu vedoucí k úplné obnově psychických a tělesných sil narušených předchozím zatížením.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„návrat těla do homeostatického stavu, který podněcuje k adaptaci na zátěž“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994" y="457201"/>
            <a:ext cx="8229600" cy="595313"/>
          </a:xfrm>
        </p:spPr>
        <p:txBody>
          <a:bodyPr/>
          <a:lstStyle/>
          <a:p>
            <a:pPr algn="ctr" eaLnBrk="1" hangingPunct="1"/>
            <a:r>
              <a:rPr lang="cs-CZ" altLang="cs-CZ"/>
              <a:t>Dělení únavy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994" y="1885950"/>
            <a:ext cx="8229600" cy="481488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      fyzická           psychická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b="1" dirty="0"/>
              <a:t>únava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celková                                              	celková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>
                <a:solidFill>
                  <a:srgbClr val="00FF00"/>
                </a:solidFill>
              </a:rPr>
              <a:t>fyziologická</a:t>
            </a:r>
            <a:r>
              <a:rPr lang="cs-CZ" altLang="cs-CZ" dirty="0"/>
              <a:t>         </a:t>
            </a:r>
            <a:r>
              <a:rPr lang="cs-CZ" altLang="cs-CZ" dirty="0">
                <a:solidFill>
                  <a:srgbClr val="FF5050"/>
                </a:solidFill>
              </a:rPr>
              <a:t>patologická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místní                                                 	místní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    </a:t>
            </a:r>
            <a:r>
              <a:rPr lang="cs-CZ" altLang="cs-CZ" dirty="0">
                <a:solidFill>
                  <a:srgbClr val="00FF00"/>
                </a:solidFill>
              </a:rPr>
              <a:t>anaerobní</a:t>
            </a:r>
            <a:r>
              <a:rPr lang="cs-CZ" altLang="cs-CZ" dirty="0"/>
              <a:t>    </a:t>
            </a:r>
            <a:r>
              <a:rPr lang="cs-CZ" altLang="cs-CZ" dirty="0">
                <a:solidFill>
                  <a:srgbClr val="00FF00"/>
                </a:solidFill>
              </a:rPr>
              <a:t>aerobní</a:t>
            </a:r>
            <a:r>
              <a:rPr lang="cs-CZ" altLang="cs-CZ" dirty="0"/>
              <a:t>    </a:t>
            </a:r>
            <a:r>
              <a:rPr lang="cs-CZ" altLang="cs-CZ" dirty="0">
                <a:solidFill>
                  <a:srgbClr val="FF5050"/>
                </a:solidFill>
              </a:rPr>
              <a:t>akutní</a:t>
            </a:r>
            <a:r>
              <a:rPr lang="cs-CZ" altLang="cs-CZ" dirty="0"/>
              <a:t>     </a:t>
            </a:r>
            <a:r>
              <a:rPr lang="cs-CZ" altLang="cs-CZ" dirty="0">
                <a:solidFill>
                  <a:srgbClr val="FF5050"/>
                </a:solidFill>
              </a:rPr>
              <a:t>chronická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                                                    /přetrénování/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                      lehký stupeň      těžký stupeň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/>
              <a:t>                        /přepětí/            /schvácení/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</p:txBody>
      </p:sp>
      <p:sp>
        <p:nvSpPr>
          <p:cNvPr id="22532" name="Line 6"/>
          <p:cNvSpPr>
            <a:spLocks noChangeShapeType="1"/>
          </p:cNvSpPr>
          <p:nvPr/>
        </p:nvSpPr>
        <p:spPr bwMode="auto">
          <a:xfrm>
            <a:off x="4242921" y="2055391"/>
            <a:ext cx="865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3" name="Line 7"/>
          <p:cNvSpPr>
            <a:spLocks noChangeShapeType="1"/>
          </p:cNvSpPr>
          <p:nvPr/>
        </p:nvSpPr>
        <p:spPr bwMode="auto">
          <a:xfrm flipH="1">
            <a:off x="4212433" y="2125210"/>
            <a:ext cx="865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4" name="Line 8"/>
          <p:cNvSpPr>
            <a:spLocks noChangeShapeType="1"/>
          </p:cNvSpPr>
          <p:nvPr/>
        </p:nvSpPr>
        <p:spPr bwMode="auto">
          <a:xfrm>
            <a:off x="3763170" y="2251499"/>
            <a:ext cx="287338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9"/>
          <p:cNvSpPr>
            <a:spLocks noChangeShapeType="1"/>
          </p:cNvSpPr>
          <p:nvPr/>
        </p:nvSpPr>
        <p:spPr bwMode="auto">
          <a:xfrm flipH="1">
            <a:off x="5169890" y="2307677"/>
            <a:ext cx="28733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Line 10"/>
          <p:cNvSpPr>
            <a:spLocks noChangeShapeType="1"/>
          </p:cNvSpPr>
          <p:nvPr/>
        </p:nvSpPr>
        <p:spPr bwMode="auto">
          <a:xfrm flipH="1" flipV="1">
            <a:off x="1857702" y="2889559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Line 11"/>
          <p:cNvSpPr>
            <a:spLocks noChangeShapeType="1"/>
          </p:cNvSpPr>
          <p:nvPr/>
        </p:nvSpPr>
        <p:spPr bwMode="auto">
          <a:xfrm flipH="1">
            <a:off x="1672223" y="3279776"/>
            <a:ext cx="5048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Line 12"/>
          <p:cNvSpPr>
            <a:spLocks noChangeShapeType="1"/>
          </p:cNvSpPr>
          <p:nvPr/>
        </p:nvSpPr>
        <p:spPr bwMode="auto">
          <a:xfrm flipV="1">
            <a:off x="6538717" y="2854908"/>
            <a:ext cx="2873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9" name="Line 13"/>
          <p:cNvSpPr>
            <a:spLocks noChangeShapeType="1"/>
          </p:cNvSpPr>
          <p:nvPr/>
        </p:nvSpPr>
        <p:spPr bwMode="auto">
          <a:xfrm>
            <a:off x="6950123" y="3279776"/>
            <a:ext cx="95784" cy="1312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0" name="Line 14"/>
          <p:cNvSpPr>
            <a:spLocks noChangeShapeType="1"/>
          </p:cNvSpPr>
          <p:nvPr/>
        </p:nvSpPr>
        <p:spPr bwMode="auto">
          <a:xfrm flipH="1">
            <a:off x="2099681" y="3325018"/>
            <a:ext cx="7207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1" name="Line 15"/>
          <p:cNvSpPr>
            <a:spLocks noChangeShapeType="1"/>
          </p:cNvSpPr>
          <p:nvPr/>
        </p:nvSpPr>
        <p:spPr bwMode="auto">
          <a:xfrm>
            <a:off x="3546476" y="3387727"/>
            <a:ext cx="3603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2" name="Line 16"/>
          <p:cNvSpPr>
            <a:spLocks noChangeShapeType="1"/>
          </p:cNvSpPr>
          <p:nvPr/>
        </p:nvSpPr>
        <p:spPr bwMode="auto">
          <a:xfrm flipH="1">
            <a:off x="4984586" y="3360736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3" name="Line 17"/>
          <p:cNvSpPr>
            <a:spLocks noChangeShapeType="1"/>
          </p:cNvSpPr>
          <p:nvPr/>
        </p:nvSpPr>
        <p:spPr bwMode="auto">
          <a:xfrm>
            <a:off x="6158609" y="3413062"/>
            <a:ext cx="4318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4" name="Line 18"/>
          <p:cNvSpPr>
            <a:spLocks noChangeShapeType="1"/>
          </p:cNvSpPr>
          <p:nvPr/>
        </p:nvSpPr>
        <p:spPr bwMode="auto">
          <a:xfrm flipH="1">
            <a:off x="3546476" y="4149727"/>
            <a:ext cx="12239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5" name="Line 19"/>
          <p:cNvSpPr>
            <a:spLocks noChangeShapeType="1"/>
          </p:cNvSpPr>
          <p:nvPr/>
        </p:nvSpPr>
        <p:spPr bwMode="auto">
          <a:xfrm>
            <a:off x="5096865" y="4078289"/>
            <a:ext cx="7207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6" name="Line 20"/>
          <p:cNvSpPr>
            <a:spLocks noChangeShapeType="1"/>
          </p:cNvSpPr>
          <p:nvPr/>
        </p:nvSpPr>
        <p:spPr bwMode="auto">
          <a:xfrm flipH="1">
            <a:off x="3597876" y="2596779"/>
            <a:ext cx="5048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7" name="Line 21"/>
          <p:cNvSpPr>
            <a:spLocks noChangeShapeType="1"/>
          </p:cNvSpPr>
          <p:nvPr/>
        </p:nvSpPr>
        <p:spPr bwMode="auto">
          <a:xfrm>
            <a:off x="4931570" y="2637940"/>
            <a:ext cx="5048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/>
          <p:nvPr/>
        </p:nvSpPr>
        <p:spPr>
          <a:xfrm>
            <a:off x="0" y="856804"/>
            <a:ext cx="9145588" cy="51443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7"/>
          <p:cNvSpPr/>
          <p:nvPr/>
        </p:nvSpPr>
        <p:spPr>
          <a:xfrm>
            <a:off x="481415" y="1324341"/>
            <a:ext cx="8180210" cy="4206642"/>
          </a:xfrm>
          <a:prstGeom prst="rect">
            <a:avLst/>
          </a:prstGeom>
          <a:noFill/>
          <a:ln w="1905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81" tIns="34281" rIns="68581" bIns="34281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7"/>
          <p:cNvSpPr txBox="1">
            <a:spLocks noGrp="1"/>
          </p:cNvSpPr>
          <p:nvPr>
            <p:ph type="title"/>
          </p:nvPr>
        </p:nvSpPr>
        <p:spPr>
          <a:xfrm>
            <a:off x="806965" y="1748436"/>
            <a:ext cx="2913978" cy="33611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81" tIns="34281" rIns="68581" bIns="34281" rtlCol="0" anchor="ctr" anchorCtr="0">
            <a:norm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</a:pPr>
            <a:r>
              <a:rPr lang="cs-CZ" sz="4201" dirty="0"/>
              <a:t>Psychická a fyzická únava</a:t>
            </a:r>
            <a:endParaRPr dirty="0"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3963565" y="2093671"/>
            <a:ext cx="3527748" cy="26706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81" tIns="34281" rIns="68581" bIns="34281" rtlCol="0" anchor="ctr" anchorCtr="0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</a:pPr>
            <a:r>
              <a:rPr lang="cs-CZ" sz="1800" dirty="0"/>
              <a:t>Fyzická únava</a:t>
            </a:r>
            <a:endParaRPr dirty="0"/>
          </a:p>
          <a:p>
            <a:pPr marL="171473" indent="-171473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Char char="•"/>
            </a:pPr>
            <a:r>
              <a:rPr lang="cs-CZ" sz="1800" dirty="0"/>
              <a:t>Svalová slabost, bolest, pocit tíhy, ztuhnutí</a:t>
            </a:r>
            <a:endParaRPr dirty="0"/>
          </a:p>
          <a:p>
            <a:pPr marL="171473" indent="-171473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Char char="•"/>
            </a:pPr>
            <a:r>
              <a:rPr lang="cs-CZ" sz="1800" dirty="0"/>
              <a:t>Pokles svalové síly, rychlosti, koordinace</a:t>
            </a:r>
            <a:endParaRPr dirty="0"/>
          </a:p>
          <a:p>
            <a:pPr marL="171473" indent="-6573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</a:pPr>
            <a:endParaRPr sz="1800" dirty="0"/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</a:pPr>
            <a:r>
              <a:rPr lang="cs-CZ" sz="1800" dirty="0"/>
              <a:t>Psychická únava</a:t>
            </a:r>
            <a:endParaRPr dirty="0"/>
          </a:p>
          <a:p>
            <a:pPr marL="171473" indent="-171473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Char char="•"/>
            </a:pPr>
            <a:r>
              <a:rPr lang="cs-CZ" sz="1800" dirty="0"/>
              <a:t>Pocit vyčerpání, zhoršení koncentrace, ospalost</a:t>
            </a:r>
            <a:endParaRPr dirty="0"/>
          </a:p>
          <a:p>
            <a:pPr marL="171473" indent="-171473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Char char="•"/>
            </a:pPr>
            <a:r>
              <a:rPr lang="cs-CZ" sz="1800" dirty="0"/>
              <a:t>Často se zhoršuje odhad vlastních schopností</a:t>
            </a:r>
            <a:endParaRPr dirty="0"/>
          </a:p>
          <a:p>
            <a:pPr marL="171473" indent="-6573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</a:pPr>
            <a:endParaRPr sz="1800" dirty="0"/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</a:pPr>
            <a:endParaRPr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C000"/>
                </a:solidFill>
              </a:rPr>
              <a:t>Projevy fyziologické únavy</a:t>
            </a:r>
            <a:endParaRPr lang="cs-CZ" altLang="cs-CZ">
              <a:solidFill>
                <a:srgbClr val="FFC000"/>
              </a:solidFill>
            </a:endParaRPr>
          </a:p>
        </p:txBody>
      </p:sp>
      <p:sp>
        <p:nvSpPr>
          <p:cNvPr id="23555" name="Zástupný symbol pro text 3"/>
          <p:cNvSpPr>
            <a:spLocks noGrp="1"/>
          </p:cNvSpPr>
          <p:nvPr>
            <p:ph type="body" idx="1"/>
          </p:nvPr>
        </p:nvSpPr>
        <p:spPr>
          <a:xfrm>
            <a:off x="457994" y="1412875"/>
            <a:ext cx="4040188" cy="762000"/>
          </a:xfrm>
        </p:spPr>
        <p:txBody>
          <a:bodyPr/>
          <a:lstStyle/>
          <a:p>
            <a:endParaRPr lang="cs-CZ" altLang="cs-CZ" dirty="0"/>
          </a:p>
          <a:p>
            <a:endParaRPr lang="cs-CZ" altLang="cs-CZ" sz="2000" dirty="0"/>
          </a:p>
          <a:p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dirty="0"/>
              <a:t>Místní /malé svalové skupiny/ </a:t>
            </a:r>
          </a:p>
          <a:p>
            <a:endParaRPr lang="cs-CZ" altLang="cs-CZ" dirty="0"/>
          </a:p>
        </p:txBody>
      </p:sp>
      <p:sp>
        <p:nvSpPr>
          <p:cNvPr id="23556" name="Zástupný symbol pro obsah 2"/>
          <p:cNvSpPr>
            <a:spLocks noGrp="1"/>
          </p:cNvSpPr>
          <p:nvPr>
            <p:ph sz="half" idx="2"/>
          </p:nvPr>
        </p:nvSpPr>
        <p:spPr>
          <a:xfrm>
            <a:off x="93306" y="1989138"/>
            <a:ext cx="4404876" cy="4318356"/>
          </a:xfrm>
        </p:spPr>
        <p:txBody>
          <a:bodyPr/>
          <a:lstStyle/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dirty="0"/>
              <a:t>Příčiny :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Nedostatečná trénovanost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Rychlý návrat do intenzivního tréninkového procesu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Nevhodné změny v tréninkových metodách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Převaha </a:t>
            </a:r>
            <a:r>
              <a:rPr lang="cs-CZ" altLang="cs-CZ" sz="1600" dirty="0" err="1"/>
              <a:t>exentrického</a:t>
            </a:r>
            <a:r>
              <a:rPr lang="cs-CZ" altLang="cs-CZ" sz="1600" dirty="0"/>
              <a:t> cvičení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dirty="0"/>
              <a:t>Projevy: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svalová bolest ( za 24-72 hod)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Svalová ztuhlost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Svalový otok ( 48 -72 hod po )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snížení síly ( o 60%)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dirty="0"/>
              <a:t>Biochemické změny :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zvýšení AST 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/>
              <a:t>   ( </a:t>
            </a:r>
            <a:r>
              <a:rPr lang="cs-CZ" altLang="cs-CZ" sz="1600" dirty="0" err="1"/>
              <a:t>asparáttransamináza</a:t>
            </a:r>
            <a:r>
              <a:rPr lang="cs-CZ" altLang="cs-CZ" sz="1600" dirty="0"/>
              <a:t>) 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/>
              <a:t>-   zvýšení CK( </a:t>
            </a:r>
            <a:r>
              <a:rPr lang="cs-CZ" altLang="cs-CZ" sz="1600" dirty="0" err="1"/>
              <a:t>kreatinkináza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000" dirty="0"/>
              <a:t> </a:t>
            </a:r>
          </a:p>
        </p:txBody>
      </p:sp>
      <p:sp>
        <p:nvSpPr>
          <p:cNvPr id="23557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820" y="1341438"/>
            <a:ext cx="4041775" cy="431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celková / častější/</a:t>
            </a:r>
          </a:p>
        </p:txBody>
      </p:sp>
      <p:sp>
        <p:nvSpPr>
          <p:cNvPr id="23558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820" y="1916114"/>
            <a:ext cx="4041775" cy="46815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dirty="0"/>
              <a:t>Projevy: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dirty="0"/>
              <a:t>objektivní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/>
              <a:t>–    pokles výkonu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hyperémie pokožky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změněné psychické reakce ( agresivita, </a:t>
            </a:r>
            <a:r>
              <a:rPr lang="cs-CZ" altLang="cs-CZ" sz="1600" dirty="0" err="1"/>
              <a:t>hysteroidní</a:t>
            </a:r>
            <a:r>
              <a:rPr lang="cs-CZ" altLang="cs-CZ" sz="1600" dirty="0"/>
              <a:t> reakce 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Poruchy koordinace, delší latence, drobný třes, zpomalené reakce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dirty="0"/>
              <a:t>subjektivní:</a:t>
            </a:r>
            <a:r>
              <a:rPr lang="cs-CZ" altLang="cs-CZ" sz="1600" dirty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/>
              <a:t>               - tuhnutí svalů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/>
              <a:t>               - slabost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/>
              <a:t>               - bolesti ve svalech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/>
              <a:t>                - zhoršené vnímání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dirty="0"/>
              <a:t>Změny ve funkčních a biochemických parametrech 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Viskozitě krve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Vyšší LA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Nižší pH krve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Hypoglykemie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proteinurie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94" y="457201"/>
            <a:ext cx="8229600" cy="811213"/>
          </a:xfrm>
        </p:spPr>
        <p:txBody>
          <a:bodyPr/>
          <a:lstStyle/>
          <a:p>
            <a:pPr algn="ctr" eaLnBrk="1" hangingPunct="1"/>
            <a:r>
              <a:rPr lang="cs-CZ" altLang="cs-CZ">
                <a:solidFill>
                  <a:srgbClr val="FF5050"/>
                </a:solidFill>
              </a:rPr>
              <a:t>Patologická únava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94" y="1412875"/>
            <a:ext cx="8229600" cy="5111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cs-CZ" altLang="cs-CZ" sz="1200" b="1" dirty="0">
                <a:solidFill>
                  <a:srgbClr val="FF5050"/>
                </a:solidFill>
              </a:rPr>
              <a:t>. </a:t>
            </a:r>
            <a:r>
              <a:rPr lang="cs-CZ" altLang="cs-CZ" sz="2400" b="1" u="sng" dirty="0"/>
              <a:t>akutní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 b="1" dirty="0"/>
              <a:t>lehčí stupeň : přetížení / přepětí /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 dirty="0"/>
              <a:t>  -</a:t>
            </a:r>
            <a:r>
              <a:rPr lang="cs-CZ" altLang="cs-CZ" sz="2400" dirty="0"/>
              <a:t>prohloubení příznaků fyziologické únavy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+ slabost, bolest hlavy, malátnost, bolesti v epigastriu, oční </a:t>
            </a:r>
            <a:r>
              <a:rPr lang="cs-CZ" altLang="cs-CZ" sz="2400" dirty="0" err="1"/>
              <a:t>skotomy,mžitky</a:t>
            </a:r>
            <a:r>
              <a:rPr lang="cs-CZ" altLang="cs-CZ" sz="2400" dirty="0"/>
              <a:t>, sluchové halucinace, křeče, nauzea, bledost, rychlý a mělký tep, rychlý a mělký dech, snížení systolického TK, zpomalené reakce, poruchy mluvy- opakování slov, křeč mimického svalstva, třes prstů, pocit sucha v ústech, změny myšlení – nutkavá myšlenka, pocení, proteinurie/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b="1" dirty="0"/>
              <a:t>těžký stupeň : schvácení /až smrt/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Zsinalost, cyanóza sliznic, akrocyanóza, dušnost, nitkovitý a nehmatný tep, kolaps z poklesu TK, palpitace, vomitus, změny svalového tonu – křeče, tetanické záškuby, poruchy termoregulace, známky šoku, iracionální myšlení, oligurie, proteinurie, hematurie </a:t>
            </a:r>
            <a:r>
              <a:rPr lang="cs-CZ" altLang="cs-CZ" sz="2400" b="1" dirty="0"/>
              <a:t> 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94" y="457200"/>
            <a:ext cx="8229600" cy="884238"/>
          </a:xfrm>
        </p:spPr>
        <p:txBody>
          <a:bodyPr/>
          <a:lstStyle/>
          <a:p>
            <a:pPr algn="ctr" eaLnBrk="1" hangingPunct="1"/>
            <a:r>
              <a:rPr lang="cs-CZ" altLang="cs-CZ">
                <a:solidFill>
                  <a:srgbClr val="FF5050"/>
                </a:solidFill>
              </a:rPr>
              <a:t>Patologická únava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619" y="1268413"/>
            <a:ext cx="864235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600" b="1" u="sng" dirty="0"/>
              <a:t>chronická</a:t>
            </a:r>
            <a:r>
              <a:rPr lang="cs-CZ" altLang="cs-CZ" sz="1600" b="1" dirty="0"/>
              <a:t>- </a:t>
            </a:r>
            <a:r>
              <a:rPr lang="cs-CZ" altLang="cs-CZ" sz="1600" dirty="0"/>
              <a:t>vždy patologická</a:t>
            </a: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dirty="0"/>
              <a:t>lehčí stupeň :</a:t>
            </a:r>
            <a:r>
              <a:rPr lang="cs-CZ" altLang="cs-CZ" sz="1600" dirty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/>
              <a:t>pokles výkonu, snížení hmotnosti, snížení obranyschopnosti, poruchy trávení, nechutenství, poruchy spánku, podrážděnost nebo apatie</a:t>
            </a: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dirty="0"/>
              <a:t>těžší stupeň / přetrénování /: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/>
              <a:t>-vznikne při dlouhodobém nerespektování regeneračních procesů v organismu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/>
              <a:t>trvalý pokles výkonnosti, nejistota při nácviku nových prvků, porucha rytmičnosti pohybů, nejistota a nepřesnost v prvcích, strach ze závodu, ztráta zájmu o cvičení, zvýšená apatie, agresivita, neadekvátní psychické reakce / lítostivost, euforie /, deprese, nerozhodnost, změny sexuality /      /, změny charakteru – hádavost, egocentrismus , nechutenství, nebo vyšší chuť k jídlu, odpor k některým potravinám / maso, ovoce /, poruchy spánku /      /, zažívací potíže, pocit žízně, pocit únavy, klidové noční pocení, zvýšená náchylnost k nemocem, poruchy menstruačního cyklu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/>
              <a:t>+ i morfologické patologické změny /ireversibilní změny pohybového aparátu- atrofie svalových vláken /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400" dirty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600" dirty="0">
                <a:solidFill>
                  <a:srgbClr val="FF0000"/>
                </a:solidFill>
              </a:rPr>
              <a:t>Příčiny 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>
                <a:solidFill>
                  <a:srgbClr val="FF0000"/>
                </a:solidFill>
              </a:rPr>
              <a:t>Nedostatečná příprava organismu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>
                <a:solidFill>
                  <a:srgbClr val="FF0000"/>
                </a:solidFill>
              </a:rPr>
              <a:t>Chronický nepoměr mezi intenzitou a dobou zatížení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>
                <a:solidFill>
                  <a:srgbClr val="FF0000"/>
                </a:solidFill>
              </a:rPr>
              <a:t>Nedostatečné zotavení ( málo spánku, nevyužití regenerace, rehabilitace)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>
                <a:solidFill>
                  <a:srgbClr val="FF0000"/>
                </a:solidFill>
              </a:rPr>
              <a:t>Nedostatek vitamínů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 dirty="0" err="1">
                <a:solidFill>
                  <a:srgbClr val="FF0000"/>
                </a:solidFill>
              </a:rPr>
              <a:t>Stereotypičnost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0A2811-E282-3046-9C13-042E2654BE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BAC21A-AC7B-E547-9758-783E59603F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905647-8852-2748-BB46-86B31C3B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Monitoring únavy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97B004-FA78-7148-97B9-8C34CC4ED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Klidová SF</a:t>
            </a:r>
          </a:p>
          <a:p>
            <a:r>
              <a:rPr lang="cs-CZ" dirty="0"/>
              <a:t>Spánek</a:t>
            </a:r>
          </a:p>
          <a:p>
            <a:r>
              <a:rPr lang="cs-CZ" dirty="0"/>
              <a:t>Subjektivně vnímaná bolest</a:t>
            </a:r>
          </a:p>
          <a:p>
            <a:r>
              <a:rPr lang="cs-CZ" dirty="0"/>
              <a:t>Výkon v zátěži (TF, doba zátěže)</a:t>
            </a:r>
          </a:p>
          <a:p>
            <a:r>
              <a:rPr lang="cs-CZ" dirty="0" err="1"/>
              <a:t>Readiness</a:t>
            </a:r>
            <a:endParaRPr lang="cs-CZ" dirty="0"/>
          </a:p>
          <a:p>
            <a:r>
              <a:rPr lang="cs-CZ" dirty="0" err="1"/>
              <a:t>Handgrip</a:t>
            </a:r>
            <a:r>
              <a:rPr lang="cs-CZ" dirty="0"/>
              <a:t> test…</a:t>
            </a:r>
          </a:p>
        </p:txBody>
      </p:sp>
    </p:spTree>
    <p:extLst>
      <p:ext uri="{BB962C8B-B14F-4D97-AF65-F5344CB8AC3E}">
        <p14:creationId xmlns:p14="http://schemas.microsoft.com/office/powerpoint/2010/main" val="1950068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45F3367-D800-42C2-8185-C23863AE913C}"/>
              </a:ext>
            </a:extLst>
          </p:cNvPr>
          <p:cNvSpPr txBox="1"/>
          <p:nvPr/>
        </p:nvSpPr>
        <p:spPr>
          <a:xfrm>
            <a:off x="364781" y="5733748"/>
            <a:ext cx="3726637" cy="853177"/>
          </a:xfrm>
          <a:prstGeom prst="rect">
            <a:avLst/>
          </a:prstGeom>
        </p:spPr>
        <p:txBody>
          <a:bodyPr vert="horz" lIns="68592" tIns="34296" rIns="68592" bIns="34296" rtlCol="0" anchor="ctr">
            <a:normAutofit/>
          </a:bodyPr>
          <a:lstStyle/>
          <a:p>
            <a:pPr defTabSz="685891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500" dirty="0" err="1">
                <a:solidFill>
                  <a:prstClr val="black"/>
                </a:solidFill>
                <a:latin typeface="Calibri" panose="020F0502020204030204"/>
              </a:rPr>
              <a:t>Upravená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</a:rPr>
              <a:t>Borgova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</a:rPr>
              <a:t>škála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– Foster et al 2001</a:t>
            </a:r>
          </a:p>
        </p:txBody>
      </p:sp>
      <p:sp>
        <p:nvSpPr>
          <p:cNvPr id="2054" name="Rectangle 72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15349"/>
            <a:ext cx="9145589" cy="3485848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55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15" y="2674489"/>
            <a:ext cx="4210908" cy="294824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1794FC4-B95C-41F2-BB53-114B03ABB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955" y="1729947"/>
            <a:ext cx="4448903" cy="38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1877" y="2674489"/>
            <a:ext cx="4210908" cy="294824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0" name="Picture 2" descr="Jujutsu.cz | TacFit - Hodnocení míry zatížení a TED kompas (část 5/7)">
            <a:extLst>
              <a:ext uri="{FF2B5EF4-FFF2-40B4-BE49-F238E27FC236}">
                <a16:creationId xmlns:a16="http://schemas.microsoft.com/office/drawing/2014/main" id="{86E0DF4C-1979-481E-97E1-68BF6B6C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1382" y="1729947"/>
            <a:ext cx="5089601" cy="348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B13483DB-3EF2-F143-8D19-E707D9E0C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2" y="783685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Borgova</a:t>
            </a:r>
            <a:r>
              <a:rPr lang="cs-CZ" dirty="0"/>
              <a:t> škála</a:t>
            </a:r>
          </a:p>
        </p:txBody>
      </p:sp>
    </p:spTree>
    <p:extLst>
      <p:ext uri="{BB962C8B-B14F-4D97-AF65-F5344CB8AC3E}">
        <p14:creationId xmlns:p14="http://schemas.microsoft.com/office/powerpoint/2010/main" val="2621293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Zotavení / regenerace /</a:t>
            </a:r>
            <a:br>
              <a:rPr lang="cs-CZ" altLang="cs-CZ" dirty="0"/>
            </a:br>
            <a:r>
              <a:rPr lang="cs-CZ" altLang="cs-CZ" sz="2000" dirty="0"/>
              <a:t>= biologický proces obnovy přechodného poklesu funkčních schopností organismu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94" y="2511976"/>
            <a:ext cx="8229600" cy="48244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000" b="1" dirty="0"/>
              <a:t>formy regenerace :</a:t>
            </a:r>
            <a:endParaRPr lang="cs-CZ" altLang="cs-CZ" sz="2000" b="1" u="sng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u="sng" dirty="0"/>
              <a:t>pasivní r./ </a:t>
            </a:r>
            <a:r>
              <a:rPr lang="cs-CZ" altLang="cs-CZ" sz="1600" dirty="0">
                <a:solidFill>
                  <a:srgbClr val="FF5050"/>
                </a:solidFill>
              </a:rPr>
              <a:t>činnost organismu</a:t>
            </a:r>
            <a:r>
              <a:rPr lang="cs-CZ" altLang="cs-CZ" sz="1600" dirty="0"/>
              <a:t> během zátěže a po ní, kdy se vychýlená rovnováha všech fyziologických funkcí vrací na úroveň výchozích hodnot, </a:t>
            </a:r>
            <a:r>
              <a:rPr lang="cs-CZ" altLang="cs-CZ" sz="1600" dirty="0" err="1"/>
              <a:t>eventuelně</a:t>
            </a:r>
            <a:r>
              <a:rPr lang="cs-CZ" altLang="cs-CZ" sz="1600" dirty="0"/>
              <a:t> nastane </a:t>
            </a:r>
            <a:r>
              <a:rPr lang="cs-CZ" altLang="cs-CZ" sz="1600" dirty="0" err="1"/>
              <a:t>superkompenzace</a:t>
            </a:r>
            <a:endParaRPr lang="cs-CZ" altLang="cs-CZ" sz="1600" dirty="0"/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12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/>
              <a:t>    </a:t>
            </a:r>
            <a:endParaRPr lang="cs-CZ" altLang="cs-CZ" sz="1600" b="1" u="sng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b="1" u="sng" dirty="0"/>
              <a:t>aktivní</a:t>
            </a:r>
            <a:r>
              <a:rPr lang="cs-CZ" altLang="cs-CZ" sz="1600" dirty="0"/>
              <a:t> r.– vnější zásahy, metody , procedury použité </a:t>
            </a:r>
            <a:r>
              <a:rPr lang="cs-CZ" altLang="cs-CZ" sz="1600" i="1" dirty="0"/>
              <a:t>plánovitě a cíleně</a:t>
            </a:r>
            <a:r>
              <a:rPr lang="cs-CZ" altLang="cs-CZ" sz="1600" dirty="0"/>
              <a:t> k urychlení celého pochodu pasivní regenerace / hlavní účel /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600" dirty="0">
                <a:solidFill>
                  <a:srgbClr val="FF5050"/>
                </a:solidFill>
              </a:rPr>
              <a:t>potřebu regenerace si nemusí sportovec uvědomovat</a:t>
            </a:r>
            <a:endParaRPr lang="cs-CZ" altLang="cs-CZ" sz="1600" b="1" dirty="0">
              <a:solidFill>
                <a:srgbClr val="FF5050"/>
              </a:solidFill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Formy regenerace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94" y="1981201"/>
            <a:ext cx="8229600" cy="4543425"/>
          </a:xfrm>
        </p:spPr>
        <p:txBody>
          <a:bodyPr/>
          <a:lstStyle/>
          <a:p>
            <a:pPr lvl="2" eaLnBrk="1" hangingPunct="1">
              <a:lnSpc>
                <a:spcPct val="80000"/>
              </a:lnSpc>
              <a:buClr>
                <a:srgbClr val="00FF00"/>
              </a:buClr>
              <a:buFont typeface="Wingdings" pitchFamily="2" charset="2"/>
              <a:buChar char="v"/>
            </a:pPr>
            <a:r>
              <a:rPr lang="cs-CZ" altLang="cs-CZ" sz="2000" b="1">
                <a:solidFill>
                  <a:srgbClr val="FFC000"/>
                </a:solidFill>
              </a:rPr>
              <a:t>časná regenerace</a:t>
            </a:r>
            <a:endParaRPr lang="cs-CZ" altLang="cs-CZ" sz="2000">
              <a:solidFill>
                <a:srgbClr val="FFC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Součástí každodenního režimu, prolíná tréninkovým procesem nebo na něj navazuje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Cíl : rychlá likvidace akutní únavy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2 fáze : I. do 1 až 1,5 hod po zátěži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             II. od konce I. Fáze do začátku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                 dalšího zatížení</a:t>
            </a:r>
            <a:endParaRPr lang="cs-CZ" altLang="cs-CZ" sz="1800" b="1"/>
          </a:p>
          <a:p>
            <a:pPr lvl="2" eaLnBrk="1" hangingPunct="1">
              <a:lnSpc>
                <a:spcPct val="80000"/>
              </a:lnSpc>
              <a:buClr>
                <a:srgbClr val="00FF00"/>
              </a:buClr>
              <a:buFont typeface="Wingdings" pitchFamily="2" charset="2"/>
              <a:buChar char="v"/>
            </a:pPr>
            <a:r>
              <a:rPr lang="cs-CZ" altLang="cs-CZ" sz="2000" b="1">
                <a:solidFill>
                  <a:srgbClr val="FFC000"/>
                </a:solidFill>
              </a:rPr>
              <a:t>pozdní regenerace -REKONDICE</a:t>
            </a:r>
            <a:r>
              <a:rPr lang="cs-CZ" altLang="cs-CZ" sz="1800" b="1">
                <a:solidFill>
                  <a:srgbClr val="FFC000"/>
                </a:solidFill>
              </a:rPr>
              <a:t> </a:t>
            </a:r>
            <a:endParaRPr lang="cs-CZ" altLang="cs-CZ" sz="1800">
              <a:solidFill>
                <a:srgbClr val="FFC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součást přechodného období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celková psychická a fyzická regenerace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nejde o úplný klid / aktivní forma /- relaxační lázeňský pobyt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Hl. úkol 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A, udržet výkonnost na určitém stupni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B, zotavit se z předcházející celoroční náročné fyzické činnosti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1800"/>
              <a:t>C, relaxace psychická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457994" y="320675"/>
            <a:ext cx="7239000" cy="947738"/>
          </a:xfrm>
        </p:spPr>
        <p:txBody>
          <a:bodyPr/>
          <a:lstStyle/>
          <a:p>
            <a:pPr eaLnBrk="1" hangingPunct="1"/>
            <a:r>
              <a:rPr lang="cs-CZ" altLang="cs-CZ"/>
              <a:t>Prostředky regenerace</a:t>
            </a:r>
          </a:p>
        </p:txBody>
      </p:sp>
      <p:sp>
        <p:nvSpPr>
          <p:cNvPr id="38915" name="Zástupný symbol pro obsah 2"/>
          <p:cNvSpPr>
            <a:spLocks noGrp="1"/>
          </p:cNvSpPr>
          <p:nvPr>
            <p:ph idx="1"/>
          </p:nvPr>
        </p:nvSpPr>
        <p:spPr>
          <a:xfrm>
            <a:off x="457995" y="1341438"/>
            <a:ext cx="8507413" cy="5111750"/>
          </a:xfrm>
        </p:spPr>
        <p:txBody>
          <a:bodyPr/>
          <a:lstStyle/>
          <a:p>
            <a:pPr eaLnBrk="1" hangingPunct="1"/>
            <a:r>
              <a:rPr lang="cs-CZ" altLang="cs-CZ" dirty="0"/>
              <a:t>Pedagogické</a:t>
            </a:r>
          </a:p>
          <a:p>
            <a:pPr eaLnBrk="1" hangingPunct="1"/>
            <a:r>
              <a:rPr lang="cs-CZ" altLang="cs-CZ" dirty="0"/>
              <a:t>Psychologické</a:t>
            </a:r>
          </a:p>
          <a:p>
            <a:pPr eaLnBrk="1" hangingPunct="1"/>
            <a:r>
              <a:rPr lang="cs-CZ" altLang="cs-CZ" b="1" dirty="0"/>
              <a:t>Biologické </a:t>
            </a:r>
            <a:r>
              <a:rPr lang="cs-CZ" altLang="cs-CZ" dirty="0"/>
              <a:t>: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altLang="cs-CZ" dirty="0"/>
              <a:t>                      -  výživa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altLang="cs-CZ" dirty="0"/>
              <a:t>                      - pitný režim 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altLang="cs-CZ" dirty="0"/>
              <a:t>                      - pohybové prostředky</a:t>
            </a:r>
          </a:p>
          <a:p>
            <a:pPr eaLnBrk="1" hangingPunct="1">
              <a:buFont typeface="Wingdings 2" pitchFamily="18" charset="2"/>
              <a:buNone/>
            </a:pPr>
            <a:r>
              <a:rPr lang="cs-CZ" altLang="cs-CZ" dirty="0"/>
              <a:t>                      - fyzikální prostředky</a:t>
            </a:r>
          </a:p>
          <a:p>
            <a:pPr eaLnBrk="1" hangingPunct="1"/>
            <a:r>
              <a:rPr lang="cs-CZ" altLang="cs-CZ" dirty="0"/>
              <a:t>Farmakologické</a:t>
            </a:r>
          </a:p>
          <a:p>
            <a:pPr eaLnBrk="1" hangingPunct="1">
              <a:buFont typeface="Wingdings 2" pitchFamily="18" charset="2"/>
              <a:buNone/>
            </a:pPr>
            <a:endParaRPr lang="cs-CZ" altLang="cs-CZ" dirty="0"/>
          </a:p>
          <a:p>
            <a:pPr eaLnBrk="1" hangingPunct="1">
              <a:buFont typeface="Wingdings 2" pitchFamily="18" charset="2"/>
              <a:buNone/>
            </a:pPr>
            <a:endParaRPr lang="cs-CZ" altLang="cs-CZ" dirty="0"/>
          </a:p>
        </p:txBody>
      </p:sp>
      <p:pic>
        <p:nvPicPr>
          <p:cNvPr id="38916" name="Picture 5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57" y="5516564"/>
            <a:ext cx="127635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minimas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08" y="5157788"/>
            <a:ext cx="2160587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 descr="bonny-v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44" y="1557338"/>
            <a:ext cx="13985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9" descr="zdrava-vyziv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58" y="1052514"/>
            <a:ext cx="237648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4572795" y="2636839"/>
            <a:ext cx="13684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1" name="Line 11"/>
          <p:cNvSpPr>
            <a:spLocks noChangeShapeType="1"/>
          </p:cNvSpPr>
          <p:nvPr/>
        </p:nvSpPr>
        <p:spPr bwMode="auto">
          <a:xfrm flipV="1">
            <a:off x="5364957" y="3068639"/>
            <a:ext cx="252095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2" name="Line 12"/>
          <p:cNvSpPr>
            <a:spLocks noChangeShapeType="1"/>
          </p:cNvSpPr>
          <p:nvPr/>
        </p:nvSpPr>
        <p:spPr bwMode="auto">
          <a:xfrm>
            <a:off x="6517482" y="5373689"/>
            <a:ext cx="6477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3" name="Line 13"/>
          <p:cNvSpPr>
            <a:spLocks noChangeShapeType="1"/>
          </p:cNvSpPr>
          <p:nvPr/>
        </p:nvSpPr>
        <p:spPr bwMode="auto">
          <a:xfrm>
            <a:off x="3780633" y="5734050"/>
            <a:ext cx="151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8924" name="Picture 15" descr="stre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3" y="3141663"/>
            <a:ext cx="1595437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Line 16"/>
          <p:cNvSpPr>
            <a:spLocks noChangeShapeType="1"/>
          </p:cNvSpPr>
          <p:nvPr/>
        </p:nvSpPr>
        <p:spPr bwMode="auto">
          <a:xfrm flipH="1" flipV="1">
            <a:off x="1835945" y="4149725"/>
            <a:ext cx="12239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009ADC3-E67A-0944-8970-1A8CB2005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Komplexní regenerace má pozitivní vliv na zdatnost, výkonnost i výkon – ovlivňuje většinu limitujících faktorů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2269333" y="2060576"/>
          <a:ext cx="4365625" cy="3694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1231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Psychologické prostředky regenerace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995" y="1905000"/>
            <a:ext cx="4037013" cy="4114800"/>
          </a:xfrm>
        </p:spPr>
        <p:txBody>
          <a:bodyPr/>
          <a:lstStyle/>
          <a:p>
            <a:pPr eaLnBrk="1" hangingPunct="1"/>
            <a:r>
              <a:rPr lang="cs-CZ" altLang="cs-CZ" sz="2000"/>
              <a:t>Propojeny s pedagogickými</a:t>
            </a:r>
          </a:p>
          <a:p>
            <a:pPr eaLnBrk="1" hangingPunct="1"/>
            <a:r>
              <a:rPr lang="cs-CZ" altLang="cs-CZ" sz="2000"/>
              <a:t>Hlavní úlohu má trenér</a:t>
            </a:r>
          </a:p>
          <a:p>
            <a:pPr eaLnBrk="1" hangingPunct="1"/>
            <a:r>
              <a:rPr lang="cs-CZ" altLang="cs-CZ" sz="2000"/>
              <a:t>Pozor na přehnané zapojování psychologů- testování osobnosti,…</a:t>
            </a:r>
          </a:p>
        </p:txBody>
      </p:sp>
      <p:pic>
        <p:nvPicPr>
          <p:cNvPr id="49156" name="Picture 16" descr="Dis_RG-Einstie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0632" y="2933700"/>
            <a:ext cx="5364162" cy="3892550"/>
          </a:xfrm>
          <a:noFill/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1C8CA0E-6598-014E-99E8-13A7EDBA6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94" y="292100"/>
            <a:ext cx="8229600" cy="123825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accent1"/>
                </a:solidFill>
              </a:rPr>
              <a:t>Psychologické prostředky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94" y="1557339"/>
            <a:ext cx="8229600" cy="47513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Emoční a psychické napětí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Aktivace a psychická odolnost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Redukce vnitřních konfliktů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Mezilidské vztahy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Sugesce a autosugesce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Autogenní trénink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Hypnoterapie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Fyzikální prostředky regenerace</a:t>
            </a:r>
          </a:p>
        </p:txBody>
      </p:sp>
      <p:pic>
        <p:nvPicPr>
          <p:cNvPr id="59395" name="Picture 9" descr="MMj03367020000[1]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658" y="1557338"/>
            <a:ext cx="1728787" cy="1617662"/>
          </a:xfrm>
        </p:spPr>
      </p:pic>
      <p:pic>
        <p:nvPicPr>
          <p:cNvPr id="59396" name="Picture 12" descr="kry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982" y="1484313"/>
            <a:ext cx="3384550" cy="2266950"/>
          </a:xfrm>
          <a:noFill/>
        </p:spPr>
      </p:pic>
      <p:pic>
        <p:nvPicPr>
          <p:cNvPr id="59397" name="Picture 13" descr="UV zářič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883" y="4005263"/>
            <a:ext cx="3252787" cy="2717800"/>
          </a:xfrm>
          <a:noFill/>
        </p:spPr>
      </p:pic>
      <p:pic>
        <p:nvPicPr>
          <p:cNvPr id="59398" name="Picture 16" descr="saunovan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958" y="3284539"/>
            <a:ext cx="2973387" cy="3286125"/>
          </a:xfrm>
          <a:noFill/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306A4FE-AA56-3D41-BB7D-55A0BE29C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fyzikální léčba = léčebné postupy využívající fyzikální energii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994" y="1981200"/>
            <a:ext cx="8229600" cy="4471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b="1"/>
              <a:t>dělí se podle druhů energie na:</a:t>
            </a: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 b="1"/>
              <a:t>elektroterapie</a:t>
            </a: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 b="1"/>
              <a:t>magnetoterapie</a:t>
            </a: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 b="1"/>
              <a:t>fototerapie</a:t>
            </a: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rgbClr val="FFC000"/>
                </a:solidFill>
              </a:rPr>
              <a:t>mechanoterapie</a:t>
            </a:r>
            <a:endParaRPr lang="cs-CZ" altLang="cs-CZ">
              <a:solidFill>
                <a:srgbClr val="FFC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rgbClr val="FFC000"/>
                </a:solidFill>
              </a:rPr>
              <a:t>termoterapie</a:t>
            </a:r>
            <a:endParaRPr lang="cs-CZ" altLang="cs-CZ">
              <a:solidFill>
                <a:srgbClr val="FFC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rgbClr val="FFC000"/>
                </a:solidFill>
              </a:rPr>
              <a:t>hydroterapie</a:t>
            </a:r>
            <a:endParaRPr lang="cs-CZ" altLang="cs-CZ">
              <a:solidFill>
                <a:srgbClr val="FFC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b="1"/>
              <a:t>kombinovaná léčba </a:t>
            </a: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BFCAC-8446-CD44-99F7-B84C2D521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Thera</a:t>
            </a:r>
            <a:r>
              <a:rPr lang="cs-CZ" dirty="0"/>
              <a:t> </a:t>
            </a:r>
            <a:r>
              <a:rPr lang="cs-CZ" dirty="0" err="1"/>
              <a:t>cane</a:t>
            </a:r>
            <a:r>
              <a:rPr lang="cs-CZ" dirty="0"/>
              <a:t>, </a:t>
            </a:r>
            <a:r>
              <a:rPr lang="cs-CZ" dirty="0" err="1"/>
              <a:t>theragun</a:t>
            </a:r>
            <a:r>
              <a:rPr lang="cs-CZ" dirty="0"/>
              <a:t>, </a:t>
            </a:r>
            <a:r>
              <a:rPr lang="cs-CZ" dirty="0" err="1"/>
              <a:t>foam</a:t>
            </a:r>
            <a:r>
              <a:rPr lang="cs-CZ" dirty="0"/>
              <a:t> </a:t>
            </a:r>
            <a:r>
              <a:rPr lang="cs-CZ" dirty="0" err="1"/>
              <a:t>roller</a:t>
            </a:r>
            <a:r>
              <a:rPr lang="cs-CZ" dirty="0"/>
              <a:t> apod.</a:t>
            </a:r>
          </a:p>
        </p:txBody>
      </p:sp>
      <p:pic>
        <p:nvPicPr>
          <p:cNvPr id="3076" name="Picture 4" descr="Best muscle guns for workout recovery - reviewed and tested">
            <a:extLst>
              <a:ext uri="{FF2B5EF4-FFF2-40B4-BE49-F238E27FC236}">
                <a16:creationId xmlns:a16="http://schemas.microsoft.com/office/drawing/2014/main" id="{1882CFE0-14EA-0C4B-9F5E-89D6E47D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37" y="1268831"/>
            <a:ext cx="2661771" cy="265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IGGER POINT The Grid Foam Roller Masážní válec černý 65 cm - Lékárna.cz">
            <a:extLst>
              <a:ext uri="{FF2B5EF4-FFF2-40B4-BE49-F238E27FC236}">
                <a16:creationId xmlns:a16="http://schemas.microsoft.com/office/drawing/2014/main" id="{28A3BFE5-F522-E346-8C27-4398583CA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44" y="3187259"/>
            <a:ext cx="2781784" cy="278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raCane Massager | Thera Cane">
            <a:extLst>
              <a:ext uri="{FF2B5EF4-FFF2-40B4-BE49-F238E27FC236}">
                <a16:creationId xmlns:a16="http://schemas.microsoft.com/office/drawing/2014/main" id="{3CEB45A2-B203-194D-A122-8F5D45E9E9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4" b="12543"/>
          <a:stretch/>
        </p:blipFill>
        <p:spPr bwMode="auto">
          <a:xfrm>
            <a:off x="2825844" y="1189046"/>
            <a:ext cx="2781784" cy="210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BC0E16E-6D50-9F4A-BFDC-27A782B7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55" y="3922004"/>
            <a:ext cx="1867224" cy="18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847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B410A-9D44-FC43-B291-5315CAB9A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84" y="1830809"/>
            <a:ext cx="2764282" cy="2441872"/>
          </a:xfrm>
        </p:spPr>
        <p:txBody>
          <a:bodyPr vert="horz" lIns="68592" tIns="34296" rIns="68592" bIns="34296" rtlCol="0" anchor="b" anchorCtr="0">
            <a:normAutofit/>
          </a:bodyPr>
          <a:lstStyle/>
          <a:p>
            <a:r>
              <a:rPr lang="en-US" sz="4426" spc="-75" dirty="0" err="1"/>
              <a:t>Vakuum-kompresní</a:t>
            </a:r>
            <a:r>
              <a:rPr lang="en-US" sz="4426" spc="-75" dirty="0"/>
              <a:t> </a:t>
            </a:r>
            <a:r>
              <a:rPr lang="en-US" sz="4426" spc="-75" dirty="0" err="1"/>
              <a:t>terapie</a:t>
            </a:r>
            <a:endParaRPr lang="en-US" sz="4426" spc="-75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466C4F-FDE6-B648-AA3C-8CF92D9CDF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8"/>
          <a:stretch/>
        </p:blipFill>
        <p:spPr bwMode="auto">
          <a:xfrm>
            <a:off x="3841148" y="1426601"/>
            <a:ext cx="4776282" cy="39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84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D0437-3868-394D-B9A9-A63A2553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84" y="1818452"/>
            <a:ext cx="2878354" cy="2441872"/>
          </a:xfrm>
        </p:spPr>
        <p:txBody>
          <a:bodyPr vert="horz" lIns="68592" tIns="34296" rIns="68592" bIns="34296" rtlCol="0" anchor="b" anchorCtr="0">
            <a:normAutofit/>
          </a:bodyPr>
          <a:lstStyle/>
          <a:p>
            <a:r>
              <a:rPr lang="en-US" sz="4426" spc="-75" dirty="0" err="1"/>
              <a:t>Elektrosti-mulátor</a:t>
            </a:r>
            <a:r>
              <a:rPr lang="en-US" sz="4426" spc="-75" dirty="0"/>
              <a:t> </a:t>
            </a:r>
            <a:r>
              <a:rPr lang="en-US" sz="4426" spc="-75" dirty="0" err="1"/>
              <a:t>Compex</a:t>
            </a:r>
            <a:endParaRPr lang="en-US" sz="4426" spc="-75" dirty="0"/>
          </a:p>
        </p:txBody>
      </p:sp>
      <p:pic>
        <p:nvPicPr>
          <p:cNvPr id="2050" name="Picture 2" descr="7 tips for using COMPEX correctly">
            <a:extLst>
              <a:ext uri="{FF2B5EF4-FFF2-40B4-BE49-F238E27FC236}">
                <a16:creationId xmlns:a16="http://schemas.microsoft.com/office/drawing/2014/main" id="{991626D9-9074-ED4B-83C6-DF39985F78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r="13762" b="-1"/>
          <a:stretch/>
        </p:blipFill>
        <p:spPr bwMode="auto">
          <a:xfrm>
            <a:off x="3841148" y="1426601"/>
            <a:ext cx="4776282" cy="39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126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40BFD-358C-7340-A09E-822CB0CA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84" y="1830809"/>
            <a:ext cx="2764282" cy="2441872"/>
          </a:xfrm>
        </p:spPr>
        <p:txBody>
          <a:bodyPr vert="horz" lIns="68592" tIns="34296" rIns="68592" bIns="34296" rtlCol="0" anchor="b" anchorCtr="0">
            <a:normAutofit fontScale="90000"/>
          </a:bodyPr>
          <a:lstStyle/>
          <a:p>
            <a:r>
              <a:rPr lang="en-US" sz="3075" spc="-75"/>
              <a:t>Pulzní nízkofrekvenční magnetoterapie</a:t>
            </a:r>
          </a:p>
        </p:txBody>
      </p:sp>
      <p:pic>
        <p:nvPicPr>
          <p:cNvPr id="4098" name="Picture 2" descr="Zakoupili jsme nové přístroje pro magnetoterapii na LDN - Aktuality -">
            <a:extLst>
              <a:ext uri="{FF2B5EF4-FFF2-40B4-BE49-F238E27FC236}">
                <a16:creationId xmlns:a16="http://schemas.microsoft.com/office/drawing/2014/main" id="{33C9FC93-FCF1-8C4E-AB6C-0AEBB134F8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r="1" b="1"/>
          <a:stretch/>
        </p:blipFill>
        <p:spPr bwMode="auto">
          <a:xfrm>
            <a:off x="3841148" y="1426601"/>
            <a:ext cx="4776282" cy="39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735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788CE-FB69-6A42-9F10-5106F57B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80" y="1830809"/>
            <a:ext cx="3473763" cy="2441872"/>
          </a:xfrm>
        </p:spPr>
        <p:txBody>
          <a:bodyPr vert="horz" lIns="68592" tIns="34296" rIns="68592" bIns="34296" rtlCol="0" anchor="b" anchorCtr="0">
            <a:normAutofit/>
          </a:bodyPr>
          <a:lstStyle/>
          <a:p>
            <a:r>
              <a:rPr lang="en-US" sz="4426" spc="-75" dirty="0" err="1"/>
              <a:t>Kryokomora</a:t>
            </a:r>
            <a:endParaRPr lang="en-US" sz="4426" spc="-75" dirty="0"/>
          </a:p>
        </p:txBody>
      </p:sp>
      <p:pic>
        <p:nvPicPr>
          <p:cNvPr id="5122" name="Picture 2" descr="V tropických vedrech se lidé chladí i v kryocentru - Moravskoslezský deník">
            <a:extLst>
              <a:ext uri="{FF2B5EF4-FFF2-40B4-BE49-F238E27FC236}">
                <a16:creationId xmlns:a16="http://schemas.microsoft.com/office/drawing/2014/main" id="{04F36013-507E-7B44-8B74-418C902CDF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r="10644" b="1"/>
          <a:stretch/>
        </p:blipFill>
        <p:spPr bwMode="auto">
          <a:xfrm>
            <a:off x="3841148" y="1426601"/>
            <a:ext cx="4776282" cy="39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35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4D0F74-DA44-FF46-B7DF-2C504E20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84" y="1830809"/>
            <a:ext cx="3014278" cy="2441872"/>
          </a:xfrm>
        </p:spPr>
        <p:txBody>
          <a:bodyPr vert="horz" lIns="68592" tIns="34296" rIns="68592" bIns="34296" rtlCol="0" anchor="b" anchorCtr="0">
            <a:normAutofit/>
          </a:bodyPr>
          <a:lstStyle/>
          <a:p>
            <a:r>
              <a:rPr lang="en-US" sz="3751" spc="-75" dirty="0" err="1"/>
              <a:t>Negativní</a:t>
            </a:r>
            <a:r>
              <a:rPr lang="en-US" sz="3751" spc="-75" dirty="0"/>
              <a:t> </a:t>
            </a:r>
            <a:r>
              <a:rPr lang="en-US" sz="3751" spc="-75" dirty="0" err="1"/>
              <a:t>hydroterapie</a:t>
            </a:r>
            <a:endParaRPr lang="en-US" sz="3751" spc="-75" dirty="0"/>
          </a:p>
        </p:txBody>
      </p:sp>
      <p:pic>
        <p:nvPicPr>
          <p:cNvPr id="6146" name="Picture 2" descr="Cryotherapy vs. Ice Bath | Cryotherapy Blog">
            <a:extLst>
              <a:ext uri="{FF2B5EF4-FFF2-40B4-BE49-F238E27FC236}">
                <a16:creationId xmlns:a16="http://schemas.microsoft.com/office/drawing/2014/main" id="{870CA474-3C24-534C-AD92-722856F2E6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16135"/>
          <a:stretch/>
        </p:blipFill>
        <p:spPr bwMode="auto">
          <a:xfrm>
            <a:off x="3841148" y="1426601"/>
            <a:ext cx="4776282" cy="39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25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8B37D66-577A-BA48-9F7B-65CBEEC61C29}"/>
              </a:ext>
            </a:extLst>
          </p:cNvPr>
          <p:cNvSpPr txBox="1"/>
          <p:nvPr/>
        </p:nvSpPr>
        <p:spPr>
          <a:xfrm>
            <a:off x="189723" y="2478595"/>
            <a:ext cx="2210995" cy="2808686"/>
          </a:xfrm>
          <a:prstGeom prst="rect">
            <a:avLst/>
          </a:prstGeom>
        </p:spPr>
        <p:txBody>
          <a:bodyPr vert="horz" lIns="68592" tIns="34296" rIns="68592" bIns="34296" rtlCol="0" anchor="t">
            <a:normAutofit/>
          </a:bodyPr>
          <a:lstStyle/>
          <a:p>
            <a:pPr defTabSz="685891">
              <a:lnSpc>
                <a:spcPct val="90000"/>
              </a:lnSpc>
              <a:spcAft>
                <a:spcPts val="450"/>
              </a:spcAft>
              <a:buClr>
                <a:schemeClr val="accent1"/>
              </a:buClr>
            </a:pP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9B3ECD8-67B7-5049-B4D1-328273A85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295" y="1200161"/>
            <a:ext cx="5624831" cy="445767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13FDF16-0EE3-374D-868A-68BA533081C9}"/>
              </a:ext>
            </a:extLst>
          </p:cNvPr>
          <p:cNvSpPr txBox="1"/>
          <p:nvPr/>
        </p:nvSpPr>
        <p:spPr>
          <a:xfrm>
            <a:off x="648450" y="5662862"/>
            <a:ext cx="3924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Musí být stále v rovnováze?</a:t>
            </a:r>
          </a:p>
        </p:txBody>
      </p:sp>
    </p:spTree>
    <p:extLst>
      <p:ext uri="{BB962C8B-B14F-4D97-AF65-F5344CB8AC3E}">
        <p14:creationId xmlns:p14="http://schemas.microsoft.com/office/powerpoint/2010/main" val="3536735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Pohybové prostředky regenerace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cs-CZ" altLang="cs-CZ"/>
          </a:p>
        </p:txBody>
      </p:sp>
      <p:pic>
        <p:nvPicPr>
          <p:cNvPr id="84996" name="Obrázek 5" descr="be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83" y="549275"/>
            <a:ext cx="21986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Obrázek 8" descr="hokej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3716339"/>
            <a:ext cx="29464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Obrázek 9" descr="voleyb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4" y="476251"/>
            <a:ext cx="24384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Obrázek 6" descr="baske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94" y="4411663"/>
            <a:ext cx="23050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Obrázek 7" descr="gol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33" y="44450"/>
            <a:ext cx="24288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B0FC760-D90C-8D45-901B-D0264BD9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80182" y="620714"/>
            <a:ext cx="8964612" cy="54752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b="1"/>
              <a:t>Nedostatečná nebo jednostranná zátěž 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/>
              <a:t>          </a:t>
            </a:r>
            <a:r>
              <a:rPr lang="cs-CZ" altLang="cs-CZ" b="1">
                <a:solidFill>
                  <a:srgbClr val="FF3300"/>
                </a:solidFill>
              </a:rPr>
              <a:t>- nedostatek – atrofie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>
                <a:solidFill>
                  <a:srgbClr val="FF3300"/>
                </a:solidFill>
              </a:rPr>
              <a:t>          - jednostranná – svalová dysbalance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>
                <a:solidFill>
                  <a:srgbClr val="FF3300"/>
                </a:solidFill>
              </a:rPr>
              <a:t>           ( maladaptace)</a:t>
            </a:r>
            <a:endParaRPr lang="cs-CZ" altLang="cs-CZ" b="1"/>
          </a:p>
        </p:txBody>
      </p:sp>
      <p:pic>
        <p:nvPicPr>
          <p:cNvPr id="89091" name="Obrázek 3" descr="08_cl6_mice_tum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4" y="3141664"/>
            <a:ext cx="3538538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Obrázek 6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94" y="3141663"/>
            <a:ext cx="4300538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AD32092-A294-DF43-981E-50909D574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Pohybové prostředky</a:t>
            </a:r>
          </a:p>
        </p:txBody>
      </p:sp>
      <p:sp>
        <p:nvSpPr>
          <p:cNvPr id="90115" name="Zástupný symbol pro obsah 2"/>
          <p:cNvSpPr>
            <a:spLocks noGrp="1"/>
          </p:cNvSpPr>
          <p:nvPr>
            <p:ph idx="1"/>
          </p:nvPr>
        </p:nvSpPr>
        <p:spPr>
          <a:xfrm>
            <a:off x="457995" y="1600200"/>
            <a:ext cx="8507413" cy="4997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b="1">
                <a:solidFill>
                  <a:srgbClr val="FF0000"/>
                </a:solidFill>
              </a:rPr>
              <a:t>A, doplňkový sport </a:t>
            </a:r>
            <a:r>
              <a:rPr lang="cs-CZ" altLang="cs-CZ" b="1"/>
              <a:t>/ výběr - </a:t>
            </a:r>
            <a:r>
              <a:rPr lang="cs-CZ" altLang="cs-CZ"/>
              <a:t>zatěžujeme jiné svalové skupiny než u sportovní disciplíny/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/>
              <a:t>př. plavání 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b="1"/>
          </a:p>
          <a:p>
            <a:pPr eaLnBrk="1" hangingPunct="1">
              <a:buFont typeface="Wingdings" pitchFamily="2" charset="2"/>
              <a:buNone/>
            </a:pPr>
            <a:endParaRPr lang="cs-CZ" altLang="cs-CZ" b="1"/>
          </a:p>
          <a:p>
            <a:pPr eaLnBrk="1" hangingPunct="1">
              <a:buFont typeface="Wingdings" pitchFamily="2" charset="2"/>
              <a:buNone/>
            </a:pPr>
            <a:endParaRPr lang="cs-CZ" altLang="cs-CZ" b="1"/>
          </a:p>
          <a:p>
            <a:pPr eaLnBrk="1" hangingPunct="1">
              <a:buFont typeface="Wingdings" pitchFamily="2" charset="2"/>
              <a:buNone/>
            </a:pPr>
            <a:endParaRPr lang="cs-CZ" altLang="cs-CZ" b="1"/>
          </a:p>
          <a:p>
            <a:pPr eaLnBrk="1" hangingPunct="1">
              <a:buFont typeface="Wingdings" pitchFamily="2" charset="2"/>
              <a:buNone/>
            </a:pPr>
            <a:r>
              <a:rPr lang="cs-CZ" altLang="cs-CZ" b="1">
                <a:solidFill>
                  <a:srgbClr val="FF0000"/>
                </a:solidFill>
              </a:rPr>
              <a:t>B, kompenzační cvičení</a:t>
            </a:r>
            <a:r>
              <a:rPr lang="cs-CZ" altLang="cs-CZ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 typeface="Arial" charset="0"/>
              <a:buNone/>
            </a:pPr>
            <a:endParaRPr lang="cs-CZ" altLang="cs-CZ"/>
          </a:p>
        </p:txBody>
      </p:sp>
      <p:pic>
        <p:nvPicPr>
          <p:cNvPr id="90116" name="Obrázek 4" descr="cyklistik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19" y="2852739"/>
            <a:ext cx="1524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Obrázek 5" descr="be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5" y="3716338"/>
            <a:ext cx="1431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Obrázek 11" descr="t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07" y="3500439"/>
            <a:ext cx="25209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Obrázek 12" descr="kb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45" y="4708525"/>
            <a:ext cx="942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Obrázek 13" descr="imagesCALGTP5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45" y="3284539"/>
            <a:ext cx="16097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BE4C784-1695-F24A-A34C-F5D7D8CC2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A555B4-DB3E-C741-991E-75E968785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84" y="1830809"/>
            <a:ext cx="2764282" cy="2441872"/>
          </a:xfrm>
        </p:spPr>
        <p:txBody>
          <a:bodyPr vert="horz" lIns="68592" tIns="34296" rIns="68592" bIns="34296" rtlCol="0" anchor="b" anchorCtr="0">
            <a:normAutofit/>
          </a:bodyPr>
          <a:lstStyle/>
          <a:p>
            <a:r>
              <a:rPr lang="en-US" sz="4426" spc="-75" dirty="0" err="1"/>
              <a:t>RedCord</a:t>
            </a:r>
            <a:endParaRPr lang="en-US" sz="4426" spc="-75" dirty="0"/>
          </a:p>
        </p:txBody>
      </p:sp>
      <p:pic>
        <p:nvPicPr>
          <p:cNvPr id="7170" name="Picture 2" descr="RedCord Therapy - Afterglow Healing Arts">
            <a:extLst>
              <a:ext uri="{FF2B5EF4-FFF2-40B4-BE49-F238E27FC236}">
                <a16:creationId xmlns:a16="http://schemas.microsoft.com/office/drawing/2014/main" id="{E0F37617-B62A-6B4A-ACAA-E7D3A4C5CF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r="17954" b="1"/>
          <a:stretch/>
        </p:blipFill>
        <p:spPr bwMode="auto">
          <a:xfrm>
            <a:off x="3841148" y="1426601"/>
            <a:ext cx="4776282" cy="39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97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u="sng"/>
              <a:t>Kompenzační cviky zahrnují</a:t>
            </a:r>
            <a:endParaRPr lang="cs-CZ" altLang="cs-CZ"/>
          </a:p>
        </p:txBody>
      </p:sp>
      <p:sp>
        <p:nvSpPr>
          <p:cNvPr id="911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cs-CZ" altLang="cs-CZ"/>
              <a:t>protahování</a:t>
            </a:r>
          </a:p>
          <a:p>
            <a:pPr lvl="1" eaLnBrk="1" hangingPunct="1"/>
            <a:r>
              <a:rPr lang="cs-CZ" altLang="cs-CZ"/>
              <a:t>posilování</a:t>
            </a:r>
          </a:p>
          <a:p>
            <a:pPr lvl="1" eaLnBrk="1" hangingPunct="1"/>
            <a:r>
              <a:rPr lang="cs-CZ" altLang="cs-CZ"/>
              <a:t>relaxaci</a:t>
            </a:r>
          </a:p>
          <a:p>
            <a:pPr lvl="1" eaLnBrk="1" hangingPunct="1"/>
            <a:r>
              <a:rPr lang="cs-CZ" altLang="cs-CZ"/>
              <a:t>dechová cvičení</a:t>
            </a:r>
          </a:p>
          <a:p>
            <a:pPr lvl="1" eaLnBrk="1" hangingPunct="1"/>
            <a:r>
              <a:rPr lang="cs-CZ" altLang="cs-CZ"/>
              <a:t>rovnovážná cvičení</a:t>
            </a:r>
          </a:p>
          <a:p>
            <a:pPr lvl="1" eaLnBrk="1" hangingPunct="1"/>
            <a:r>
              <a:rPr lang="cs-CZ" altLang="cs-CZ"/>
              <a:t>rotační cvičení</a:t>
            </a:r>
          </a:p>
          <a:p>
            <a:pPr lvl="1" eaLnBrk="1" hangingPunct="1">
              <a:buFont typeface="Arial" charset="0"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F8BD6-151A-5649-AA00-9BB5D788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Charakteristika ledního hokeje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43EAEF-9163-4540-AC69-6537A3307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Typ zátěže: ?</a:t>
            </a:r>
          </a:p>
          <a:p>
            <a:r>
              <a:rPr lang="cs-CZ" dirty="0"/>
              <a:t>Intenzita zatížení: ?</a:t>
            </a:r>
          </a:p>
          <a:p>
            <a:r>
              <a:rPr lang="cs-CZ" dirty="0"/>
              <a:t>Doba trvání: ?</a:t>
            </a:r>
          </a:p>
          <a:p>
            <a:r>
              <a:rPr lang="cs-CZ" dirty="0"/>
              <a:t>Metabolické krytí: ?</a:t>
            </a:r>
            <a:br>
              <a:rPr lang="cs-CZ" dirty="0"/>
            </a:b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7274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ED8390-EEC9-B941-9AE9-7DC90CC9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Charakteristika ledního hokeje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EC512-D99B-4A42-AED8-DAB6F45A5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93" y="1171576"/>
            <a:ext cx="8066301" cy="3960000"/>
          </a:xfrm>
        </p:spPr>
        <p:txBody>
          <a:bodyPr/>
          <a:lstStyle/>
          <a:p>
            <a:r>
              <a:rPr lang="cs-CZ" sz="2400" dirty="0"/>
              <a:t>Typ zátěže: Intervalová se střídáním intenzity zatížení</a:t>
            </a:r>
          </a:p>
          <a:p>
            <a:r>
              <a:rPr lang="cs-CZ" sz="2400" dirty="0"/>
              <a:t>Intenzita zatížení: Střední až maximální</a:t>
            </a:r>
          </a:p>
          <a:p>
            <a:r>
              <a:rPr lang="cs-CZ" sz="2400" dirty="0"/>
              <a:t>Doba trvání: 3x 20 min</a:t>
            </a:r>
          </a:p>
          <a:p>
            <a:r>
              <a:rPr lang="cs-CZ" sz="2400" dirty="0"/>
              <a:t>Metabolické krytí: ATP-CP systém, anaerobní glykolýza, oxidativní fosforylace</a:t>
            </a:r>
          </a:p>
          <a:p>
            <a:endParaRPr lang="cs-CZ" sz="2400" dirty="0"/>
          </a:p>
          <a:p>
            <a:r>
              <a:rPr lang="cs-CZ" sz="2400" dirty="0"/>
              <a:t>Co z těchto informací mohu vyčíst? </a:t>
            </a:r>
          </a:p>
          <a:p>
            <a:r>
              <a:rPr lang="cs-CZ" sz="2400" dirty="0"/>
              <a:t>Jaké adaptace vznikají? </a:t>
            </a:r>
          </a:p>
          <a:p>
            <a:r>
              <a:rPr lang="cs-CZ" sz="2400" dirty="0"/>
              <a:t>Jaké je zatížení v tréninku a zápase? </a:t>
            </a:r>
          </a:p>
          <a:p>
            <a:r>
              <a:rPr lang="cs-CZ" sz="2400" dirty="0"/>
              <a:t>Jak ho regenerovat?</a:t>
            </a:r>
          </a:p>
          <a:p>
            <a:endParaRPr lang="cs-CZ" sz="2400" dirty="0"/>
          </a:p>
          <a:p>
            <a:endParaRPr lang="cs-CZ" sz="2400" dirty="0"/>
          </a:p>
          <a:p>
            <a:pPr algn="ctr"/>
            <a:r>
              <a:rPr lang="cs-CZ" sz="2400" dirty="0">
                <a:highlight>
                  <a:srgbClr val="FFFF00"/>
                </a:highlight>
              </a:rPr>
              <a:t>Nutné uzpůsobit trénink (a regeneraci) nárokům na daný sport (aktivitu)!</a:t>
            </a:r>
          </a:p>
        </p:txBody>
      </p:sp>
    </p:spTree>
    <p:extLst>
      <p:ext uri="{BB962C8B-B14F-4D97-AF65-F5344CB8AC3E}">
        <p14:creationId xmlns:p14="http://schemas.microsoft.com/office/powerpoint/2010/main" val="1293024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9EAA87-8FE6-D74E-B513-C035F2C6A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denního režim hráče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767C9C-E4E2-1845-9EAE-C035C3EEF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43" y="1449000"/>
            <a:ext cx="8066301" cy="3960000"/>
          </a:xfrm>
        </p:spPr>
        <p:txBody>
          <a:bodyPr/>
          <a:lstStyle/>
          <a:p>
            <a:r>
              <a:rPr lang="cs-CZ" dirty="0"/>
              <a:t>8:00 týmový sraz</a:t>
            </a:r>
          </a:p>
          <a:p>
            <a:endParaRPr lang="cs-CZ" dirty="0"/>
          </a:p>
          <a:p>
            <a:r>
              <a:rPr lang="cs-CZ" dirty="0"/>
              <a:t>9:00-10:00 trénink na ledě</a:t>
            </a:r>
          </a:p>
          <a:p>
            <a:endParaRPr lang="cs-CZ" dirty="0"/>
          </a:p>
          <a:p>
            <a:r>
              <a:rPr lang="cs-CZ" dirty="0"/>
              <a:t>12:00 oběd</a:t>
            </a:r>
          </a:p>
          <a:p>
            <a:endParaRPr lang="cs-CZ" dirty="0"/>
          </a:p>
          <a:p>
            <a:r>
              <a:rPr lang="cs-CZ" dirty="0"/>
              <a:t>14:00-15:00 kondice (posilovna)</a:t>
            </a:r>
          </a:p>
          <a:p>
            <a:endParaRPr lang="cs-CZ" dirty="0"/>
          </a:p>
          <a:p>
            <a:r>
              <a:rPr lang="cs-CZ" dirty="0"/>
              <a:t>18:00 večeře</a:t>
            </a:r>
          </a:p>
          <a:p>
            <a:endParaRPr lang="cs-CZ" dirty="0"/>
          </a:p>
          <a:p>
            <a:r>
              <a:rPr lang="cs-CZ" dirty="0"/>
              <a:t>21:00 spánek</a:t>
            </a:r>
          </a:p>
        </p:txBody>
      </p:sp>
    </p:spTree>
    <p:extLst>
      <p:ext uri="{BB962C8B-B14F-4D97-AF65-F5344CB8AC3E}">
        <p14:creationId xmlns:p14="http://schemas.microsoft.com/office/powerpoint/2010/main" val="2932368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767C9C-E4E2-1845-9EAE-C035C3EEF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43" y="411033"/>
            <a:ext cx="8066301" cy="3960000"/>
          </a:xfrm>
        </p:spPr>
        <p:txBody>
          <a:bodyPr/>
          <a:lstStyle/>
          <a:p>
            <a:r>
              <a:rPr lang="cs-CZ" dirty="0"/>
              <a:t>8:00 týmový sraz</a:t>
            </a:r>
          </a:p>
          <a:p>
            <a:r>
              <a:rPr lang="cs-CZ" i="1" dirty="0">
                <a:highlight>
                  <a:srgbClr val="FFFF00"/>
                </a:highlight>
              </a:rPr>
              <a:t>- rozcvička (</a:t>
            </a:r>
            <a:r>
              <a:rPr lang="cs-CZ" i="1" dirty="0" err="1">
                <a:highlight>
                  <a:srgbClr val="FFFF00"/>
                </a:highlight>
              </a:rPr>
              <a:t>warm</a:t>
            </a:r>
            <a:r>
              <a:rPr lang="cs-CZ" i="1" dirty="0">
                <a:highlight>
                  <a:srgbClr val="FFFF00"/>
                </a:highlight>
              </a:rPr>
              <a:t> up, dyn. strečink, aktivace,)</a:t>
            </a:r>
          </a:p>
          <a:p>
            <a:r>
              <a:rPr lang="cs-CZ" i="1" dirty="0">
                <a:highlight>
                  <a:srgbClr val="FFFF00"/>
                </a:highlight>
              </a:rPr>
              <a:t>- hydratace, výživa</a:t>
            </a:r>
          </a:p>
          <a:p>
            <a:r>
              <a:rPr lang="cs-CZ" dirty="0"/>
              <a:t>9:00-10:00 trénink na ledě</a:t>
            </a:r>
          </a:p>
          <a:p>
            <a:r>
              <a:rPr lang="cs-CZ" i="1" dirty="0">
                <a:highlight>
                  <a:srgbClr val="FFFF00"/>
                </a:highlight>
              </a:rPr>
              <a:t>- </a:t>
            </a:r>
            <a:r>
              <a:rPr lang="cs-CZ" i="1" dirty="0" err="1">
                <a:highlight>
                  <a:srgbClr val="FFFF00"/>
                </a:highlight>
              </a:rPr>
              <a:t>výklus</a:t>
            </a:r>
            <a:r>
              <a:rPr lang="cs-CZ" i="1" dirty="0">
                <a:highlight>
                  <a:srgbClr val="FFFF00"/>
                </a:highlight>
              </a:rPr>
              <a:t>/ vyšlapání na kole/ pohotovostní masáž</a:t>
            </a:r>
          </a:p>
          <a:p>
            <a:r>
              <a:rPr lang="cs-CZ" dirty="0"/>
              <a:t>12:00 oběd</a:t>
            </a:r>
          </a:p>
          <a:p>
            <a:r>
              <a:rPr lang="cs-CZ" i="1" dirty="0">
                <a:highlight>
                  <a:srgbClr val="FFFF00"/>
                </a:highlight>
              </a:rPr>
              <a:t>- rozcvička, </a:t>
            </a:r>
            <a:r>
              <a:rPr lang="cs-CZ" i="1" dirty="0" err="1">
                <a:highlight>
                  <a:srgbClr val="FFFF00"/>
                </a:highlight>
              </a:rPr>
              <a:t>foam</a:t>
            </a:r>
            <a:r>
              <a:rPr lang="cs-CZ" i="1" dirty="0">
                <a:highlight>
                  <a:srgbClr val="FFFF00"/>
                </a:highlight>
              </a:rPr>
              <a:t> </a:t>
            </a:r>
            <a:r>
              <a:rPr lang="cs-CZ" i="1" dirty="0" err="1">
                <a:highlight>
                  <a:srgbClr val="FFFF00"/>
                </a:highlight>
              </a:rPr>
              <a:t>rolling</a:t>
            </a:r>
            <a:endParaRPr lang="cs-CZ" i="1" dirty="0">
              <a:highlight>
                <a:srgbClr val="FFFF00"/>
              </a:highlight>
            </a:endParaRPr>
          </a:p>
          <a:p>
            <a:r>
              <a:rPr lang="cs-CZ" dirty="0"/>
              <a:t>14:00-15:00 kondice (posilovna)</a:t>
            </a:r>
          </a:p>
          <a:p>
            <a:pPr marL="457200" indent="-457200">
              <a:buFontTx/>
              <a:buChar char="-"/>
            </a:pPr>
            <a:r>
              <a:rPr lang="cs-CZ" i="1" dirty="0" err="1">
                <a:highlight>
                  <a:srgbClr val="FFFF00"/>
                </a:highlight>
              </a:rPr>
              <a:t>Výklus</a:t>
            </a:r>
            <a:r>
              <a:rPr lang="cs-CZ" i="1" dirty="0">
                <a:highlight>
                  <a:srgbClr val="FFFF00"/>
                </a:highlight>
              </a:rPr>
              <a:t>/ dechové relaxační techniky</a:t>
            </a:r>
          </a:p>
          <a:p>
            <a:pPr marL="457200" indent="-457200">
              <a:buFontTx/>
              <a:buChar char="-"/>
            </a:pPr>
            <a:r>
              <a:rPr lang="cs-CZ" i="1" dirty="0">
                <a:highlight>
                  <a:srgbClr val="FFFF00"/>
                </a:highlight>
              </a:rPr>
              <a:t>strečink/ masáž/ sauna/ vířivka</a:t>
            </a:r>
          </a:p>
          <a:p>
            <a:r>
              <a:rPr lang="cs-CZ" dirty="0"/>
              <a:t>18:00 večeře</a:t>
            </a:r>
          </a:p>
          <a:p>
            <a:r>
              <a:rPr lang="cs-CZ" i="1" dirty="0">
                <a:highlight>
                  <a:srgbClr val="FFFF00"/>
                </a:highlight>
              </a:rPr>
              <a:t>- Doplňky stravy na podporu spánku (hořčík),spánková hygiena, autogenní trénink</a:t>
            </a:r>
          </a:p>
          <a:p>
            <a:r>
              <a:rPr lang="cs-CZ" dirty="0"/>
              <a:t>21:00 spánek</a:t>
            </a:r>
          </a:p>
        </p:txBody>
      </p:sp>
    </p:spTree>
    <p:extLst>
      <p:ext uri="{BB962C8B-B14F-4D97-AF65-F5344CB8AC3E}">
        <p14:creationId xmlns:p14="http://schemas.microsoft.com/office/powerpoint/2010/main" val="2763163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>
                <a:solidFill>
                  <a:srgbClr val="FF5050"/>
                </a:solidFill>
              </a:rPr>
              <a:t>Kdy je nutná promyšlená regenerace 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Celková doba zatížení týdně</a:t>
            </a:r>
          </a:p>
          <a:p>
            <a:pPr eaLnBrk="1" hangingPunct="1"/>
            <a:r>
              <a:rPr lang="cs-CZ" altLang="cs-CZ" dirty="0"/>
              <a:t>Počet tréninkových jednotek týdně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Trénovanost jedince, věk…</a:t>
            </a:r>
          </a:p>
        </p:txBody>
      </p:sp>
    </p:spTree>
    <p:extLst>
      <p:ext uri="{BB962C8B-B14F-4D97-AF65-F5344CB8AC3E}">
        <p14:creationId xmlns:p14="http://schemas.microsoft.com/office/powerpoint/2010/main" val="64108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Regenerace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cs-CZ" altLang="cs-CZ" dirty="0">
                <a:solidFill>
                  <a:srgbClr val="66FFFF"/>
                </a:solidFill>
              </a:rPr>
              <a:t>Nesportovec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Běžný životní rytmus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Dostatek časového prostoru na pasivní i aktivní regeneraci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Nemusí být promyšlená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buFont typeface="Wingdings" pitchFamily="2" charset="2"/>
              <a:buNone/>
            </a:pPr>
            <a:endParaRPr lang="cs-CZ" altLang="cs-CZ" dirty="0">
              <a:solidFill>
                <a:srgbClr val="66FFFF"/>
              </a:solidFill>
            </a:endParaRPr>
          </a:p>
        </p:txBody>
      </p:sp>
      <p:sp>
        <p:nvSpPr>
          <p:cNvPr id="1126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cs-CZ" altLang="cs-CZ" dirty="0">
                <a:solidFill>
                  <a:srgbClr val="FF9966"/>
                </a:solidFill>
              </a:rPr>
              <a:t>Sportovec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Zahrnuta do komplexní přípravy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Málo časového prostoru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Velký význam, musí být promyšlená</a:t>
            </a:r>
          </a:p>
        </p:txBody>
      </p:sp>
    </p:spTree>
    <p:extLst>
      <p:ext uri="{BB962C8B-B14F-4D97-AF65-F5344CB8AC3E}">
        <p14:creationId xmlns:p14="http://schemas.microsoft.com/office/powerpoint/2010/main" val="4024813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>
                <a:solidFill>
                  <a:srgbClr val="FF5050"/>
                </a:solidFill>
              </a:rPr>
              <a:t>Proč regenerace 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cs-CZ" altLang="cs-CZ" dirty="0"/>
              <a:t>Chceme zvýšit výkon !!!!!</a:t>
            </a:r>
          </a:p>
          <a:p>
            <a:pPr marL="609600" indent="-609600">
              <a:buNone/>
            </a:pPr>
            <a:endParaRPr lang="cs-CZ" altLang="cs-CZ" dirty="0"/>
          </a:p>
          <a:p>
            <a:pPr marL="609600" indent="-609600">
              <a:buNone/>
            </a:pPr>
            <a:r>
              <a:rPr lang="cs-CZ" altLang="cs-CZ" dirty="0">
                <a:solidFill>
                  <a:schemeClr val="accent1"/>
                </a:solidFill>
              </a:rPr>
              <a:t>Regenerace může zvýšit intenzitu tréninkového procesu až o 15%</a:t>
            </a:r>
          </a:p>
          <a:p>
            <a:pPr marL="609600" indent="-609600">
              <a:buNone/>
            </a:pPr>
            <a:endParaRPr lang="cs-CZ" altLang="cs-CZ" dirty="0">
              <a:solidFill>
                <a:schemeClr val="accent1"/>
              </a:solidFill>
            </a:endParaRPr>
          </a:p>
          <a:p>
            <a:pPr marL="609600" indent="-609600">
              <a:buNone/>
            </a:pPr>
            <a:r>
              <a:rPr lang="cs-CZ" altLang="cs-CZ" dirty="0">
                <a:solidFill>
                  <a:schemeClr val="accent1"/>
                </a:solidFill>
              </a:rPr>
              <a:t>+ prevence před chronickým poškozením</a:t>
            </a:r>
          </a:p>
          <a:p>
            <a:pPr marL="609600" indent="-609600">
              <a:buNone/>
            </a:pPr>
            <a:endParaRPr lang="cs-CZ" altLang="cs-CZ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07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77052" y="1031262"/>
            <a:ext cx="8191484" cy="52466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dirty="0"/>
              <a:t>Regenerace musí být součástí tréninkových plánů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400" dirty="0">
              <a:solidFill>
                <a:srgbClr val="FF9966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dirty="0">
                <a:solidFill>
                  <a:srgbClr val="FF9966"/>
                </a:solidFill>
              </a:rPr>
              <a:t>Vhodná regenerační metoda prokazatelně snižuje: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výskyt </a:t>
            </a:r>
            <a:r>
              <a:rPr lang="cs-CZ" altLang="cs-CZ" sz="2400" dirty="0" err="1"/>
              <a:t>makrotraumat</a:t>
            </a:r>
            <a:r>
              <a:rPr lang="cs-CZ" altLang="cs-CZ" sz="2400" dirty="0"/>
              <a:t> 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výskyt </a:t>
            </a:r>
            <a:r>
              <a:rPr lang="cs-CZ" altLang="cs-CZ" sz="2400" dirty="0" err="1"/>
              <a:t>mikrotraumat</a:t>
            </a:r>
            <a:endParaRPr lang="cs-CZ" altLang="cs-CZ" sz="2400" dirty="0"/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400" dirty="0"/>
              <a:t>výskyt chronických poškození / max. zatížení až přetížení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532089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Na co je  regenerace 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>
                <a:solidFill>
                  <a:srgbClr val="FFC000"/>
                </a:solidFill>
              </a:rPr>
              <a:t>Pomáhá likvidovat únavu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/>
          </a:p>
          <a:p>
            <a:pPr eaLnBrk="1" hangingPunct="1">
              <a:buFont typeface="Wingdings" pitchFamily="2" charset="2"/>
              <a:buNone/>
            </a:pPr>
            <a:r>
              <a:rPr lang="cs-CZ" altLang="cs-CZ"/>
              <a:t>Únava vzniká:</a:t>
            </a:r>
          </a:p>
          <a:p>
            <a:pPr lvl="1" eaLnBrk="1" hangingPunct="1"/>
            <a:r>
              <a:rPr lang="cs-CZ" altLang="cs-CZ"/>
              <a:t>vyčerpáním zásob</a:t>
            </a:r>
          </a:p>
          <a:p>
            <a:pPr lvl="1" eaLnBrk="1" hangingPunct="1"/>
            <a:r>
              <a:rPr lang="cs-CZ" altLang="cs-CZ"/>
              <a:t>nahromaděním katabolitů</a:t>
            </a:r>
          </a:p>
        </p:txBody>
      </p:sp>
    </p:spTree>
    <p:extLst>
      <p:ext uri="{BB962C8B-B14F-4D97-AF65-F5344CB8AC3E}">
        <p14:creationId xmlns:p14="http://schemas.microsoft.com/office/powerpoint/2010/main" val="19898262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21.0.2123"/>
  <p:tag name="SLIDO_PRESENTATION_ID" val="00000000-0000-0000-0000-000000000000"/>
  <p:tag name="SLIDO_EVENT_UUID" val="b7c9bf94-905c-4e04-a267-35b7b6bbd866"/>
  <p:tag name="SLIDO_EVENT_SECTION_UUID" val="cd36525a-b59a-45f6-ac7b-e2216bbcb2da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PORT-CZ.potx" id="{EB88D0DB-7743-4528-9EE8-DD95BA8206E6}" vid="{F99CF5B8-3D60-4D07-AB66-45385955F63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698C7E9AFD7C4A86C023C4BA24DABA" ma:contentTypeVersion="13" ma:contentTypeDescription="Vytvoří nový dokument" ma:contentTypeScope="" ma:versionID="bce453324a7ee17dc6799ecb16a53e59">
  <xsd:schema xmlns:xsd="http://www.w3.org/2001/XMLSchema" xmlns:xs="http://www.w3.org/2001/XMLSchema" xmlns:p="http://schemas.microsoft.com/office/2006/metadata/properties" xmlns:ns3="a82729c4-b222-4718-a125-00e8f64353a0" xmlns:ns4="a8acf32c-5c5d-417b-a4a3-643e8e663b7b" targetNamespace="http://schemas.microsoft.com/office/2006/metadata/properties" ma:root="true" ma:fieldsID="8bcdc4103ad9c3352d6c5f4c06639070" ns3:_="" ns4:_="">
    <xsd:import namespace="a82729c4-b222-4718-a125-00e8f64353a0"/>
    <xsd:import namespace="a8acf32c-5c5d-417b-a4a3-643e8e663b7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729c4-b222-4718-a125-00e8f64353a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cf32c-5c5d-417b-a4a3-643e8e663b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ED6575-D65D-4F73-B0CF-319D0DEF91D7}">
  <ds:schemaRefs>
    <ds:schemaRef ds:uri="http://schemas.microsoft.com/office/2006/documentManagement/types"/>
    <ds:schemaRef ds:uri="a82729c4-b222-4718-a125-00e8f64353a0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dcmitype/"/>
    <ds:schemaRef ds:uri="a8acf32c-5c5d-417b-a4a3-643e8e663b7b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0344879-E69D-4BC9-A540-1893D4B900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2729c4-b222-4718-a125-00e8f64353a0"/>
    <ds:schemaRef ds:uri="a8acf32c-5c5d-417b-a4a3-643e8e663b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0209F5-0651-40A9-8837-DBEEDFC5F9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prezentace-sport-cz-4-3 (1)</Template>
  <TotalTime>728</TotalTime>
  <Words>1578</Words>
  <Application>Microsoft Office PowerPoint</Application>
  <PresentationFormat>Vlastní</PresentationFormat>
  <Paragraphs>338</Paragraphs>
  <Slides>48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Light</vt:lpstr>
      <vt:lpstr>Tahoma</vt:lpstr>
      <vt:lpstr>Wingdings</vt:lpstr>
      <vt:lpstr>Wingdings 2</vt:lpstr>
      <vt:lpstr>Prezentace_MU_CZ</vt:lpstr>
      <vt:lpstr>Motiv Office</vt:lpstr>
      <vt:lpstr>Prezentace aplikace PowerPoint</vt:lpstr>
      <vt:lpstr>Definice regenerace</vt:lpstr>
      <vt:lpstr>Komplexní regenerace má pozitivní vliv na zdatnost, výkonnost i výkon – ovlivňuje většinu limitujících faktorů</vt:lpstr>
      <vt:lpstr>Prezentace aplikace PowerPoint</vt:lpstr>
      <vt:lpstr>Kdy je nutná promyšlená regenerace ?</vt:lpstr>
      <vt:lpstr>Regenerace</vt:lpstr>
      <vt:lpstr>Proč regenerace ?</vt:lpstr>
      <vt:lpstr>Prezentace aplikace PowerPoint</vt:lpstr>
      <vt:lpstr>Na co je  regenerace ?</vt:lpstr>
      <vt:lpstr>Prezentace aplikace PowerPoint</vt:lpstr>
      <vt:lpstr>Prezentace aplikace PowerPoint</vt:lpstr>
      <vt:lpstr>Superkompenzace</vt:lpstr>
      <vt:lpstr>Prezentace aplikace PowerPoint</vt:lpstr>
      <vt:lpstr>Základní metabolické příčiny únavy</vt:lpstr>
      <vt:lpstr>Aerobní a anaerobní únava</vt:lpstr>
      <vt:lpstr>Doby obnovy energetických zdrojů</vt:lpstr>
      <vt:lpstr>Aerobní a anaerobní únava</vt:lpstr>
      <vt:lpstr>Druhy zátěže ve vztahu k regeneraci</vt:lpstr>
      <vt:lpstr>rychlost odstranění La po zatížení</vt:lpstr>
      <vt:lpstr>Dělení únavy</vt:lpstr>
      <vt:lpstr>Psychická a fyzická únava</vt:lpstr>
      <vt:lpstr>Projevy fyziologické únavy</vt:lpstr>
      <vt:lpstr>Patologická únava</vt:lpstr>
      <vt:lpstr>Patologická únava</vt:lpstr>
      <vt:lpstr>Monitoring únavy</vt:lpstr>
      <vt:lpstr>Borgova škála</vt:lpstr>
      <vt:lpstr>Zotavení / regenerace / = biologický proces obnovy přechodného poklesu funkčních schopností organismu</vt:lpstr>
      <vt:lpstr>Formy regenerace</vt:lpstr>
      <vt:lpstr>Prostředky regenerace</vt:lpstr>
      <vt:lpstr>Psychologické prostředky regenerace</vt:lpstr>
      <vt:lpstr>Psychologické prostředky</vt:lpstr>
      <vt:lpstr>Fyzikální prostředky regenerace</vt:lpstr>
      <vt:lpstr>fyzikální léčba = léčebné postupy využívající fyzikální energii </vt:lpstr>
      <vt:lpstr>Thera cane, theragun, foam roller apod.</vt:lpstr>
      <vt:lpstr>Vakuum-kompresní terapie</vt:lpstr>
      <vt:lpstr>Elektrosti-mulátor Compex</vt:lpstr>
      <vt:lpstr>Pulzní nízkofrekvenční magnetoterapie</vt:lpstr>
      <vt:lpstr>Kryokomora</vt:lpstr>
      <vt:lpstr>Negativní hydroterapie</vt:lpstr>
      <vt:lpstr>Pohybové prostředky regenerace</vt:lpstr>
      <vt:lpstr>Prezentace aplikace PowerPoint</vt:lpstr>
      <vt:lpstr>Pohybové prostředky</vt:lpstr>
      <vt:lpstr>RedCord</vt:lpstr>
      <vt:lpstr>Kompenzační cviky zahrnují</vt:lpstr>
      <vt:lpstr>Charakteristika ledního hokeje</vt:lpstr>
      <vt:lpstr>Charakteristika ledního hokeje</vt:lpstr>
      <vt:lpstr>Příklad denního režim hráče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výživy ve sportu</dc:title>
  <dc:creator>Michal Kumstát</dc:creator>
  <cp:lastModifiedBy>Lenka Bučková</cp:lastModifiedBy>
  <cp:revision>50</cp:revision>
  <cp:lastPrinted>1601-01-01T00:00:00Z</cp:lastPrinted>
  <dcterms:created xsi:type="dcterms:W3CDTF">2020-10-05T20:36:53Z</dcterms:created>
  <dcterms:modified xsi:type="dcterms:W3CDTF">2022-11-15T09:23:36Z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0x010100BF698C7E9AFD7C4A86C023C4BA24DABA</vt:lpwstr>
  </property>
  <property fmtid="{D5CDD505-2E9C-101B-9397-08002B2CF9AE}" pid="3" name="SlidoAppVersion">
    <vt:lpwstr>0.21.0.2123</vt:lpwstr>
  </property>
</Properties>
</file>