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68" r:id="rId6"/>
    <p:sldId id="259" r:id="rId7"/>
    <p:sldId id="270" r:id="rId8"/>
    <p:sldId id="271" r:id="rId9"/>
    <p:sldId id="281" r:id="rId10"/>
    <p:sldId id="272" r:id="rId11"/>
    <p:sldId id="273" r:id="rId12"/>
    <p:sldId id="274" r:id="rId13"/>
    <p:sldId id="260" r:id="rId14"/>
    <p:sldId id="280" r:id="rId15"/>
    <p:sldId id="261" r:id="rId16"/>
    <p:sldId id="262" r:id="rId17"/>
    <p:sldId id="263" r:id="rId18"/>
    <p:sldId id="264" r:id="rId19"/>
    <p:sldId id="277" r:id="rId20"/>
    <p:sldId id="265" r:id="rId21"/>
    <p:sldId id="266" r:id="rId22"/>
    <p:sldId id="267" r:id="rId23"/>
    <p:sldId id="279" r:id="rId2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D690D-B45E-44D5-9077-8EC3267E6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945" y="1961322"/>
            <a:ext cx="9212055" cy="1762539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Trávicí soustava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6BE5D4-7A79-4C26-900C-690C8CF49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6069" y="4883426"/>
            <a:ext cx="5314123" cy="1530626"/>
          </a:xfrm>
        </p:spPr>
        <p:txBody>
          <a:bodyPr>
            <a:normAutofit lnSpcReduction="10000"/>
          </a:bodyPr>
          <a:lstStyle/>
          <a:p>
            <a:pPr algn="l"/>
            <a:r>
              <a:rPr lang="cs-CZ" cap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Ing. Mgr. Jana Juříková, </a:t>
            </a:r>
            <a:r>
              <a:rPr lang="cs-CZ" cap="none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</a:t>
            </a:r>
            <a:r>
              <a:rPr lang="cs-CZ" cap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. D.</a:t>
            </a:r>
          </a:p>
          <a:p>
            <a:pPr algn="l"/>
            <a:r>
              <a:rPr lang="cs-CZ" cap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Katedra kineziologie</a:t>
            </a:r>
          </a:p>
          <a:p>
            <a:pPr algn="l"/>
            <a:r>
              <a:rPr lang="cs-CZ" cap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Fakulta sportovních studií</a:t>
            </a:r>
          </a:p>
          <a:p>
            <a:pPr algn="l"/>
            <a:r>
              <a:rPr lang="cs-CZ" cap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228282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A0229C1-A9D1-440E-911B-4732EDCC2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62" y="386790"/>
            <a:ext cx="7897091" cy="58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6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EBAFE53-4215-427D-B702-3265D835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62" y="1056904"/>
            <a:ext cx="8706638" cy="480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49F36-0E99-4257-B4EB-78874FBF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Postavení zubů v čelisti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C01B1B-5B43-4D55-A111-8B734C21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660" y="609600"/>
            <a:ext cx="4419600" cy="44100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CCB88FA-41FE-4A8A-9EA0-9F6E44A7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84" y="3223737"/>
            <a:ext cx="7479228" cy="33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6C8F1-2E15-4D57-B763-118F8EE3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331" y="-181638"/>
            <a:ext cx="10131425" cy="1456267"/>
          </a:xfrm>
        </p:spPr>
        <p:txBody>
          <a:bodyPr/>
          <a:lstStyle/>
          <a:p>
            <a:r>
              <a:rPr lang="cs-CZ" dirty="0"/>
              <a:t>hltan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5708AA-2E8D-4626-9614-95BC596B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9" y="856992"/>
            <a:ext cx="10131425" cy="4667002"/>
          </a:xfrm>
        </p:spPr>
        <p:txBody>
          <a:bodyPr>
            <a:normAutofit fontScale="85000" lnSpcReduction="20000"/>
          </a:bodyPr>
          <a:lstStyle/>
          <a:p>
            <a:r>
              <a:rPr lang="cs-CZ" sz="3200" dirty="0"/>
              <a:t>Dělí se na 3 části:</a:t>
            </a:r>
          </a:p>
          <a:p>
            <a:pPr lvl="1"/>
            <a:r>
              <a:rPr lang="cs-CZ" sz="3200" dirty="0"/>
              <a:t>Nosohltan (</a:t>
            </a:r>
            <a:r>
              <a:rPr lang="cs-CZ" sz="3200" dirty="0" err="1"/>
              <a:t>nasophyrynx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Ústní část hltanu (</a:t>
            </a:r>
            <a:r>
              <a:rPr lang="cs-CZ" sz="3200" dirty="0" err="1"/>
              <a:t>oropharynx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Hrtanová část hltanu (</a:t>
            </a:r>
            <a:r>
              <a:rPr lang="cs-CZ" sz="3200" dirty="0" err="1"/>
              <a:t>laryngopharynx</a:t>
            </a:r>
            <a:r>
              <a:rPr lang="cs-CZ" sz="3200" dirty="0"/>
              <a:t> = </a:t>
            </a:r>
            <a:r>
              <a:rPr lang="cs-CZ" sz="3200" dirty="0" err="1"/>
              <a:t>hypopharynx</a:t>
            </a:r>
            <a:r>
              <a:rPr lang="cs-CZ" sz="3200" dirty="0"/>
              <a:t>)</a:t>
            </a:r>
          </a:p>
          <a:p>
            <a:pPr marL="457200" lvl="1" indent="0">
              <a:buNone/>
            </a:pPr>
            <a:endParaRPr lang="cs-CZ" sz="3200" dirty="0"/>
          </a:p>
          <a:p>
            <a:r>
              <a:rPr lang="cs-CZ" sz="3300" dirty="0"/>
              <a:t>Funkce hltanu:</a:t>
            </a:r>
          </a:p>
          <a:p>
            <a:pPr lvl="1"/>
            <a:r>
              <a:rPr lang="cs-CZ" sz="3300" dirty="0"/>
              <a:t>má zajistit transport potravy a tekutin </a:t>
            </a:r>
          </a:p>
          <a:p>
            <a:pPr marL="457200" lvl="1" indent="0">
              <a:buNone/>
            </a:pPr>
            <a:r>
              <a:rPr lang="cs-CZ" sz="3300" dirty="0"/>
              <a:t>	do jícnu (polykání) </a:t>
            </a:r>
          </a:p>
          <a:p>
            <a:pPr lvl="1"/>
            <a:r>
              <a:rPr lang="cs-CZ" sz="3300" dirty="0"/>
              <a:t>prochází jím vdechovaný a vydechovaný vzduch</a:t>
            </a:r>
          </a:p>
          <a:p>
            <a:pPr lvl="1"/>
            <a:r>
              <a:rPr lang="cs-CZ" sz="3300" dirty="0"/>
              <a:t>je důležitý pro tvorbu řeči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268E7C-7344-44BC-9952-1B51E009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729" y="2645768"/>
            <a:ext cx="4061392" cy="41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7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3882E0B-46EA-441B-8088-06664F98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738" y="456229"/>
            <a:ext cx="4668789" cy="555268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BA5DC48-E3A6-4C9F-AED7-BAC99B9AC340}"/>
              </a:ext>
            </a:extLst>
          </p:cNvPr>
          <p:cNvSpPr txBox="1"/>
          <p:nvPr/>
        </p:nvSpPr>
        <p:spPr>
          <a:xfrm>
            <a:off x="451263" y="1002494"/>
            <a:ext cx="4156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Trávicí soustava </a:t>
            </a:r>
          </a:p>
          <a:p>
            <a:pPr algn="ctr"/>
            <a:r>
              <a:rPr lang="cs-CZ" sz="3600" dirty="0"/>
              <a:t>a </a:t>
            </a:r>
          </a:p>
          <a:p>
            <a:pPr algn="ctr"/>
            <a:r>
              <a:rPr lang="cs-CZ" sz="3600" dirty="0"/>
              <a:t>dýchací soustava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A77CA4-BCBB-435A-B3EB-63669C6FB0C1}"/>
              </a:ext>
            </a:extLst>
          </p:cNvPr>
          <p:cNvSpPr txBox="1"/>
          <p:nvPr/>
        </p:nvSpPr>
        <p:spPr>
          <a:xfrm>
            <a:off x="5472738" y="6078605"/>
            <a:ext cx="626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Radka Borovičková: O hlase a chrapotu (https://www.chatar-chalupar.cz/o-hlase-a-chrapotu/)</a:t>
            </a:r>
          </a:p>
        </p:txBody>
      </p:sp>
    </p:spTree>
    <p:extLst>
      <p:ext uri="{BB962C8B-B14F-4D97-AF65-F5344CB8AC3E}">
        <p14:creationId xmlns:p14="http://schemas.microsoft.com/office/powerpoint/2010/main" val="243902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00764-2665-48AB-AD30-E2839027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847" y="609600"/>
            <a:ext cx="7278379" cy="1456267"/>
          </a:xfrm>
        </p:spPr>
        <p:txBody>
          <a:bodyPr/>
          <a:lstStyle/>
          <a:p>
            <a:r>
              <a:rPr lang="cs-CZ" dirty="0"/>
              <a:t>jícen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D248C-000A-4992-B944-65322080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13" y="1683009"/>
            <a:ext cx="10131425" cy="3649133"/>
          </a:xfrm>
        </p:spPr>
        <p:txBody>
          <a:bodyPr>
            <a:normAutofit lnSpcReduction="10000"/>
          </a:bodyPr>
          <a:lstStyle/>
          <a:p>
            <a:endParaRPr lang="cs-CZ" sz="3200" dirty="0"/>
          </a:p>
          <a:p>
            <a:r>
              <a:rPr lang="cs-CZ" sz="3200" dirty="0"/>
              <a:t>Je složen ze 3 druhů svaloviny:</a:t>
            </a:r>
          </a:p>
          <a:p>
            <a:pPr lvl="1"/>
            <a:r>
              <a:rPr lang="cs-CZ" sz="3200" dirty="0"/>
              <a:t>V horní třetině – příčně pruhovaná</a:t>
            </a:r>
          </a:p>
          <a:p>
            <a:pPr lvl="1"/>
            <a:r>
              <a:rPr lang="cs-CZ" sz="3200" dirty="0"/>
              <a:t>V dolní třetině – hladká</a:t>
            </a:r>
          </a:p>
          <a:p>
            <a:pPr lvl="1"/>
            <a:r>
              <a:rPr lang="cs-CZ" sz="3200" dirty="0"/>
              <a:t>V prostřední třetině – smíšená příčně</a:t>
            </a:r>
          </a:p>
          <a:p>
            <a:pPr marL="457200" lvl="1" indent="0">
              <a:buNone/>
            </a:pPr>
            <a:r>
              <a:rPr lang="cs-CZ" sz="3200" dirty="0"/>
              <a:t>	pruhovaná s hladkou svalovinou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71CB69-D036-4206-9F5A-0D574F31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496" y="241300"/>
            <a:ext cx="2991591" cy="521846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07D9D56-B2ED-4609-A4CA-1A3415ACEC94}"/>
              </a:ext>
            </a:extLst>
          </p:cNvPr>
          <p:cNvSpPr txBox="1"/>
          <p:nvPr/>
        </p:nvSpPr>
        <p:spPr>
          <a:xfrm>
            <a:off x="3835731" y="5609840"/>
            <a:ext cx="80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Autor: </a:t>
            </a:r>
            <a:r>
              <a:rPr lang="cs-CZ" dirty="0" err="1"/>
              <a:t>Olek</a:t>
            </a:r>
            <a:r>
              <a:rPr lang="cs-CZ" dirty="0"/>
              <a:t> </a:t>
            </a:r>
            <a:r>
              <a:rPr lang="cs-CZ" dirty="0" err="1"/>
              <a:t>Remesz</a:t>
            </a:r>
            <a:r>
              <a:rPr lang="cs-CZ" dirty="0"/>
              <a:t> (wiki-</a:t>
            </a:r>
            <a:r>
              <a:rPr lang="cs-CZ" dirty="0" err="1"/>
              <a:t>pl</a:t>
            </a:r>
            <a:r>
              <a:rPr lang="cs-CZ" dirty="0"/>
              <a:t>: Orem, </a:t>
            </a:r>
            <a:r>
              <a:rPr lang="cs-CZ" dirty="0" err="1"/>
              <a:t>commons</a:t>
            </a:r>
            <a:r>
              <a:rPr lang="cs-CZ" dirty="0"/>
              <a:t>: Orem) – Vlastní dílo, CC BY-SA 2.5, https://commons.wikimedia.org/w/index.php?curid=2599304</a:t>
            </a:r>
          </a:p>
        </p:txBody>
      </p:sp>
    </p:spTree>
    <p:extLst>
      <p:ext uri="{BB962C8B-B14F-4D97-AF65-F5344CB8AC3E}">
        <p14:creationId xmlns:p14="http://schemas.microsoft.com/office/powerpoint/2010/main" val="318449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D735B-AD0E-42B3-94C4-AF1EC1C3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žaludek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D0335-44BF-40F0-8C22-174D4EC0D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Části žaludku:</a:t>
            </a:r>
          </a:p>
          <a:p>
            <a:pPr lvl="1"/>
            <a:r>
              <a:rPr lang="cs-CZ" sz="3200" dirty="0"/>
              <a:t>fundus</a:t>
            </a:r>
          </a:p>
          <a:p>
            <a:pPr lvl="1"/>
            <a:r>
              <a:rPr lang="cs-CZ" sz="3200" dirty="0"/>
              <a:t>česlo</a:t>
            </a:r>
          </a:p>
          <a:p>
            <a:pPr lvl="1"/>
            <a:r>
              <a:rPr lang="cs-CZ" sz="3200" dirty="0"/>
              <a:t>tělo žaludku</a:t>
            </a:r>
          </a:p>
          <a:p>
            <a:pPr lvl="1"/>
            <a:r>
              <a:rPr lang="cs-CZ" sz="3200" dirty="0"/>
              <a:t>vrátník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FE755F-5AA8-450B-B46F-235BAFF53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1" y="238125"/>
            <a:ext cx="60864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0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4352C-DAFC-463E-AAFE-173336D7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Tenké střevo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79B3B-F74B-495F-A212-E804DAFA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Dvanáctník</a:t>
            </a:r>
          </a:p>
          <a:p>
            <a:r>
              <a:rPr lang="cs-CZ" sz="3200" dirty="0"/>
              <a:t>Lačník</a:t>
            </a:r>
          </a:p>
          <a:p>
            <a:r>
              <a:rPr lang="cs-CZ" sz="3200" dirty="0"/>
              <a:t>kyčelník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09F92F-73BA-463E-B019-75C0ABD2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237" y="1465984"/>
            <a:ext cx="51911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6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69ACA-C5F1-4DA0-B187-7C837969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022" y="437338"/>
            <a:ext cx="6125956" cy="689113"/>
          </a:xfrm>
        </p:spPr>
        <p:txBody>
          <a:bodyPr/>
          <a:lstStyle/>
          <a:p>
            <a:r>
              <a:rPr lang="cs-CZ" dirty="0"/>
              <a:t>Tlusté střevo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BDDB83-EA36-4C59-8937-4119F3A2B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27" y="1347607"/>
            <a:ext cx="10131425" cy="5287617"/>
          </a:xfrm>
        </p:spPr>
        <p:txBody>
          <a:bodyPr>
            <a:noAutofit/>
          </a:bodyPr>
          <a:lstStyle/>
          <a:p>
            <a:r>
              <a:rPr lang="cs-CZ" sz="3200" dirty="0"/>
              <a:t>Slepé střevo </a:t>
            </a:r>
          </a:p>
          <a:p>
            <a:pPr marL="0" indent="0">
              <a:buNone/>
            </a:pPr>
            <a:r>
              <a:rPr lang="cs-CZ" sz="3200" dirty="0"/>
              <a:t>s červovitým výběžkem (apendix)</a:t>
            </a:r>
          </a:p>
          <a:p>
            <a:r>
              <a:rPr lang="cs-CZ" sz="3200" dirty="0"/>
              <a:t>Tračník</a:t>
            </a:r>
          </a:p>
          <a:p>
            <a:pPr lvl="1"/>
            <a:r>
              <a:rPr lang="cs-CZ" sz="3200" dirty="0"/>
              <a:t>Vzestupný tračník</a:t>
            </a:r>
          </a:p>
          <a:p>
            <a:pPr lvl="1"/>
            <a:r>
              <a:rPr lang="cs-CZ" sz="3200" dirty="0"/>
              <a:t>Příčný tračník</a:t>
            </a:r>
          </a:p>
          <a:p>
            <a:pPr lvl="1"/>
            <a:r>
              <a:rPr lang="cs-CZ" sz="3200" dirty="0"/>
              <a:t>Sestupný tračník</a:t>
            </a:r>
          </a:p>
          <a:p>
            <a:pPr lvl="1"/>
            <a:r>
              <a:rPr lang="cs-CZ" sz="3200" dirty="0"/>
              <a:t>Esovitá klička</a:t>
            </a:r>
          </a:p>
          <a:p>
            <a:r>
              <a:rPr lang="cs-CZ" sz="3400" dirty="0"/>
              <a:t>Konečník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EA3339-124D-4859-8E4D-0BD21068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723" y="164792"/>
            <a:ext cx="5212277" cy="55651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F7CDD4-6703-4404-A3E3-23D87C629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817" y="4266231"/>
            <a:ext cx="3358366" cy="24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3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D3BB5-0C89-435E-BC26-F9D93416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0521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Orgány mimo trubici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D4CF7A-2317-4240-AA0F-895421D2E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75" y="1211283"/>
            <a:ext cx="7485914" cy="529385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5CF9B83-5997-40F4-9735-EF187DE34754}"/>
              </a:ext>
            </a:extLst>
          </p:cNvPr>
          <p:cNvSpPr txBox="1"/>
          <p:nvPr/>
        </p:nvSpPr>
        <p:spPr>
          <a:xfrm>
            <a:off x="641268" y="1793174"/>
            <a:ext cx="299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Slinivka břišní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Játra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Žlučník</a:t>
            </a:r>
          </a:p>
        </p:txBody>
      </p:sp>
    </p:spTree>
    <p:extLst>
      <p:ext uri="{BB962C8B-B14F-4D97-AF65-F5344CB8AC3E}">
        <p14:creationId xmlns:p14="http://schemas.microsoft.com/office/powerpoint/2010/main" val="84718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0E2FB-31FA-4723-A5E8-4852344B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827" y="98961"/>
            <a:ext cx="10131425" cy="1456267"/>
          </a:xfrm>
        </p:spPr>
        <p:txBody>
          <a:bodyPr/>
          <a:lstStyle/>
          <a:p>
            <a:r>
              <a:rPr lang="cs-CZ" dirty="0"/>
              <a:t>Gastrointestinální trakt (GIT):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8A74AA-B54D-4E6E-8F50-A7C81B48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35035"/>
            <a:ext cx="10131425" cy="56229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/>
              <a:t>Orgány v trubici: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Dutina ústní</a:t>
            </a:r>
          </a:p>
          <a:p>
            <a:r>
              <a:rPr lang="cs-CZ" sz="3200" dirty="0"/>
              <a:t>Hltan </a:t>
            </a:r>
          </a:p>
          <a:p>
            <a:r>
              <a:rPr lang="cs-CZ" sz="3200" dirty="0"/>
              <a:t>Jícen</a:t>
            </a:r>
          </a:p>
          <a:p>
            <a:r>
              <a:rPr lang="cs-CZ" sz="3200" dirty="0"/>
              <a:t>Žaludek</a:t>
            </a:r>
          </a:p>
          <a:p>
            <a:r>
              <a:rPr lang="cs-CZ" sz="3200" dirty="0"/>
              <a:t>Tenké střevo</a:t>
            </a:r>
          </a:p>
          <a:p>
            <a:r>
              <a:rPr lang="cs-CZ" sz="3200" dirty="0"/>
              <a:t>Tlusté střevo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56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9A4EC-713C-4A7D-BF97-52C45737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Slinivka břišní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F3721-56C2-4C84-A055-E75FD80C3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99" y="2967567"/>
            <a:ext cx="10131425" cy="3649133"/>
          </a:xfrm>
        </p:spPr>
        <p:txBody>
          <a:bodyPr>
            <a:normAutofit/>
          </a:bodyPr>
          <a:lstStyle/>
          <a:p>
            <a:r>
              <a:rPr lang="cs-CZ" sz="3200" dirty="0"/>
              <a:t>V 1 útvaru 2 orgány:</a:t>
            </a:r>
          </a:p>
          <a:p>
            <a:pPr lvl="1"/>
            <a:r>
              <a:rPr lang="cs-CZ" sz="3200" dirty="0"/>
              <a:t>Exokrinní žláza – produkce trávicích enzymů: trypsin, chymotrypsin</a:t>
            </a:r>
          </a:p>
          <a:p>
            <a:pPr lvl="1"/>
            <a:r>
              <a:rPr lang="cs-CZ" sz="3200" dirty="0"/>
              <a:t>Endokrinní žláza – Langerhansovy ostrůvky produkují insulin (beta buňky) a glukagon (alfa buňky)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981001-0FCE-48A9-8ADF-4E3F1CB0E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4" y="303871"/>
            <a:ext cx="5553075" cy="33051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1C3C876-726A-488D-8FA0-9B0FB36F0206}"/>
              </a:ext>
            </a:extLst>
          </p:cNvPr>
          <p:cNvSpPr txBox="1"/>
          <p:nvPr/>
        </p:nvSpPr>
        <p:spPr>
          <a:xfrm>
            <a:off x="5953123" y="3609046"/>
            <a:ext cx="564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https://www.stefajir.cz/pankreas-obecne-informace</a:t>
            </a:r>
          </a:p>
        </p:txBody>
      </p:sp>
    </p:spTree>
    <p:extLst>
      <p:ext uri="{BB962C8B-B14F-4D97-AF65-F5344CB8AC3E}">
        <p14:creationId xmlns:p14="http://schemas.microsoft.com/office/powerpoint/2010/main" val="169726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0638F-238B-4ABB-B83F-486AA11E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játra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3A9C5-B02F-4A4F-AC44-BD8B2FAF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0919"/>
            <a:ext cx="10131425" cy="3649133"/>
          </a:xfrm>
        </p:spPr>
        <p:txBody>
          <a:bodyPr>
            <a:normAutofit/>
          </a:bodyPr>
          <a:lstStyle/>
          <a:p>
            <a:r>
              <a:rPr lang="cs-CZ" sz="3200" dirty="0"/>
              <a:t>Exokrinní žláza produkující žluč</a:t>
            </a:r>
          </a:p>
          <a:p>
            <a:r>
              <a:rPr lang="cs-CZ" sz="3200" dirty="0"/>
              <a:t>Účastní se metabolismu sacharidů</a:t>
            </a:r>
          </a:p>
          <a:p>
            <a:r>
              <a:rPr lang="cs-CZ" sz="3200" dirty="0"/>
              <a:t>Účastní se metabolismu tuků</a:t>
            </a:r>
          </a:p>
          <a:p>
            <a:r>
              <a:rPr lang="cs-CZ" sz="3200" dirty="0"/>
              <a:t>Mají významnou detoxikační funkci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F13825-06CE-485D-87ED-B2892199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174" y="609600"/>
            <a:ext cx="5707764" cy="54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A49B8-F3A5-43C5-A138-5B52EACC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596" y="268047"/>
            <a:ext cx="10131425" cy="1456267"/>
          </a:xfrm>
        </p:spPr>
        <p:txBody>
          <a:bodyPr/>
          <a:lstStyle/>
          <a:p>
            <a:r>
              <a:rPr lang="cs-CZ" dirty="0"/>
              <a:t>žlučník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3EB01-1890-44E6-9C0E-3A4F230C3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39" y="355889"/>
            <a:ext cx="10131425" cy="3649133"/>
          </a:xfrm>
        </p:spPr>
        <p:txBody>
          <a:bodyPr>
            <a:normAutofit/>
          </a:bodyPr>
          <a:lstStyle/>
          <a:p>
            <a:r>
              <a:rPr lang="cs-CZ" sz="3200" dirty="0"/>
              <a:t>Žlučník slouží jako zásobárna žluči. </a:t>
            </a:r>
          </a:p>
          <a:p>
            <a:r>
              <a:rPr lang="cs-CZ" sz="3200" dirty="0"/>
              <a:t>Žluč je tvořena v játrech.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0EC50B-DF31-45EF-A993-D618D7FF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119" y="2356647"/>
            <a:ext cx="6276975" cy="40195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ACEFDEE-5554-4219-8738-31A108B2ADF9}"/>
              </a:ext>
            </a:extLst>
          </p:cNvPr>
          <p:cNvSpPr txBox="1"/>
          <p:nvPr/>
        </p:nvSpPr>
        <p:spPr>
          <a:xfrm>
            <a:off x="5047013" y="6405287"/>
            <a:ext cx="649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https://www.stefajir.cz/zlucnik-obecne-informace</a:t>
            </a:r>
          </a:p>
        </p:txBody>
      </p:sp>
    </p:spTree>
    <p:extLst>
      <p:ext uri="{BB962C8B-B14F-4D97-AF65-F5344CB8AC3E}">
        <p14:creationId xmlns:p14="http://schemas.microsoft.com/office/powerpoint/2010/main" val="1303098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6394A98-FBBB-45B0-82D2-5DA2C80F2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61" y="1520043"/>
            <a:ext cx="7075494" cy="41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7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A9F91-3F6F-4CD6-9737-C5534B90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Gastrointestinální trakt (GIT):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AF4EC-EDF2-469B-AAAF-5586D9FD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Játra</a:t>
            </a:r>
          </a:p>
          <a:p>
            <a:r>
              <a:rPr lang="cs-CZ" sz="3200" dirty="0"/>
              <a:t>Žlučník</a:t>
            </a:r>
          </a:p>
          <a:p>
            <a:r>
              <a:rPr lang="cs-CZ" sz="3200" dirty="0"/>
              <a:t>Slinivka břišní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3837BD-0EEA-4DFB-81FA-1196EA401659}"/>
              </a:ext>
            </a:extLst>
          </p:cNvPr>
          <p:cNvSpPr txBox="1"/>
          <p:nvPr/>
        </p:nvSpPr>
        <p:spPr>
          <a:xfrm>
            <a:off x="685801" y="2339439"/>
            <a:ext cx="442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Orgány mimo trubici:</a:t>
            </a:r>
          </a:p>
        </p:txBody>
      </p:sp>
    </p:spTree>
    <p:extLst>
      <p:ext uri="{BB962C8B-B14F-4D97-AF65-F5344CB8AC3E}">
        <p14:creationId xmlns:p14="http://schemas.microsoft.com/office/powerpoint/2010/main" val="84015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CD92B-2544-4364-970A-FD574415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Orgány v trubici</a:t>
            </a:r>
          </a:p>
        </p:txBody>
      </p:sp>
    </p:spTree>
    <p:extLst>
      <p:ext uri="{BB962C8B-B14F-4D97-AF65-F5344CB8AC3E}">
        <p14:creationId xmlns:p14="http://schemas.microsoft.com/office/powerpoint/2010/main" val="187844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BE31FDF-C6D9-4A5F-9982-7DFBF9FC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679" y="217120"/>
            <a:ext cx="5722641" cy="64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3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299BF-7EEF-4D36-AE98-CC3106DD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226" y="609601"/>
            <a:ext cx="2690191" cy="457200"/>
          </a:xfrm>
        </p:spPr>
        <p:txBody>
          <a:bodyPr>
            <a:normAutofit fontScale="90000"/>
          </a:bodyPr>
          <a:lstStyle/>
          <a:p>
            <a:r>
              <a:rPr lang="cs-CZ" dirty="0"/>
              <a:t>Dutina ústní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F7C78-EAF4-46FB-8356-9A2BD4AFC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1" y="1285461"/>
            <a:ext cx="10131425" cy="5473147"/>
          </a:xfrm>
        </p:spPr>
        <p:txBody>
          <a:bodyPr>
            <a:noAutofit/>
          </a:bodyPr>
          <a:lstStyle/>
          <a:p>
            <a:r>
              <a:rPr lang="cs-CZ" sz="2800" dirty="0"/>
              <a:t>Předsíň dutiny ústní:</a:t>
            </a:r>
          </a:p>
          <a:p>
            <a:pPr lvl="1"/>
            <a:r>
              <a:rPr lang="cs-CZ" sz="2800" dirty="0"/>
              <a:t>Rty</a:t>
            </a:r>
          </a:p>
          <a:p>
            <a:pPr lvl="1"/>
            <a:r>
              <a:rPr lang="cs-CZ" sz="2800" dirty="0"/>
              <a:t>Tváře</a:t>
            </a:r>
          </a:p>
          <a:p>
            <a:pPr lvl="1"/>
            <a:r>
              <a:rPr lang="cs-CZ" sz="2800" dirty="0"/>
              <a:t>Dáseň</a:t>
            </a:r>
          </a:p>
          <a:p>
            <a:r>
              <a:rPr lang="cs-CZ" sz="2800" dirty="0"/>
              <a:t>Vlastní dutina ústní:</a:t>
            </a:r>
          </a:p>
          <a:p>
            <a:pPr lvl="1"/>
            <a:r>
              <a:rPr lang="cs-CZ" sz="2800" dirty="0"/>
              <a:t>Zuby </a:t>
            </a:r>
          </a:p>
          <a:p>
            <a:pPr lvl="1"/>
            <a:r>
              <a:rPr lang="cs-CZ" sz="2800" dirty="0"/>
              <a:t>Jazyk</a:t>
            </a:r>
          </a:p>
          <a:p>
            <a:pPr lvl="1"/>
            <a:r>
              <a:rPr lang="cs-CZ" sz="2800" dirty="0"/>
              <a:t>Patro</a:t>
            </a:r>
          </a:p>
          <a:p>
            <a:pPr lvl="1"/>
            <a:r>
              <a:rPr lang="cs-CZ" sz="2800" dirty="0"/>
              <a:t>Mandle patrová</a:t>
            </a:r>
          </a:p>
          <a:p>
            <a:pPr lvl="1"/>
            <a:r>
              <a:rPr lang="cs-CZ" sz="2800" dirty="0"/>
              <a:t>Slinné žlázy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E438F0-6A68-4A85-8D49-F8D75F4D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456" y="1520722"/>
            <a:ext cx="51435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1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2FEBAB-DE93-4478-9FE5-49409C393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1019175"/>
            <a:ext cx="68294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7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C625BE-24CE-43BD-A0EC-B7FE6E0A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34" y="876309"/>
            <a:ext cx="7068958" cy="49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8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49AFEB0-3B3F-4F80-AEC1-E18DFFA1D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06" y="748146"/>
            <a:ext cx="10314406" cy="494013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CF7C0A7-D3E9-4E2D-914B-92FF1885E6B4}"/>
              </a:ext>
            </a:extLst>
          </p:cNvPr>
          <p:cNvSpPr txBox="1"/>
          <p:nvPr/>
        </p:nvSpPr>
        <p:spPr>
          <a:xfrm>
            <a:off x="717006" y="5925188"/>
            <a:ext cx="765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https://www.studio32.cz/vyvoj-zubu/</a:t>
            </a:r>
          </a:p>
        </p:txBody>
      </p:sp>
    </p:spTree>
    <p:extLst>
      <p:ext uri="{BB962C8B-B14F-4D97-AF65-F5344CB8AC3E}">
        <p14:creationId xmlns:p14="http://schemas.microsoft.com/office/powerpoint/2010/main" val="542628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206</TotalTime>
  <Words>364</Words>
  <Application>Microsoft Office PowerPoint</Application>
  <PresentationFormat>Širokoúhlá obrazovka</PresentationFormat>
  <Paragraphs>94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Nebe</vt:lpstr>
      <vt:lpstr>Trávicí soustava</vt:lpstr>
      <vt:lpstr>Gastrointestinální trakt (GIT):</vt:lpstr>
      <vt:lpstr>Gastrointestinální trakt (GIT):</vt:lpstr>
      <vt:lpstr>Orgány v trubici</vt:lpstr>
      <vt:lpstr>Prezentace aplikace PowerPoint</vt:lpstr>
      <vt:lpstr>Dutina ústní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Postavení zubů v čelisti</vt:lpstr>
      <vt:lpstr>hltan</vt:lpstr>
      <vt:lpstr>Prezentace aplikace PowerPoint</vt:lpstr>
      <vt:lpstr>jícen</vt:lpstr>
      <vt:lpstr>žaludek</vt:lpstr>
      <vt:lpstr>Tenké střevo</vt:lpstr>
      <vt:lpstr>Tlusté střevo</vt:lpstr>
      <vt:lpstr>Orgány mimo trubici</vt:lpstr>
      <vt:lpstr>Slinivka břišní</vt:lpstr>
      <vt:lpstr>játra</vt:lpstr>
      <vt:lpstr>žlučník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GASTROINTESTINÁLNÍHO TRAKTU</dc:title>
  <dc:creator>Jana Juříková</dc:creator>
  <cp:lastModifiedBy>Jana Juříková</cp:lastModifiedBy>
  <cp:revision>29</cp:revision>
  <cp:lastPrinted>2023-09-19T14:08:18Z</cp:lastPrinted>
  <dcterms:created xsi:type="dcterms:W3CDTF">2020-10-06T18:21:05Z</dcterms:created>
  <dcterms:modified xsi:type="dcterms:W3CDTF">2023-11-11T22:21:47Z</dcterms:modified>
</cp:coreProperties>
</file>