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712563"/>
            <a:ext cx="11361600" cy="1912135"/>
          </a:xfrm>
        </p:spPr>
        <p:txBody>
          <a:bodyPr/>
          <a:lstStyle/>
          <a:p>
            <a:pPr algn="ctr">
              <a:lnSpc>
                <a:spcPts val="5200"/>
              </a:lnSpc>
            </a:pPr>
            <a:r>
              <a:rPr lang="cs-CZ" altLang="cs-CZ" dirty="0"/>
              <a:t>Pedagogika sportu</a:t>
            </a:r>
            <a:br>
              <a:rPr lang="cs-CZ" altLang="cs-CZ" dirty="0"/>
            </a:br>
            <a:r>
              <a:rPr lang="cs-CZ" altLang="cs-CZ" dirty="0"/>
              <a:t>pro sportovní trenéry</a:t>
            </a:r>
            <a:br>
              <a:rPr lang="cs-CZ" altLang="cs-CZ" dirty="0"/>
            </a:br>
            <a:r>
              <a:rPr lang="cs-CZ" altLang="cs-CZ" dirty="0"/>
              <a:t>Úvod</a:t>
            </a:r>
            <a:br>
              <a:rPr lang="cs-CZ" altLang="cs-CZ" dirty="0"/>
            </a:br>
            <a:r>
              <a:rPr lang="cs-CZ" altLang="cs-CZ" sz="1800" dirty="0"/>
              <a:t>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 </a:t>
            </a:r>
            <a:br>
              <a:rPr lang="cs-CZ" alt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936569"/>
            <a:ext cx="11361600" cy="1834644"/>
          </a:xfrm>
        </p:spPr>
        <p:txBody>
          <a:bodyPr/>
          <a:lstStyle/>
          <a:p>
            <a:pPr algn="ctr"/>
            <a:r>
              <a:rPr lang="cs-CZ" altLang="cs-CZ" b="1" dirty="0"/>
              <a:t>13. 11. 2022</a:t>
            </a:r>
          </a:p>
          <a:p>
            <a:pPr algn="ctr"/>
            <a:r>
              <a:rPr lang="cs-CZ" altLang="cs-CZ" b="1" dirty="0"/>
              <a:t>Vladimír Jůva</a:t>
            </a:r>
            <a:br>
              <a:rPr lang="cs-CZ" altLang="cs-CZ" b="1" dirty="0"/>
            </a:br>
            <a:r>
              <a:rPr lang="cs-CZ" altLang="cs-CZ" b="1" dirty="0"/>
              <a:t>Fakulta sportovních studií MU</a:t>
            </a:r>
            <a:br>
              <a:rPr lang="cs-CZ" altLang="cs-CZ" b="1" dirty="0"/>
            </a:br>
            <a:r>
              <a:rPr lang="cs-CZ" altLang="cs-CZ" b="1" dirty="0">
                <a:hlinkClick r:id="rId2"/>
              </a:rPr>
              <a:t>juva@fsps.muni.cz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14737-2476-4ED9-9A51-2A65F7BDE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61E2B9-8C0B-45D1-ACBE-BA5B123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1BED3-91E7-49CC-A22E-72A52980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4066"/>
            <a:ext cx="10753200" cy="4713934"/>
          </a:xfrm>
        </p:spPr>
        <p:txBody>
          <a:bodyPr/>
          <a:lstStyle/>
          <a:p>
            <a:pPr>
              <a:buNone/>
            </a:pPr>
            <a:r>
              <a:rPr lang="cs-CZ" altLang="cs-CZ" b="1" dirty="0"/>
              <a:t>Sportovní edukace by měla být:</a:t>
            </a:r>
            <a:r>
              <a:rPr lang="cs-CZ" altLang="cs-CZ" dirty="0"/>
              <a:t>	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demokratická </a:t>
            </a:r>
            <a:r>
              <a:rPr lang="cs-CZ" altLang="cs-CZ" dirty="0"/>
              <a:t>– rovnost šancí </a:t>
            </a:r>
            <a:br>
              <a:rPr lang="cs-CZ" altLang="cs-CZ" dirty="0"/>
            </a:br>
            <a:r>
              <a:rPr lang="cs-CZ" altLang="cs-CZ" dirty="0"/>
              <a:t>(např. genderové problémy, ekonomické zázemí, …)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humanistická </a:t>
            </a:r>
            <a:r>
              <a:rPr lang="cs-CZ" altLang="cs-CZ" dirty="0"/>
              <a:t>– úcta a respekt ke sportovci = </a:t>
            </a:r>
            <a:r>
              <a:rPr lang="cs-CZ" altLang="cs-CZ" b="1" dirty="0">
                <a:solidFill>
                  <a:srgbClr val="FF0000"/>
                </a:solidFill>
              </a:rPr>
              <a:t>trenérství orientované na sportovce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pluralitní </a:t>
            </a:r>
            <a:r>
              <a:rPr lang="cs-CZ" altLang="cs-CZ" dirty="0"/>
              <a:t>– obsah, pojetí, diskuse, ...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integrující </a:t>
            </a:r>
            <a:r>
              <a:rPr lang="cs-CZ" altLang="cs-CZ" dirty="0"/>
              <a:t>– pro znevýhodněné</a:t>
            </a:r>
            <a:br>
              <a:rPr lang="cs-CZ" altLang="cs-CZ" dirty="0"/>
            </a:br>
            <a:r>
              <a:rPr lang="cs-CZ" altLang="cs-CZ" dirty="0"/>
              <a:t>(integrace, inkluze x separace)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permanentní </a:t>
            </a:r>
            <a:r>
              <a:rPr lang="cs-CZ" altLang="cs-CZ" dirty="0"/>
              <a:t>– po celý život</a:t>
            </a:r>
          </a:p>
          <a:p>
            <a:r>
              <a:rPr lang="cs-CZ" altLang="cs-CZ" dirty="0"/>
              <a:t>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638F7-5B70-4C99-A660-A4F165541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EA2BD-3679-4FAD-A179-8CD8CB0D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A5B003-A286-48C2-9FE1-53ACFE6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026"/>
            <a:ext cx="10753200" cy="4653974"/>
          </a:xfrm>
        </p:spPr>
        <p:txBody>
          <a:bodyPr/>
          <a:lstStyle/>
          <a:p>
            <a:pPr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Sportovní edukace má rysy: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chemeClr val="tx2"/>
                </a:solidFill>
                <a:latin typeface="Arial" panose="020B0604020202020204" pitchFamily="34" charset="0"/>
              </a:rPr>
              <a:t>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ve vzdělávacích institucích (např. školní TV, VŠ sportovní studium, </a:t>
            </a: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trenérské licence</a:t>
            </a:r>
            <a:r>
              <a:rPr lang="cs-CZ" altLang="cs-CZ" sz="3200" dirty="0">
                <a:latin typeface="Arial" panose="020B0604020202020204" pitchFamily="34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dirty="0">
                <a:latin typeface="Arial" panose="020B0604020202020204" pitchFamily="34" charset="0"/>
              </a:rPr>
              <a:t>– mimo formální vzdělávací systém (např. sportovní kroužky, </a:t>
            </a: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semináře pro trenéry</a:t>
            </a:r>
            <a:r>
              <a:rPr lang="cs-CZ" altLang="cs-CZ" sz="3200" dirty="0">
                <a:latin typeface="Arial" panose="020B0604020202020204" pitchFamily="34" charset="0"/>
              </a:rPr>
              <a:t>, …)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 neorganizované (každodenní) zkušenost (např. sledování kvalitních TV sportovních pořadů, filmy – např. </a:t>
            </a:r>
            <a:r>
              <a:rPr lang="cs-CZ" altLang="cs-CZ" sz="3200" i="1" dirty="0">
                <a:latin typeface="Arial" panose="020B0604020202020204" pitchFamily="34" charset="0"/>
              </a:rPr>
              <a:t>„Zátopek“</a:t>
            </a:r>
            <a:r>
              <a:rPr lang="cs-CZ" altLang="cs-CZ" sz="3200" dirty="0">
                <a:latin typeface="Arial" panose="020B0604020202020204" pitchFamily="34" charset="0"/>
              </a:rPr>
              <a:t> – či knihy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se sportovní problematikou, diskuse s přáteli o sportu, …)</a:t>
            </a:r>
          </a:p>
        </p:txBody>
      </p:sp>
    </p:spTree>
    <p:extLst>
      <p:ext uri="{BB962C8B-B14F-4D97-AF65-F5344CB8AC3E}">
        <p14:creationId xmlns:p14="http://schemas.microsoft.com/office/powerpoint/2010/main" val="367966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2CB2CB-DD1F-422B-A42E-F80A94197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0540E3-6C24-4F74-82F4-FFD06F7CA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734"/>
            <a:ext cx="10753200" cy="621266"/>
          </a:xfrm>
        </p:spPr>
        <p:txBody>
          <a:bodyPr/>
          <a:lstStyle/>
          <a:p>
            <a:r>
              <a:rPr lang="cs-CZ" altLang="cs-CZ" dirty="0"/>
              <a:t>Základní literatura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D02DF4-950C-42AD-8F12-DA27C257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000"/>
            <a:ext cx="10753200" cy="556967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JANSA, P. a kol. </a:t>
            </a:r>
            <a:r>
              <a:rPr lang="cs-CZ" b="1" i="1" dirty="0">
                <a:solidFill>
                  <a:srgbClr val="FF0000"/>
                </a:solidFill>
              </a:rPr>
              <a:t>Pedagogika sportu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  <a:r>
              <a:rPr lang="cs-CZ" dirty="0">
                <a:solidFill>
                  <a:srgbClr val="FF0000"/>
                </a:solidFill>
              </a:rPr>
              <a:t>Vydání druhé. Praha : Karolinum, 2018. ISBN 978-80-246-3986-4.</a:t>
            </a:r>
          </a:p>
          <a:p>
            <a:r>
              <a:rPr lang="cs-CZ" cap="all" dirty="0">
                <a:solidFill>
                  <a:srgbClr val="FF0000"/>
                </a:solidFill>
              </a:rPr>
              <a:t>Jůva</a:t>
            </a:r>
            <a:r>
              <a:rPr lang="cs-CZ" dirty="0">
                <a:solidFill>
                  <a:srgbClr val="FF0000"/>
                </a:solidFill>
              </a:rPr>
              <a:t>, V. </a:t>
            </a:r>
            <a:r>
              <a:rPr lang="cs-CZ" i="1" dirty="0">
                <a:solidFill>
                  <a:srgbClr val="FF0000"/>
                </a:solidFill>
              </a:rPr>
              <a:t>Vybraná témata z pedagogiky sportu</a:t>
            </a:r>
            <a:r>
              <a:rPr lang="cs-CZ" dirty="0">
                <a:solidFill>
                  <a:srgbClr val="FF0000"/>
                </a:solidFill>
              </a:rPr>
              <a:t>. http://www.fsps.muni.cz/impact/uvod-do-pedagogiky-sportu </a:t>
            </a:r>
          </a:p>
          <a:p>
            <a:r>
              <a:rPr lang="cs-CZ" cap="all" dirty="0">
                <a:solidFill>
                  <a:srgbClr val="0000DC"/>
                </a:solidFill>
              </a:rPr>
              <a:t>Svoboda</a:t>
            </a:r>
            <a:r>
              <a:rPr lang="cs-CZ" dirty="0">
                <a:solidFill>
                  <a:srgbClr val="0000DC"/>
                </a:solidFill>
              </a:rPr>
              <a:t>, B. </a:t>
            </a:r>
            <a:r>
              <a:rPr lang="cs-CZ" i="1" dirty="0">
                <a:solidFill>
                  <a:srgbClr val="0000DC"/>
                </a:solidFill>
              </a:rPr>
              <a:t>Pedagogika sportu</a:t>
            </a:r>
            <a:r>
              <a:rPr lang="cs-CZ" dirty="0">
                <a:solidFill>
                  <a:srgbClr val="0000DC"/>
                </a:solidFill>
              </a:rPr>
              <a:t>. Praha : Karolinum, 2000. ISBN 80-246-0156-7.</a:t>
            </a:r>
          </a:p>
          <a:p>
            <a:r>
              <a:rPr lang="cs-CZ" dirty="0">
                <a:solidFill>
                  <a:srgbClr val="0000DC"/>
                </a:solidFill>
              </a:rPr>
              <a:t>JANSA, P. a kol. </a:t>
            </a:r>
            <a:r>
              <a:rPr lang="cs-CZ" i="1" dirty="0">
                <a:solidFill>
                  <a:srgbClr val="0000DC"/>
                </a:solidFill>
              </a:rPr>
              <a:t>Sportovní příprava: vybrané </a:t>
            </a:r>
            <a:r>
              <a:rPr lang="cs-CZ" i="1" dirty="0" err="1">
                <a:solidFill>
                  <a:srgbClr val="0000DC"/>
                </a:solidFill>
              </a:rPr>
              <a:t>kinantropologické</a:t>
            </a:r>
            <a:r>
              <a:rPr lang="cs-CZ" i="1" dirty="0">
                <a:solidFill>
                  <a:srgbClr val="0000DC"/>
                </a:solidFill>
              </a:rPr>
              <a:t> obory k podpoře aktivního životního stylu</a:t>
            </a:r>
            <a:r>
              <a:rPr lang="cs-CZ" dirty="0">
                <a:solidFill>
                  <a:srgbClr val="0000DC"/>
                </a:solidFill>
              </a:rPr>
              <a:t>. </a:t>
            </a:r>
            <a:r>
              <a:rPr lang="cs-CZ" dirty="0" err="1">
                <a:solidFill>
                  <a:srgbClr val="0000DC"/>
                </a:solidFill>
              </a:rPr>
              <a:t>Rozš</a:t>
            </a:r>
            <a:r>
              <a:rPr lang="cs-CZ" dirty="0">
                <a:solidFill>
                  <a:srgbClr val="0000DC"/>
                </a:solidFill>
              </a:rPr>
              <a:t>. 2. vyd. Praha : Q-art, 2009. ISBN 978-80-903280-9-9. (Především kapitola 1 a 2)</a:t>
            </a:r>
          </a:p>
          <a:p>
            <a:r>
              <a:rPr lang="cs-CZ" dirty="0">
                <a:solidFill>
                  <a:srgbClr val="0000DC"/>
                </a:solidFill>
              </a:rPr>
              <a:t>Vybrané články v časopisech </a:t>
            </a:r>
            <a:r>
              <a:rPr lang="cs-CZ" dirty="0"/>
              <a:t>– </a:t>
            </a:r>
            <a:r>
              <a:rPr lang="cs-CZ" i="1" dirty="0"/>
              <a:t>Česká kinantropologie, Studia </a:t>
            </a:r>
            <a:r>
              <a:rPr lang="cs-CZ" i="1" dirty="0" err="1"/>
              <a:t>sportiva</a:t>
            </a:r>
            <a:r>
              <a:rPr lang="cs-CZ" i="1" dirty="0"/>
              <a:t>, Tělesná kultura, Tělesná výchova a sport mládeže, </a:t>
            </a:r>
            <a:r>
              <a:rPr lang="cs-CZ" i="1" dirty="0" err="1"/>
              <a:t>Telesná</a:t>
            </a:r>
            <a:r>
              <a:rPr lang="cs-CZ" i="1" dirty="0"/>
              <a:t> výchova a </a:t>
            </a:r>
            <a:r>
              <a:rPr lang="cs-CZ" i="1" dirty="0" err="1"/>
              <a:t>šport</a:t>
            </a:r>
            <a:r>
              <a:rPr lang="cs-CZ" i="1" dirty="0"/>
              <a:t>, </a:t>
            </a:r>
            <a:r>
              <a:rPr lang="cs-CZ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0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76DE29-D5ED-48FB-85F6-E8C491B13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5A6FDD-781D-47DF-AFA2-19AF39AE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Další informační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9BBAE0-2B02-465E-80DD-69E2C3EA5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9134"/>
            <a:ext cx="10753200" cy="4908866"/>
          </a:xfrm>
        </p:spPr>
        <p:txBody>
          <a:bodyPr/>
          <a:lstStyle/>
          <a:p>
            <a:pPr marL="72000" indent="0">
              <a:buNone/>
            </a:pPr>
            <a:r>
              <a:rPr lang="cs-CZ" sz="2200" b="1" dirty="0"/>
              <a:t>Aktuální informace na webových stranách:</a:t>
            </a:r>
          </a:p>
          <a:p>
            <a:r>
              <a:rPr lang="cs-CZ" sz="2200" dirty="0">
                <a:solidFill>
                  <a:srgbClr val="0000DC"/>
                </a:solidFill>
              </a:rPr>
              <a:t>Ministerstvo školství </a:t>
            </a:r>
            <a:r>
              <a:rPr lang="cs-CZ" sz="2200" dirty="0"/>
              <a:t>– http://www.msmt.cz – </a:t>
            </a:r>
            <a:r>
              <a:rPr lang="cs-CZ" sz="2200" dirty="0" err="1"/>
              <a:t>proklik</a:t>
            </a:r>
            <a:r>
              <a:rPr lang="cs-CZ" sz="2200" dirty="0"/>
              <a:t> sport  </a:t>
            </a:r>
          </a:p>
          <a:p>
            <a:r>
              <a:rPr lang="cs-CZ" sz="2200" dirty="0">
                <a:solidFill>
                  <a:srgbClr val="FF0000"/>
                </a:solidFill>
              </a:rPr>
              <a:t>Národní sportovní agentura </a:t>
            </a:r>
            <a:r>
              <a:rPr lang="cs-CZ" sz="2200" dirty="0"/>
              <a:t>– https://www.agenturasport.cz/</a:t>
            </a:r>
          </a:p>
          <a:p>
            <a:r>
              <a:rPr lang="cs-CZ" sz="2200" dirty="0">
                <a:solidFill>
                  <a:srgbClr val="FF0000"/>
                </a:solidFill>
              </a:rPr>
              <a:t>Český olympijský výbor </a:t>
            </a:r>
            <a:r>
              <a:rPr lang="cs-CZ" sz="2200" dirty="0"/>
              <a:t>– https://www.olympijskytym.cz – </a:t>
            </a:r>
            <a:r>
              <a:rPr lang="cs-CZ" sz="2200" dirty="0" err="1"/>
              <a:t>proklik</a:t>
            </a:r>
            <a:r>
              <a:rPr lang="cs-CZ" sz="2200" dirty="0"/>
              <a:t> Vzdělávání</a:t>
            </a:r>
          </a:p>
          <a:p>
            <a:r>
              <a:rPr lang="cs-CZ" sz="2200" dirty="0"/>
              <a:t>Sport a EU – http://ec.europa.eu/sport </a:t>
            </a:r>
          </a:p>
          <a:p>
            <a:r>
              <a:rPr lang="cs-CZ" sz="2200" dirty="0"/>
              <a:t>Tělesná výchova v UK – http://www.afpe.org.uk</a:t>
            </a:r>
          </a:p>
          <a:p>
            <a:r>
              <a:rPr lang="cs-CZ" sz="2200" dirty="0"/>
              <a:t>Pedagogika sportu německy mluvících zemí – http://www.sportpaedagogik-online.de </a:t>
            </a:r>
          </a:p>
          <a:p>
            <a:r>
              <a:rPr lang="cs-CZ" sz="2200" dirty="0"/>
              <a:t>Sport a rozvoj (celý svět) http://www.sportanddev.org </a:t>
            </a:r>
          </a:p>
          <a:p>
            <a:r>
              <a:rPr lang="cs-CZ" sz="2200" dirty="0"/>
              <a:t>Vzdělávání a excelence trenérů http://www.icce.ws  </a:t>
            </a:r>
          </a:p>
          <a:p>
            <a:r>
              <a:rPr lang="cs-CZ" sz="2200" dirty="0"/>
              <a:t>Trenérství v UK – https://www.ukcoaching.org </a:t>
            </a:r>
          </a:p>
          <a:p>
            <a:r>
              <a:rPr lang="cs-CZ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2541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03E2B9-C2BF-41D8-86AD-BCEA40D5F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D1CD14-D202-4F44-AAA1-C4658AB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002308" cy="451576"/>
          </a:xfrm>
        </p:spPr>
        <p:txBody>
          <a:bodyPr/>
          <a:lstStyle/>
          <a:p>
            <a:r>
              <a:rPr lang="cs-CZ" sz="3600" dirty="0"/>
              <a:t>Základní dokumenty o sportu a sportovní edukaci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173978-C5A2-4669-9CF9-37567394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9370"/>
            <a:ext cx="11236190" cy="5268629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cs-CZ" sz="2400" dirty="0">
                <a:solidFill>
                  <a:srgbClr val="FF0000"/>
                </a:solidFill>
              </a:rPr>
              <a:t>Zákon o podpoře sportu </a:t>
            </a:r>
            <a:r>
              <a:rPr lang="cs-CZ" sz="2400" dirty="0"/>
              <a:t>(Zákon č. 115, 2001 v platném znění)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Národní program rozvoje sportu pro všechny</a:t>
            </a:r>
          </a:p>
          <a:p>
            <a:pPr>
              <a:lnSpc>
                <a:spcPts val="3400"/>
              </a:lnSpc>
            </a:pPr>
            <a:r>
              <a:rPr lang="cs-CZ" sz="2400" dirty="0">
                <a:solidFill>
                  <a:srgbClr val="FF0000"/>
                </a:solidFill>
              </a:rPr>
              <a:t>Koncepce státní podpory sportu v ČR 2016–2025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pedagogických pracovnících (2004 a následující novely)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</a:t>
            </a:r>
            <a:r>
              <a:rPr lang="cs-CZ" sz="2400" dirty="0" err="1"/>
              <a:t>športe</a:t>
            </a:r>
            <a:r>
              <a:rPr lang="cs-CZ" sz="2400" dirty="0"/>
              <a:t> – SR – Zákon č. 440/2015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Olympijská charta (v platnosti od 1. září 2004)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Světový antidopingový kodex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Evropská charta sportu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Kodex sportovní etiky</a:t>
            </a:r>
          </a:p>
          <a:p>
            <a:pPr>
              <a:lnSpc>
                <a:spcPts val="3400"/>
              </a:lnSpc>
            </a:pPr>
            <a:r>
              <a:rPr lang="cs-CZ" sz="2400" dirty="0">
                <a:solidFill>
                  <a:srgbClr val="FF0000"/>
                </a:solidFill>
              </a:rPr>
              <a:t>Etický kodex sportovního trenéra </a:t>
            </a:r>
            <a:r>
              <a:rPr lang="cs-CZ" sz="2400" dirty="0"/>
              <a:t>(Asociace sportovních trenérů)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Bílá kniha o sportu (Dokument Komise evropských společenství, 2007)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Pokyny EU pro pohybovou aktivitu (2008)</a:t>
            </a:r>
          </a:p>
        </p:txBody>
      </p:sp>
    </p:spTree>
    <p:extLst>
      <p:ext uri="{BB962C8B-B14F-4D97-AF65-F5344CB8AC3E}">
        <p14:creationId xmlns:p14="http://schemas.microsoft.com/office/powerpoint/2010/main" val="262289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16872B-5583-49BD-A78C-14F0AE0374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E0504E-04C8-4251-A7A0-0A58B85F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sportu – úvod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E2BFDA-C003-4AB7-98CB-5764D9F5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4007"/>
            <a:ext cx="10753200" cy="431799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výchově –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o sportovní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formy tělesné činnosti, jež si kladou za cíl harmonický rozvoj jedince, zdraví a soutěžní výkon (</a:t>
            </a:r>
            <a:r>
              <a:rPr lang="cs-CZ" sz="3200" i="1" dirty="0"/>
              <a:t>Zákon o podpoře sportu</a:t>
            </a:r>
            <a:r>
              <a:rPr lang="cs-CZ" sz="3200" dirty="0"/>
              <a:t>, </a:t>
            </a:r>
            <a:r>
              <a:rPr lang="cs-CZ" altLang="cs-CZ" sz="3200" dirty="0"/>
              <a:t>2001)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</a:t>
            </a:r>
            <a:r>
              <a:rPr lang="cs-CZ" altLang="cs-CZ" sz="3200" b="1" i="1" dirty="0"/>
              <a:t>školní </a:t>
            </a:r>
            <a:r>
              <a:rPr lang="cs-CZ" altLang="cs-CZ" sz="3200" dirty="0"/>
              <a:t>+ </a:t>
            </a:r>
            <a:r>
              <a:rPr lang="cs-CZ" altLang="cs-CZ" sz="3200" b="1" i="1" dirty="0">
                <a:solidFill>
                  <a:srgbClr val="0000DC"/>
                </a:solidFill>
              </a:rPr>
              <a:t>rekreační</a:t>
            </a:r>
            <a:r>
              <a:rPr lang="cs-CZ" altLang="cs-CZ" sz="3200" b="1" i="1" dirty="0"/>
              <a:t> + </a:t>
            </a:r>
            <a:r>
              <a:rPr lang="cs-CZ" altLang="cs-CZ" sz="3200" b="1" i="1" dirty="0">
                <a:solidFill>
                  <a:srgbClr val="FF0000"/>
                </a:solidFill>
              </a:rPr>
              <a:t>soutěžní</a:t>
            </a:r>
            <a:r>
              <a:rPr lang="cs-CZ" altLang="cs-CZ" sz="3200" b="1" i="1" dirty="0"/>
              <a:t> 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Základní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dělení pedagogiky sportu</a:t>
            </a:r>
            <a:r>
              <a:rPr lang="cs-CZ" altLang="cs-CZ" sz="3200" dirty="0"/>
              <a:t>: pedagogika </a:t>
            </a:r>
            <a:br>
              <a:rPr lang="cs-CZ" altLang="cs-CZ" sz="3200" dirty="0"/>
            </a:br>
            <a:r>
              <a:rPr lang="cs-CZ" altLang="cs-CZ" sz="3200" dirty="0"/>
              <a:t>školního + rekreačního + soutěžního sportu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802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575FA8-8A95-4B11-8E2C-EB5F4BD61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8F68AF-1967-4631-A9AF-8A40199D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906D7A-F29F-4182-B0D3-6ADC3C637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1. Edukace a socializace</a:t>
            </a:r>
            <a:br>
              <a:rPr lang="cs-CZ" altLang="cs-CZ" b="1" dirty="0"/>
            </a:br>
            <a:endParaRPr lang="cs-CZ" altLang="cs-CZ" b="1" i="1" dirty="0"/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/>
              <a:t>výchova</a:t>
            </a:r>
            <a:r>
              <a:rPr lang="cs-CZ" altLang="cs-CZ" dirty="0"/>
              <a:t> – </a:t>
            </a:r>
            <a:r>
              <a:rPr lang="cs-CZ" altLang="cs-CZ" b="1" i="1" dirty="0">
                <a:solidFill>
                  <a:srgbClr val="FF0000"/>
                </a:solidFill>
              </a:rPr>
              <a:t>edukace</a:t>
            </a:r>
            <a:r>
              <a:rPr lang="cs-CZ" altLang="cs-CZ" b="1" i="1" dirty="0">
                <a:solidFill>
                  <a:schemeClr val="tx2"/>
                </a:solidFill>
              </a:rPr>
              <a:t> </a:t>
            </a:r>
            <a:r>
              <a:rPr lang="cs-CZ" altLang="cs-CZ" dirty="0"/>
              <a:t>= hodnotově pozitivně zaměřená</a:t>
            </a:r>
            <a:br>
              <a:rPr lang="cs-CZ" altLang="cs-CZ" dirty="0"/>
            </a:br>
            <a:r>
              <a:rPr lang="cs-CZ" altLang="cs-CZ" dirty="0"/>
              <a:t>(např. výchova sportem v souladu se Světovým antidopingovým kodexem, Evropskou chartou sportu, ...)</a:t>
            </a:r>
            <a:br>
              <a:rPr lang="cs-CZ" altLang="cs-CZ" dirty="0"/>
            </a:br>
            <a:r>
              <a:rPr lang="cs-CZ" altLang="cs-CZ" b="1" dirty="0">
                <a:sym typeface="Symbol" panose="05050102010706020507" pitchFamily="18" charset="2"/>
              </a:rPr>
              <a:t></a:t>
            </a:r>
            <a:endParaRPr lang="cs-CZ" altLang="cs-CZ" b="1" i="1" dirty="0">
              <a:sym typeface="Symbol" panose="05050102010706020507" pitchFamily="18" charset="2"/>
            </a:endParaRPr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>
                <a:solidFill>
                  <a:schemeClr val="tx2"/>
                </a:solidFill>
              </a:rPr>
              <a:t>socializace</a:t>
            </a:r>
            <a:r>
              <a:rPr lang="cs-CZ" altLang="cs-CZ" dirty="0"/>
              <a:t> – proces společenského začleňování =</a:t>
            </a:r>
            <a:br>
              <a:rPr lang="cs-CZ" altLang="cs-CZ" dirty="0"/>
            </a:br>
            <a:r>
              <a:rPr lang="cs-CZ" altLang="cs-CZ" dirty="0"/>
              <a:t>       hodnotově indiferentní</a:t>
            </a:r>
            <a:br>
              <a:rPr lang="cs-CZ" altLang="cs-CZ" dirty="0"/>
            </a:br>
            <a:r>
              <a:rPr lang="cs-CZ" altLang="cs-CZ" dirty="0"/>
              <a:t>(např. socializace sportem – působí i negativní vlivy, </a:t>
            </a:r>
            <a:br>
              <a:rPr lang="cs-CZ" altLang="cs-CZ" dirty="0"/>
            </a:br>
            <a:r>
              <a:rPr lang="cs-CZ" altLang="cs-CZ" dirty="0"/>
              <a:t>např. doping, násilí, agrese, ...)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b="1" i="1" dirty="0">
                <a:solidFill>
                  <a:schemeClr val="tx2"/>
                </a:solidFill>
              </a:rPr>
              <a:t>patologická socializace </a:t>
            </a:r>
            <a:r>
              <a:rPr lang="cs-CZ" altLang="cs-CZ" dirty="0"/>
              <a:t>= mimo žádoucí normy)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316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D2491-D466-49F3-9BDF-A3B5F36553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CC0EC8-6E51-4E62-B3F9-C9CF2DC1E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76A1CF-BE70-4087-986B-F28179438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18095"/>
            <a:ext cx="11062269" cy="4809905"/>
          </a:xfrm>
        </p:spPr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2. Hodnotové orientace (nejen) sportovní edukace</a:t>
            </a:r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b="1" i="1" dirty="0" err="1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areté</a:t>
            </a:r>
            <a:r>
              <a:rPr lang="cs-CZ" b="1" i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(všestranná dokonalost, ctnost, zdatnost,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udatnost, vznešenost,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dobrost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…) – </a:t>
            </a:r>
            <a:r>
              <a:rPr lang="cs-CZ" altLang="cs-CZ" b="1" i="1" dirty="0">
                <a:solidFill>
                  <a:srgbClr val="0000DC"/>
                </a:solidFill>
              </a:rPr>
              <a:t>kalokagathia</a:t>
            </a:r>
            <a:r>
              <a:rPr lang="cs-CZ" altLang="cs-CZ" i="1" dirty="0"/>
              <a:t> </a:t>
            </a:r>
            <a:r>
              <a:rPr lang="cs-CZ" altLang="cs-CZ" dirty="0"/>
              <a:t>(krása a dobro) </a:t>
            </a:r>
            <a:br>
              <a:rPr lang="cs-CZ" altLang="cs-CZ" dirty="0"/>
            </a:br>
            <a:r>
              <a:rPr lang="cs-CZ" altLang="cs-CZ" dirty="0"/>
              <a:t> 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b) Novověk </a:t>
            </a:r>
            <a:r>
              <a:rPr lang="cs-CZ" altLang="cs-CZ" dirty="0"/>
              <a:t>– autentická a svobodná osobnost </a:t>
            </a:r>
            <a:br>
              <a:rPr lang="cs-CZ" altLang="cs-CZ" dirty="0"/>
            </a:br>
            <a:r>
              <a:rPr lang="cs-CZ" altLang="cs-CZ" dirty="0"/>
              <a:t>  (Rousseau </a:t>
            </a:r>
            <a:r>
              <a:rPr lang="cs-CZ" altLang="cs-CZ" dirty="0">
                <a:sym typeface="Symbol" panose="05050102010706020507" pitchFamily="18" charset="2"/>
              </a:rPr>
              <a:t>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 =</a:t>
            </a:r>
            <a:br>
              <a:rPr lang="cs-CZ" altLang="cs-CZ" dirty="0"/>
            </a:br>
            <a:r>
              <a:rPr lang="cs-CZ" altLang="cs-CZ" dirty="0"/>
              <a:t>  východisko současné </a:t>
            </a:r>
            <a:r>
              <a:rPr lang="cs-CZ" altLang="cs-CZ" b="1" i="1" dirty="0">
                <a:solidFill>
                  <a:schemeClr val="tx2"/>
                </a:solidFill>
              </a:rPr>
              <a:t>humanistické orientace na sportovce, …</a:t>
            </a:r>
            <a:endParaRPr lang="cs-CZ" altLang="cs-CZ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c) Současnost – </a:t>
            </a:r>
            <a:br>
              <a:rPr lang="cs-CZ" altLang="cs-CZ" b="1" dirty="0"/>
            </a:br>
            <a:r>
              <a:rPr lang="cs-CZ" altLang="cs-CZ" b="1" dirty="0"/>
              <a:t>  </a:t>
            </a:r>
            <a:r>
              <a:rPr lang="cs-CZ" altLang="cs-CZ" b="1" i="1" dirty="0">
                <a:solidFill>
                  <a:srgbClr val="F01928"/>
                </a:solidFill>
              </a:rPr>
              <a:t>zdravá</a:t>
            </a:r>
            <a:r>
              <a:rPr lang="cs-CZ" altLang="cs-CZ" dirty="0">
                <a:solidFill>
                  <a:srgbClr val="F01928"/>
                </a:solidFill>
              </a:rPr>
              <a:t> </a:t>
            </a:r>
            <a:r>
              <a:rPr lang="cs-CZ" altLang="cs-CZ" dirty="0"/>
              <a:t>(fyzicky, psychicky i sociálně) a </a:t>
            </a:r>
            <a:r>
              <a:rPr lang="cs-CZ" altLang="cs-CZ" b="1" i="1" dirty="0">
                <a:solidFill>
                  <a:srgbClr val="F01928"/>
                </a:solidFill>
              </a:rPr>
              <a:t>autonomní osobnost</a:t>
            </a:r>
            <a:endParaRPr lang="cs-CZ" altLang="cs-CZ" i="1" dirty="0">
              <a:solidFill>
                <a:srgbClr val="F01928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0F35CA-FB63-4EB5-A312-0086B6FE0F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2663B-194F-47BB-A101-E678898F0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10" y="472027"/>
            <a:ext cx="10753200" cy="451576"/>
          </a:xfrm>
        </p:spPr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3F996F-B483-4EBB-A1C4-7DE703DF3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10" y="1263492"/>
            <a:ext cx="10753200" cy="489104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3. Rozvoj jedince = vlivy dědičnosti    +  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    prostředí</a:t>
            </a:r>
            <a:r>
              <a:rPr lang="cs-CZ" altLang="cs-CZ" sz="3200" dirty="0">
                <a:solidFill>
                  <a:schemeClr val="tx2"/>
                </a:solidFill>
              </a:rPr>
              <a:t> (bezděčnost)</a:t>
            </a:r>
            <a:r>
              <a:rPr lang="cs-CZ" altLang="cs-CZ" sz="3200" b="1" dirty="0">
                <a:solidFill>
                  <a:schemeClr val="tx2"/>
                </a:solidFill>
              </a:rPr>
              <a:t>   +   edukace</a:t>
            </a:r>
            <a:r>
              <a:rPr lang="cs-CZ" altLang="cs-CZ" sz="3200" dirty="0">
                <a:solidFill>
                  <a:schemeClr val="tx2"/>
                </a:solidFill>
              </a:rPr>
              <a:t> (záměrnost)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chemeClr val="tx2"/>
                </a:solidFill>
              </a:rPr>
              <a:t>záměrné působení</a:t>
            </a:r>
            <a:r>
              <a:rPr lang="cs-CZ" altLang="cs-CZ" sz="3200" dirty="0"/>
              <a:t> na rozvoj jedince (pomoc jedinci) s cílem dosáhnout </a:t>
            </a:r>
            <a:r>
              <a:rPr lang="cs-CZ" altLang="cs-CZ" sz="3200" b="1" dirty="0">
                <a:solidFill>
                  <a:schemeClr val="tx2"/>
                </a:solidFill>
              </a:rPr>
              <a:t>pozitivních změn </a:t>
            </a:r>
            <a:r>
              <a:rPr lang="cs-CZ" altLang="cs-CZ" sz="3200" dirty="0"/>
              <a:t>v jeho vývoji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procesy </a:t>
            </a:r>
            <a:r>
              <a:rPr lang="cs-CZ" altLang="cs-CZ" sz="3200" b="1" dirty="0">
                <a:solidFill>
                  <a:schemeClr val="tx2"/>
                </a:solidFill>
              </a:rPr>
              <a:t>řízeného učení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Sportovní edukace = </a:t>
            </a:r>
            <a:br>
              <a:rPr lang="cs-CZ" altLang="cs-CZ" sz="3200" b="1" dirty="0">
                <a:solidFill>
                  <a:schemeClr val="tx2"/>
                </a:solidFill>
              </a:rPr>
            </a:br>
            <a:r>
              <a:rPr lang="cs-CZ" altLang="cs-CZ" sz="3200" b="1" dirty="0">
                <a:solidFill>
                  <a:schemeClr val="tx2"/>
                </a:solidFill>
              </a:rPr>
              <a:t>edukace sportem, ve sportu a pro sport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Sportovní trénink = </a:t>
            </a:r>
            <a:r>
              <a:rPr lang="cs-CZ" altLang="cs-CZ" sz="3200" dirty="0"/>
              <a:t>procesy řízeného hl. motorického učení +  současně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na jeho cestě životem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38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4CC333-9E58-42E0-A9B3-C49D7788A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4E6132-8C5F-4DFF-AAFB-EB52642DD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01CB6E0-6F2A-4327-85E9-6366277FF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79095"/>
            <a:ext cx="11266170" cy="484890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Sportovní edukace může být:	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přímá – </a:t>
            </a:r>
            <a:r>
              <a:rPr lang="cs-CZ" altLang="cs-CZ" b="1" dirty="0">
                <a:solidFill>
                  <a:schemeClr val="tx2"/>
                </a:solidFill>
              </a:rPr>
              <a:t>intencionální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(bezprostřední působení sportovního trenéra, …)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nepřímá – </a:t>
            </a:r>
            <a:r>
              <a:rPr lang="cs-CZ" altLang="cs-CZ" b="1" dirty="0">
                <a:solidFill>
                  <a:schemeClr val="tx2"/>
                </a:solidFill>
              </a:rPr>
              <a:t>funkcionální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(působení upraveným prostředím – např. sportovního klubu, … – materiálním a sociálním – jeden z úkolů trenéra = </a:t>
            </a:r>
            <a:r>
              <a:rPr lang="cs-CZ" altLang="cs-CZ" dirty="0">
                <a:solidFill>
                  <a:srgbClr val="FF0000"/>
                </a:solidFill>
              </a:rPr>
              <a:t>kultivovat prostředí</a:t>
            </a:r>
            <a:r>
              <a:rPr lang="cs-CZ" altLang="cs-CZ" dirty="0"/>
              <a:t>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heteroedukace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(edukace druhým jedincem – např. trenérem, cvičitelem, …)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autoedukace</a:t>
            </a:r>
            <a:r>
              <a:rPr lang="cs-CZ" altLang="cs-CZ" dirty="0"/>
              <a:t> (sebevýchova) – důležitá motivace trenéra, mistra, 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572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131</TotalTime>
  <Words>942</Words>
  <Application>Microsoft Office PowerPoint</Application>
  <PresentationFormat>Širokoúhlá obrazovka</PresentationFormat>
  <Paragraphs>86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Pedagogika sportu pro sportovní trenéry Úvod      </vt:lpstr>
      <vt:lpstr>Základní literatura</vt:lpstr>
      <vt:lpstr>Další informační zdroje</vt:lpstr>
      <vt:lpstr>Základní dokumenty o sportu a sportovní edukaci</vt:lpstr>
      <vt:lpstr>Pedagogika sportu – úvod 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1601-01-01T00:00:00Z</cp:lastPrinted>
  <dcterms:created xsi:type="dcterms:W3CDTF">2020-10-05T06:18:46Z</dcterms:created>
  <dcterms:modified xsi:type="dcterms:W3CDTF">2022-11-08T08:08:04Z</dcterms:modified>
</cp:coreProperties>
</file>