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12563"/>
            <a:ext cx="11361600" cy="1912135"/>
          </a:xfrm>
        </p:spPr>
        <p:txBody>
          <a:bodyPr/>
          <a:lstStyle/>
          <a:p>
            <a:pPr algn="ctr">
              <a:lnSpc>
                <a:spcPts val="5200"/>
              </a:lnSpc>
            </a:pPr>
            <a:r>
              <a:rPr lang="cs-CZ" altLang="cs-CZ" dirty="0"/>
              <a:t>Pedagogika sportu</a:t>
            </a:r>
            <a:br>
              <a:rPr lang="cs-CZ" altLang="cs-CZ" dirty="0"/>
            </a:br>
            <a:r>
              <a:rPr lang="cs-CZ" altLang="cs-CZ" dirty="0"/>
              <a:t>pro sportovní trenéry</a:t>
            </a:r>
            <a:br>
              <a:rPr lang="cs-CZ" altLang="cs-CZ" dirty="0"/>
            </a:br>
            <a:r>
              <a:rPr lang="cs-CZ" altLang="cs-CZ" dirty="0"/>
              <a:t>Úvod</a:t>
            </a:r>
            <a:br>
              <a:rPr lang="cs-CZ" altLang="cs-CZ" dirty="0"/>
            </a:br>
            <a:r>
              <a:rPr lang="cs-CZ" altLang="cs-CZ" sz="1800" dirty="0"/>
              <a:t>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936569"/>
            <a:ext cx="11361600" cy="1834644"/>
          </a:xfrm>
        </p:spPr>
        <p:txBody>
          <a:bodyPr/>
          <a:lstStyle/>
          <a:p>
            <a:pPr algn="ctr"/>
            <a:r>
              <a:rPr lang="cs-CZ" altLang="cs-CZ" b="1" dirty="0"/>
              <a:t>13. 11. 2022</a:t>
            </a:r>
          </a:p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trenérské licence</a:t>
            </a:r>
            <a:r>
              <a:rPr lang="cs-CZ" altLang="cs-CZ" sz="3200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semináře pro trenéry</a:t>
            </a:r>
            <a:r>
              <a:rPr lang="cs-CZ" altLang="cs-CZ" sz="3200" dirty="0">
                <a:latin typeface="Arial" panose="020B0604020202020204" pitchFamily="34" charset="0"/>
              </a:rPr>
              <a:t>, …)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– např. </a:t>
            </a:r>
            <a:r>
              <a:rPr lang="cs-CZ" altLang="cs-CZ" sz="3200" i="1" dirty="0">
                <a:latin typeface="Arial" panose="020B0604020202020204" pitchFamily="34" charset="0"/>
              </a:rPr>
              <a:t>„Zátopek“</a:t>
            </a:r>
            <a:r>
              <a:rPr lang="cs-CZ" altLang="cs-CZ" sz="3200" dirty="0">
                <a:latin typeface="Arial" panose="020B0604020202020204" pitchFamily="34" charset="0"/>
              </a:rPr>
              <a:t> – či knihy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se 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JANSA, P. a kol. </a:t>
            </a:r>
            <a:r>
              <a:rPr lang="cs-CZ" b="1" i="1" dirty="0">
                <a:solidFill>
                  <a:srgbClr val="FF0000"/>
                </a:solidFill>
              </a:rPr>
              <a:t>Pedagogika sportu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Vydání druhé. Praha : Karolinum, 2018. ISBN 978-80-246-3986-4.</a:t>
            </a:r>
          </a:p>
          <a:p>
            <a:r>
              <a:rPr lang="cs-CZ" cap="all" dirty="0">
                <a:solidFill>
                  <a:srgbClr val="FF0000"/>
                </a:solidFill>
              </a:rPr>
              <a:t>Jůva</a:t>
            </a:r>
            <a:r>
              <a:rPr lang="cs-CZ" dirty="0">
                <a:solidFill>
                  <a:srgbClr val="FF0000"/>
                </a:solidFill>
              </a:rPr>
              <a:t>, V. </a:t>
            </a:r>
            <a:r>
              <a:rPr lang="cs-CZ" i="1" dirty="0">
                <a:solidFill>
                  <a:srgbClr val="FF0000"/>
                </a:solidFill>
              </a:rPr>
              <a:t>Vybraná témata z pedagogiky sportu</a:t>
            </a:r>
            <a:r>
              <a:rPr lang="cs-CZ" dirty="0">
                <a:solidFill>
                  <a:srgbClr val="FF0000"/>
                </a:solidFill>
              </a:rPr>
              <a:t>. http://www.fsps.muni.cz/impact/uvod-do-pedagogiky-sportu </a:t>
            </a:r>
          </a:p>
          <a:p>
            <a:r>
              <a:rPr lang="cs-CZ" cap="all" dirty="0">
                <a:solidFill>
                  <a:srgbClr val="0000DC"/>
                </a:solidFill>
              </a:rPr>
              <a:t>Svoboda</a:t>
            </a:r>
            <a:r>
              <a:rPr lang="cs-CZ" dirty="0">
                <a:solidFill>
                  <a:srgbClr val="0000DC"/>
                </a:solidFill>
              </a:rPr>
              <a:t>, B. </a:t>
            </a:r>
            <a:r>
              <a:rPr lang="cs-CZ" i="1" dirty="0">
                <a:solidFill>
                  <a:srgbClr val="0000DC"/>
                </a:solidFill>
              </a:rPr>
              <a:t>Pedagogika sportu</a:t>
            </a:r>
            <a:r>
              <a:rPr lang="cs-CZ" dirty="0">
                <a:solidFill>
                  <a:srgbClr val="0000DC"/>
                </a:solidFill>
              </a:rPr>
              <a:t>. Praha : Karolinum, 2000. ISBN 80-246-0156-7.</a:t>
            </a:r>
          </a:p>
          <a:p>
            <a:r>
              <a:rPr lang="cs-CZ" dirty="0">
                <a:solidFill>
                  <a:srgbClr val="0000DC"/>
                </a:solidFill>
              </a:rPr>
              <a:t>JANSA, P. a kol. </a:t>
            </a:r>
            <a:r>
              <a:rPr lang="cs-CZ" i="1" dirty="0">
                <a:solidFill>
                  <a:srgbClr val="0000DC"/>
                </a:solidFill>
              </a:rPr>
              <a:t>Sportovní příprava: vybrané </a:t>
            </a:r>
            <a:r>
              <a:rPr lang="cs-CZ" i="1" dirty="0" err="1">
                <a:solidFill>
                  <a:srgbClr val="0000DC"/>
                </a:solidFill>
              </a:rPr>
              <a:t>kinantropologické</a:t>
            </a:r>
            <a:r>
              <a:rPr lang="cs-CZ" i="1" dirty="0">
                <a:solidFill>
                  <a:srgbClr val="0000DC"/>
                </a:solidFill>
              </a:rPr>
              <a:t> obory k podpoře aktivního životního stylu</a:t>
            </a:r>
            <a:r>
              <a:rPr lang="cs-CZ" dirty="0">
                <a:solidFill>
                  <a:srgbClr val="0000DC"/>
                </a:solidFill>
              </a:rPr>
              <a:t>. </a:t>
            </a:r>
            <a:r>
              <a:rPr lang="cs-CZ" dirty="0" err="1">
                <a:solidFill>
                  <a:srgbClr val="0000DC"/>
                </a:solidFill>
              </a:rPr>
              <a:t>Rozš</a:t>
            </a:r>
            <a:r>
              <a:rPr lang="cs-CZ" dirty="0">
                <a:solidFill>
                  <a:srgbClr val="0000DC"/>
                </a:solidFill>
              </a:rPr>
              <a:t>. 2. vyd. Praha : Q-art, 2009. ISBN 978-80-903280-9-9. (Především kapitola 1 a 2)</a:t>
            </a:r>
          </a:p>
          <a:p>
            <a:r>
              <a:rPr lang="cs-CZ" dirty="0">
                <a:solidFill>
                  <a:srgbClr val="0000DC"/>
                </a:solidFill>
              </a:rPr>
              <a:t>Vybrané články v časopisech </a:t>
            </a:r>
            <a:r>
              <a:rPr lang="cs-CZ" dirty="0"/>
              <a:t>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9134"/>
            <a:ext cx="10753200" cy="4908866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>
                <a:solidFill>
                  <a:srgbClr val="0000DC"/>
                </a:solidFill>
              </a:rPr>
              <a:t>Ministerstvo školství </a:t>
            </a:r>
            <a:r>
              <a:rPr lang="cs-CZ" sz="2200" dirty="0"/>
              <a:t>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>
                <a:solidFill>
                  <a:srgbClr val="FF0000"/>
                </a:solidFill>
              </a:rPr>
              <a:t>Národní sportovní agentura </a:t>
            </a:r>
            <a:r>
              <a:rPr lang="cs-CZ" sz="2200" dirty="0"/>
              <a:t>– https://www.agenturasport.cz/</a:t>
            </a:r>
          </a:p>
          <a:p>
            <a:r>
              <a:rPr lang="cs-CZ" sz="2200" dirty="0">
                <a:solidFill>
                  <a:srgbClr val="FF0000"/>
                </a:solidFill>
              </a:rPr>
              <a:t>Český olympijský výbor </a:t>
            </a:r>
            <a:r>
              <a:rPr lang="cs-CZ" sz="2200" dirty="0"/>
              <a:t>– https://www.olympijskytym.cz – </a:t>
            </a:r>
            <a:r>
              <a:rPr lang="cs-CZ" sz="2200" dirty="0" err="1"/>
              <a:t>proklik</a:t>
            </a:r>
            <a:r>
              <a:rPr lang="cs-CZ" sz="2200" dirty="0"/>
              <a:t> Vzdělávání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v UK – https://www.ukcoaching.org </a:t>
            </a:r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>
                <a:solidFill>
                  <a:srgbClr val="FF0000"/>
                </a:solidFill>
              </a:rPr>
              <a:t>Zákon o podpoře sportu </a:t>
            </a:r>
            <a:r>
              <a:rPr lang="cs-CZ" sz="2400" dirty="0"/>
              <a:t>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>
                <a:solidFill>
                  <a:srgbClr val="FF0000"/>
                </a:solidFill>
              </a:rPr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>
                <a:solidFill>
                  <a:srgbClr val="FF0000"/>
                </a:solidFill>
              </a:rPr>
              <a:t>Etický kodex sportovního trenéra </a:t>
            </a:r>
            <a:r>
              <a:rPr lang="cs-CZ" sz="2400" dirty="0"/>
              <a:t>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</a:t>
            </a:r>
            <a:r>
              <a:rPr lang="cs-CZ" altLang="cs-CZ" sz="3200" b="1" i="1" dirty="0"/>
              <a:t>školní </a:t>
            </a:r>
            <a:r>
              <a:rPr lang="cs-CZ" altLang="cs-CZ" sz="3200" dirty="0"/>
              <a:t>+ </a:t>
            </a:r>
            <a:r>
              <a:rPr lang="cs-CZ" altLang="cs-CZ" sz="3200" b="1" i="1" dirty="0">
                <a:solidFill>
                  <a:srgbClr val="0000DC"/>
                </a:solidFill>
              </a:rPr>
              <a:t>rekreační</a:t>
            </a:r>
            <a:r>
              <a:rPr lang="cs-CZ" altLang="cs-CZ" sz="3200" b="1" i="1" dirty="0"/>
              <a:t> + </a:t>
            </a:r>
            <a:r>
              <a:rPr lang="cs-CZ" altLang="cs-CZ" sz="3200" b="1" i="1" dirty="0">
                <a:solidFill>
                  <a:srgbClr val="FF0000"/>
                </a:solidFill>
              </a:rPr>
              <a:t>soutěžní</a:t>
            </a:r>
            <a:r>
              <a:rPr lang="cs-CZ" altLang="cs-CZ" sz="3200" b="1" i="1" dirty="0"/>
              <a:t> 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dělení pedagogiky sportu</a:t>
            </a:r>
            <a:r>
              <a:rPr lang="cs-CZ" altLang="cs-CZ" sz="3200" dirty="0"/>
              <a:t>: pedagogika </a:t>
            </a:r>
            <a:br>
              <a:rPr lang="cs-CZ" altLang="cs-CZ" sz="3200" dirty="0"/>
            </a:br>
            <a:r>
              <a:rPr lang="cs-CZ" altLang="cs-CZ" sz="3200" dirty="0"/>
              <a:t>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rgbClr val="FF0000"/>
                </a:solidFill>
              </a:rPr>
              <a:t>edukace</a:t>
            </a:r>
            <a:r>
              <a:rPr lang="cs-CZ" altLang="cs-CZ" b="1" i="1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18095"/>
            <a:ext cx="11062269" cy="4809905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b="1" i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areté</a:t>
            </a:r>
            <a:r>
              <a:rPr lang="cs-CZ" b="1" i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(všestranná dokonalost, ctnost, zdatnost,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udatnost, vznešenost,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…) – </a:t>
            </a:r>
            <a:r>
              <a:rPr lang="cs-CZ" altLang="cs-CZ" b="1" i="1" dirty="0">
                <a:solidFill>
                  <a:srgbClr val="0000DC"/>
                </a:solidFill>
              </a:rPr>
              <a:t>kalokagathia</a:t>
            </a:r>
            <a:r>
              <a:rPr lang="cs-CZ" altLang="cs-CZ" i="1" dirty="0"/>
              <a:t> </a:t>
            </a:r>
            <a:r>
              <a:rPr lang="cs-CZ" altLang="cs-CZ" dirty="0"/>
              <a:t>(krása a dobro) </a:t>
            </a:r>
            <a:br>
              <a:rPr lang="cs-CZ" altLang="cs-CZ" dirty="0"/>
            </a:br>
            <a:r>
              <a:rPr lang="cs-CZ" altLang="cs-CZ" dirty="0"/>
              <a:t> 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rgbClr val="F01928"/>
                </a:solidFill>
              </a:rPr>
              <a:t>zdravá</a:t>
            </a:r>
            <a:r>
              <a:rPr lang="cs-CZ" altLang="cs-CZ" dirty="0">
                <a:solidFill>
                  <a:srgbClr val="F01928"/>
                </a:solidFill>
              </a:rPr>
              <a:t> </a:t>
            </a:r>
            <a:r>
              <a:rPr lang="cs-CZ" altLang="cs-CZ" dirty="0"/>
              <a:t>(fyzicky, psychicky i sociálně) a </a:t>
            </a:r>
            <a:r>
              <a:rPr lang="cs-CZ" altLang="cs-CZ" b="1" i="1" dirty="0">
                <a:solidFill>
                  <a:srgbClr val="F01928"/>
                </a:solidFill>
              </a:rPr>
              <a:t>autonomní osobnost</a:t>
            </a:r>
            <a:endParaRPr lang="cs-CZ" altLang="cs-CZ" i="1" dirty="0">
              <a:solidFill>
                <a:srgbClr val="F01928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1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263492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sportovního klubu, … – materiálním a sociálním – jeden z úkolů trenéra = </a:t>
            </a:r>
            <a:r>
              <a:rPr lang="cs-CZ" altLang="cs-CZ" dirty="0">
                <a:solidFill>
                  <a:srgbClr val="FF0000"/>
                </a:solidFill>
              </a:rPr>
              <a:t>kultivovat prostředí</a:t>
            </a:r>
            <a:r>
              <a:rPr lang="cs-CZ" altLang="cs-CZ" dirty="0"/>
              <a:t>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trenérem, cvičitelem,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mistra,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131</TotalTime>
  <Words>942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Pedagogika sportu pro sportovní trenéry Úvod      </vt:lpstr>
      <vt:lpstr>Základní literatura</vt:lpstr>
      <vt:lpstr>Další informační zdroje</vt:lpstr>
      <vt:lpstr>Základní dokumenty o sportu a sportovní edukaci</vt:lpstr>
      <vt:lpstr>Pedagogika sportu – úvod 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1601-01-01T00:00:00Z</cp:lastPrinted>
  <dcterms:created xsi:type="dcterms:W3CDTF">2020-10-05T06:18:46Z</dcterms:created>
  <dcterms:modified xsi:type="dcterms:W3CDTF">2022-11-08T08:08:04Z</dcterms:modified>
</cp:coreProperties>
</file>