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6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6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9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9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049625"/>
            <a:ext cx="11361600" cy="2468131"/>
          </a:xfrm>
        </p:spPr>
        <p:txBody>
          <a:bodyPr/>
          <a:lstStyle/>
          <a:p>
            <a:pPr algn="ctr"/>
            <a:r>
              <a:rPr lang="cs-CZ" altLang="cs-CZ" sz="4400" b="1" dirty="0">
                <a:solidFill>
                  <a:srgbClr val="0000DC"/>
                </a:solidFill>
              </a:rPr>
              <a:t>Pedagogická diagnostika 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a autodiagnostika 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ve sportovní edukaci 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54561D-FFE7-46FF-90CC-253B7FA7DE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97B167-7422-41F0-8EFB-5ABC03176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013" y="541770"/>
            <a:ext cx="10753200" cy="451576"/>
          </a:xfrm>
        </p:spPr>
        <p:txBody>
          <a:bodyPr/>
          <a:lstStyle/>
          <a:p>
            <a:r>
              <a:rPr lang="cs-CZ" altLang="cs-CZ" dirty="0"/>
              <a:t>A. Diagnostika ve sportovní edukaci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F1FF94-119E-4BF0-A821-38612551B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942" y="1177871"/>
            <a:ext cx="11522990" cy="50501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/>
              <a:t>hluboké poznávání </a:t>
            </a:r>
            <a:r>
              <a:rPr lang="cs-CZ" sz="3200" dirty="0"/>
              <a:t>= součást řady oborů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Různé oblasti diagnostiky – např. psychologická, lékařská, fyziologická, </a:t>
            </a:r>
            <a:r>
              <a:rPr lang="cs-CZ" altLang="cs-CZ" sz="3200" b="1" dirty="0">
                <a:solidFill>
                  <a:srgbClr val="0000DC"/>
                </a:solidFill>
              </a:rPr>
              <a:t>sportovní</a:t>
            </a:r>
            <a:r>
              <a:rPr lang="cs-CZ" altLang="cs-CZ" sz="3200" dirty="0"/>
              <a:t> (zdatnost, výkonnost, ...)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Diagnostika</a:t>
            </a:r>
            <a:r>
              <a:rPr lang="cs-CZ" altLang="cs-CZ" sz="3200" dirty="0"/>
              <a:t> = poznání jedince (i skupiny) s cílem upozornit na </a:t>
            </a:r>
            <a:r>
              <a:rPr lang="cs-CZ" altLang="cs-CZ" sz="3200" b="1" dirty="0">
                <a:solidFill>
                  <a:srgbClr val="FF0000"/>
                </a:solidFill>
              </a:rPr>
              <a:t>problémy a rizika </a:t>
            </a:r>
            <a:r>
              <a:rPr lang="cs-CZ" altLang="cs-CZ" sz="3200" dirty="0"/>
              <a:t>a hledat </a:t>
            </a:r>
            <a:r>
              <a:rPr lang="cs-CZ" altLang="cs-CZ" sz="3200" b="1" dirty="0">
                <a:solidFill>
                  <a:srgbClr val="FF0000"/>
                </a:solidFill>
              </a:rPr>
              <a:t>optimální modifikace </a:t>
            </a:r>
            <a:r>
              <a:rPr lang="cs-CZ" altLang="cs-CZ" sz="3200" dirty="0"/>
              <a:t>činnosti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Pedagogická </a:t>
            </a:r>
            <a:r>
              <a:rPr lang="cs-CZ" altLang="cs-CZ" sz="3200" b="1" dirty="0"/>
              <a:t>diagnostika </a:t>
            </a:r>
            <a:r>
              <a:rPr lang="cs-CZ" altLang="cs-CZ" sz="3200" dirty="0"/>
              <a:t>– poznání jedince (skupiny)</a:t>
            </a:r>
            <a:br>
              <a:rPr lang="cs-CZ" altLang="cs-CZ" sz="3200" dirty="0"/>
            </a:br>
            <a:r>
              <a:rPr lang="cs-CZ" altLang="cs-CZ" sz="3200" dirty="0"/>
              <a:t>z hlediska jeho </a:t>
            </a:r>
            <a:r>
              <a:rPr lang="cs-CZ" altLang="cs-CZ" sz="3200" b="1" dirty="0">
                <a:solidFill>
                  <a:srgbClr val="FF0000"/>
                </a:solidFill>
              </a:rPr>
              <a:t>edukačního rozvoje</a:t>
            </a:r>
            <a:r>
              <a:rPr lang="cs-CZ" altLang="cs-CZ" sz="3200" dirty="0"/>
              <a:t> = úroveň vědomostí, dovedností, schopností, postojů, zájmů, sociálních vztahů, chování, ... – </a:t>
            </a:r>
            <a:r>
              <a:rPr lang="cs-CZ" altLang="cs-CZ" sz="3200" b="1" dirty="0">
                <a:solidFill>
                  <a:srgbClr val="0000DC"/>
                </a:solidFill>
              </a:rPr>
              <a:t>aplikace ve sportovní edukaci – v tréninku</a:t>
            </a:r>
          </a:p>
        </p:txBody>
      </p:sp>
    </p:spTree>
    <p:extLst>
      <p:ext uri="{BB962C8B-B14F-4D97-AF65-F5344CB8AC3E}">
        <p14:creationId xmlns:p14="http://schemas.microsoft.com/office/powerpoint/2010/main" val="118862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0E28DA-C72D-40BF-96CE-EC90C096AA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6D0FC2-5AC4-461A-945A-347DCA2F4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Metody pedagogické diagnostiky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FC18C7D-BA44-44C7-831C-503B6A651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51566"/>
            <a:ext cx="11230963" cy="51764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sumativní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(výstupní, finální, porovnání s ostatními) X </a:t>
            </a:r>
            <a:r>
              <a:rPr lang="cs-CZ" sz="3200" b="1" dirty="0">
                <a:solidFill>
                  <a:srgbClr val="0000DC"/>
                </a:solidFill>
              </a:rPr>
              <a:t>formativní </a:t>
            </a:r>
            <a:r>
              <a:rPr lang="cs-CZ" sz="3200" b="1" dirty="0"/>
              <a:t>diagnostika</a:t>
            </a:r>
            <a:r>
              <a:rPr lang="cs-CZ" sz="3200" dirty="0"/>
              <a:t> (budoucnost a optimální rozvoj)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krátkodobé</a:t>
            </a:r>
            <a:r>
              <a:rPr lang="cs-CZ" altLang="cs-CZ" sz="3200" b="1" dirty="0"/>
              <a:t> </a:t>
            </a:r>
            <a:r>
              <a:rPr lang="cs-CZ" altLang="cs-CZ" sz="3200" dirty="0"/>
              <a:t>(bleskové) X </a:t>
            </a:r>
            <a:r>
              <a:rPr lang="cs-CZ" altLang="cs-CZ" sz="3200" b="1" dirty="0">
                <a:solidFill>
                  <a:srgbClr val="0000DC"/>
                </a:solidFill>
              </a:rPr>
              <a:t>dlouhodobé</a:t>
            </a:r>
            <a:r>
              <a:rPr lang="cs-CZ" altLang="cs-CZ" sz="3200" b="1" dirty="0"/>
              <a:t> </a:t>
            </a:r>
            <a:r>
              <a:rPr lang="cs-CZ" altLang="cs-CZ" sz="3200" dirty="0"/>
              <a:t>(komplexní) metody: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pozorování</a:t>
            </a:r>
            <a:r>
              <a:rPr lang="cs-CZ" altLang="cs-CZ" sz="3200" dirty="0"/>
              <a:t> (např. přímé, nepřímé; pozorovací arch)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rozhovor</a:t>
            </a:r>
            <a:r>
              <a:rPr lang="cs-CZ" altLang="cs-CZ" sz="3200" dirty="0"/>
              <a:t> (např. </a:t>
            </a:r>
            <a:r>
              <a:rPr lang="cs-CZ" altLang="cs-CZ" sz="3200" dirty="0" err="1"/>
              <a:t>polostandardizovaný</a:t>
            </a:r>
            <a:r>
              <a:rPr lang="cs-CZ" altLang="cs-CZ" sz="3200" dirty="0"/>
              <a:t>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dotazník</a:t>
            </a:r>
            <a:r>
              <a:rPr lang="cs-CZ" altLang="cs-CZ" sz="3200" dirty="0"/>
              <a:t> (např. strukturovaný, nestrukturovaný)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testy</a:t>
            </a:r>
            <a:r>
              <a:rPr lang="cs-CZ" altLang="cs-CZ" sz="3200" dirty="0"/>
              <a:t> (vědomostí, dovedností, schopností, ...)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obsahová analýza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b="1" dirty="0">
                <a:solidFill>
                  <a:srgbClr val="0000DC"/>
                </a:solidFill>
              </a:rPr>
              <a:t>- sociometrické metody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98558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BA2BFC-80C7-47B8-990C-129D13DDC0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977B89-B655-479B-87AF-642E02CB4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720000"/>
            <a:ext cx="11282765" cy="451576"/>
          </a:xfrm>
        </p:spPr>
        <p:txBody>
          <a:bodyPr/>
          <a:lstStyle/>
          <a:p>
            <a:r>
              <a:rPr lang="cs-CZ" dirty="0"/>
              <a:t>Diagnostické možnosti sportovních trenérů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52828D-2ABA-4547-8EBE-4013A54B9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6841"/>
            <a:ext cx="10753200" cy="4843219"/>
          </a:xfrm>
        </p:spPr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velký potenciál </a:t>
            </a:r>
            <a:r>
              <a:rPr lang="cs-CZ" altLang="cs-CZ" dirty="0"/>
              <a:t>pro pedagogickou diagnostiku</a:t>
            </a:r>
          </a:p>
          <a:p>
            <a:r>
              <a:rPr lang="cs-CZ" altLang="cs-CZ" dirty="0"/>
              <a:t>mnohdy </a:t>
            </a:r>
            <a:r>
              <a:rPr lang="cs-CZ" altLang="cs-CZ" b="1" dirty="0">
                <a:solidFill>
                  <a:srgbClr val="FF0000"/>
                </a:solidFill>
              </a:rPr>
              <a:t>dlouhodobá</a:t>
            </a:r>
            <a:r>
              <a:rPr lang="cs-CZ" altLang="cs-CZ" dirty="0"/>
              <a:t>, těsná, osobní, … </a:t>
            </a:r>
            <a:r>
              <a:rPr lang="cs-CZ" altLang="cs-CZ" b="1" dirty="0">
                <a:solidFill>
                  <a:srgbClr val="FF0000"/>
                </a:solidFill>
              </a:rPr>
              <a:t>spolupráce</a:t>
            </a:r>
            <a:r>
              <a:rPr lang="cs-CZ" altLang="cs-CZ" dirty="0"/>
              <a:t> s dětmi, mládeží, sportovci, seniory, klienty, …</a:t>
            </a:r>
          </a:p>
          <a:p>
            <a:r>
              <a:rPr lang="cs-CZ" altLang="cs-CZ" dirty="0"/>
              <a:t>možnosti </a:t>
            </a:r>
            <a:r>
              <a:rPr lang="cs-CZ" altLang="cs-CZ" b="1" dirty="0">
                <a:solidFill>
                  <a:srgbClr val="0000DC"/>
                </a:solidFill>
              </a:rPr>
              <a:t>diagnostikovat různé oblasti</a:t>
            </a:r>
            <a:r>
              <a:rPr lang="cs-CZ" altLang="cs-CZ" dirty="0"/>
              <a:t>, např.:</a:t>
            </a:r>
            <a:br>
              <a:rPr lang="cs-CZ" altLang="cs-CZ" dirty="0"/>
            </a:br>
            <a:r>
              <a:rPr lang="cs-CZ" altLang="cs-CZ" dirty="0"/>
              <a:t>- výchovné problémy</a:t>
            </a:r>
            <a:br>
              <a:rPr lang="cs-CZ" altLang="cs-CZ" dirty="0"/>
            </a:br>
            <a:r>
              <a:rPr lang="cs-CZ" altLang="cs-CZ" dirty="0"/>
              <a:t>- zájmové orientace </a:t>
            </a:r>
            <a:br>
              <a:rPr lang="cs-CZ" altLang="cs-CZ" dirty="0"/>
            </a:br>
            <a:r>
              <a:rPr lang="cs-CZ" altLang="cs-CZ" dirty="0"/>
              <a:t>- hodnotové orientace (duchovní – hmotné – environmentální, …)</a:t>
            </a:r>
            <a:br>
              <a:rPr lang="cs-CZ" altLang="cs-CZ" dirty="0"/>
            </a:br>
            <a:r>
              <a:rPr lang="cs-CZ" altLang="cs-CZ" dirty="0"/>
              <a:t>- sociální vztahy</a:t>
            </a:r>
            <a:br>
              <a:rPr lang="cs-CZ" altLang="cs-CZ" dirty="0"/>
            </a:br>
            <a:r>
              <a:rPr lang="cs-CZ" altLang="cs-CZ" dirty="0"/>
              <a:t>- sociální determinanty</a:t>
            </a:r>
            <a:br>
              <a:rPr lang="cs-CZ" altLang="cs-CZ" dirty="0"/>
            </a:br>
            <a:r>
              <a:rPr lang="cs-CZ" altLang="cs-CZ" dirty="0"/>
              <a:t>- 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713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E41709-5F81-417B-A780-31BB5BB80C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497A79-FB6B-4D5F-AA06-C3B902A34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Diagnostika sociálních determinant</a:t>
            </a:r>
            <a:r>
              <a:rPr lang="cs-CZ" altLang="cs-CZ" sz="5400" dirty="0"/>
              <a:t>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B8E5FC5-32A8-4D49-A900-A7B4527E9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37647"/>
            <a:ext cx="11440190" cy="52903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přibývají problémy související se sociálně-ekonomickou situací rodin – prohlubují se rozdíly, roste závist, obava být </a:t>
            </a:r>
            <a:r>
              <a:rPr lang="cs-CZ" altLang="cs-CZ" dirty="0" err="1"/>
              <a:t>out</a:t>
            </a:r>
            <a:r>
              <a:rPr lang="cs-CZ" altLang="cs-CZ" dirty="0"/>
              <a:t>, …</a:t>
            </a:r>
          </a:p>
          <a:p>
            <a:pPr>
              <a:lnSpc>
                <a:spcPct val="100000"/>
              </a:lnSpc>
            </a:pPr>
            <a:r>
              <a:rPr lang="cs-CZ" altLang="cs-CZ" b="1" dirty="0"/>
              <a:t>sociální rozdíly </a:t>
            </a:r>
            <a:r>
              <a:rPr lang="cs-CZ" altLang="cs-CZ" dirty="0"/>
              <a:t>dětí a mládeže (jejich rodin) = </a:t>
            </a:r>
            <a:r>
              <a:rPr lang="cs-CZ" altLang="cs-CZ" b="1" dirty="0">
                <a:solidFill>
                  <a:srgbClr val="F01928"/>
                </a:solidFill>
              </a:rPr>
              <a:t>dopad na vztahy </a:t>
            </a: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ve sportovní edukaci můžeme velmi </a:t>
            </a:r>
            <a:r>
              <a:rPr lang="cs-CZ" altLang="cs-CZ" b="1" dirty="0">
                <a:solidFill>
                  <a:srgbClr val="0000DC"/>
                </a:solidFill>
              </a:rPr>
              <a:t>dobře diagnostikovat</a:t>
            </a:r>
            <a:br>
              <a:rPr lang="cs-CZ" altLang="cs-CZ" dirty="0"/>
            </a:br>
            <a:r>
              <a:rPr lang="cs-CZ" altLang="cs-CZ" dirty="0"/>
              <a:t>- oblečení – značkové – „stánkové“ (sportovní, …)</a:t>
            </a:r>
            <a:br>
              <a:rPr lang="cs-CZ" altLang="cs-CZ" dirty="0"/>
            </a:br>
            <a:r>
              <a:rPr lang="cs-CZ" altLang="cs-CZ" dirty="0"/>
              <a:t>- mobilní telefony</a:t>
            </a:r>
            <a:br>
              <a:rPr lang="cs-CZ" altLang="cs-CZ" dirty="0"/>
            </a:br>
            <a:r>
              <a:rPr lang="cs-CZ" altLang="cs-CZ" dirty="0"/>
              <a:t>- sportovní výstroj a výzbroj </a:t>
            </a:r>
            <a:br>
              <a:rPr lang="cs-CZ" altLang="cs-CZ" dirty="0"/>
            </a:br>
            <a:r>
              <a:rPr lang="cs-CZ" altLang="cs-CZ" dirty="0"/>
              <a:t>- svačiny (děti často bez svačin), snídaně (dokonce děti i bez snídaně)</a:t>
            </a:r>
            <a:br>
              <a:rPr lang="cs-CZ" altLang="cs-CZ" dirty="0"/>
            </a:br>
            <a:r>
              <a:rPr lang="cs-CZ" altLang="cs-CZ" dirty="0"/>
              <a:t>- peníze na útratu (koruny až tisíce) </a:t>
            </a:r>
            <a:br>
              <a:rPr lang="cs-CZ" altLang="cs-CZ" dirty="0"/>
            </a:br>
            <a:r>
              <a:rPr lang="cs-CZ" altLang="cs-CZ" dirty="0"/>
              <a:t>- akce (soustředění, lyžařské kurzy, ...) </a:t>
            </a:r>
            <a:br>
              <a:rPr lang="cs-CZ" altLang="cs-CZ" dirty="0"/>
            </a:br>
            <a:r>
              <a:rPr lang="cs-CZ" altLang="cs-CZ" dirty="0"/>
              <a:t>- oslavy narozenin </a:t>
            </a:r>
            <a:br>
              <a:rPr lang="cs-CZ" altLang="cs-CZ" dirty="0"/>
            </a:br>
            <a:r>
              <a:rPr lang="cs-CZ" altLang="cs-CZ" dirty="0"/>
              <a:t>- vybavení domácnosti (auta, elektronika, sportovní vybavení, ...) </a:t>
            </a:r>
          </a:p>
        </p:txBody>
      </p:sp>
    </p:spTree>
    <p:extLst>
      <p:ext uri="{BB962C8B-B14F-4D97-AF65-F5344CB8AC3E}">
        <p14:creationId xmlns:p14="http://schemas.microsoft.com/office/powerpoint/2010/main" val="623564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4FEB01-7AC4-4AF5-910D-3A4BAD606A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84BE03-DB9F-402C-874A-EF38843F4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19193"/>
            <a:ext cx="10753200" cy="451576"/>
          </a:xfrm>
        </p:spPr>
        <p:txBody>
          <a:bodyPr/>
          <a:lstStyle/>
          <a:p>
            <a:r>
              <a:rPr lang="cs-CZ" altLang="cs-CZ" dirty="0"/>
              <a:t>Diagnostika sociálních determinant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7967E39-5CAB-4AD4-8063-6C14F29D3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85620"/>
            <a:ext cx="10753200" cy="52943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Jak objevit skrytou chudobu?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potřeba komplexní diagnostiky (mj. dlouhodobé pozorování, ...)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např. si trenér nebo učitel TV může položit následující otázky: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i="1" dirty="0"/>
              <a:t>Víte, jestli každé dítě dostalo ráno něco k jídlu a pití? </a:t>
            </a:r>
            <a:br>
              <a:rPr lang="cs-CZ" altLang="cs-CZ" i="1" dirty="0"/>
            </a:br>
            <a:r>
              <a:rPr lang="cs-CZ" altLang="cs-CZ" i="1" dirty="0"/>
              <a:t>- Víte, jestli Vaši svěřenci mají svačinu? </a:t>
            </a:r>
            <a:br>
              <a:rPr lang="cs-CZ" altLang="cs-CZ" i="1" dirty="0"/>
            </a:br>
            <a:r>
              <a:rPr lang="cs-CZ" altLang="cs-CZ" i="1" dirty="0"/>
              <a:t>- Víte, kolik z Vašich dětí dostane peníze a úkol z domova koupit </a:t>
            </a:r>
            <a:br>
              <a:rPr lang="cs-CZ" altLang="cs-CZ" i="1" dirty="0"/>
            </a:br>
            <a:r>
              <a:rPr lang="cs-CZ" altLang="cs-CZ" i="1" dirty="0"/>
              <a:t>   si něco k jídlu? </a:t>
            </a:r>
            <a:br>
              <a:rPr lang="cs-CZ" altLang="cs-CZ" i="1" dirty="0"/>
            </a:br>
            <a:r>
              <a:rPr lang="cs-CZ" altLang="cs-CZ" i="1" dirty="0"/>
              <a:t>- Víte, co by Vaši mladí sportovci odpověděli na otázku: </a:t>
            </a:r>
            <a:br>
              <a:rPr lang="cs-CZ" altLang="cs-CZ" i="1" dirty="0"/>
            </a:br>
            <a:r>
              <a:rPr lang="cs-CZ" altLang="cs-CZ" i="1" dirty="0"/>
              <a:t>   Co je možné si za málo peněz koupit k jídlu?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i="1" dirty="0"/>
              <a:t>Víte, jestli ve Vašem oddílu neprobíhají „výhodné obchody“ </a:t>
            </a:r>
            <a:br>
              <a:rPr lang="cs-CZ" altLang="cs-CZ" i="1" dirty="0"/>
            </a:br>
            <a:r>
              <a:rPr lang="cs-CZ" altLang="cs-CZ" i="1" dirty="0"/>
              <a:t>   s věcmi, u kterých není jasné, odkud pocházejí?</a:t>
            </a:r>
            <a:br>
              <a:rPr lang="cs-CZ" altLang="cs-CZ" i="1" dirty="0"/>
            </a:br>
            <a:r>
              <a:rPr lang="cs-CZ" altLang="cs-CZ" i="1" dirty="0"/>
              <a:t>- Víte, kde a jak trávili Vaši svěřenci dovolenou?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73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2CE210-8209-4C2C-9C2C-2CBE00D172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618C7D-8D0E-4139-902E-5134D6FA6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62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B. Autodiagnostika ve sportovní edukaci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65463A-78AB-451A-9870-5F08F5BFD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761" y="1015138"/>
            <a:ext cx="11368679" cy="546486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= </a:t>
            </a:r>
            <a:r>
              <a:rPr lang="cs-CZ" b="1" dirty="0"/>
              <a:t>proces</a:t>
            </a:r>
            <a:r>
              <a:rPr lang="cs-CZ" dirty="0"/>
              <a:t> </a:t>
            </a:r>
            <a:r>
              <a:rPr lang="cs-CZ" b="1" dirty="0">
                <a:solidFill>
                  <a:srgbClr val="F01928"/>
                </a:solidFill>
              </a:rPr>
              <a:t>získávání zpětnovazební informace </a:t>
            </a:r>
            <a:r>
              <a:rPr lang="cs-CZ" dirty="0"/>
              <a:t>o své činnosti,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s cílem tuto činnost zdokonalovat</a:t>
            </a:r>
            <a:r>
              <a:rPr lang="cs-CZ" dirty="0"/>
              <a:t> a dále rozvíjet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Předpoklady efektivní autodiagnostiky:</a:t>
            </a:r>
            <a:endParaRPr 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dirty="0"/>
              <a:t>zpětnovazební informace </a:t>
            </a:r>
            <a:r>
              <a:rPr lang="cs-CZ" b="1" dirty="0">
                <a:solidFill>
                  <a:srgbClr val="F01928"/>
                </a:solidFill>
              </a:rPr>
              <a:t>získávat z více zdrojů </a:t>
            </a:r>
            <a:r>
              <a:rPr lang="cs-CZ" dirty="0"/>
              <a:t>(děti, mládež, sportovci, klienti, kolegové – např. trenéři, rodiče, ...)</a:t>
            </a:r>
          </a:p>
          <a:p>
            <a:pPr>
              <a:lnSpc>
                <a:spcPct val="100000"/>
              </a:lnSpc>
            </a:pPr>
            <a:r>
              <a:rPr lang="cs-CZ" dirty="0"/>
              <a:t>informace </a:t>
            </a:r>
            <a:r>
              <a:rPr lang="cs-CZ" b="1" dirty="0">
                <a:solidFill>
                  <a:srgbClr val="F01928"/>
                </a:solidFill>
              </a:rPr>
              <a:t>konzultovat </a:t>
            </a:r>
            <a:r>
              <a:rPr lang="cs-CZ" dirty="0"/>
              <a:t>s erudovaným a empatickým kolegou </a:t>
            </a:r>
            <a:endParaRPr lang="cs-CZ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dirty="0"/>
              <a:t>informace získávat </a:t>
            </a:r>
            <a:r>
              <a:rPr lang="cs-CZ" altLang="cs-CZ" b="1" dirty="0">
                <a:solidFill>
                  <a:srgbClr val="FF0000"/>
                </a:solidFill>
              </a:rPr>
              <a:t>různými </a:t>
            </a:r>
            <a:r>
              <a:rPr lang="cs-CZ" altLang="cs-CZ" b="1" dirty="0" err="1">
                <a:solidFill>
                  <a:srgbClr val="FF0000"/>
                </a:solidFill>
              </a:rPr>
              <a:t>autodiagnostickými</a:t>
            </a:r>
            <a:r>
              <a:rPr lang="cs-CZ" altLang="cs-CZ" b="1" dirty="0">
                <a:solidFill>
                  <a:srgbClr val="FF0000"/>
                </a:solidFill>
              </a:rPr>
              <a:t> metodami</a:t>
            </a:r>
            <a:r>
              <a:rPr lang="cs-CZ" altLang="cs-CZ" dirty="0"/>
              <a:t>, např. výsledky hodnocení trenéra sportovci, „náslechy“ kolegů trenérů, ...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využívat </a:t>
            </a:r>
            <a:r>
              <a:rPr lang="cs-CZ" altLang="cs-CZ" b="1" dirty="0">
                <a:solidFill>
                  <a:srgbClr val="FF0000"/>
                </a:solidFill>
              </a:rPr>
              <a:t>sebereflexi</a:t>
            </a:r>
            <a:r>
              <a:rPr lang="cs-CZ" altLang="cs-CZ" dirty="0"/>
              <a:t> = opětovné vybavení, popis a rozbor klíčových momentů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ochota informace přijmout a uvažovat </a:t>
            </a:r>
            <a:r>
              <a:rPr lang="cs-CZ" altLang="cs-CZ" dirty="0"/>
              <a:t>o své pedagogické činnosti </a:t>
            </a:r>
            <a:br>
              <a:rPr lang="cs-CZ" altLang="cs-CZ" dirty="0"/>
            </a:br>
            <a:r>
              <a:rPr lang="cs-CZ" altLang="cs-CZ" dirty="0"/>
              <a:t>i možnostech </a:t>
            </a:r>
            <a:r>
              <a:rPr lang="cs-CZ" altLang="cs-CZ" b="1" dirty="0">
                <a:solidFill>
                  <a:srgbClr val="FF0000"/>
                </a:solidFill>
              </a:rPr>
              <a:t>zdokonalování</a:t>
            </a: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28366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234</TotalTime>
  <Words>627</Words>
  <Application>Microsoft Office PowerPoint</Application>
  <PresentationFormat>Širokoúhlá obrazovka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Prezentace aplikace PowerPoint</vt:lpstr>
      <vt:lpstr>A. Diagnostika ve sportovní edukaci </vt:lpstr>
      <vt:lpstr>Metody pedagogické diagnostiky </vt:lpstr>
      <vt:lpstr>Diagnostické možnosti sportovních trenérů</vt:lpstr>
      <vt:lpstr>Diagnostika sociálních determinant </vt:lpstr>
      <vt:lpstr>Diagnostika sociálních determinant</vt:lpstr>
      <vt:lpstr>B. Autodiagnostika ve sportovní edukaci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37</cp:revision>
  <cp:lastPrinted>2020-10-19T10:21:36Z</cp:lastPrinted>
  <dcterms:created xsi:type="dcterms:W3CDTF">2020-10-05T06:18:46Z</dcterms:created>
  <dcterms:modified xsi:type="dcterms:W3CDTF">2022-11-14T09:09:12Z</dcterms:modified>
</cp:coreProperties>
</file>