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79" r:id="rId24"/>
    <p:sldId id="274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1928"/>
    <a:srgbClr val="0000DC"/>
    <a:srgbClr val="5AC8AF"/>
    <a:srgbClr val="9100DC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8" autoAdjust="0"/>
    <p:restoredTop sz="96259" autoAdjust="0"/>
  </p:normalViewPr>
  <p:slideViewPr>
    <p:cSldViewPr snapToGrid="0">
      <p:cViewPr varScale="1">
        <p:scale>
          <a:sx n="123" d="100"/>
          <a:sy n="123" d="100"/>
        </p:scale>
        <p:origin x="108" y="25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2019358" cy="106560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–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pic>
        <p:nvPicPr>
          <p:cNvPr id="14" name="Obrázek 8">
            <a:extLst>
              <a:ext uri="{FF2B5EF4-FFF2-40B4-BE49-F238E27FC236}">
                <a16:creationId xmlns:a16="http://schemas.microsoft.com/office/drawing/2014/main" id="{01347CA9-B0B6-4B43-8E34-677378B3B0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68277596-EA23-DF44-929A-9B0D78A699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8" name="Obrázek 5">
            <a:extLst>
              <a:ext uri="{FF2B5EF4-FFF2-40B4-BE49-F238E27FC236}">
                <a16:creationId xmlns:a16="http://schemas.microsoft.com/office/drawing/2014/main" id="{B88FA9D0-954F-4C4B-8BD6-8BB1AE2123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2019358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</a:p>
        </p:txBody>
      </p:sp>
      <p:pic>
        <p:nvPicPr>
          <p:cNvPr id="11" name="Obrázek 5">
            <a:extLst>
              <a:ext uri="{FF2B5EF4-FFF2-40B4-BE49-F238E27FC236}">
                <a16:creationId xmlns:a16="http://schemas.microsoft.com/office/drawing/2014/main" id="{32A24F60-2216-D24D-8AF4-EDE82D1B9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440"/>
            <a:ext cx="2019358" cy="106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5">
            <a:extLst>
              <a:ext uri="{FF2B5EF4-FFF2-40B4-BE49-F238E27FC236}">
                <a16:creationId xmlns:a16="http://schemas.microsoft.com/office/drawing/2014/main" id="{83B273DC-8AF2-7346-98F7-0EC8B0DA01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440"/>
            <a:ext cx="2019358" cy="106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Upravte styly předlohy textu.</a:t>
            </a:r>
          </a:p>
        </p:txBody>
      </p:sp>
      <p:pic>
        <p:nvPicPr>
          <p:cNvPr id="5" name="Obrázek 8">
            <a:extLst>
              <a:ext uri="{FF2B5EF4-FFF2-40B4-BE49-F238E27FC236}">
                <a16:creationId xmlns:a16="http://schemas.microsoft.com/office/drawing/2014/main" id="{B0AF483F-06C1-0C43-8A12-6F19D11713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247"/>
            <a:ext cx="1132477" cy="59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PORT slide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2678" y="2014200"/>
            <a:ext cx="5366645" cy="28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.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5998D61E-B532-6143-8F43-1D653FBA95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697990F2-D034-7443-84B0-98643CCCD9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2" name="Obrázek 8">
            <a:extLst>
              <a:ext uri="{FF2B5EF4-FFF2-40B4-BE49-F238E27FC236}">
                <a16:creationId xmlns:a16="http://schemas.microsoft.com/office/drawing/2014/main" id="{13B8C9E6-BD21-D147-8A0C-DF4FEB4823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A3ECAA4E-9CED-0E4C-ABDC-4FC7431079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7" name="Obrázek 8">
            <a:extLst>
              <a:ext uri="{FF2B5EF4-FFF2-40B4-BE49-F238E27FC236}">
                <a16:creationId xmlns:a16="http://schemas.microsoft.com/office/drawing/2014/main" id="{FB2076EC-28EC-BD48-9329-D9104D15A4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1EDF74AA-0C1F-3B43-BA4D-2E12940B79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14A8D01D-1D17-BC47-B8D2-62EE057F99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endParaRPr lang="cs-CZ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ED9988BB-4174-FC44-A6BD-8393E85FF4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A94A9E4-E64E-8046-9D7E-B7FD994B8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Trenér jako sportovní pedagog</a:t>
            </a:r>
          </a:p>
        </p:txBody>
      </p:sp>
    </p:spTree>
    <p:extLst>
      <p:ext uri="{BB962C8B-B14F-4D97-AF65-F5344CB8AC3E}">
        <p14:creationId xmlns:p14="http://schemas.microsoft.com/office/powerpoint/2010/main" val="3543913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E9C83D4-2C05-4DC9-B44F-8F0C7D6AD8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D473B64-4E2F-49B6-A7CE-52406E22D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78000"/>
            <a:ext cx="1153008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1. Vymezení trenérské profese – a</a:t>
            </a:r>
            <a:r>
              <a:rPr lang="cs-CZ" altLang="cs-CZ" dirty="0"/>
              <a:t>ktivity trenéra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27CD0CF-7066-43F8-8DC8-07118D216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097280"/>
            <a:ext cx="11652000" cy="513072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b="1" dirty="0">
                <a:solidFill>
                  <a:srgbClr val="FF0000"/>
                </a:solidFill>
              </a:rPr>
              <a:t>teoretické</a:t>
            </a:r>
            <a:r>
              <a:rPr lang="cs-CZ" altLang="cs-CZ" sz="3200" dirty="0">
                <a:solidFill>
                  <a:srgbClr val="FF0000"/>
                </a:solidFill>
              </a:rPr>
              <a:t> </a:t>
            </a:r>
            <a:r>
              <a:rPr lang="cs-CZ" altLang="cs-CZ" sz="3200" dirty="0"/>
              <a:t>– rozvoj vzdělání (daný sport + vědy o sportu </a:t>
            </a:r>
            <a:br>
              <a:rPr lang="cs-CZ" altLang="cs-CZ" sz="3200" dirty="0"/>
            </a:br>
            <a:r>
              <a:rPr lang="cs-CZ" altLang="cs-CZ" sz="3200" dirty="0"/>
              <a:t>+ …), příprava tréninků, …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b="1" dirty="0">
                <a:solidFill>
                  <a:srgbClr val="FF0000"/>
                </a:solidFill>
              </a:rPr>
              <a:t>interakční</a:t>
            </a:r>
            <a:r>
              <a:rPr lang="cs-CZ" altLang="cs-CZ" sz="3200" dirty="0">
                <a:solidFill>
                  <a:srgbClr val="FF0000"/>
                </a:solidFill>
              </a:rPr>
              <a:t> </a:t>
            </a:r>
            <a:r>
              <a:rPr lang="cs-CZ" altLang="cs-CZ" sz="3200" dirty="0"/>
              <a:t>(praktické) – trénink, soutěže, ...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dirty="0"/>
              <a:t>různorodé </a:t>
            </a:r>
            <a:r>
              <a:rPr lang="cs-CZ" altLang="cs-CZ" sz="3200" b="1" dirty="0">
                <a:solidFill>
                  <a:srgbClr val="0000DC"/>
                </a:solidFill>
              </a:rPr>
              <a:t>sociální role </a:t>
            </a:r>
            <a:r>
              <a:rPr lang="cs-CZ" altLang="cs-CZ" sz="3200" b="1" dirty="0"/>
              <a:t>trenéra</a:t>
            </a:r>
            <a:r>
              <a:rPr lang="cs-CZ" altLang="cs-CZ" sz="3200" dirty="0"/>
              <a:t> – informátor, důvěrník („terapeut“), </a:t>
            </a:r>
            <a:r>
              <a:rPr lang="cs-CZ" altLang="cs-CZ" sz="3200" dirty="0" err="1"/>
              <a:t>ukazňovatel</a:t>
            </a:r>
            <a:r>
              <a:rPr lang="cs-CZ" altLang="cs-CZ" sz="3200" dirty="0"/>
              <a:t>, motivátor, vychovatel, …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dirty="0"/>
              <a:t>různorodé </a:t>
            </a:r>
            <a:r>
              <a:rPr lang="cs-CZ" altLang="cs-CZ" sz="3200" b="1" dirty="0">
                <a:solidFill>
                  <a:srgbClr val="0000DC"/>
                </a:solidFill>
              </a:rPr>
              <a:t>profesní role</a:t>
            </a:r>
            <a:r>
              <a:rPr lang="cs-CZ" altLang="cs-CZ" sz="3200" dirty="0">
                <a:solidFill>
                  <a:srgbClr val="0000DC"/>
                </a:solidFill>
              </a:rPr>
              <a:t> </a:t>
            </a:r>
            <a:r>
              <a:rPr lang="cs-CZ" altLang="cs-CZ" sz="3200" dirty="0"/>
              <a:t>– učitel, třídní učitel, vychovatel, pedagog volného času, animátor, ...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i="1" dirty="0"/>
              <a:t>„Trenérská role představuje </a:t>
            </a:r>
            <a:r>
              <a:rPr lang="cs-CZ" altLang="cs-CZ" sz="3200" b="1" i="1" dirty="0">
                <a:solidFill>
                  <a:srgbClr val="FF0000"/>
                </a:solidFill>
              </a:rPr>
              <a:t>schopnost rozvíjet důvěru sportovce</a:t>
            </a:r>
            <a:r>
              <a:rPr lang="cs-CZ" altLang="cs-CZ" sz="3200" i="1" dirty="0"/>
              <a:t>, hodnotit, řešit problémy a rozhodovat“</a:t>
            </a:r>
            <a:r>
              <a:rPr lang="cs-CZ" altLang="cs-CZ" sz="3200" dirty="0"/>
              <a:t> </a:t>
            </a:r>
            <a:br>
              <a:rPr lang="cs-CZ" altLang="cs-CZ" sz="3200" dirty="0"/>
            </a:br>
            <a:r>
              <a:rPr lang="cs-CZ" altLang="cs-CZ" sz="3200" dirty="0"/>
              <a:t>(</a:t>
            </a:r>
            <a:r>
              <a:rPr lang="cs-CZ" altLang="cs-CZ" sz="3200" dirty="0" err="1"/>
              <a:t>Walsh</a:t>
            </a:r>
            <a:r>
              <a:rPr lang="cs-CZ" altLang="cs-CZ" sz="3200" dirty="0"/>
              <a:t>, 2007)</a:t>
            </a:r>
          </a:p>
        </p:txBody>
      </p:sp>
    </p:spTree>
    <p:extLst>
      <p:ext uri="{BB962C8B-B14F-4D97-AF65-F5344CB8AC3E}">
        <p14:creationId xmlns:p14="http://schemas.microsoft.com/office/powerpoint/2010/main" val="3058849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20A7E51-AB1C-44D8-88DD-B84F210B9F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FF3B124-75E3-4B61-9720-E70034712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78000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1. Vymezení trenérské profese – problémy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A08E0C1-7967-4632-99CC-9427832EB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998805"/>
            <a:ext cx="11417538" cy="5373859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cs-CZ" altLang="cs-CZ" sz="3200" b="1" dirty="0"/>
              <a:t>trenérství</a:t>
            </a:r>
            <a:r>
              <a:rPr lang="cs-CZ" altLang="cs-CZ" sz="3200" dirty="0"/>
              <a:t> = pouze rysy povolání (</a:t>
            </a:r>
            <a:r>
              <a:rPr lang="cs-CZ" altLang="cs-CZ" sz="3200" b="1" dirty="0" err="1">
                <a:solidFill>
                  <a:srgbClr val="0000DC"/>
                </a:solidFill>
              </a:rPr>
              <a:t>semiprofese</a:t>
            </a:r>
            <a:r>
              <a:rPr lang="cs-CZ" altLang="cs-CZ" sz="3200" dirty="0"/>
              <a:t>) ≠ </a:t>
            </a:r>
            <a:r>
              <a:rPr lang="cs-CZ" altLang="cs-CZ" sz="3200" b="1" dirty="0"/>
              <a:t>profese</a:t>
            </a:r>
            <a:endParaRPr lang="cs-CZ" altLang="cs-CZ" sz="3200" dirty="0"/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cs-CZ" altLang="cs-CZ" sz="3200" dirty="0"/>
              <a:t>absence </a:t>
            </a:r>
            <a:r>
              <a:rPr lang="cs-CZ" altLang="cs-CZ" sz="3200" b="1" dirty="0">
                <a:solidFill>
                  <a:srgbClr val="0000DC"/>
                </a:solidFill>
              </a:rPr>
              <a:t>profesní autonomie </a:t>
            </a:r>
            <a:r>
              <a:rPr lang="cs-CZ" altLang="cs-CZ" sz="3200" dirty="0"/>
              <a:t>trenérů – </a:t>
            </a:r>
            <a:br>
              <a:rPr lang="cs-CZ" altLang="cs-CZ" sz="3200" dirty="0"/>
            </a:br>
            <a:r>
              <a:rPr lang="cs-CZ" altLang="cs-CZ" sz="3200" dirty="0"/>
              <a:t>závislost na laické veřejnosti 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cs-CZ" altLang="cs-CZ" sz="3200" b="1" dirty="0">
                <a:solidFill>
                  <a:srgbClr val="0000DC"/>
                </a:solidFill>
              </a:rPr>
              <a:t>hodnocení práce </a:t>
            </a:r>
            <a:r>
              <a:rPr lang="cs-CZ" altLang="cs-CZ" sz="3200" dirty="0"/>
              <a:t>trenéra = úspěchy svěřených sportovců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cs-CZ" altLang="cs-CZ" sz="3200" dirty="0"/>
              <a:t>zapojení trenérů do extrémního konkurenčního prostředí – mohou být vyměněni za sportovce bez vzdělání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cs-CZ" altLang="cs-CZ" sz="3200" dirty="0"/>
              <a:t>ve vrcholovém sportu trenéři </a:t>
            </a:r>
            <a:r>
              <a:rPr lang="cs-CZ" altLang="cs-CZ" sz="3200" b="1" dirty="0">
                <a:solidFill>
                  <a:srgbClr val="0000DC"/>
                </a:solidFill>
              </a:rPr>
              <a:t>střet zájmů </a:t>
            </a:r>
            <a:r>
              <a:rPr lang="cs-CZ" altLang="cs-CZ" sz="3200" dirty="0"/>
              <a:t>– </a:t>
            </a:r>
            <a:r>
              <a:rPr lang="cs-CZ" altLang="cs-CZ" sz="3200" b="1" dirty="0">
                <a:solidFill>
                  <a:srgbClr val="FF0000"/>
                </a:solidFill>
              </a:rPr>
              <a:t>komplexní rozvoj sportovce</a:t>
            </a:r>
            <a:r>
              <a:rPr lang="cs-CZ" altLang="cs-CZ" sz="3200" b="1" dirty="0">
                <a:solidFill>
                  <a:srgbClr val="F01928"/>
                </a:solidFill>
              </a:rPr>
              <a:t> nebo jen sportovní úspěchy?</a:t>
            </a:r>
            <a:br>
              <a:rPr lang="cs-CZ" altLang="cs-CZ" sz="3200" dirty="0"/>
            </a:br>
            <a:r>
              <a:rPr lang="cs-CZ" altLang="cs-CZ" sz="3200" dirty="0"/>
              <a:t>(i ve sportovním školství, v </a:t>
            </a:r>
            <a:r>
              <a:rPr lang="cs-CZ" altLang="cs-CZ" sz="3200" dirty="0" err="1"/>
              <a:t>SCM</a:t>
            </a:r>
            <a:r>
              <a:rPr lang="cs-CZ" altLang="cs-CZ" sz="3200" dirty="0"/>
              <a:t> – systém financování)</a:t>
            </a:r>
          </a:p>
          <a:p>
            <a:pPr>
              <a:lnSpc>
                <a:spcPct val="80000"/>
              </a:lnSpc>
              <a:spcBef>
                <a:spcPts val="300"/>
              </a:spcBef>
            </a:pPr>
            <a:r>
              <a:rPr lang="cs-CZ" altLang="cs-CZ" sz="3200" dirty="0"/>
              <a:t>trenérova práce = neustálý </a:t>
            </a:r>
            <a:r>
              <a:rPr lang="cs-CZ" altLang="cs-CZ" sz="3200" b="1" dirty="0">
                <a:solidFill>
                  <a:srgbClr val="0000DC"/>
                </a:solidFill>
              </a:rPr>
              <a:t>tlak termínů </a:t>
            </a:r>
            <a:r>
              <a:rPr lang="cs-CZ" altLang="cs-CZ" sz="3200" dirty="0"/>
              <a:t>(soustředění, závody, testy, cestování atd.) → </a:t>
            </a:r>
            <a:r>
              <a:rPr lang="cs-CZ" altLang="cs-CZ" sz="3200" b="1" dirty="0">
                <a:solidFill>
                  <a:srgbClr val="FF0000"/>
                </a:solidFill>
              </a:rPr>
              <a:t>časový deficit</a:t>
            </a:r>
            <a:r>
              <a:rPr lang="cs-CZ" altLang="cs-CZ" sz="3200" dirty="0"/>
              <a:t>, problémy se synchronizací jednotlivých pracovních úkolů</a:t>
            </a:r>
          </a:p>
        </p:txBody>
      </p:sp>
    </p:spTree>
    <p:extLst>
      <p:ext uri="{BB962C8B-B14F-4D97-AF65-F5344CB8AC3E}">
        <p14:creationId xmlns:p14="http://schemas.microsoft.com/office/powerpoint/2010/main" val="1365538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4BAB852-73A7-4576-9E7B-D5761ADE84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EA827B8-2B2E-497B-AF2C-AD1D81C1F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378000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1. Vymezení trenérské profese – specifikum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CB310E30-6DCA-4E60-8870-705D8725E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87092"/>
            <a:ext cx="12192000" cy="558829"/>
          </a:xfrm>
        </p:spPr>
        <p:txBody>
          <a:bodyPr/>
          <a:lstStyle/>
          <a:p>
            <a:pPr marL="72000" indent="0">
              <a:buNone/>
            </a:pPr>
            <a:r>
              <a:rPr lang="cs-CZ" sz="3000" dirty="0"/>
              <a:t>Trenérství = </a:t>
            </a:r>
            <a:r>
              <a:rPr lang="cs-CZ" sz="3000" b="1" dirty="0">
                <a:solidFill>
                  <a:srgbClr val="F01928"/>
                </a:solidFill>
              </a:rPr>
              <a:t>smíšený</a:t>
            </a:r>
            <a:r>
              <a:rPr lang="cs-CZ" sz="3000" b="1" dirty="0"/>
              <a:t> model profesionální identity </a:t>
            </a:r>
            <a:r>
              <a:rPr lang="cs-CZ" sz="3000" dirty="0"/>
              <a:t>(</a:t>
            </a:r>
            <a:r>
              <a:rPr lang="cs-CZ" sz="3000" dirty="0" err="1"/>
              <a:t>SASCOC</a:t>
            </a:r>
            <a:r>
              <a:rPr lang="cs-CZ" sz="3000" dirty="0"/>
              <a:t>, 2011)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095603F-DADE-4296-A34B-84DFD9D89D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331" y="1734640"/>
            <a:ext cx="8384538" cy="474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770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C20002F-B407-4A78-A866-D59FCE47D9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EC58D28-7408-4D97-BED3-212EDF911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78000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2. Trenérské vzdělávání</a:t>
            </a:r>
            <a:endParaRPr lang="cs-CZ" dirty="0">
              <a:solidFill>
                <a:srgbClr val="0000DC"/>
              </a:solidFill>
            </a:endParaRP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ECA50D6C-0D75-44A7-AFC2-2754D8659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026942"/>
            <a:ext cx="10933200" cy="5201058"/>
          </a:xfrm>
        </p:spPr>
        <p:txBody>
          <a:bodyPr/>
          <a:lstStyle/>
          <a:p>
            <a:pPr marL="7200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sz="3200" b="1" dirty="0">
                <a:solidFill>
                  <a:srgbClr val="0000DC"/>
                </a:solidFill>
              </a:rPr>
              <a:t>Trenérské vzdělávání </a:t>
            </a:r>
            <a:r>
              <a:rPr lang="cs-CZ" altLang="cs-CZ" sz="3200" b="1" dirty="0"/>
              <a:t>= </a:t>
            </a:r>
            <a:r>
              <a:rPr lang="cs-CZ" altLang="cs-CZ" sz="3200" dirty="0"/>
              <a:t>proces učení, v němž se budoucí </a:t>
            </a:r>
            <a:br>
              <a:rPr lang="cs-CZ" altLang="cs-CZ" sz="3200" dirty="0"/>
            </a:br>
            <a:r>
              <a:rPr lang="cs-CZ" altLang="cs-CZ" sz="3200" dirty="0"/>
              <a:t>(i současní) trenéři učí trénovat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dirty="0"/>
              <a:t>1919 první trenérské vzdělávání na Univerzitě Illinois</a:t>
            </a: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sz="3200" b="1" dirty="0">
                <a:solidFill>
                  <a:srgbClr val="F01928"/>
                </a:solidFill>
              </a:rPr>
              <a:t>Dvě cesty trenérského vzdělávání: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b="1" dirty="0">
                <a:solidFill>
                  <a:srgbClr val="0000DC"/>
                </a:solidFill>
              </a:rPr>
              <a:t>systematické trenérské vzdělávání </a:t>
            </a:r>
            <a:r>
              <a:rPr lang="cs-CZ" altLang="cs-CZ" sz="3200" dirty="0"/>
              <a:t>(licenční, „formální“ – nejčastěji celostátní programy – např. USA – Bílá kniha, svazy, ..., projekt EU </a:t>
            </a:r>
            <a:r>
              <a:rPr lang="cs-CZ" altLang="cs-CZ" sz="3200" dirty="0" err="1"/>
              <a:t>AEHESIS</a:t>
            </a:r>
            <a:r>
              <a:rPr lang="cs-CZ" altLang="cs-CZ" sz="3200" dirty="0"/>
              <a:t> – doporučená kurikula, ...)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b="1" dirty="0">
                <a:solidFill>
                  <a:srgbClr val="0000DC"/>
                </a:solidFill>
              </a:rPr>
              <a:t>trenérské vzdělávání vycházející z empirie a z reflexe vlastní praxe </a:t>
            </a:r>
            <a:r>
              <a:rPr lang="cs-CZ" altLang="cs-CZ" sz="3200" dirty="0"/>
              <a:t>(typická životní dráha – aktivní sportovec – asistent trenéra – samostatný – hlavní trenér)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9241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A19F7BE-EE69-4F09-A71D-454A655D67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B65C07B-F96C-478B-A338-F2092E69B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78000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2. Trenérské vzdělávání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05345FF-CD59-4DA6-8911-9D0206B3C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998806"/>
            <a:ext cx="11642012" cy="522919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dirty="0"/>
              <a:t>pro </a:t>
            </a:r>
            <a:r>
              <a:rPr lang="cs-CZ" altLang="cs-CZ" b="1" dirty="0"/>
              <a:t>úspěšné vykonávání nestačí</a:t>
            </a:r>
            <a:r>
              <a:rPr lang="cs-CZ" altLang="cs-CZ" dirty="0"/>
              <a:t> vrozené dispozice + sportovní zkušenosti + „graduální“ vzdělávání</a:t>
            </a:r>
          </a:p>
          <a:p>
            <a:pPr>
              <a:lnSpc>
                <a:spcPct val="100000"/>
              </a:lnSpc>
            </a:pPr>
            <a:r>
              <a:rPr lang="cs-CZ" altLang="cs-CZ" b="1" dirty="0"/>
              <a:t>pro gradaci </a:t>
            </a:r>
            <a:r>
              <a:rPr lang="cs-CZ" altLang="cs-CZ" dirty="0"/>
              <a:t>trenérské profese je </a:t>
            </a:r>
            <a:r>
              <a:rPr lang="cs-CZ" altLang="cs-CZ" b="1" dirty="0">
                <a:solidFill>
                  <a:srgbClr val="F01928"/>
                </a:solidFill>
              </a:rPr>
              <a:t>nutné celoživotní formální a neformální vzdělávání a informální učení </a:t>
            </a:r>
            <a:endParaRPr lang="cs-CZ" altLang="cs-CZ" dirty="0">
              <a:solidFill>
                <a:srgbClr val="F01928"/>
              </a:solidFill>
            </a:endParaRPr>
          </a:p>
          <a:p>
            <a:pPr>
              <a:lnSpc>
                <a:spcPct val="100000"/>
              </a:lnSpc>
            </a:pPr>
            <a:r>
              <a:rPr lang="cs-CZ" altLang="cs-CZ" b="1" dirty="0">
                <a:solidFill>
                  <a:srgbClr val="0000DC"/>
                </a:solidFill>
              </a:rPr>
              <a:t>formální trenérské vzdělávání </a:t>
            </a:r>
            <a:r>
              <a:rPr lang="cs-CZ" altLang="cs-CZ" dirty="0"/>
              <a:t>= intencionální + řízené + organizované + strukturované + soustavné + platnost výstupů (např. studium trenérství na sportovních VŠ + trenérské kurzy k získání </a:t>
            </a:r>
            <a:r>
              <a:rPr lang="cs-CZ" altLang="cs-CZ" b="1" dirty="0">
                <a:solidFill>
                  <a:srgbClr val="0000DC"/>
                </a:solidFill>
              </a:rPr>
              <a:t>licence</a:t>
            </a:r>
            <a:r>
              <a:rPr lang="cs-CZ" altLang="cs-CZ" dirty="0"/>
              <a:t>, …)</a:t>
            </a:r>
          </a:p>
          <a:p>
            <a:pPr>
              <a:lnSpc>
                <a:spcPct val="100000"/>
              </a:lnSpc>
            </a:pPr>
            <a:r>
              <a:rPr lang="cs-CZ" altLang="cs-CZ" b="1" dirty="0">
                <a:solidFill>
                  <a:srgbClr val="0000DC"/>
                </a:solidFill>
              </a:rPr>
              <a:t>neformální trenérské vzdělávání </a:t>
            </a:r>
            <a:r>
              <a:rPr lang="cs-CZ" altLang="cs-CZ" dirty="0"/>
              <a:t>= záměrné procesy učení, nejsou součástí formálního vzdělávání trenérů (získání znalostí a dovedností, které mohou pomoci zlepšit si možnosti uplatnění na trhu práce)</a:t>
            </a:r>
          </a:p>
          <a:p>
            <a:pPr>
              <a:lnSpc>
                <a:spcPct val="100000"/>
              </a:lnSpc>
            </a:pPr>
            <a:r>
              <a:rPr lang="cs-CZ" altLang="cs-CZ" b="1" dirty="0">
                <a:solidFill>
                  <a:srgbClr val="0000DC"/>
                </a:solidFill>
              </a:rPr>
              <a:t>informální trenérské vzdělávání </a:t>
            </a:r>
            <a:r>
              <a:rPr lang="cs-CZ" altLang="cs-CZ" dirty="0"/>
              <a:t>= institucionálně neorganizované procesy učení</a:t>
            </a:r>
          </a:p>
        </p:txBody>
      </p:sp>
    </p:spTree>
    <p:extLst>
      <p:ext uri="{BB962C8B-B14F-4D97-AF65-F5344CB8AC3E}">
        <p14:creationId xmlns:p14="http://schemas.microsoft.com/office/powerpoint/2010/main" val="1627178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80067AF-337A-4511-B58C-A60A4A4F54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C159EF4-BCBB-4A1B-9629-5F39A0E1E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78000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2. Trenérské vzdělávání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93FDF83-C9C5-494C-862D-7D60E6944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040538"/>
            <a:ext cx="11530080" cy="4987886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3000" b="1" dirty="0"/>
              <a:t>Organizační zajištění trenérského vzdělávání:</a:t>
            </a:r>
            <a:endParaRPr lang="cs-CZ" sz="3000" dirty="0"/>
          </a:p>
          <a:p>
            <a:pPr marL="457200" indent="-457200">
              <a:lnSpc>
                <a:spcPct val="100000"/>
              </a:lnSpc>
            </a:pPr>
            <a:r>
              <a:rPr lang="cs-CZ" sz="3000" b="1" dirty="0">
                <a:solidFill>
                  <a:srgbClr val="FF0000"/>
                </a:solidFill>
              </a:rPr>
              <a:t>trenérské školy</a:t>
            </a:r>
            <a:r>
              <a:rPr lang="cs-CZ" sz="3000" dirty="0"/>
              <a:t>, </a:t>
            </a:r>
            <a:r>
              <a:rPr lang="cs-CZ" sz="3000" dirty="0" err="1"/>
              <a:t>FTVS</a:t>
            </a:r>
            <a:r>
              <a:rPr lang="cs-CZ" sz="3000" dirty="0"/>
              <a:t> UK 1953 (Dovalil, 2013)</a:t>
            </a:r>
          </a:p>
          <a:p>
            <a:pPr marL="457200" indent="-457200">
              <a:lnSpc>
                <a:spcPct val="100000"/>
              </a:lnSpc>
            </a:pPr>
            <a:r>
              <a:rPr lang="cs-CZ" sz="3000" b="1" dirty="0">
                <a:solidFill>
                  <a:srgbClr val="FF0000"/>
                </a:solidFill>
              </a:rPr>
              <a:t>= spolupráce </a:t>
            </a:r>
            <a:r>
              <a:rPr lang="cs-CZ" sz="3000" dirty="0"/>
              <a:t>– </a:t>
            </a:r>
            <a:r>
              <a:rPr lang="cs-CZ" sz="3000" b="1" dirty="0">
                <a:solidFill>
                  <a:srgbClr val="FF0000"/>
                </a:solidFill>
              </a:rPr>
              <a:t>sportovní svazy + fakulty </a:t>
            </a:r>
          </a:p>
          <a:p>
            <a:pPr marL="457200" indent="-457200">
              <a:lnSpc>
                <a:spcPct val="100000"/>
              </a:lnSpc>
            </a:pPr>
            <a:r>
              <a:rPr lang="cs-CZ" sz="3000" dirty="0"/>
              <a:t>po 2. třídu – </a:t>
            </a:r>
            <a:r>
              <a:rPr lang="cs-CZ" sz="3000" b="1" dirty="0"/>
              <a:t>akreditovaná</a:t>
            </a:r>
            <a:r>
              <a:rPr lang="cs-CZ" sz="3000" dirty="0"/>
              <a:t> (MŠMT) </a:t>
            </a:r>
            <a:br>
              <a:rPr lang="cs-CZ" sz="3000" dirty="0"/>
            </a:br>
            <a:r>
              <a:rPr lang="cs-CZ" sz="3000" b="1" dirty="0"/>
              <a:t>zařízení v oblasti sportu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3000" b="1" dirty="0"/>
              <a:t>Podmínky přijetí do trenérského vzdělávání:</a:t>
            </a:r>
            <a:endParaRPr lang="cs-CZ" sz="3000" dirty="0"/>
          </a:p>
          <a:p>
            <a:pPr marL="457200" indent="-457200">
              <a:lnSpc>
                <a:spcPct val="100000"/>
              </a:lnSpc>
            </a:pPr>
            <a:r>
              <a:rPr lang="cs-CZ" sz="3000" b="1" dirty="0"/>
              <a:t>maturita</a:t>
            </a:r>
            <a:r>
              <a:rPr lang="cs-CZ" sz="3000" dirty="0"/>
              <a:t> (lze nahradit kurzem)</a:t>
            </a:r>
          </a:p>
          <a:p>
            <a:pPr marL="457200" indent="-457200">
              <a:lnSpc>
                <a:spcPct val="100000"/>
              </a:lnSpc>
            </a:pPr>
            <a:r>
              <a:rPr lang="cs-CZ" sz="3000" dirty="0"/>
              <a:t>získaná </a:t>
            </a:r>
            <a:r>
              <a:rPr lang="cs-CZ" sz="3000" b="1" dirty="0">
                <a:solidFill>
                  <a:srgbClr val="FF0000"/>
                </a:solidFill>
              </a:rPr>
              <a:t>nižší trenérská třída</a:t>
            </a:r>
          </a:p>
          <a:p>
            <a:pPr marL="457200" indent="-457200">
              <a:lnSpc>
                <a:spcPct val="100000"/>
              </a:lnSpc>
            </a:pPr>
            <a:r>
              <a:rPr lang="cs-CZ" sz="3000" b="1" dirty="0">
                <a:solidFill>
                  <a:srgbClr val="FF0000"/>
                </a:solidFill>
              </a:rPr>
              <a:t>doporučení </a:t>
            </a:r>
            <a:r>
              <a:rPr lang="cs-CZ" sz="3000" dirty="0"/>
              <a:t>sportovního svazu (spolku)</a:t>
            </a:r>
          </a:p>
          <a:p>
            <a:pPr marL="457200" indent="-457200">
              <a:lnSpc>
                <a:spcPct val="100000"/>
              </a:lnSpc>
            </a:pPr>
            <a:r>
              <a:rPr lang="cs-CZ" sz="3000" dirty="0"/>
              <a:t>vlastní </a:t>
            </a:r>
            <a:r>
              <a:rPr lang="cs-CZ" sz="3000" b="1" dirty="0">
                <a:solidFill>
                  <a:srgbClr val="FF0000"/>
                </a:solidFill>
              </a:rPr>
              <a:t>trenérská praxe</a:t>
            </a:r>
            <a:r>
              <a:rPr lang="cs-CZ" sz="3000" dirty="0"/>
              <a:t>, </a:t>
            </a:r>
            <a:r>
              <a:rPr lang="cs-CZ" sz="3000" b="1" dirty="0"/>
              <a:t>další vzdělávání </a:t>
            </a:r>
            <a:r>
              <a:rPr lang="cs-CZ" sz="3000" dirty="0"/>
              <a:t>(dle sportů), …</a:t>
            </a:r>
          </a:p>
          <a:p>
            <a:pPr marL="457200" indent="-457200">
              <a:lnSpc>
                <a:spcPct val="100000"/>
              </a:lnSpc>
            </a:pPr>
            <a:r>
              <a:rPr lang="cs-CZ" sz="3000" dirty="0"/>
              <a:t>vlastní </a:t>
            </a:r>
            <a:r>
              <a:rPr lang="cs-CZ" sz="3000" b="1" dirty="0"/>
              <a:t>finanční krytí </a:t>
            </a:r>
            <a:r>
              <a:rPr lang="cs-CZ" sz="3000" dirty="0"/>
              <a:t>(popř. svaz, klub, …)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B3D9265-E30D-4779-A3B5-44D45A6DF3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505" y="829576"/>
            <a:ext cx="2737575" cy="272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237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7079FE3-ACCA-4D41-BD0F-FEEB3CF7D6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A8CD80B-0E79-4EFC-8DB0-07C614031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590652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2. Trenérské vzdělávání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C0C43AF3-A1DF-4B01-8795-215C477A3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294228"/>
            <a:ext cx="11777999" cy="4933772"/>
          </a:xfrm>
        </p:spPr>
        <p:txBody>
          <a:bodyPr/>
          <a:lstStyle/>
          <a:p>
            <a:pPr marL="7200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-CZ" sz="3200" b="1" dirty="0"/>
              <a:t>Převládá </a:t>
            </a:r>
            <a:r>
              <a:rPr lang="cs-CZ" sz="3200" b="1" dirty="0">
                <a:solidFill>
                  <a:srgbClr val="0000DC"/>
                </a:solidFill>
              </a:rPr>
              <a:t>třístupňové vzdělávání</a:t>
            </a:r>
            <a:r>
              <a:rPr lang="cs-CZ" sz="3200" b="1" dirty="0"/>
              <a:t>, </a:t>
            </a:r>
            <a:r>
              <a:rPr lang="cs-CZ" sz="3200" dirty="0"/>
              <a:t>popř. 4, </a:t>
            </a:r>
            <a:r>
              <a:rPr lang="cs-CZ" sz="3200" b="1" dirty="0">
                <a:solidFill>
                  <a:srgbClr val="F01928"/>
                </a:solidFill>
              </a:rPr>
              <a:t>tendence svět – 5</a:t>
            </a:r>
            <a:r>
              <a:rPr lang="cs-CZ" sz="3200" dirty="0"/>
              <a:t>: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cs-CZ" sz="3200" dirty="0"/>
              <a:t>3. třída – licence C (cca 50 hodin) 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cs-CZ" sz="3200" dirty="0"/>
              <a:t>2. třída – licence B (cca 150 hodin, 200 bez maturity, VŠ </a:t>
            </a:r>
            <a:r>
              <a:rPr lang="cs-CZ" sz="3200" dirty="0" err="1"/>
              <a:t>TVS</a:t>
            </a:r>
            <a:r>
              <a:rPr lang="cs-CZ" sz="3200" dirty="0"/>
              <a:t>)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cs-CZ" sz="3200" dirty="0"/>
              <a:t>1. třída – licence A (cca 500 hodin, 4 semestry KS, VŠ </a:t>
            </a:r>
            <a:r>
              <a:rPr lang="cs-CZ" sz="3200" dirty="0" err="1"/>
              <a:t>TVS</a:t>
            </a:r>
            <a:r>
              <a:rPr lang="cs-CZ" sz="3200" dirty="0"/>
              <a:t>)</a:t>
            </a:r>
          </a:p>
          <a:p>
            <a:pPr marL="7200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-CZ" sz="3200" b="1" dirty="0">
                <a:solidFill>
                  <a:srgbClr val="0000DC"/>
                </a:solidFill>
              </a:rPr>
              <a:t>Obsah</a:t>
            </a:r>
            <a:r>
              <a:rPr lang="cs-CZ" sz="3200" b="1" dirty="0"/>
              <a:t>:</a:t>
            </a:r>
            <a:r>
              <a:rPr lang="cs-CZ" sz="3200" dirty="0"/>
              <a:t> „vědecký základ“ + specializace (daný sport)</a:t>
            </a:r>
          </a:p>
          <a:p>
            <a:pPr marL="7200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-CZ" sz="3200" b="1" dirty="0">
                <a:solidFill>
                  <a:srgbClr val="0000DC"/>
                </a:solidFill>
              </a:rPr>
              <a:t>Ukončení</a:t>
            </a:r>
            <a:r>
              <a:rPr lang="cs-CZ" sz="3200" b="1" dirty="0"/>
              <a:t>:</a:t>
            </a:r>
            <a:r>
              <a:rPr lang="cs-CZ" sz="3200" dirty="0"/>
              <a:t> zkouška + „pedagogický výstup“ + závěrečná práce (u 2. a 1. licence)</a:t>
            </a:r>
          </a:p>
          <a:p>
            <a:pPr marL="7200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-CZ" sz="3200" b="1" dirty="0">
                <a:solidFill>
                  <a:srgbClr val="0000DC"/>
                </a:solidFill>
              </a:rPr>
              <a:t>Platnost licence</a:t>
            </a:r>
            <a:r>
              <a:rPr lang="cs-CZ" sz="3200" b="1" dirty="0"/>
              <a:t>:</a:t>
            </a:r>
            <a:r>
              <a:rPr lang="cs-CZ" sz="3200" dirty="0"/>
              <a:t> různá dle sportu</a:t>
            </a:r>
          </a:p>
        </p:txBody>
      </p:sp>
    </p:spTree>
    <p:extLst>
      <p:ext uri="{BB962C8B-B14F-4D97-AF65-F5344CB8AC3E}">
        <p14:creationId xmlns:p14="http://schemas.microsoft.com/office/powerpoint/2010/main" val="27779694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889A82F-D241-4026-8466-077FF9DE91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D4377D-A7AC-4F59-94EB-75E3E3798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78000"/>
            <a:ext cx="10753200" cy="451576"/>
          </a:xfrm>
        </p:spPr>
        <p:txBody>
          <a:bodyPr/>
          <a:lstStyle/>
          <a:p>
            <a:pPr algn="ctr"/>
            <a:r>
              <a:rPr lang="cs-CZ" altLang="cs-CZ" dirty="0">
                <a:solidFill>
                  <a:srgbClr val="0000DC"/>
                </a:solidFill>
              </a:rPr>
              <a:t>2. Trenérské vzdělávání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C4E093C-5D76-4685-B564-1276E116EB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995" y="1064358"/>
            <a:ext cx="8977210" cy="569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5073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0E9C795-AAD9-4C02-BB1E-9EA42241F8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50A098-D589-4A3A-8F6D-BE3E7A35B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78000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2. Trenérské vzdělávání – trendy 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C3252CA-9161-461F-ABD8-7621AC461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026942"/>
            <a:ext cx="11778000" cy="5453058"/>
          </a:xfrm>
        </p:spPr>
        <p:txBody>
          <a:bodyPr/>
          <a:lstStyle/>
          <a:p>
            <a:pPr marL="457200" indent="-457200">
              <a:lnSpc>
                <a:spcPct val="100000"/>
              </a:lnSpc>
            </a:pPr>
            <a:r>
              <a:rPr lang="cs-CZ" sz="3200" b="1" dirty="0">
                <a:solidFill>
                  <a:srgbClr val="FF0000"/>
                </a:solidFill>
              </a:rPr>
              <a:t>globální snahy </a:t>
            </a:r>
            <a:r>
              <a:rPr lang="cs-CZ" sz="3200" b="1" dirty="0" err="1">
                <a:solidFill>
                  <a:srgbClr val="FF0000"/>
                </a:solidFill>
              </a:rPr>
              <a:t>ICCE</a:t>
            </a:r>
            <a:r>
              <a:rPr lang="cs-CZ" sz="3200" b="1" dirty="0">
                <a:solidFill>
                  <a:srgbClr val="FF0000"/>
                </a:solidFill>
              </a:rPr>
              <a:t> + evropské </a:t>
            </a:r>
            <a:r>
              <a:rPr lang="cs-CZ" sz="3200" b="1" dirty="0" err="1">
                <a:solidFill>
                  <a:srgbClr val="FF0000"/>
                </a:solidFill>
              </a:rPr>
              <a:t>ECC</a:t>
            </a:r>
            <a:r>
              <a:rPr lang="cs-CZ" sz="3200" b="1" dirty="0">
                <a:solidFill>
                  <a:srgbClr val="FF0000"/>
                </a:solidFill>
              </a:rPr>
              <a:t> </a:t>
            </a:r>
            <a:r>
              <a:rPr lang="cs-CZ" sz="3200" b="1" dirty="0"/>
              <a:t>– </a:t>
            </a:r>
            <a:r>
              <a:rPr lang="cs-CZ" sz="3200" dirty="0"/>
              <a:t>vzdělávací projekty</a:t>
            </a:r>
          </a:p>
          <a:p>
            <a:pPr marL="457200" indent="-457200">
              <a:lnSpc>
                <a:spcPct val="100000"/>
              </a:lnSpc>
            </a:pPr>
            <a:r>
              <a:rPr lang="cs-CZ" sz="3200" b="1" dirty="0">
                <a:solidFill>
                  <a:srgbClr val="FF0000"/>
                </a:solidFill>
              </a:rPr>
              <a:t>doporučená kurikula </a:t>
            </a:r>
            <a:r>
              <a:rPr lang="cs-CZ" sz="3200" dirty="0"/>
              <a:t>– </a:t>
            </a:r>
            <a:r>
              <a:rPr lang="cs-CZ" sz="3200" dirty="0" err="1"/>
              <a:t>AEHESIS</a:t>
            </a:r>
            <a:r>
              <a:rPr lang="cs-CZ" sz="3200" dirty="0"/>
              <a:t>, Framework </a:t>
            </a:r>
            <a:r>
              <a:rPr lang="cs-CZ" sz="3200" dirty="0" err="1"/>
              <a:t>ICCE</a:t>
            </a:r>
            <a:endParaRPr lang="cs-CZ" sz="3200" dirty="0"/>
          </a:p>
          <a:p>
            <a:pPr marL="457200" indent="-457200">
              <a:lnSpc>
                <a:spcPct val="100000"/>
              </a:lnSpc>
            </a:pPr>
            <a:r>
              <a:rPr lang="cs-CZ" sz="3200" b="1" dirty="0"/>
              <a:t>aktivity </a:t>
            </a:r>
            <a:r>
              <a:rPr lang="cs-CZ" sz="3200" b="1" dirty="0" err="1"/>
              <a:t>ČOV</a:t>
            </a:r>
            <a:r>
              <a:rPr lang="cs-CZ" sz="3200" b="1" dirty="0"/>
              <a:t> – </a:t>
            </a:r>
            <a:r>
              <a:rPr lang="cs-CZ" sz="3200" b="1" dirty="0">
                <a:solidFill>
                  <a:srgbClr val="FF0000"/>
                </a:solidFill>
              </a:rPr>
              <a:t>Unie profesionálních trenérů </a:t>
            </a:r>
            <a:r>
              <a:rPr lang="cs-CZ" sz="3200" dirty="0"/>
              <a:t>(neformální vzdělávání – přednášky, konference; Etický kodex, …)</a:t>
            </a:r>
          </a:p>
          <a:p>
            <a:pPr marL="457200" indent="-457200">
              <a:lnSpc>
                <a:spcPct val="100000"/>
              </a:lnSpc>
            </a:pPr>
            <a:r>
              <a:rPr lang="cs-CZ" sz="3200" b="1" dirty="0">
                <a:solidFill>
                  <a:srgbClr val="FF0000"/>
                </a:solidFill>
              </a:rPr>
              <a:t>inovace programů sportovních VŠ </a:t>
            </a:r>
            <a:r>
              <a:rPr lang="cs-CZ" sz="3200" b="1" dirty="0"/>
              <a:t>– </a:t>
            </a:r>
            <a:r>
              <a:rPr lang="cs-CZ" sz="3200" dirty="0"/>
              <a:t>kondiční trenér (FSpS)</a:t>
            </a:r>
          </a:p>
          <a:p>
            <a:pPr marL="457200" indent="-457200">
              <a:lnSpc>
                <a:spcPct val="100000"/>
              </a:lnSpc>
            </a:pPr>
            <a:r>
              <a:rPr lang="cs-CZ" sz="3200" b="1" dirty="0">
                <a:solidFill>
                  <a:srgbClr val="FF0000"/>
                </a:solidFill>
              </a:rPr>
              <a:t>rozvoj trenérských škol </a:t>
            </a:r>
            <a:r>
              <a:rPr lang="cs-CZ" sz="3200" dirty="0"/>
              <a:t>(</a:t>
            </a:r>
            <a:r>
              <a:rPr lang="cs-CZ" sz="3200" dirty="0" err="1"/>
              <a:t>FTVS</a:t>
            </a:r>
            <a:r>
              <a:rPr lang="cs-CZ" sz="3200" dirty="0"/>
              <a:t>, </a:t>
            </a:r>
            <a:r>
              <a:rPr lang="cs-CZ" sz="3200" dirty="0" err="1"/>
              <a:t>FTK</a:t>
            </a:r>
            <a:r>
              <a:rPr lang="cs-CZ" sz="3200" dirty="0"/>
              <a:t>, FSpS, …) – širší nabídky, nové specializace, …</a:t>
            </a:r>
          </a:p>
          <a:p>
            <a:pPr marL="457200" indent="-457200">
              <a:lnSpc>
                <a:spcPct val="100000"/>
              </a:lnSpc>
            </a:pPr>
            <a:r>
              <a:rPr lang="cs-CZ" sz="3200" b="1" dirty="0">
                <a:solidFill>
                  <a:srgbClr val="FF0000"/>
                </a:solidFill>
              </a:rPr>
              <a:t>mezinárodní projekty </a:t>
            </a:r>
            <a:r>
              <a:rPr lang="cs-CZ" sz="3200" dirty="0"/>
              <a:t>– kempy pro trenéry (šerm, …)</a:t>
            </a:r>
          </a:p>
          <a:p>
            <a:pPr marL="457200" indent="-457200">
              <a:lnSpc>
                <a:spcPct val="100000"/>
              </a:lnSpc>
            </a:pPr>
            <a:r>
              <a:rPr lang="cs-CZ" sz="3200" b="1" dirty="0">
                <a:solidFill>
                  <a:srgbClr val="FF0000"/>
                </a:solidFill>
              </a:rPr>
              <a:t>zlepšení diskriminace žen-trenérek </a:t>
            </a:r>
            <a:r>
              <a:rPr lang="cs-CZ" sz="3200" dirty="0"/>
              <a:t>(české a zahraniční výzkumy, programy – SRN, specifické vzdělávání, …)</a:t>
            </a:r>
          </a:p>
          <a:p>
            <a:pPr marL="457200" indent="-457200">
              <a:lnSpc>
                <a:spcPct val="100000"/>
              </a:lnSpc>
            </a:pPr>
            <a:r>
              <a:rPr lang="cs-CZ" sz="3200" dirty="0"/>
              <a:t>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2395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0723095-A365-4322-9422-614C5F163B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9C3E396-6890-41D0-9BB0-DB3239B90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68308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2. Trenérské vzdělávání – trendy 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E87125D-42C3-4432-A784-6B2B19AD9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709" y="1083212"/>
            <a:ext cx="11479236" cy="514478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sz="3200" b="1" dirty="0">
                <a:solidFill>
                  <a:srgbClr val="0000DC"/>
                </a:solidFill>
              </a:rPr>
              <a:t>Posilování</a:t>
            </a:r>
            <a:r>
              <a:rPr lang="cs-CZ" altLang="cs-CZ" sz="3200" dirty="0">
                <a:solidFill>
                  <a:srgbClr val="0000DC"/>
                </a:solidFill>
              </a:rPr>
              <a:t>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b="1" dirty="0">
                <a:solidFill>
                  <a:srgbClr val="F01928"/>
                </a:solidFill>
              </a:rPr>
              <a:t>etických s pedagogických aspektů trenérství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dirty="0"/>
              <a:t>viz </a:t>
            </a:r>
            <a:r>
              <a:rPr lang="cs-CZ" altLang="cs-CZ" sz="3200" b="1" dirty="0"/>
              <a:t>inovované </a:t>
            </a:r>
            <a:r>
              <a:rPr lang="cs-CZ" altLang="cs-CZ" sz="3200" b="1" dirty="0" err="1"/>
              <a:t>kurikulární</a:t>
            </a:r>
            <a:r>
              <a:rPr lang="cs-CZ" altLang="cs-CZ" sz="3200" b="1" dirty="0"/>
              <a:t> koncepce:</a:t>
            </a:r>
            <a:br>
              <a:rPr lang="cs-CZ" altLang="cs-CZ" sz="3200" dirty="0"/>
            </a:br>
            <a:r>
              <a:rPr lang="cs-CZ" altLang="cs-CZ" sz="3200" dirty="0"/>
              <a:t>- svět – </a:t>
            </a:r>
            <a:r>
              <a:rPr lang="cs-CZ" altLang="cs-CZ" sz="3200" dirty="0" err="1"/>
              <a:t>ICCE</a:t>
            </a:r>
            <a:r>
              <a:rPr lang="cs-CZ" altLang="cs-CZ" sz="3200" dirty="0"/>
              <a:t> = </a:t>
            </a:r>
            <a:r>
              <a:rPr lang="cs-CZ" altLang="cs-CZ" sz="3200" dirty="0" err="1"/>
              <a:t>The</a:t>
            </a:r>
            <a:r>
              <a:rPr lang="cs-CZ" altLang="cs-CZ" sz="3200" dirty="0"/>
              <a:t> International </a:t>
            </a:r>
            <a:r>
              <a:rPr lang="cs-CZ" altLang="cs-CZ" sz="3200" dirty="0" err="1"/>
              <a:t>Council</a:t>
            </a:r>
            <a:r>
              <a:rPr lang="cs-CZ" altLang="cs-CZ" sz="3200" dirty="0"/>
              <a:t> </a:t>
            </a:r>
            <a:r>
              <a:rPr lang="cs-CZ" altLang="cs-CZ" sz="3200" dirty="0" err="1"/>
              <a:t>for</a:t>
            </a:r>
            <a:r>
              <a:rPr lang="cs-CZ" altLang="cs-CZ" sz="3200" dirty="0"/>
              <a:t> </a:t>
            </a:r>
            <a:r>
              <a:rPr lang="cs-CZ" altLang="cs-CZ" sz="3200" dirty="0" err="1"/>
              <a:t>Coach</a:t>
            </a:r>
            <a:r>
              <a:rPr lang="cs-CZ" altLang="cs-CZ" sz="3200" dirty="0"/>
              <a:t> </a:t>
            </a:r>
            <a:r>
              <a:rPr lang="cs-CZ" altLang="cs-CZ" sz="3200" dirty="0" err="1"/>
              <a:t>Education</a:t>
            </a:r>
            <a:r>
              <a:rPr lang="cs-CZ" altLang="cs-CZ" sz="3200" dirty="0"/>
              <a:t> </a:t>
            </a:r>
            <a:br>
              <a:rPr lang="cs-CZ" altLang="cs-CZ" sz="3200" dirty="0"/>
            </a:br>
            <a:r>
              <a:rPr lang="cs-CZ" altLang="cs-CZ" sz="3200" dirty="0"/>
              <a:t>- nyní </a:t>
            </a:r>
            <a:r>
              <a:rPr lang="cs-CZ" altLang="cs-CZ" sz="3200" dirty="0" err="1"/>
              <a:t>IC</a:t>
            </a:r>
            <a:r>
              <a:rPr lang="cs-CZ" altLang="cs-CZ" sz="3200" dirty="0"/>
              <a:t> </a:t>
            </a:r>
            <a:r>
              <a:rPr lang="cs-CZ" altLang="cs-CZ" sz="3200" dirty="0" err="1"/>
              <a:t>for</a:t>
            </a:r>
            <a:r>
              <a:rPr lang="cs-CZ" altLang="cs-CZ" sz="3200" dirty="0"/>
              <a:t> </a:t>
            </a:r>
            <a:r>
              <a:rPr lang="cs-CZ" altLang="cs-CZ" sz="3200" dirty="0" err="1"/>
              <a:t>Coaching</a:t>
            </a:r>
            <a:r>
              <a:rPr lang="cs-CZ" altLang="cs-CZ" sz="3200" dirty="0"/>
              <a:t> Excellence </a:t>
            </a:r>
            <a:br>
              <a:rPr lang="cs-CZ" altLang="cs-CZ" sz="3200" dirty="0"/>
            </a:br>
            <a:r>
              <a:rPr lang="cs-CZ" altLang="cs-CZ" sz="3200" dirty="0"/>
              <a:t>- </a:t>
            </a:r>
            <a:r>
              <a:rPr lang="cs-CZ" altLang="cs-CZ" sz="3200" dirty="0" err="1"/>
              <a:t>AEHESIS</a:t>
            </a:r>
            <a:br>
              <a:rPr lang="cs-CZ" altLang="cs-CZ" sz="3200" dirty="0"/>
            </a:br>
            <a:r>
              <a:rPr lang="cs-CZ" altLang="cs-CZ" sz="3200" dirty="0"/>
              <a:t>- </a:t>
            </a:r>
            <a:r>
              <a:rPr lang="cs-CZ" altLang="cs-CZ" sz="3200" dirty="0" err="1"/>
              <a:t>Sports</a:t>
            </a:r>
            <a:r>
              <a:rPr lang="cs-CZ" altLang="cs-CZ" sz="3200" dirty="0"/>
              <a:t> </a:t>
            </a:r>
            <a:r>
              <a:rPr lang="cs-CZ" altLang="cs-CZ" sz="3200" dirty="0" err="1"/>
              <a:t>Coach</a:t>
            </a:r>
            <a:r>
              <a:rPr lang="cs-CZ" altLang="cs-CZ" sz="3200" dirty="0"/>
              <a:t> UK</a:t>
            </a:r>
            <a:br>
              <a:rPr lang="cs-CZ" altLang="cs-CZ" sz="3200" dirty="0"/>
            </a:br>
            <a:r>
              <a:rPr lang="cs-CZ" altLang="cs-CZ" sz="3200" dirty="0"/>
              <a:t>- Bílá kniha USA</a:t>
            </a:r>
            <a:br>
              <a:rPr lang="cs-CZ" altLang="cs-CZ" sz="3200" dirty="0"/>
            </a:br>
            <a:r>
              <a:rPr lang="cs-CZ" altLang="cs-CZ" sz="3200" dirty="0"/>
              <a:t>- svazy </a:t>
            </a:r>
            <a:br>
              <a:rPr lang="cs-CZ" altLang="cs-CZ" sz="3200" dirty="0"/>
            </a:br>
            <a:r>
              <a:rPr lang="cs-CZ" altLang="cs-CZ" sz="3200" dirty="0"/>
              <a:t>- ...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366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96D1C76-3EB9-4303-B4F8-82F827B7B1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5F5E641-CD5E-4C16-9DBB-00B334168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295301"/>
            <a:ext cx="10753200" cy="451576"/>
          </a:xfrm>
        </p:spPr>
        <p:txBody>
          <a:bodyPr/>
          <a:lstStyle/>
          <a:p>
            <a:r>
              <a:rPr lang="cs-CZ" dirty="0"/>
              <a:t>Sportovní pedagog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FF7F13C-D7CE-4036-B027-74B9663D3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1" y="914400"/>
            <a:ext cx="11515402" cy="5205046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cs-CZ" sz="3200" dirty="0"/>
              <a:t>= </a:t>
            </a:r>
            <a:r>
              <a:rPr lang="cs-CZ" sz="3200" b="1" dirty="0">
                <a:solidFill>
                  <a:srgbClr val="0000DC"/>
                </a:solidFill>
              </a:rPr>
              <a:t>sportovní odborník</a:t>
            </a:r>
          </a:p>
          <a:p>
            <a:pPr>
              <a:lnSpc>
                <a:spcPts val="3500"/>
              </a:lnSpc>
            </a:pPr>
            <a:r>
              <a:rPr lang="cs-CZ" sz="3200" dirty="0"/>
              <a:t>= práce s lidmi = </a:t>
            </a:r>
            <a:r>
              <a:rPr lang="cs-CZ" sz="3200" b="1" dirty="0">
                <a:solidFill>
                  <a:srgbClr val="F01928"/>
                </a:solidFill>
              </a:rPr>
              <a:t>pomoc </a:t>
            </a:r>
            <a:r>
              <a:rPr lang="cs-CZ" sz="3200" dirty="0"/>
              <a:t>v oblasti sportovních (PA) aktivit</a:t>
            </a:r>
          </a:p>
          <a:p>
            <a:pPr>
              <a:lnSpc>
                <a:spcPts val="3500"/>
              </a:lnSpc>
            </a:pPr>
            <a:r>
              <a:rPr lang="cs-CZ" sz="3200" dirty="0"/>
              <a:t>= </a:t>
            </a:r>
            <a:r>
              <a:rPr lang="cs-CZ" sz="3200" b="1" dirty="0">
                <a:solidFill>
                  <a:srgbClr val="F01928"/>
                </a:solidFill>
              </a:rPr>
              <a:t>sociální pomáhající profese</a:t>
            </a:r>
          </a:p>
          <a:p>
            <a:pPr>
              <a:lnSpc>
                <a:spcPts val="3500"/>
              </a:lnSpc>
            </a:pPr>
            <a:r>
              <a:rPr lang="cs-CZ" sz="3200" dirty="0"/>
              <a:t>= různé </a:t>
            </a:r>
            <a:r>
              <a:rPr lang="cs-CZ" sz="3200" b="1" dirty="0">
                <a:solidFill>
                  <a:srgbClr val="0000DC"/>
                </a:solidFill>
              </a:rPr>
              <a:t>konkrétní podoby </a:t>
            </a:r>
            <a:r>
              <a:rPr lang="cs-CZ" sz="3200" dirty="0"/>
              <a:t>– mnohdy se </a:t>
            </a:r>
            <a:r>
              <a:rPr lang="cs-CZ" sz="3200" b="1" dirty="0">
                <a:solidFill>
                  <a:srgbClr val="0000DC"/>
                </a:solidFill>
              </a:rPr>
              <a:t>prolínají</a:t>
            </a:r>
            <a:r>
              <a:rPr lang="cs-CZ" sz="3200" dirty="0"/>
              <a:t> – </a:t>
            </a:r>
            <a:br>
              <a:rPr lang="cs-CZ" sz="3200" dirty="0"/>
            </a:br>
            <a:r>
              <a:rPr lang="cs-CZ" sz="3200" dirty="0"/>
              <a:t>např. učitel TV a trenér na sportovní škole, učitel TV jako volnočasový pedagog v zájmovém sportovním vzdělávání, …</a:t>
            </a:r>
          </a:p>
          <a:p>
            <a:pPr>
              <a:lnSpc>
                <a:spcPts val="3500"/>
              </a:lnSpc>
            </a:pPr>
            <a:r>
              <a:rPr lang="cs-CZ" sz="3200" dirty="0"/>
              <a:t>dlouhá </a:t>
            </a:r>
            <a:r>
              <a:rPr lang="cs-CZ" sz="3200" b="1" dirty="0">
                <a:solidFill>
                  <a:srgbClr val="0000DC"/>
                </a:solidFill>
              </a:rPr>
              <a:t>tradice</a:t>
            </a:r>
            <a:r>
              <a:rPr lang="cs-CZ" sz="3200" dirty="0"/>
              <a:t>:</a:t>
            </a:r>
            <a:br>
              <a:rPr lang="cs-CZ" sz="3200" dirty="0"/>
            </a:br>
            <a:r>
              <a:rPr lang="cs-CZ" sz="3200" dirty="0"/>
              <a:t>- pravěk („ten </a:t>
            </a:r>
            <a:r>
              <a:rPr lang="cs-CZ" sz="3200" dirty="0" err="1"/>
              <a:t>zkušenejší</a:t>
            </a:r>
            <a:r>
              <a:rPr lang="cs-CZ" sz="3200" dirty="0"/>
              <a:t>“)</a:t>
            </a:r>
            <a:br>
              <a:rPr lang="cs-CZ" sz="3200" dirty="0"/>
            </a:br>
            <a:r>
              <a:rPr lang="cs-CZ" sz="3200" dirty="0"/>
              <a:t>- starověk = koncepce učitele, trenéra, </a:t>
            </a:r>
            <a:r>
              <a:rPr lang="cs-CZ" sz="3200" dirty="0" err="1"/>
              <a:t>paidagoga</a:t>
            </a:r>
            <a:r>
              <a:rPr lang="cs-CZ" sz="3200" dirty="0"/>
              <a:t>, …</a:t>
            </a:r>
            <a:br>
              <a:rPr lang="cs-CZ" sz="3200" dirty="0"/>
            </a:br>
            <a:r>
              <a:rPr lang="cs-CZ" sz="3200" dirty="0"/>
              <a:t>- renesance – </a:t>
            </a:r>
            <a:r>
              <a:rPr lang="cs-CZ" sz="3200" b="1" dirty="0">
                <a:solidFill>
                  <a:srgbClr val="F01928"/>
                </a:solidFill>
              </a:rPr>
              <a:t>komplexní vychovatel </a:t>
            </a:r>
            <a:r>
              <a:rPr lang="cs-CZ" sz="3200" dirty="0"/>
              <a:t>„nového typu“ = „trenér“ + „lékař“ + „poradce“ … (</a:t>
            </a:r>
            <a:r>
              <a:rPr lang="cs-CZ" sz="3200" dirty="0" err="1"/>
              <a:t>Rabelais</a:t>
            </a:r>
            <a:r>
              <a:rPr lang="cs-CZ" sz="3200" dirty="0"/>
              <a:t>, později typicky Locke)</a:t>
            </a:r>
            <a:br>
              <a:rPr lang="cs-CZ" sz="3200" dirty="0"/>
            </a:br>
            <a:r>
              <a:rPr lang="cs-CZ" sz="3200" dirty="0"/>
              <a:t>- novověk = vznik profese novodobého trenéra, …</a:t>
            </a:r>
          </a:p>
        </p:txBody>
      </p:sp>
    </p:spTree>
    <p:extLst>
      <p:ext uri="{BB962C8B-B14F-4D97-AF65-F5344CB8AC3E}">
        <p14:creationId xmlns:p14="http://schemas.microsoft.com/office/powerpoint/2010/main" val="8193455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E85C985-7000-4900-9156-9DE59CF4A3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B113295-417F-450A-80EE-F7106004F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378000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2. Trenérské vzdělávání – trendy 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D8E31A4-2B04-4893-9483-E0AC2E5E5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069145"/>
            <a:ext cx="10807200" cy="5158855"/>
          </a:xfrm>
        </p:spPr>
        <p:txBody>
          <a:bodyPr/>
          <a:lstStyle/>
          <a:p>
            <a:pPr>
              <a:lnSpc>
                <a:spcPts val="4400"/>
              </a:lnSpc>
              <a:spcBef>
                <a:spcPts val="1200"/>
              </a:spcBef>
              <a:buNone/>
            </a:pPr>
            <a:r>
              <a:rPr lang="cs-CZ" altLang="cs-CZ" sz="3200" b="1" dirty="0">
                <a:solidFill>
                  <a:srgbClr val="0000DC"/>
                </a:solidFill>
              </a:rPr>
              <a:t>Etická dimenze trenérského vzdělávání:</a:t>
            </a:r>
          </a:p>
          <a:p>
            <a:pPr>
              <a:lnSpc>
                <a:spcPts val="4400"/>
              </a:lnSpc>
              <a:spcBef>
                <a:spcPts val="1200"/>
              </a:spcBef>
            </a:pPr>
            <a:r>
              <a:rPr lang="cs-CZ" altLang="cs-CZ" sz="3200" dirty="0"/>
              <a:t>opírá se o etické trenérské kodexy</a:t>
            </a:r>
          </a:p>
          <a:p>
            <a:pPr>
              <a:lnSpc>
                <a:spcPts val="4400"/>
              </a:lnSpc>
              <a:spcBef>
                <a:spcPts val="1200"/>
              </a:spcBef>
            </a:pPr>
            <a:r>
              <a:rPr lang="cs-CZ" altLang="cs-CZ" sz="3200" dirty="0"/>
              <a:t>např. </a:t>
            </a:r>
            <a:r>
              <a:rPr lang="cs-CZ" altLang="cs-CZ" sz="3200" b="1" dirty="0">
                <a:solidFill>
                  <a:srgbClr val="0000DC"/>
                </a:solidFill>
              </a:rPr>
              <a:t>britský trenérský etický kodex</a:t>
            </a:r>
            <a:r>
              <a:rPr lang="cs-CZ" altLang="cs-CZ" sz="3200" b="1" dirty="0"/>
              <a:t>:</a:t>
            </a:r>
            <a:br>
              <a:rPr lang="cs-CZ" altLang="cs-CZ" sz="3200" dirty="0"/>
            </a:br>
            <a:r>
              <a:rPr lang="cs-CZ" altLang="cs-CZ" sz="3200" dirty="0"/>
              <a:t>- </a:t>
            </a:r>
            <a:r>
              <a:rPr lang="cs-CZ" altLang="cs-CZ" sz="3200" b="1" dirty="0">
                <a:solidFill>
                  <a:srgbClr val="F01928"/>
                </a:solidFill>
              </a:rPr>
              <a:t>respekt </a:t>
            </a:r>
            <a:r>
              <a:rPr lang="cs-CZ" altLang="cs-CZ" sz="3200" dirty="0"/>
              <a:t>k jedinečné hodnotě jednotlivce</a:t>
            </a:r>
            <a:br>
              <a:rPr lang="cs-CZ" altLang="cs-CZ" sz="3200" dirty="0"/>
            </a:br>
            <a:r>
              <a:rPr lang="cs-CZ" altLang="cs-CZ" sz="3200" dirty="0"/>
              <a:t>- ocenění </a:t>
            </a:r>
            <a:r>
              <a:rPr lang="cs-CZ" altLang="cs-CZ" sz="3200" b="1" dirty="0">
                <a:solidFill>
                  <a:srgbClr val="F01928"/>
                </a:solidFill>
              </a:rPr>
              <a:t>péče</a:t>
            </a:r>
            <a:r>
              <a:rPr lang="cs-CZ" altLang="cs-CZ" sz="3200" dirty="0"/>
              <a:t> o klienty </a:t>
            </a:r>
            <a:br>
              <a:rPr lang="cs-CZ" altLang="cs-CZ" sz="3200" dirty="0"/>
            </a:br>
            <a:r>
              <a:rPr lang="cs-CZ" altLang="cs-CZ" sz="3200" dirty="0"/>
              <a:t>- </a:t>
            </a:r>
            <a:r>
              <a:rPr lang="cs-CZ" altLang="cs-CZ" sz="3200" b="1" dirty="0">
                <a:solidFill>
                  <a:srgbClr val="F01928"/>
                </a:solidFill>
              </a:rPr>
              <a:t>motivace</a:t>
            </a:r>
            <a:r>
              <a:rPr lang="cs-CZ" altLang="cs-CZ" sz="3200" dirty="0"/>
              <a:t> sportovce uplatnit svůj potenciál</a:t>
            </a:r>
            <a:br>
              <a:rPr lang="cs-CZ" altLang="cs-CZ" sz="3200" dirty="0"/>
            </a:br>
            <a:r>
              <a:rPr lang="cs-CZ" altLang="cs-CZ" sz="3200" dirty="0"/>
              <a:t>- hledání společně cesty </a:t>
            </a:r>
            <a:r>
              <a:rPr lang="cs-CZ" altLang="cs-CZ" sz="3200" b="1" dirty="0">
                <a:solidFill>
                  <a:srgbClr val="F01928"/>
                </a:solidFill>
              </a:rPr>
              <a:t>zlepšení</a:t>
            </a:r>
            <a:br>
              <a:rPr lang="cs-CZ" altLang="cs-CZ" sz="3200" dirty="0"/>
            </a:br>
            <a:r>
              <a:rPr lang="cs-CZ" altLang="cs-CZ" sz="3200" i="1" dirty="0"/>
              <a:t>- </a:t>
            </a:r>
            <a:r>
              <a:rPr lang="cs-CZ" altLang="cs-CZ" sz="3200" dirty="0"/>
              <a:t>analogie s požadavky na učitele v UK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4858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1166589-B4C2-4B8D-B498-1C21183AEA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214FCE7-AC34-43EB-854E-A2263F423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78000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2. Trenérské vzdělávání – trendy 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41B7B27-6638-462D-BAF1-79612FFD6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012874"/>
            <a:ext cx="11516012" cy="481912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sz="3200" b="1" dirty="0">
                <a:solidFill>
                  <a:srgbClr val="0000DC"/>
                </a:solidFill>
              </a:rPr>
              <a:t>Etická dimenze trenérského vzdělávání: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b="1" i="1" dirty="0">
                <a:solidFill>
                  <a:srgbClr val="0000DC"/>
                </a:solidFill>
              </a:rPr>
              <a:t>Kodex cti Německého sportovního svazu </a:t>
            </a:r>
            <a:br>
              <a:rPr lang="cs-CZ" altLang="cs-CZ" sz="3200" dirty="0"/>
            </a:br>
            <a:r>
              <a:rPr lang="cs-CZ" altLang="cs-CZ" sz="3200" dirty="0"/>
              <a:t>– úkol trenéra = </a:t>
            </a:r>
            <a:r>
              <a:rPr lang="cs-CZ" altLang="cs-CZ" sz="3200" b="1" dirty="0">
                <a:solidFill>
                  <a:srgbClr val="F01928"/>
                </a:solidFill>
              </a:rPr>
              <a:t>pedagogicky odpovědné jednání</a:t>
            </a:r>
            <a:r>
              <a:rPr lang="cs-CZ" altLang="cs-CZ" sz="3200" dirty="0"/>
              <a:t>: </a:t>
            </a:r>
            <a:r>
              <a:rPr lang="cs-CZ" altLang="cs-CZ" sz="3200" i="1" dirty="0"/>
              <a:t>„Jednej tak, abys svým jednáním minimalizoval rizika sportovce </a:t>
            </a:r>
            <a:br>
              <a:rPr lang="cs-CZ" altLang="cs-CZ" sz="3200" i="1" dirty="0"/>
            </a:br>
            <a:r>
              <a:rPr lang="cs-CZ" altLang="cs-CZ" sz="3200" i="1" dirty="0"/>
              <a:t>a abys maximalizoval jeho osobní rozvoj (z pohledu fyzického, mravního, sociálního, emocionálního a zdravotního)“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b="1" i="1" dirty="0">
                <a:solidFill>
                  <a:srgbClr val="0000DC"/>
                </a:solidFill>
              </a:rPr>
              <a:t>Etický kodex sportovního trenéra </a:t>
            </a:r>
            <a:r>
              <a:rPr lang="cs-CZ" altLang="cs-CZ" sz="3200" dirty="0"/>
              <a:t>(Unie profesionálních trenérů, </a:t>
            </a:r>
            <a:r>
              <a:rPr lang="cs-CZ" altLang="cs-CZ" sz="3200" dirty="0" err="1"/>
              <a:t>ČOV</a:t>
            </a:r>
            <a:r>
              <a:rPr lang="cs-CZ" altLang="cs-CZ" sz="3200" dirty="0"/>
              <a:t>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pt-BR" altLang="cs-CZ" sz="3200" b="1" i="1" dirty="0">
                <a:solidFill>
                  <a:srgbClr val="0000DC"/>
                </a:solidFill>
              </a:rPr>
              <a:t>Zákon o športe </a:t>
            </a:r>
            <a:r>
              <a:rPr lang="pt-BR" altLang="cs-CZ" sz="3200" dirty="0"/>
              <a:t>– SR – Zákon č. 440/2015 Z. z.</a:t>
            </a:r>
            <a:endParaRPr lang="cs-CZ" altLang="cs-CZ" sz="32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dirty="0"/>
              <a:t>zdraví a dobrý stav stojí nad výkonnostními cíli</a:t>
            </a:r>
            <a:r>
              <a:rPr lang="cs-CZ" altLang="cs-CZ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87811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37B8121-1726-41A6-847D-E92ACAE012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87F65C5-894D-4AF6-BFCF-186E70CAD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2. Trenérské vzdělávání – trendy 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1DC0C1A-CF9D-4847-9E59-B60F0907A4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4800"/>
              </a:lnSpc>
              <a:spcBef>
                <a:spcPts val="1200"/>
              </a:spcBef>
              <a:buNone/>
            </a:pPr>
            <a:r>
              <a:rPr lang="cs-CZ" altLang="cs-CZ" sz="3200" b="1" dirty="0"/>
              <a:t>Posilování důrazu na </a:t>
            </a:r>
            <a:r>
              <a:rPr lang="cs-CZ" altLang="cs-CZ" sz="3200" b="1" dirty="0">
                <a:solidFill>
                  <a:srgbClr val="F01928"/>
                </a:solidFill>
              </a:rPr>
              <a:t>sociální oporu </a:t>
            </a:r>
          </a:p>
          <a:p>
            <a:pPr>
              <a:lnSpc>
                <a:spcPts val="4800"/>
              </a:lnSpc>
              <a:spcBef>
                <a:spcPts val="1200"/>
              </a:spcBef>
              <a:buNone/>
            </a:pPr>
            <a:r>
              <a:rPr lang="cs-CZ" altLang="cs-CZ" sz="3200" b="1" dirty="0"/>
              <a:t>a </a:t>
            </a:r>
            <a:r>
              <a:rPr lang="cs-CZ" altLang="cs-CZ" sz="3200" b="1" dirty="0">
                <a:solidFill>
                  <a:srgbClr val="F01928"/>
                </a:solidFill>
              </a:rPr>
              <a:t>pomoc</a:t>
            </a:r>
            <a:r>
              <a:rPr lang="cs-CZ" altLang="cs-CZ" sz="3200" b="1" dirty="0"/>
              <a:t> trenéra sportovci:</a:t>
            </a:r>
            <a:endParaRPr lang="cs-CZ" altLang="cs-CZ" sz="3200" dirty="0"/>
          </a:p>
          <a:p>
            <a:pPr>
              <a:lnSpc>
                <a:spcPts val="4800"/>
              </a:lnSpc>
              <a:spcBef>
                <a:spcPts val="1200"/>
              </a:spcBef>
            </a:pPr>
            <a:r>
              <a:rPr lang="cs-CZ" altLang="cs-CZ" sz="3200" i="1" dirty="0"/>
              <a:t>„v životě jsou důležitější věci než sport“</a:t>
            </a:r>
          </a:p>
          <a:p>
            <a:pPr>
              <a:lnSpc>
                <a:spcPts val="4800"/>
              </a:lnSpc>
              <a:spcBef>
                <a:spcPts val="1200"/>
              </a:spcBef>
            </a:pPr>
            <a:r>
              <a:rPr lang="cs-CZ" altLang="cs-CZ" sz="3200" dirty="0"/>
              <a:t>= </a:t>
            </a:r>
            <a:r>
              <a:rPr lang="cs-CZ" altLang="cs-CZ" sz="3200" b="1" dirty="0"/>
              <a:t>dvojí poslání </a:t>
            </a:r>
            <a:r>
              <a:rPr lang="cs-CZ" altLang="cs-CZ" sz="3200" dirty="0"/>
              <a:t>sportovního trenéra = </a:t>
            </a:r>
            <a:br>
              <a:rPr lang="cs-CZ" altLang="cs-CZ" sz="3200" dirty="0"/>
            </a:br>
            <a:r>
              <a:rPr lang="cs-CZ" altLang="cs-CZ" sz="3200" b="1" dirty="0">
                <a:solidFill>
                  <a:srgbClr val="0000DC"/>
                </a:solidFill>
              </a:rPr>
              <a:t>příprava na sportovní úspěchy </a:t>
            </a:r>
            <a:r>
              <a:rPr lang="cs-CZ" altLang="cs-CZ" sz="3200" dirty="0"/>
              <a:t>+ </a:t>
            </a:r>
            <a:br>
              <a:rPr lang="cs-CZ" altLang="cs-CZ" sz="3200" dirty="0"/>
            </a:br>
            <a:r>
              <a:rPr lang="cs-CZ" altLang="cs-CZ" sz="3200" b="1" dirty="0">
                <a:solidFill>
                  <a:srgbClr val="F01928"/>
                </a:solidFill>
              </a:rPr>
              <a:t>pomoc</a:t>
            </a:r>
            <a:r>
              <a:rPr lang="cs-CZ" altLang="cs-CZ" sz="3200" dirty="0"/>
              <a:t> a „</a:t>
            </a:r>
            <a:r>
              <a:rPr lang="cs-CZ" altLang="cs-CZ" sz="3200" b="1" dirty="0">
                <a:solidFill>
                  <a:srgbClr val="F01928"/>
                </a:solidFill>
              </a:rPr>
              <a:t>doprovázení</a:t>
            </a:r>
            <a:r>
              <a:rPr lang="cs-CZ" altLang="cs-CZ" sz="3200" dirty="0"/>
              <a:t>“ na cestě k „dobrému životu“ </a:t>
            </a:r>
          </a:p>
        </p:txBody>
      </p:sp>
    </p:spTree>
    <p:extLst>
      <p:ext uri="{BB962C8B-B14F-4D97-AF65-F5344CB8AC3E}">
        <p14:creationId xmlns:p14="http://schemas.microsoft.com/office/powerpoint/2010/main" val="10801030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B42B67D-2561-4429-B31B-000F48DD78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C721E62-9665-46EC-A04A-04A602E2A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269833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2. Trenérské vzdělávání – trendy 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862E631-3942-45BD-8707-AEDE59CAC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900332"/>
            <a:ext cx="11445065" cy="5327668"/>
          </a:xfrm>
        </p:spPr>
        <p:txBody>
          <a:bodyPr/>
          <a:lstStyle/>
          <a:p>
            <a:pPr>
              <a:lnSpc>
                <a:spcPct val="100000"/>
              </a:lnSpc>
              <a:buNone/>
            </a:pPr>
            <a:r>
              <a:rPr lang="cs-CZ" altLang="cs-CZ" sz="3200" b="1" dirty="0">
                <a:solidFill>
                  <a:srgbClr val="0000DC"/>
                </a:solidFill>
              </a:rPr>
              <a:t>Pedagogická dimenze trenérského vzdělávání:</a:t>
            </a:r>
            <a:endParaRPr lang="cs-CZ" altLang="cs-CZ" sz="3200" dirty="0">
              <a:solidFill>
                <a:srgbClr val="0000DC"/>
              </a:solidFill>
            </a:endParaRPr>
          </a:p>
          <a:p>
            <a:pPr>
              <a:lnSpc>
                <a:spcPct val="100000"/>
              </a:lnSpc>
            </a:pPr>
            <a:r>
              <a:rPr lang="cs-CZ" altLang="cs-CZ" sz="3200" dirty="0"/>
              <a:t>rozvoj </a:t>
            </a:r>
            <a:r>
              <a:rPr lang="cs-CZ" altLang="cs-CZ" sz="3200" b="1" dirty="0">
                <a:solidFill>
                  <a:srgbClr val="F01928"/>
                </a:solidFill>
              </a:rPr>
              <a:t>pedagogické odpovědnosti</a:t>
            </a:r>
            <a:r>
              <a:rPr lang="cs-CZ" altLang="cs-CZ" sz="3200" dirty="0">
                <a:solidFill>
                  <a:srgbClr val="F01928"/>
                </a:solidFill>
              </a:rPr>
              <a:t> </a:t>
            </a:r>
            <a:r>
              <a:rPr lang="cs-CZ" altLang="cs-CZ" sz="3200" dirty="0"/>
              <a:t>= odpovědnost vůči sportujícím + maximální eliminování rizik a podpora vzájemné odpovědnosti trenéra, sportovců i klubu</a:t>
            </a:r>
          </a:p>
          <a:p>
            <a:pPr>
              <a:lnSpc>
                <a:spcPct val="100000"/>
              </a:lnSpc>
            </a:pPr>
            <a:r>
              <a:rPr lang="cs-CZ" altLang="cs-CZ" sz="3200" dirty="0"/>
              <a:t>hlavní </a:t>
            </a:r>
            <a:r>
              <a:rPr lang="cs-CZ" altLang="cs-CZ" sz="3200" b="1" dirty="0"/>
              <a:t>úkol trenérského vzdělávání </a:t>
            </a:r>
            <a:r>
              <a:rPr lang="cs-CZ" altLang="cs-CZ" sz="3200" dirty="0"/>
              <a:t>= uvědomit si </a:t>
            </a:r>
            <a:br>
              <a:rPr lang="cs-CZ" altLang="cs-CZ" sz="3200" dirty="0"/>
            </a:br>
            <a:r>
              <a:rPr lang="cs-CZ" altLang="cs-CZ" sz="3200" b="1" dirty="0">
                <a:solidFill>
                  <a:srgbClr val="0000DC"/>
                </a:solidFill>
              </a:rPr>
              <a:t>sociální souvislosti tréninkového procesu </a:t>
            </a:r>
            <a:r>
              <a:rPr lang="cs-CZ" altLang="cs-CZ" sz="3200" dirty="0"/>
              <a:t>+ </a:t>
            </a:r>
            <a:br>
              <a:rPr lang="cs-CZ" altLang="cs-CZ" sz="3200" dirty="0"/>
            </a:br>
            <a:r>
              <a:rPr lang="cs-CZ" altLang="cs-CZ" sz="3200" b="1" dirty="0">
                <a:solidFill>
                  <a:srgbClr val="F01928"/>
                </a:solidFill>
              </a:rPr>
              <a:t>rozvoj „pedagogické odpovědnosti pro dobrý život“ </a:t>
            </a:r>
          </a:p>
          <a:p>
            <a:pPr>
              <a:lnSpc>
                <a:spcPct val="100000"/>
              </a:lnSpc>
            </a:pPr>
            <a:r>
              <a:rPr lang="cs-CZ" altLang="cs-CZ" sz="3200" dirty="0"/>
              <a:t>podpora </a:t>
            </a:r>
            <a:r>
              <a:rPr lang="cs-CZ" altLang="cs-CZ" sz="3200" b="1" dirty="0">
                <a:solidFill>
                  <a:srgbClr val="0000DC"/>
                </a:solidFill>
              </a:rPr>
              <a:t>reflexe a sebereflexe </a:t>
            </a:r>
            <a:r>
              <a:rPr lang="cs-CZ" altLang="cs-CZ" sz="3200" b="1" dirty="0"/>
              <a:t>trenérské praxe +</a:t>
            </a:r>
          </a:p>
          <a:p>
            <a:pPr>
              <a:lnSpc>
                <a:spcPct val="100000"/>
              </a:lnSpc>
            </a:pPr>
            <a:r>
              <a:rPr lang="cs-CZ" altLang="cs-CZ" sz="3200" dirty="0"/>
              <a:t>rozvoj </a:t>
            </a:r>
            <a:r>
              <a:rPr lang="cs-CZ" altLang="cs-CZ" sz="3200" b="1" dirty="0" err="1">
                <a:solidFill>
                  <a:srgbClr val="0000DC"/>
                </a:solidFill>
              </a:rPr>
              <a:t>mentoringu</a:t>
            </a:r>
            <a:r>
              <a:rPr lang="cs-CZ" altLang="cs-CZ" sz="3200" b="1" dirty="0">
                <a:solidFill>
                  <a:srgbClr val="0000DC"/>
                </a:solidFill>
              </a:rPr>
              <a:t> +</a:t>
            </a:r>
            <a:endParaRPr lang="cs-CZ" altLang="cs-CZ" sz="3200" dirty="0">
              <a:solidFill>
                <a:srgbClr val="0000DC"/>
              </a:solidFill>
            </a:endParaRPr>
          </a:p>
          <a:p>
            <a:pPr>
              <a:lnSpc>
                <a:spcPct val="100000"/>
              </a:lnSpc>
            </a:pPr>
            <a:r>
              <a:rPr lang="cs-CZ" altLang="cs-CZ" sz="3200" b="1" dirty="0">
                <a:solidFill>
                  <a:srgbClr val="F01928"/>
                </a:solidFill>
              </a:rPr>
              <a:t>trenérských kompetencí</a:t>
            </a:r>
            <a:r>
              <a:rPr lang="cs-CZ" altLang="cs-CZ" sz="3200" dirty="0"/>
              <a:t>, podporujících dobrý a zdařilý život sportovce a usilujících o realizaci jeho přirozených zájmů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54139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DBCEB4E-9E46-4CD5-836C-765BED6502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CCE0371-7B64-487C-A1F5-FA1E6FA94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78000"/>
            <a:ext cx="10753200" cy="451576"/>
          </a:xfrm>
        </p:spPr>
        <p:txBody>
          <a:bodyPr/>
          <a:lstStyle/>
          <a:p>
            <a:r>
              <a:rPr lang="cs-CZ" dirty="0">
                <a:solidFill>
                  <a:srgbClr val="0000DC"/>
                </a:solidFill>
              </a:rPr>
              <a:t>3. Trenérské kompetence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6C84A76F-C8EC-43A6-9BFD-459003C66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942535"/>
            <a:ext cx="11059200" cy="5537465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3200" b="1" dirty="0">
                <a:solidFill>
                  <a:srgbClr val="0000DC"/>
                </a:solidFill>
              </a:rPr>
              <a:t>Trenérské kompetence </a:t>
            </a:r>
            <a:r>
              <a:rPr lang="cs-CZ" sz="3200" dirty="0"/>
              <a:t>= souhrn </a:t>
            </a:r>
            <a:r>
              <a:rPr lang="cs-CZ" sz="3200" b="1" dirty="0">
                <a:solidFill>
                  <a:srgbClr val="F01928"/>
                </a:solidFill>
              </a:rPr>
              <a:t>způsobilostí</a:t>
            </a:r>
            <a:r>
              <a:rPr lang="cs-CZ" sz="3200" dirty="0"/>
              <a:t>, podmiňující efektivní práci trenéra (analogicky jako v učitelství)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3200" b="1" dirty="0"/>
              <a:t>Možná dělení:</a:t>
            </a:r>
          </a:p>
          <a:p>
            <a:pPr marL="457200" indent="-457200">
              <a:lnSpc>
                <a:spcPct val="100000"/>
              </a:lnSpc>
            </a:pPr>
            <a:r>
              <a:rPr lang="cs-CZ" sz="3200" b="1" dirty="0"/>
              <a:t>dle </a:t>
            </a:r>
            <a:r>
              <a:rPr lang="cs-CZ" sz="3200" b="1" dirty="0">
                <a:solidFill>
                  <a:srgbClr val="0000DC"/>
                </a:solidFill>
              </a:rPr>
              <a:t>geneze</a:t>
            </a:r>
            <a:r>
              <a:rPr lang="cs-CZ" sz="3200" dirty="0"/>
              <a:t>: </a:t>
            </a:r>
            <a:br>
              <a:rPr lang="cs-CZ" sz="3200" dirty="0"/>
            </a:br>
            <a:r>
              <a:rPr lang="cs-CZ" sz="3200" dirty="0"/>
              <a:t>- </a:t>
            </a:r>
            <a:r>
              <a:rPr lang="cs-CZ" sz="3200" b="1" dirty="0">
                <a:solidFill>
                  <a:srgbClr val="FF0000"/>
                </a:solidFill>
              </a:rPr>
              <a:t>vrozené </a:t>
            </a:r>
            <a:r>
              <a:rPr lang="cs-CZ" sz="3200" dirty="0"/>
              <a:t>(často se sportovními úspěchy přeceňované)</a:t>
            </a:r>
            <a:br>
              <a:rPr lang="cs-CZ" sz="3200" dirty="0"/>
            </a:br>
            <a:r>
              <a:rPr lang="cs-CZ" sz="3200" dirty="0"/>
              <a:t>- </a:t>
            </a:r>
            <a:r>
              <a:rPr lang="cs-CZ" sz="3200" b="1" dirty="0">
                <a:solidFill>
                  <a:srgbClr val="FF0000"/>
                </a:solidFill>
              </a:rPr>
              <a:t>získávané </a:t>
            </a:r>
            <a:r>
              <a:rPr lang="cs-CZ" sz="3200" dirty="0"/>
              <a:t>(empirie – studium – praxe – reflexe – …)</a:t>
            </a:r>
          </a:p>
          <a:p>
            <a:pPr marL="457200" indent="-457200">
              <a:lnSpc>
                <a:spcPct val="100000"/>
              </a:lnSpc>
            </a:pPr>
            <a:r>
              <a:rPr lang="cs-CZ" sz="3200" b="1" dirty="0"/>
              <a:t>dle </a:t>
            </a:r>
            <a:r>
              <a:rPr lang="cs-CZ" sz="3200" b="1" dirty="0">
                <a:solidFill>
                  <a:srgbClr val="0000DC"/>
                </a:solidFill>
              </a:rPr>
              <a:t>obsahu</a:t>
            </a:r>
            <a:r>
              <a:rPr lang="cs-CZ" sz="3200" dirty="0"/>
              <a:t>: „</a:t>
            </a:r>
            <a:r>
              <a:rPr lang="cs-CZ" sz="3200" b="1" dirty="0">
                <a:solidFill>
                  <a:srgbClr val="FF0000"/>
                </a:solidFill>
              </a:rPr>
              <a:t>obor</a:t>
            </a:r>
            <a:r>
              <a:rPr lang="cs-CZ" sz="3200" dirty="0"/>
              <a:t>“ (sport) + </a:t>
            </a:r>
            <a:r>
              <a:rPr lang="cs-CZ" sz="3200" b="1" dirty="0">
                <a:solidFill>
                  <a:srgbClr val="FF0000"/>
                </a:solidFill>
              </a:rPr>
              <a:t>interakční</a:t>
            </a:r>
            <a:r>
              <a:rPr lang="cs-CZ" sz="3200" dirty="0"/>
              <a:t> + </a:t>
            </a:r>
            <a:r>
              <a:rPr lang="cs-CZ" sz="3200" b="1" dirty="0">
                <a:solidFill>
                  <a:srgbClr val="FF0000"/>
                </a:solidFill>
              </a:rPr>
              <a:t>osobnostní</a:t>
            </a:r>
          </a:p>
          <a:p>
            <a:pPr marL="7200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3200" b="1" dirty="0">
                <a:solidFill>
                  <a:srgbClr val="FF0000"/>
                </a:solidFill>
              </a:rPr>
              <a:t>Klíčové trenérské kompetence </a:t>
            </a:r>
            <a:r>
              <a:rPr lang="cs-CZ" sz="3200" dirty="0"/>
              <a:t>(Zemanová &amp; Kovář, 2009): organizace a evidence + komunikace a kooperace + </a:t>
            </a:r>
            <a:br>
              <a:rPr lang="cs-CZ" sz="3200" dirty="0"/>
            </a:br>
            <a:r>
              <a:rPr lang="cs-CZ" sz="3200" dirty="0"/>
              <a:t>řízení a vedení + aplikace oborově didaktických dovedností + koučování + psychologické aspekty práce</a:t>
            </a:r>
          </a:p>
          <a:p>
            <a:pPr>
              <a:lnSpc>
                <a:spcPct val="100000"/>
              </a:lnSpc>
            </a:pP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5499850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F26E74C-E724-4D31-AE7A-9F2FA51928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48488CE-54BD-41E8-B8EB-00CF39EF0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574424"/>
            <a:ext cx="10753200" cy="451576"/>
          </a:xfrm>
        </p:spPr>
        <p:txBody>
          <a:bodyPr/>
          <a:lstStyle/>
          <a:p>
            <a:r>
              <a:rPr lang="cs-CZ" dirty="0">
                <a:solidFill>
                  <a:srgbClr val="0000DC"/>
                </a:solidFill>
              </a:rPr>
              <a:t>3. Trenérské kompetence – klíčové 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89EF95D-E590-4F16-A16B-DD44405B2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36430"/>
            <a:ext cx="10753200" cy="476894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b="1" dirty="0">
                <a:solidFill>
                  <a:srgbClr val="F01928"/>
                </a:solidFill>
              </a:rPr>
              <a:t>systémové</a:t>
            </a:r>
            <a:r>
              <a:rPr lang="cs-CZ" altLang="cs-CZ" sz="3200" b="1" dirty="0"/>
              <a:t> kompetence</a:t>
            </a:r>
            <a:r>
              <a:rPr lang="cs-CZ" altLang="cs-CZ" sz="3200" dirty="0"/>
              <a:t> = jednat adekvátně </a:t>
            </a:r>
            <a:br>
              <a:rPr lang="cs-CZ" altLang="cs-CZ" sz="3200" dirty="0"/>
            </a:br>
            <a:r>
              <a:rPr lang="cs-CZ" altLang="cs-CZ" sz="3200" dirty="0"/>
              <a:t>v daných systémech, napříč těmito systémy </a:t>
            </a:r>
            <a:br>
              <a:rPr lang="cs-CZ" altLang="cs-CZ" sz="3200" dirty="0"/>
            </a:br>
            <a:r>
              <a:rPr lang="cs-CZ" altLang="cs-CZ" sz="3200" dirty="0"/>
              <a:t>i </a:t>
            </a:r>
            <a:r>
              <a:rPr lang="cs-CZ" altLang="cs-CZ" sz="3200" b="1" dirty="0">
                <a:solidFill>
                  <a:srgbClr val="F01928"/>
                </a:solidFill>
              </a:rPr>
              <a:t>proti nim </a:t>
            </a:r>
            <a:r>
              <a:rPr lang="cs-CZ" altLang="cs-CZ" sz="3200" dirty="0"/>
              <a:t>(např. při tlaku na porušování sportovní etiky)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b="1" dirty="0">
                <a:solidFill>
                  <a:srgbClr val="0000DC"/>
                </a:solidFill>
              </a:rPr>
              <a:t>věcné</a:t>
            </a:r>
            <a:r>
              <a:rPr lang="cs-CZ" altLang="cs-CZ" sz="3200" b="1" dirty="0"/>
              <a:t> kompetence</a:t>
            </a:r>
            <a:r>
              <a:rPr lang="cs-CZ" altLang="cs-CZ" sz="3200" dirty="0"/>
              <a:t> = </a:t>
            </a:r>
            <a:br>
              <a:rPr lang="cs-CZ" altLang="cs-CZ" sz="3200" dirty="0"/>
            </a:br>
            <a:r>
              <a:rPr lang="cs-CZ" altLang="cs-CZ" sz="3200" dirty="0"/>
              <a:t>jednat účelně, přiměřeně, logicky a důsledně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b="1" dirty="0">
                <a:solidFill>
                  <a:srgbClr val="0000DC"/>
                </a:solidFill>
              </a:rPr>
              <a:t>sociální</a:t>
            </a:r>
            <a:r>
              <a:rPr lang="cs-CZ" altLang="cs-CZ" sz="3200" b="1" dirty="0"/>
              <a:t> kompetence</a:t>
            </a:r>
            <a:r>
              <a:rPr lang="cs-CZ" altLang="cs-CZ" sz="3200" dirty="0"/>
              <a:t> = </a:t>
            </a:r>
            <a:br>
              <a:rPr lang="cs-CZ" altLang="cs-CZ" sz="3200" dirty="0"/>
            </a:br>
            <a:r>
              <a:rPr lang="cs-CZ" altLang="cs-CZ" sz="3200" dirty="0"/>
              <a:t>trenérovo srozumitelné a odpovědné jednání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b="1" dirty="0">
                <a:solidFill>
                  <a:srgbClr val="0000DC"/>
                </a:solidFill>
              </a:rPr>
              <a:t>osobnostní</a:t>
            </a:r>
            <a:r>
              <a:rPr lang="cs-CZ" altLang="cs-CZ" sz="3200" b="1" dirty="0"/>
              <a:t> kompetence</a:t>
            </a:r>
            <a:r>
              <a:rPr lang="cs-CZ" altLang="cs-CZ" sz="3200" dirty="0"/>
              <a:t> = trenérské jednání, </a:t>
            </a:r>
            <a:br>
              <a:rPr lang="cs-CZ" altLang="cs-CZ" sz="3200" dirty="0"/>
            </a:br>
            <a:r>
              <a:rPr lang="cs-CZ" altLang="cs-CZ" sz="3200" dirty="0"/>
              <a:t>jež respektuje tři předešlé skupiny kompetencí</a:t>
            </a:r>
          </a:p>
        </p:txBody>
      </p:sp>
    </p:spTree>
    <p:extLst>
      <p:ext uri="{BB962C8B-B14F-4D97-AF65-F5344CB8AC3E}">
        <p14:creationId xmlns:p14="http://schemas.microsoft.com/office/powerpoint/2010/main" val="19189793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27DC779-F461-48CD-96E8-EAF238680E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36299CE-6EA8-4B65-8873-374FF07D7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4. </a:t>
            </a:r>
            <a:r>
              <a:rPr lang="cs-CZ" altLang="cs-CZ" dirty="0">
                <a:solidFill>
                  <a:srgbClr val="0000D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Úspěšný (nejen) trenér</a:t>
            </a:r>
            <a:endParaRPr lang="cs-CZ" dirty="0">
              <a:solidFill>
                <a:srgbClr val="0000DC"/>
              </a:solidFill>
            </a:endParaRP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72F555B-13DF-4D9F-AFFB-98FD5FE8F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53671"/>
            <a:ext cx="10753200" cy="478432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cs-CZ" alt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Model člověka </a:t>
            </a:r>
            <a: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= </a:t>
            </a:r>
            <a:r>
              <a:rPr lang="cs-CZ" altLang="cs-CZ" sz="3200" b="1" dirty="0">
                <a:solidFill>
                  <a:srgbClr val="F0192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přirozená autorita</a:t>
            </a:r>
            <a: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= nepředstírat, umět naslouchat, mít porozumění a chápající přísnost (empatii),  sebepoznání, seberegulace, ...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Vyžadovat plné </a:t>
            </a:r>
            <a:r>
              <a:rPr lang="cs-CZ" alt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odevzdání se sportu</a:t>
            </a:r>
            <a: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ale současně dávat najevo, že jsou v životě i důležitější věci než sport</a:t>
            </a:r>
            <a:endParaRPr lang="cs-CZ" altLang="cs-CZ" sz="3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Budovat </a:t>
            </a:r>
            <a:r>
              <a:rPr lang="cs-CZ" alt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sebedůvěru</a:t>
            </a:r>
            <a: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cs-CZ" altLang="cs-CZ" sz="32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sebeoceňování</a:t>
            </a:r>
            <a: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sebekontrolu </a:t>
            </a:r>
            <a:b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(např. racionální reagování na chyby své i cizí) 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cs-CZ" alt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Umění komunikace </a:t>
            </a:r>
            <a: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– rozhodně, ale přátelsky (pozitivně, stenicky, ...)</a:t>
            </a:r>
            <a:endParaRPr lang="cs-CZ" altLang="cs-CZ" sz="3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61191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DABAB48-9507-41E2-A688-6CEAC65596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F46A87E-7163-46B2-A312-27FEF81E7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4. </a:t>
            </a:r>
            <a:r>
              <a:rPr lang="cs-CZ" altLang="cs-CZ" dirty="0">
                <a:solidFill>
                  <a:srgbClr val="0000D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Úspěšný (nejen) trenér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98934F26-DF79-4D04-9C42-03501AB71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43318"/>
            <a:ext cx="10753200" cy="438868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800"/>
              </a:spcBef>
              <a:defRPr/>
            </a:pPr>
            <a:r>
              <a:rPr lang="cs-CZ" alt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Korigovat </a:t>
            </a:r>
            <a: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odůvodněně, výstižně a stručně </a:t>
            </a:r>
            <a:b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(nejprve pochválit, pak opravovat)</a:t>
            </a:r>
          </a:p>
          <a:p>
            <a:pPr>
              <a:lnSpc>
                <a:spcPct val="100000"/>
              </a:lnSpc>
              <a:spcBef>
                <a:spcPts val="1800"/>
              </a:spcBef>
              <a:defRPr/>
            </a:pPr>
            <a: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„</a:t>
            </a:r>
            <a:r>
              <a:rPr lang="cs-CZ" alt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Pozitivní hněv</a:t>
            </a:r>
            <a: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“ (ty, takový borec a necháš se oklamat)</a:t>
            </a:r>
            <a:endParaRPr lang="cs-CZ" altLang="cs-CZ" sz="3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100000"/>
              </a:lnSpc>
              <a:spcBef>
                <a:spcPts val="1800"/>
              </a:spcBef>
              <a:defRPr/>
            </a:pPr>
            <a:r>
              <a:rPr lang="cs-CZ" alt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Sportovec</a:t>
            </a:r>
            <a: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má </a:t>
            </a:r>
            <a:r>
              <a:rPr lang="cs-CZ" alt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právo vyjádřit se </a:t>
            </a:r>
            <a: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k tréninku, taktice ap.</a:t>
            </a:r>
          </a:p>
          <a:p>
            <a:pPr>
              <a:lnSpc>
                <a:spcPct val="100000"/>
              </a:lnSpc>
              <a:spcBef>
                <a:spcPts val="1800"/>
              </a:spcBef>
              <a:defRPr/>
            </a:pPr>
            <a: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Vyhýbat se </a:t>
            </a:r>
            <a:r>
              <a:rPr lang="cs-CZ" alt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rutinnímu vyjadřování </a:t>
            </a:r>
            <a: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(„já jsem to říkal, ...“)</a:t>
            </a:r>
          </a:p>
          <a:p>
            <a:pPr>
              <a:lnSpc>
                <a:spcPct val="100000"/>
              </a:lnSpc>
              <a:spcBef>
                <a:spcPts val="1800"/>
              </a:spcBef>
              <a:defRPr/>
            </a:pPr>
            <a: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Po neúspěchu </a:t>
            </a:r>
            <a:r>
              <a:rPr lang="cs-CZ" alt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komunikovat v klidu </a:t>
            </a:r>
            <a:br>
              <a:rPr lang="cs-CZ" alt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(„vytáhnout ze stresu“)</a:t>
            </a:r>
          </a:p>
        </p:txBody>
      </p:sp>
    </p:spTree>
    <p:extLst>
      <p:ext uri="{BB962C8B-B14F-4D97-AF65-F5344CB8AC3E}">
        <p14:creationId xmlns:p14="http://schemas.microsoft.com/office/powerpoint/2010/main" val="32366166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B9B632B-EB26-417C-9D55-6C8FCC2D80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D674801-91D3-4D1F-8A1B-B75CD18CD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4. </a:t>
            </a:r>
            <a:r>
              <a:rPr lang="cs-CZ" altLang="cs-CZ" dirty="0">
                <a:solidFill>
                  <a:srgbClr val="0000D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Úspěšný (nejen) trenér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941D098-99B4-484E-A562-53158EEC2E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1800"/>
              </a:spcBef>
              <a:defRPr/>
            </a:pPr>
            <a: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Seznamovat sportovce s </a:t>
            </a:r>
            <a:r>
              <a:rPr lang="cs-CZ" altLang="cs-CZ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úkoly </a:t>
            </a:r>
            <a: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 </a:t>
            </a:r>
            <a:r>
              <a:rPr lang="cs-CZ" alt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odpovědností </a:t>
            </a:r>
            <a:br>
              <a:rPr lang="cs-CZ" altLang="cs-CZ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jejich i ostatních</a:t>
            </a:r>
            <a:endParaRPr lang="cs-CZ" altLang="cs-CZ" sz="3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100000"/>
              </a:lnSpc>
              <a:spcBef>
                <a:spcPts val="1800"/>
              </a:spcBef>
              <a:defRPr/>
            </a:pPr>
            <a:r>
              <a:rPr lang="cs-CZ" alt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Rozlišovat </a:t>
            </a:r>
            <a:r>
              <a:rPr lang="cs-CZ" altLang="cs-CZ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nechuť </a:t>
            </a:r>
            <a: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k usilovné práci </a:t>
            </a:r>
            <a:r>
              <a:rPr lang="cs-CZ" altLang="cs-CZ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od </a:t>
            </a:r>
            <a: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fyzické </a:t>
            </a:r>
            <a:b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či psychické </a:t>
            </a:r>
            <a:r>
              <a:rPr lang="cs-CZ" altLang="cs-CZ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únavy</a:t>
            </a:r>
            <a:r>
              <a:rPr lang="cs-CZ" altLang="cs-CZ" sz="3200" dirty="0"/>
              <a:t> </a:t>
            </a:r>
          </a:p>
          <a:p>
            <a:pPr>
              <a:lnSpc>
                <a:spcPct val="100000"/>
              </a:lnSpc>
              <a:spcBef>
                <a:spcPts val="1800"/>
              </a:spcBef>
              <a:defRPr/>
            </a:pPr>
            <a:r>
              <a:rPr lang="cs-CZ" altLang="cs-CZ" sz="3200" b="1" i="1">
                <a:solidFill>
                  <a:srgbClr val="FF0000"/>
                </a:solidFill>
              </a:rPr>
              <a:t>„Úspěšné </a:t>
            </a:r>
            <a:r>
              <a:rPr lang="cs-CZ" altLang="cs-CZ" sz="3200" b="1" i="1" dirty="0">
                <a:solidFill>
                  <a:srgbClr val="FF0000"/>
                </a:solidFill>
              </a:rPr>
              <a:t>trenérství je v srdci</a:t>
            </a:r>
            <a:r>
              <a:rPr lang="cs-CZ" altLang="cs-CZ" sz="3200" b="1" i="1">
                <a:solidFill>
                  <a:srgbClr val="FF0000"/>
                </a:solidFill>
              </a:rPr>
              <a:t>, </a:t>
            </a:r>
            <a:br>
              <a:rPr lang="cs-CZ" altLang="cs-CZ" sz="3200" b="1" i="1">
                <a:solidFill>
                  <a:srgbClr val="FF0000"/>
                </a:solidFill>
              </a:rPr>
            </a:br>
            <a:r>
              <a:rPr lang="cs-CZ" altLang="cs-CZ" sz="3200" b="1" i="1">
                <a:solidFill>
                  <a:srgbClr val="FF0000"/>
                </a:solidFill>
              </a:rPr>
              <a:t>vychází </a:t>
            </a:r>
            <a:r>
              <a:rPr lang="cs-CZ" altLang="cs-CZ" sz="3200" b="1" i="1" dirty="0">
                <a:solidFill>
                  <a:srgbClr val="FF0000"/>
                </a:solidFill>
              </a:rPr>
              <a:t>z pedagogické </a:t>
            </a:r>
            <a:r>
              <a:rPr lang="cs-CZ" altLang="cs-CZ" sz="3200" b="1" i="1">
                <a:solidFill>
                  <a:srgbClr val="FF0000"/>
                </a:solidFill>
              </a:rPr>
              <a:t>činnosti </a:t>
            </a:r>
            <a:br>
              <a:rPr lang="cs-CZ" altLang="cs-CZ" sz="3200" b="1" i="1">
                <a:solidFill>
                  <a:srgbClr val="FF0000"/>
                </a:solidFill>
              </a:rPr>
            </a:br>
            <a:r>
              <a:rPr lang="cs-CZ" altLang="cs-CZ" sz="3200" b="1" i="1">
                <a:solidFill>
                  <a:srgbClr val="FF0000"/>
                </a:solidFill>
              </a:rPr>
              <a:t>a </a:t>
            </a:r>
            <a:r>
              <a:rPr lang="cs-CZ" altLang="cs-CZ" sz="3200" b="1" i="1" dirty="0">
                <a:solidFill>
                  <a:srgbClr val="FF0000"/>
                </a:solidFill>
              </a:rPr>
              <a:t>konečným cílem je učení a </a:t>
            </a:r>
            <a:r>
              <a:rPr lang="cs-CZ" altLang="cs-CZ" sz="3200" b="1" i="1">
                <a:solidFill>
                  <a:srgbClr val="FF0000"/>
                </a:solidFill>
              </a:rPr>
              <a:t>rozvoj sportovce“</a:t>
            </a:r>
            <a:endParaRPr lang="cs-CZ" altLang="cs-CZ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715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63B7EAC-2440-4501-A639-3E52F58799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1DB02A5-E641-403B-AB39-CBE06DDC3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393477" cy="451576"/>
          </a:xfrm>
        </p:spPr>
        <p:txBody>
          <a:bodyPr/>
          <a:lstStyle/>
          <a:p>
            <a:pPr algn="ctr"/>
            <a:r>
              <a:rPr lang="cs-CZ" altLang="cs-CZ" dirty="0">
                <a:solidFill>
                  <a:srgbClr val="0000DC"/>
                </a:solidFill>
              </a:rPr>
              <a:t>Sportovní trenér jako pedagog</a:t>
            </a:r>
            <a:endParaRPr lang="cs-CZ" dirty="0">
              <a:solidFill>
                <a:srgbClr val="0000DC"/>
              </a:solidFill>
            </a:endParaRPr>
          </a:p>
        </p:txBody>
      </p:sp>
      <p:pic>
        <p:nvPicPr>
          <p:cNvPr id="6" name="Picture 6" descr="trener">
            <a:extLst>
              <a:ext uri="{FF2B5EF4-FFF2-40B4-BE49-F238E27FC236}">
                <a16:creationId xmlns:a16="http://schemas.microsoft.com/office/drawing/2014/main" id="{FF53041C-C77C-48AA-93B2-C0A7D9C00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029" y="1387283"/>
            <a:ext cx="7167528" cy="5092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2852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0516FE6-ED39-460F-B32A-7EC0A395B5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E66A2DB-90AA-4CB1-91C1-4EBD3A64A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570683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1. Vymezení trenérské profese</a:t>
            </a:r>
            <a:endParaRPr lang="cs-CZ" dirty="0">
              <a:solidFill>
                <a:srgbClr val="0000DC"/>
              </a:solidFill>
            </a:endParaRP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412BCE9-7572-4F09-BE44-365E70EE9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994" y="1322363"/>
            <a:ext cx="11099408" cy="490563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altLang="cs-CZ" sz="3200" b="1" dirty="0"/>
              <a:t>trenér</a:t>
            </a:r>
            <a:r>
              <a:rPr lang="cs-CZ" altLang="cs-CZ" sz="3200" dirty="0"/>
              <a:t> = specifická profese s dlouhou tradicí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altLang="cs-CZ" sz="3200" dirty="0"/>
              <a:t>první profesionální kouč v americkém VŠ sportu – 1864</a:t>
            </a:r>
            <a:endParaRPr lang="cs-CZ" altLang="cs-CZ" sz="3200" b="1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altLang="cs-CZ" sz="3200" b="1" dirty="0"/>
              <a:t>sportovní trenér</a:t>
            </a:r>
            <a:r>
              <a:rPr lang="cs-CZ" altLang="cs-CZ" sz="3200" dirty="0"/>
              <a:t> – zajišťuje a vede trénink sportovce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altLang="cs-CZ" sz="3200" b="1" dirty="0"/>
              <a:t>trenér</a:t>
            </a:r>
            <a:r>
              <a:rPr lang="cs-CZ" altLang="cs-CZ" sz="3200" dirty="0"/>
              <a:t> = odborník ve sportu i </a:t>
            </a:r>
            <a:r>
              <a:rPr lang="cs-CZ" altLang="cs-CZ" sz="3200" b="1" dirty="0">
                <a:solidFill>
                  <a:srgbClr val="F01928"/>
                </a:solidFill>
              </a:rPr>
              <a:t>pedagog</a:t>
            </a:r>
            <a:r>
              <a:rPr lang="cs-CZ" altLang="cs-CZ" sz="3200" dirty="0"/>
              <a:t>, poradce, … = práce s lidmi = </a:t>
            </a:r>
            <a:r>
              <a:rPr lang="cs-CZ" altLang="cs-CZ" sz="3200" b="1" dirty="0">
                <a:solidFill>
                  <a:srgbClr val="0000DC"/>
                </a:solidFill>
              </a:rPr>
              <a:t>sociální a pomáhající profese</a:t>
            </a:r>
            <a:endParaRPr lang="cs-CZ" altLang="cs-CZ" sz="3200" dirty="0">
              <a:solidFill>
                <a:srgbClr val="0000DC"/>
              </a:solidFill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altLang="cs-CZ" sz="3200" dirty="0"/>
              <a:t>rozvoj sportu + negativní jevy </a:t>
            </a:r>
            <a:r>
              <a:rPr lang="cs-CZ" altLang="cs-CZ" sz="3200" dirty="0">
                <a:cs typeface="Arial" panose="020B0604020202020204" pitchFamily="34" charset="0"/>
              </a:rPr>
              <a:t>→</a:t>
            </a:r>
            <a:r>
              <a:rPr lang="cs-CZ" altLang="cs-CZ" sz="3200" dirty="0"/>
              <a:t> vyšší nároky </a:t>
            </a:r>
            <a:br>
              <a:rPr lang="cs-CZ" altLang="cs-CZ" sz="3200" dirty="0"/>
            </a:br>
            <a:r>
              <a:rPr lang="cs-CZ" altLang="cs-CZ" sz="3200" dirty="0"/>
              <a:t>na trenérovy odborné znalosti, jeho vůdcovské, </a:t>
            </a:r>
            <a:br>
              <a:rPr lang="cs-CZ" altLang="cs-CZ" sz="3200" dirty="0"/>
            </a:br>
            <a:r>
              <a:rPr lang="cs-CZ" altLang="cs-CZ" sz="3200" dirty="0"/>
              <a:t>strategické a taktické schopnosti a zejména na jeho </a:t>
            </a:r>
            <a:r>
              <a:rPr lang="cs-CZ" altLang="cs-CZ" sz="3200" b="1" dirty="0">
                <a:solidFill>
                  <a:srgbClr val="FF0000"/>
                </a:solidFill>
              </a:rPr>
              <a:t>pedagogickou odpovědnost</a:t>
            </a:r>
            <a:endParaRPr lang="cs-CZ" altLang="cs-CZ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254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A6A88C0-FA53-40A3-BEF5-788B526D4C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A32DA58-0A15-4DB2-9A79-9BF80CC5A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78000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1. Vymezení trenérské profese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0EFF088-5F64-4891-8FB8-C85D46817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012874"/>
            <a:ext cx="11277471" cy="565521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sz="3200" b="1" dirty="0"/>
              <a:t>sportovní trenéři </a:t>
            </a:r>
            <a:r>
              <a:rPr lang="cs-CZ" altLang="cs-CZ" sz="3200" dirty="0"/>
              <a:t>= skupina </a:t>
            </a:r>
            <a:r>
              <a:rPr lang="cs-CZ" altLang="cs-CZ" sz="3200" b="1" dirty="0">
                <a:solidFill>
                  <a:srgbClr val="FF0000"/>
                </a:solidFill>
              </a:rPr>
              <a:t>pedagogických pracovníků</a:t>
            </a:r>
            <a:br>
              <a:rPr lang="cs-CZ" altLang="cs-CZ" sz="3200" dirty="0"/>
            </a:br>
            <a:r>
              <a:rPr lang="cs-CZ" altLang="cs-CZ" sz="3200" dirty="0"/>
              <a:t>- ve školských zařízeních</a:t>
            </a:r>
            <a:br>
              <a:rPr lang="cs-CZ" altLang="cs-CZ" sz="3200" dirty="0"/>
            </a:br>
            <a:r>
              <a:rPr lang="cs-CZ" altLang="cs-CZ" sz="3200" dirty="0"/>
              <a:t>- ve struktuře soutěžního sportu </a:t>
            </a:r>
            <a:br>
              <a:rPr lang="cs-CZ" altLang="cs-CZ" sz="3200" dirty="0"/>
            </a:br>
            <a:r>
              <a:rPr lang="cs-CZ" altLang="cs-CZ" sz="3200" dirty="0"/>
              <a:t>- v dalších, hlavně volnočasových aktivitách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altLang="cs-CZ" sz="3200" b="1" i="1" dirty="0"/>
              <a:t>Zákon o pedagogických pracovnících </a:t>
            </a:r>
            <a:r>
              <a:rPr lang="cs-CZ" altLang="cs-CZ" sz="3200" dirty="0"/>
              <a:t>(2004) – sportovní trenér = pracovník vykonávající přímou pedagogickou činnost + pracovní vztah → </a:t>
            </a:r>
            <a:r>
              <a:rPr lang="cs-CZ" altLang="cs-CZ" sz="3200" b="1" dirty="0"/>
              <a:t>požadavky:</a:t>
            </a:r>
            <a:br>
              <a:rPr lang="cs-CZ" altLang="cs-CZ" sz="3200" b="1" dirty="0"/>
            </a:br>
            <a:r>
              <a:rPr lang="cs-CZ" altLang="cs-CZ" sz="3200" dirty="0"/>
              <a:t>- odborná kvalifikace (maturita + kurzy, VŠ sport)</a:t>
            </a:r>
            <a:br>
              <a:rPr lang="cs-CZ" altLang="cs-CZ" sz="3200" dirty="0"/>
            </a:br>
            <a:r>
              <a:rPr lang="cs-CZ" altLang="cs-CZ" sz="3200" dirty="0"/>
              <a:t>- bezúhonnost</a:t>
            </a:r>
            <a:br>
              <a:rPr lang="cs-CZ" altLang="cs-CZ" sz="3200" dirty="0"/>
            </a:br>
            <a:r>
              <a:rPr lang="cs-CZ" altLang="cs-CZ" sz="3200" dirty="0"/>
              <a:t>- zdravotně způsobilý</a:t>
            </a:r>
          </a:p>
          <a:p>
            <a:pPr>
              <a:lnSpc>
                <a:spcPct val="100000"/>
              </a:lnSpc>
            </a:pPr>
            <a:r>
              <a:rPr lang="cs-CZ" altLang="cs-CZ" sz="3200" dirty="0"/>
              <a:t>= </a:t>
            </a:r>
            <a:r>
              <a:rPr lang="cs-CZ" altLang="cs-CZ" sz="3200" b="1" dirty="0">
                <a:solidFill>
                  <a:srgbClr val="0000DC"/>
                </a:solidFill>
              </a:rPr>
              <a:t>zúžené vymezení </a:t>
            </a:r>
            <a:r>
              <a:rPr lang="cs-CZ" altLang="cs-CZ" sz="3200" dirty="0"/>
              <a:t>trenéra a jeho vzdělání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2295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CC2E743-E8B2-4A6F-AF3C-6A05F3DA2B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6A9EF45-1417-4B42-A137-15C520B4B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549671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1. Vymezení trenérské profese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48B17FD-6703-43F3-B026-FD41B929F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219200"/>
            <a:ext cx="11293809" cy="52608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sz="3200" b="1" dirty="0">
                <a:solidFill>
                  <a:srgbClr val="0000DC"/>
                </a:solidFill>
              </a:rPr>
              <a:t>Širší chápání profese trenéra </a:t>
            </a:r>
            <a:r>
              <a:rPr lang="cs-CZ" altLang="cs-CZ" sz="3200" b="1" dirty="0"/>
              <a:t>– </a:t>
            </a:r>
            <a:r>
              <a:rPr lang="cs-CZ" altLang="cs-CZ" sz="3200" dirty="0"/>
              <a:t>evropský projekt </a:t>
            </a:r>
            <a:r>
              <a:rPr lang="cs-CZ" altLang="cs-CZ" sz="3200" b="1" dirty="0" err="1">
                <a:solidFill>
                  <a:srgbClr val="FF0000"/>
                </a:solidFill>
              </a:rPr>
              <a:t>AEHESIS</a:t>
            </a:r>
            <a:r>
              <a:rPr lang="cs-CZ" altLang="cs-CZ" sz="3200" dirty="0">
                <a:solidFill>
                  <a:srgbClr val="FF0000"/>
                </a:solidFill>
              </a:rPr>
              <a:t> </a:t>
            </a:r>
            <a:r>
              <a:rPr lang="cs-CZ" altLang="cs-CZ" sz="3200" dirty="0"/>
              <a:t>(</a:t>
            </a:r>
            <a:r>
              <a:rPr lang="cs-CZ" altLang="cs-CZ" sz="3200" dirty="0" err="1"/>
              <a:t>Aligning</a:t>
            </a:r>
            <a:r>
              <a:rPr lang="cs-CZ" altLang="cs-CZ" sz="3200" dirty="0"/>
              <a:t> a </a:t>
            </a:r>
            <a:r>
              <a:rPr lang="cs-CZ" altLang="cs-CZ" sz="3200" dirty="0" err="1"/>
              <a:t>European</a:t>
            </a:r>
            <a:r>
              <a:rPr lang="cs-CZ" altLang="cs-CZ" sz="3200" dirty="0"/>
              <a:t> </a:t>
            </a:r>
            <a:r>
              <a:rPr lang="cs-CZ" altLang="cs-CZ" sz="3200" dirty="0" err="1"/>
              <a:t>Higher</a:t>
            </a:r>
            <a:r>
              <a:rPr lang="cs-CZ" altLang="cs-CZ" sz="3200" dirty="0"/>
              <a:t> </a:t>
            </a:r>
            <a:r>
              <a:rPr lang="cs-CZ" altLang="cs-CZ" sz="3200" dirty="0" err="1"/>
              <a:t>Education</a:t>
            </a:r>
            <a:r>
              <a:rPr lang="cs-CZ" altLang="cs-CZ" sz="3200" dirty="0"/>
              <a:t> </a:t>
            </a:r>
            <a:r>
              <a:rPr lang="cs-CZ" altLang="cs-CZ" sz="3200" dirty="0" err="1"/>
              <a:t>Structure</a:t>
            </a:r>
            <a:r>
              <a:rPr lang="cs-CZ" altLang="cs-CZ" sz="3200" dirty="0"/>
              <a:t> In Sport)</a:t>
            </a: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sz="3200" dirty="0"/>
              <a:t>1) </a:t>
            </a:r>
            <a:r>
              <a:rPr lang="cs-CZ" altLang="cs-CZ" sz="3200" b="1" dirty="0">
                <a:solidFill>
                  <a:srgbClr val="0000DC"/>
                </a:solidFill>
              </a:rPr>
              <a:t>trenér</a:t>
            </a:r>
            <a:r>
              <a:rPr lang="cs-CZ" altLang="cs-CZ" sz="3200" dirty="0">
                <a:solidFill>
                  <a:srgbClr val="FF0000"/>
                </a:solidFill>
              </a:rPr>
              <a:t> </a:t>
            </a:r>
            <a:r>
              <a:rPr lang="cs-CZ" altLang="cs-CZ" sz="3200" dirty="0"/>
              <a:t>orientovaný na </a:t>
            </a:r>
            <a:r>
              <a:rPr lang="cs-CZ" altLang="cs-CZ" sz="3200" b="1" dirty="0">
                <a:solidFill>
                  <a:srgbClr val="0000DC"/>
                </a:solidFill>
              </a:rPr>
              <a:t>osoby participující ve sportu</a:t>
            </a: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sz="3200" dirty="0"/>
              <a:t>	   a) trenér začátečníků (dětí, mládeže, dospělých)</a:t>
            </a: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sz="3200" dirty="0"/>
              <a:t>	   b) trenér rekreačně sportujících osob</a:t>
            </a: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sz="3200" dirty="0"/>
              <a:t>2) </a:t>
            </a:r>
            <a:r>
              <a:rPr lang="cs-CZ" altLang="cs-CZ" sz="3200" b="1" dirty="0">
                <a:solidFill>
                  <a:srgbClr val="0000DC"/>
                </a:solidFill>
              </a:rPr>
              <a:t>trenér výkonnostně orientovaných sportovců</a:t>
            </a: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sz="3200" dirty="0"/>
              <a:t>	a) trenér talentovaných sportovců (děti, mládež)</a:t>
            </a: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sz="3200" dirty="0"/>
              <a:t>	b) trenér profesionálních sportovců</a:t>
            </a: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sz="3200" dirty="0">
                <a:sym typeface="Symbol" panose="05050102010706020507" pitchFamily="18" charset="2"/>
              </a:rPr>
              <a:t> </a:t>
            </a:r>
            <a:r>
              <a:rPr lang="cs-CZ" altLang="cs-CZ" sz="3200" b="1" dirty="0">
                <a:solidFill>
                  <a:srgbClr val="FF0000"/>
                </a:solidFill>
                <a:sym typeface="Symbol" panose="05050102010706020507" pitchFamily="18" charset="2"/>
              </a:rPr>
              <a:t>trenér = v soutěžním, školním i rekreačním sportu</a:t>
            </a:r>
          </a:p>
        </p:txBody>
      </p:sp>
    </p:spTree>
    <p:extLst>
      <p:ext uri="{BB962C8B-B14F-4D97-AF65-F5344CB8AC3E}">
        <p14:creationId xmlns:p14="http://schemas.microsoft.com/office/powerpoint/2010/main" val="1283879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7897961-24A1-41A0-B5E7-0B2580AC51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23187D9-2B3E-4EC5-A88D-877DC0383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78000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1. Vymezení trenérské profese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41D19C4-60D6-4E72-856B-A4AADF66E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055077"/>
            <a:ext cx="11059200" cy="517292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b="1" dirty="0">
                <a:solidFill>
                  <a:srgbClr val="FF0000"/>
                </a:solidFill>
              </a:rPr>
              <a:t>Široká působnost a skladba trenérů: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dirty="0"/>
              <a:t>soutěžní + školní + rekreační sport (trenéři, cvičitelé, instruktoři, …)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dirty="0"/>
              <a:t>nejrůznější úrovně: pomocný trenér, asistent trenéra, smluvní trenér, trenér ve sportovní škole, vedoucí trenér, reprezentační trenér ad.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dirty="0"/>
              <a:t>různé skupiny adresátů – věk, sportovní výkonnost, sociální </a:t>
            </a:r>
            <a:br>
              <a:rPr lang="cs-CZ" altLang="cs-CZ" dirty="0"/>
            </a:br>
            <a:r>
              <a:rPr lang="cs-CZ" altLang="cs-CZ" dirty="0"/>
              <a:t>a kulturní specifika, …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dirty="0"/>
              <a:t>různé zázemí sportovního klubu (malý klub v „malých sportech“ </a:t>
            </a:r>
            <a:r>
              <a:rPr lang="cs-CZ" altLang="cs-CZ" dirty="0">
                <a:cs typeface="Arial" panose="020B0604020202020204" pitchFamily="34" charset="0"/>
              </a:rPr>
              <a:t>→</a:t>
            </a:r>
            <a:r>
              <a:rPr lang="cs-CZ" altLang="cs-CZ" dirty="0"/>
              <a:t> trenér vykonává různé aktivity, velké a ekonomicky saturované kluby </a:t>
            </a:r>
            <a:r>
              <a:rPr lang="cs-CZ" altLang="cs-CZ" dirty="0">
                <a:cs typeface="Arial" panose="020B0604020202020204" pitchFamily="34" charset="0"/>
              </a:rPr>
              <a:t>→</a:t>
            </a:r>
            <a:r>
              <a:rPr lang="cs-CZ" altLang="cs-CZ" dirty="0"/>
              <a:t> dělba práce)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dirty="0"/>
              <a:t>nejrůznější formální dosažené vzdělání – krátké trenérské kurzy – nejvyšší vědecké </a:t>
            </a:r>
            <a:r>
              <a:rPr lang="cs-CZ" altLang="cs-CZ" dirty="0" err="1"/>
              <a:t>kinantropologické</a:t>
            </a:r>
            <a:r>
              <a:rPr lang="cs-CZ" altLang="cs-CZ" dirty="0"/>
              <a:t> vzdělání</a:t>
            </a:r>
          </a:p>
        </p:txBody>
      </p:sp>
    </p:spTree>
    <p:extLst>
      <p:ext uri="{BB962C8B-B14F-4D97-AF65-F5344CB8AC3E}">
        <p14:creationId xmlns:p14="http://schemas.microsoft.com/office/powerpoint/2010/main" val="3283290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E694401-1231-4B03-96A0-4CFEB68BED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A8EAF8F-721A-436D-A58D-10EBEFD33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73949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1. Vymezení trenérské profese</a:t>
            </a:r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49DB2F3E-01D5-402E-B6D7-69AFED98C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358900"/>
            <a:ext cx="1075213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" indent="0">
              <a:spcAft>
                <a:spcPts val="1200"/>
              </a:spcAft>
              <a:buNone/>
            </a:pPr>
            <a:r>
              <a:rPr lang="cs-CZ" sz="3200" b="1" dirty="0"/>
              <a:t>Typ profese </a:t>
            </a:r>
            <a:r>
              <a:rPr lang="cs-CZ" sz="3200" dirty="0"/>
              <a:t>– sportovní trenér </a:t>
            </a:r>
            <a:r>
              <a:rPr lang="cs-CZ" sz="3200" b="1" dirty="0"/>
              <a:t>pracuje</a:t>
            </a:r>
            <a:r>
              <a:rPr lang="cs-CZ" sz="3200" dirty="0"/>
              <a:t>: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3200" b="1" dirty="0"/>
              <a:t>s </a:t>
            </a:r>
            <a:r>
              <a:rPr lang="cs-CZ" sz="3200" b="1" dirty="0">
                <a:solidFill>
                  <a:srgbClr val="FF0000"/>
                </a:solidFill>
              </a:rPr>
              <a:t>lidmi</a:t>
            </a:r>
            <a:r>
              <a:rPr lang="cs-CZ" sz="3200" dirty="0">
                <a:solidFill>
                  <a:srgbClr val="FF0000"/>
                </a:solidFill>
              </a:rPr>
              <a:t> </a:t>
            </a:r>
            <a:r>
              <a:rPr lang="cs-CZ" sz="3200" dirty="0"/>
              <a:t>(např. lehká atletika)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3200" b="1" dirty="0"/>
              <a:t>s lidmi a zvířaty</a:t>
            </a:r>
            <a:r>
              <a:rPr lang="cs-CZ" sz="3200" dirty="0"/>
              <a:t> (např. jezdectví, </a:t>
            </a:r>
            <a:r>
              <a:rPr lang="cs-CZ" sz="3200" dirty="0" err="1"/>
              <a:t>dogscootering</a:t>
            </a:r>
            <a:r>
              <a:rPr lang="cs-CZ" sz="3200" dirty="0"/>
              <a:t>, …)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3200" dirty="0"/>
              <a:t>hlavně se zvířaty (např. agility = sport pro psy)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3200" dirty="0"/>
              <a:t>se zvířaty a roboty </a:t>
            </a:r>
            <a:br>
              <a:rPr lang="cs-CZ" sz="3200" dirty="0"/>
            </a:br>
            <a:r>
              <a:rPr lang="cs-CZ" sz="3200" dirty="0"/>
              <a:t>(např. velbloudí dostihy)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3200" dirty="0"/>
              <a:t>i s věcmi (např. letečtí modeláři)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3200" dirty="0"/>
              <a:t>snad ne s kyborgy či mutanty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C56E321-E63C-4DFD-91A4-C94DED5E90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606" y="3667224"/>
            <a:ext cx="4157394" cy="234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367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E3B82BB-EE05-4106-ADC2-0917B37BE6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26EAE53-B90D-4952-B282-8B16862EB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78000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1. Vymezení trenérské profese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FE3ACFC-6AB4-413C-8F7C-C843B90FE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111348"/>
            <a:ext cx="10753200" cy="576775"/>
          </a:xfrm>
        </p:spPr>
        <p:txBody>
          <a:bodyPr/>
          <a:lstStyle/>
          <a:p>
            <a:pPr marL="72000" indent="0">
              <a:buNone/>
            </a:pPr>
            <a:r>
              <a:rPr lang="cs-CZ" b="1" dirty="0"/>
              <a:t>Používané termíny (ČR) + pracovní (profesní) pole:</a:t>
            </a:r>
          </a:p>
          <a:p>
            <a:pPr marL="72000" indent="0">
              <a:buNone/>
            </a:pPr>
            <a:endParaRPr lang="cs-CZ" dirty="0"/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71EFE3A3-740E-4266-B52E-D463AED30E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197350"/>
              </p:ext>
            </p:extLst>
          </p:nvPr>
        </p:nvGraphicFramePr>
        <p:xfrm>
          <a:off x="586892" y="1688123"/>
          <a:ext cx="10231163" cy="46543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23887">
                  <a:extLst>
                    <a:ext uri="{9D8B030D-6E8A-4147-A177-3AD203B41FA5}">
                      <a16:colId xmlns:a16="http://schemas.microsoft.com/office/drawing/2014/main" val="1947584630"/>
                    </a:ext>
                  </a:extLst>
                </a:gridCol>
                <a:gridCol w="4167585">
                  <a:extLst>
                    <a:ext uri="{9D8B030D-6E8A-4147-A177-3AD203B41FA5}">
                      <a16:colId xmlns:a16="http://schemas.microsoft.com/office/drawing/2014/main" val="1995782504"/>
                    </a:ext>
                  </a:extLst>
                </a:gridCol>
                <a:gridCol w="2939691">
                  <a:extLst>
                    <a:ext uri="{9D8B030D-6E8A-4147-A177-3AD203B41FA5}">
                      <a16:colId xmlns:a16="http://schemas.microsoft.com/office/drawing/2014/main" val="1872816821"/>
                    </a:ext>
                  </a:extLst>
                </a:gridCol>
              </a:tblGrid>
              <a:tr h="558642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800" dirty="0">
                          <a:solidFill>
                            <a:schemeClr val="bg1"/>
                          </a:solidFill>
                          <a:effectLst/>
                        </a:rPr>
                        <a:t>SPORT (intaktních – znevýhodněných – postižených)</a:t>
                      </a:r>
                      <a:endParaRPr lang="cs-CZ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1524378"/>
                  </a:ext>
                </a:extLst>
              </a:tr>
              <a:tr h="4659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800" dirty="0">
                          <a:solidFill>
                            <a:schemeClr val="bg1"/>
                          </a:solidFill>
                          <a:effectLst/>
                        </a:rPr>
                        <a:t>soutěžní</a:t>
                      </a:r>
                      <a:endParaRPr lang="cs-CZ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800" b="1" dirty="0">
                          <a:solidFill>
                            <a:schemeClr val="bg1"/>
                          </a:solidFill>
                          <a:effectLst/>
                        </a:rPr>
                        <a:t>rekreační</a:t>
                      </a:r>
                      <a:endParaRPr lang="cs-CZ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800" b="1" dirty="0">
                          <a:solidFill>
                            <a:schemeClr val="bg1"/>
                          </a:solidFill>
                          <a:effectLst/>
                        </a:rPr>
                        <a:t>školní</a:t>
                      </a:r>
                      <a:endParaRPr lang="cs-CZ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60865"/>
                  </a:ext>
                </a:extLst>
              </a:tr>
              <a:tr h="27094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800" dirty="0">
                          <a:solidFill>
                            <a:schemeClr val="tx1"/>
                          </a:solidFill>
                          <a:effectLst/>
                        </a:rPr>
                        <a:t>trenér </a:t>
                      </a:r>
                      <a:br>
                        <a:rPr lang="cs-CZ" sz="28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cs-CZ" sz="2800" b="0" dirty="0">
                          <a:solidFill>
                            <a:schemeClr val="tx1"/>
                          </a:solidFill>
                          <a:effectLst/>
                        </a:rPr>
                        <a:t>(florbalu, požárního sportu, karate, …)</a:t>
                      </a:r>
                      <a:endParaRPr lang="cs-CZ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800" b="1" dirty="0">
                          <a:solidFill>
                            <a:schemeClr val="tx1"/>
                          </a:solidFill>
                          <a:effectLst/>
                        </a:rPr>
                        <a:t>instruktor </a:t>
                      </a:r>
                      <a:br>
                        <a:rPr lang="cs-CZ" sz="2800" b="1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cs-CZ" sz="2800" dirty="0">
                          <a:solidFill>
                            <a:schemeClr val="tx1"/>
                          </a:solidFill>
                          <a:effectLst/>
                        </a:rPr>
                        <a:t>(lyžování, golfu) </a:t>
                      </a:r>
                      <a:br>
                        <a:rPr lang="cs-CZ" sz="28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cs-CZ" sz="2800" b="1" dirty="0">
                          <a:solidFill>
                            <a:schemeClr val="tx1"/>
                          </a:solidFill>
                          <a:effectLst/>
                        </a:rPr>
                        <a:t>cvičitel </a:t>
                      </a:r>
                      <a:r>
                        <a:rPr lang="cs-CZ" sz="2800" dirty="0">
                          <a:solidFill>
                            <a:schemeClr val="tx1"/>
                          </a:solidFill>
                          <a:effectLst/>
                        </a:rPr>
                        <a:t>(Sokol)</a:t>
                      </a:r>
                      <a:br>
                        <a:rPr lang="cs-CZ" sz="28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cs-CZ" sz="2800" b="1" dirty="0">
                          <a:solidFill>
                            <a:schemeClr val="tx1"/>
                          </a:solidFill>
                          <a:effectLst/>
                        </a:rPr>
                        <a:t>mistr </a:t>
                      </a:r>
                      <a:r>
                        <a:rPr lang="cs-CZ" sz="2800" dirty="0">
                          <a:solidFill>
                            <a:schemeClr val="tx1"/>
                          </a:solidFill>
                          <a:effectLst/>
                        </a:rPr>
                        <a:t>(tance)</a:t>
                      </a:r>
                      <a:br>
                        <a:rPr lang="cs-CZ" sz="28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cs-CZ" sz="2800" b="1" dirty="0">
                          <a:solidFill>
                            <a:schemeClr val="tx1"/>
                          </a:solidFill>
                          <a:effectLst/>
                        </a:rPr>
                        <a:t>učitel </a:t>
                      </a:r>
                      <a:r>
                        <a:rPr lang="cs-CZ" sz="2800" dirty="0">
                          <a:solidFill>
                            <a:schemeClr val="tx1"/>
                          </a:solidFill>
                          <a:effectLst/>
                        </a:rPr>
                        <a:t>(bojová umění)</a:t>
                      </a:r>
                      <a:br>
                        <a:rPr lang="cs-CZ" sz="28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cs-CZ" sz="2800" b="1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cs-CZ" sz="2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nimátor</a:t>
                      </a:r>
                      <a:endParaRPr lang="cs-CZ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800" b="1" dirty="0">
                          <a:solidFill>
                            <a:schemeClr val="tx1"/>
                          </a:solidFill>
                          <a:effectLst/>
                        </a:rPr>
                        <a:t>trenér</a:t>
                      </a:r>
                      <a:br>
                        <a:rPr lang="cs-CZ" sz="28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cs-CZ" sz="2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učitel</a:t>
                      </a:r>
                      <a:r>
                        <a:rPr lang="cs-CZ" sz="280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TV</a:t>
                      </a:r>
                      <a:br>
                        <a:rPr lang="cs-CZ" sz="28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cs-CZ" sz="2800" dirty="0">
                          <a:solidFill>
                            <a:schemeClr val="tx1"/>
                          </a:solidFill>
                          <a:effectLst/>
                        </a:rPr>
                        <a:t>instruktor</a:t>
                      </a:r>
                      <a:br>
                        <a:rPr lang="cs-CZ" sz="28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cs-CZ" sz="2800" dirty="0">
                          <a:solidFill>
                            <a:schemeClr val="tx1"/>
                          </a:solidFill>
                          <a:effectLst/>
                        </a:rPr>
                        <a:t>cvičitel </a:t>
                      </a:r>
                      <a:br>
                        <a:rPr lang="cs-CZ" sz="28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cs-CZ" sz="2800" dirty="0">
                          <a:solidFill>
                            <a:schemeClr val="tx1"/>
                          </a:solidFill>
                          <a:effectLst/>
                        </a:rPr>
                        <a:t>(3. hodina pohybu)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2620510"/>
                  </a:ext>
                </a:extLst>
              </a:tr>
              <a:tr h="913350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800" b="1" dirty="0">
                          <a:solidFill>
                            <a:schemeClr val="tx1"/>
                          </a:solidFill>
                          <a:effectLst/>
                        </a:rPr>
                        <a:t>kondiční, osobní trenér </a:t>
                      </a:r>
                      <a:r>
                        <a:rPr lang="cs-CZ" sz="2800" b="0" dirty="0">
                          <a:solidFill>
                            <a:schemeClr val="tx1"/>
                          </a:solidFill>
                          <a:effectLst/>
                        </a:rPr>
                        <a:t>(pro rekreační – vrcholový sport + různý věk)</a:t>
                      </a:r>
                      <a:endParaRPr lang="cs-CZ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A533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32704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7731734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ácia18" id="{15825CB5-9674-964F-AC5D-3BBA441E6780}" vid="{2219899D-4335-314F-91F0-F55A94288556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muni-sport-prezentace-16x9-cz</Template>
  <TotalTime>211</TotalTime>
  <Words>2049</Words>
  <Application>Microsoft Office PowerPoint</Application>
  <PresentationFormat>Širokoúhlá obrazovka</PresentationFormat>
  <Paragraphs>188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3" baseType="lpstr">
      <vt:lpstr>Arial</vt:lpstr>
      <vt:lpstr>Calibri</vt:lpstr>
      <vt:lpstr>Tahoma</vt:lpstr>
      <vt:lpstr>Wingdings</vt:lpstr>
      <vt:lpstr>Prezentace_MU_CZ</vt:lpstr>
      <vt:lpstr>Trenér jako sportovní pedagog</vt:lpstr>
      <vt:lpstr>Sportovní pedagog</vt:lpstr>
      <vt:lpstr>Sportovní trenér jako pedagog</vt:lpstr>
      <vt:lpstr>1. Vymezení trenérské profese</vt:lpstr>
      <vt:lpstr>1. Vymezení trenérské profese</vt:lpstr>
      <vt:lpstr>1. Vymezení trenérské profese</vt:lpstr>
      <vt:lpstr>1. Vymezení trenérské profese</vt:lpstr>
      <vt:lpstr>1. Vymezení trenérské profese</vt:lpstr>
      <vt:lpstr>1. Vymezení trenérské profese</vt:lpstr>
      <vt:lpstr>1. Vymezení trenérské profese – aktivity trenéra</vt:lpstr>
      <vt:lpstr>1. Vymezení trenérské profese – problémy</vt:lpstr>
      <vt:lpstr>1. Vymezení trenérské profese – specifikum</vt:lpstr>
      <vt:lpstr>2. Trenérské vzdělávání</vt:lpstr>
      <vt:lpstr>2. Trenérské vzdělávání</vt:lpstr>
      <vt:lpstr>2. Trenérské vzdělávání</vt:lpstr>
      <vt:lpstr>2. Trenérské vzdělávání</vt:lpstr>
      <vt:lpstr>2. Trenérské vzdělávání</vt:lpstr>
      <vt:lpstr>2. Trenérské vzdělávání – trendy </vt:lpstr>
      <vt:lpstr>2. Trenérské vzdělávání – trendy </vt:lpstr>
      <vt:lpstr>2. Trenérské vzdělávání – trendy </vt:lpstr>
      <vt:lpstr>2. Trenérské vzdělávání – trendy </vt:lpstr>
      <vt:lpstr>2. Trenérské vzdělávání – trendy </vt:lpstr>
      <vt:lpstr>2. Trenérské vzdělávání – trendy </vt:lpstr>
      <vt:lpstr>3. Trenérské kompetence</vt:lpstr>
      <vt:lpstr>3. Trenérské kompetence – klíčové </vt:lpstr>
      <vt:lpstr>4. Úspěšný (nejen) trenér</vt:lpstr>
      <vt:lpstr>4. Úspěšný (nejen) trenér</vt:lpstr>
      <vt:lpstr>4. Úspěšný (nejen) trenér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Vladimír Jůva</dc:creator>
  <cp:lastModifiedBy>Vladimír Jůva</cp:lastModifiedBy>
  <cp:revision>31</cp:revision>
  <cp:lastPrinted>1601-01-01T00:00:00Z</cp:lastPrinted>
  <dcterms:created xsi:type="dcterms:W3CDTF">2020-10-05T06:18:46Z</dcterms:created>
  <dcterms:modified xsi:type="dcterms:W3CDTF">2022-11-14T09:10:21Z</dcterms:modified>
</cp:coreProperties>
</file>