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56"/>
  </p:notesMasterIdLst>
  <p:handoutMasterIdLst>
    <p:handoutMasterId r:id="rId5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91" r:id="rId28"/>
    <p:sldId id="282" r:id="rId29"/>
    <p:sldId id="283" r:id="rId30"/>
    <p:sldId id="285" r:id="rId31"/>
    <p:sldId id="284" r:id="rId32"/>
    <p:sldId id="287" r:id="rId33"/>
    <p:sldId id="286" r:id="rId34"/>
    <p:sldId id="288" r:id="rId35"/>
    <p:sldId id="289" r:id="rId36"/>
    <p:sldId id="290" r:id="rId37"/>
    <p:sldId id="292" r:id="rId38"/>
    <p:sldId id="293" r:id="rId39"/>
    <p:sldId id="294" r:id="rId40"/>
    <p:sldId id="295" r:id="rId41"/>
    <p:sldId id="998" r:id="rId42"/>
    <p:sldId id="296" r:id="rId43"/>
    <p:sldId id="1002" r:id="rId44"/>
    <p:sldId id="1003" r:id="rId45"/>
    <p:sldId id="1004" r:id="rId46"/>
    <p:sldId id="1005" r:id="rId47"/>
    <p:sldId id="1008" r:id="rId48"/>
    <p:sldId id="999" r:id="rId49"/>
    <p:sldId id="1000" r:id="rId50"/>
    <p:sldId id="1001" r:id="rId51"/>
    <p:sldId id="1006" r:id="rId52"/>
    <p:sldId id="1007" r:id="rId53"/>
    <p:sldId id="1009" r:id="rId54"/>
    <p:sldId id="1010" r:id="rId5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928"/>
    <a:srgbClr val="000000"/>
    <a:srgbClr val="5AC8AF"/>
    <a:srgbClr val="9100DC"/>
    <a:srgbClr val="0000DC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83" autoAdjust="0"/>
    <p:restoredTop sz="95768" autoAdjust="0"/>
  </p:normalViewPr>
  <p:slideViewPr>
    <p:cSldViewPr snapToGrid="0">
      <p:cViewPr varScale="1">
        <p:scale>
          <a:sx n="115" d="100"/>
          <a:sy n="115" d="100"/>
        </p:scale>
        <p:origin x="960" y="18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AC617C30-30B9-5F40-B9CE-8190F0E78E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7F978BB5-2C40-1847-9BDD-10F4A7A7EB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8">
            <a:extLst>
              <a:ext uri="{FF2B5EF4-FFF2-40B4-BE49-F238E27FC236}">
                <a16:creationId xmlns:a16="http://schemas.microsoft.com/office/drawing/2014/main" id="{89E476E0-A591-2D41-97B8-B350A84A3C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A2CCDBBA-9351-4241-8683-C6B09BB842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5">
            <a:extLst>
              <a:ext uri="{FF2B5EF4-FFF2-40B4-BE49-F238E27FC236}">
                <a16:creationId xmlns:a16="http://schemas.microsoft.com/office/drawing/2014/main" id="{10B27CBC-C779-8D49-81A2-7E60B02AB0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5E93C79E-4EE6-7340-A532-170840922F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04D6D823-4C68-D841-A02B-330212BF14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247"/>
            <a:ext cx="1132477" cy="5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PORT slide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CA39A22B-25AC-154A-995D-A5A32192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678" y="2014200"/>
            <a:ext cx="5366645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nímek MUNI SPORT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654" y="2019300"/>
            <a:ext cx="5372593" cy="2825663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5AC8AF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5AC8AF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36064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B6CE4B49-42C3-6246-B1EB-3DAF3FFB86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75D85D30-781C-3645-A803-7D040A1BE2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E07BEE75-6ACF-F048-9475-FA5BD156AE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304B0A1-6A6D-2A4A-937E-72AE738379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0D0310EC-05B1-B942-BF73-CC87EC1CD1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788EED2-C169-0E4F-A0DE-FC58E3BECC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C893EBC8-BC9E-264D-9299-3E5F5EC46B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2FE25A66-24C4-FE4C-AD09-76419B1C76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slideplayer.cz/46/11688293/slides/slide_7.jp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th/kc9nz/Virtualni_CT_kolonoskopie.pd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player.cz/slide/11157740/41/images/15/Funkce+%C5%BElu%C4%8Di+%C5%BElu%C4%8Dov%C3%A9+soli+redukuj%C3%AD+povrchov%C3%A9+nap%C4%9Bt%C3%AD+tukov%C3%BDch+kap%C3%A9nek%2C+emulguj%C3%AD+tuky+%E2%80%93+p%C5%99%C3%ADprava+na+tr%C3%A1ven%C3%AD+a+vst%C5%99eb%C3%A1v%C3%A1n%C3%AD+tuk%C5%AF+v+tenk%C3%A9m+st%C5%99ev%C4%9B..jp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ymkrom.cz/cardfiles/card-7694/card-18094/files/biosem3-hajna-fylogeneze-travici-soustavy.pdf_00ab5cafa7e1a6902e4bfed4a8bb3b821587381145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703301"/>
            <a:ext cx="11361600" cy="1171580"/>
          </a:xfrm>
        </p:spPr>
        <p:txBody>
          <a:bodyPr/>
          <a:lstStyle/>
          <a:p>
            <a:r>
              <a:rPr lang="cs-CZ" sz="4800" dirty="0"/>
              <a:t>Trávení a metabolismus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Kristýna Dvořáková </a:t>
            </a:r>
          </a:p>
          <a:p>
            <a:r>
              <a:rPr lang="cs-CZ" sz="1800" dirty="0"/>
              <a:t>(461701@mail.muni.cz)</a:t>
            </a:r>
          </a:p>
          <a:p>
            <a:endParaRPr lang="cs-CZ" dirty="0"/>
          </a:p>
          <a:p>
            <a:r>
              <a:rPr lang="cs-CZ" sz="2000"/>
              <a:t>Obsahová náplň </a:t>
            </a:r>
            <a:r>
              <a:rPr lang="cs-CZ" sz="2000" dirty="0"/>
              <a:t>prezentace doc. Mgr. Michal </a:t>
            </a:r>
            <a:r>
              <a:rPr lang="cs-CZ" sz="2000" dirty="0" err="1"/>
              <a:t>Kumstát</a:t>
            </a:r>
            <a:r>
              <a:rPr lang="cs-CZ" sz="2000" dirty="0"/>
              <a:t>, Ph.D.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D8D5325-3271-DF42-B452-B413D104AE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28ECBD5-898A-304E-AE61-E824704E7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Motilita GIT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FF73B73-A54C-3848-BCEB-9C9D5DF20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/>
              <a:t>Typy pohybů v GIT</a:t>
            </a:r>
            <a:r>
              <a:rPr lang="en-US" sz="2000" dirty="0"/>
              <a:t>​</a:t>
            </a:r>
          </a:p>
          <a:p>
            <a:pPr lvl="1"/>
            <a:r>
              <a:rPr lang="cs-CZ" dirty="0"/>
              <a:t>Místní</a:t>
            </a:r>
            <a:r>
              <a:rPr lang="en-US" dirty="0"/>
              <a:t>​: </a:t>
            </a:r>
            <a:r>
              <a:rPr lang="cs-CZ" dirty="0"/>
              <a:t>pohyby segmentační a kývavé → míchání tráveniny </a:t>
            </a:r>
            <a:r>
              <a:rPr lang="en-US" dirty="0"/>
              <a:t>​</a:t>
            </a:r>
          </a:p>
          <a:p>
            <a:pPr lvl="1"/>
            <a:r>
              <a:rPr lang="cs-CZ" dirty="0"/>
              <a:t>Celkové</a:t>
            </a:r>
            <a:r>
              <a:rPr lang="en-US" dirty="0"/>
              <a:t>: </a:t>
            </a:r>
            <a:r>
              <a:rPr lang="cs-CZ" dirty="0"/>
              <a:t>peristaltické pohyby → posun tráveniny</a:t>
            </a:r>
            <a:r>
              <a:rPr lang="en-US" dirty="0"/>
              <a:t>​</a:t>
            </a:r>
          </a:p>
          <a:p>
            <a:pPr marL="72000" indent="0">
              <a:buNone/>
            </a:pPr>
            <a:endParaRPr lang="cs-CZ" sz="2000" dirty="0"/>
          </a:p>
          <a:p>
            <a:r>
              <a:rPr lang="cs-CZ" sz="2000" b="1" dirty="0"/>
              <a:t> </a:t>
            </a:r>
            <a:r>
              <a:rPr lang="cs-CZ" sz="2000" dirty="0"/>
              <a:t>míchání a aborální posun tráveniny </a:t>
            </a:r>
            <a:r>
              <a:rPr lang="en-US" sz="2000" dirty="0"/>
              <a:t>​</a:t>
            </a:r>
          </a:p>
          <a:p>
            <a:r>
              <a:rPr lang="cs-CZ" sz="2000" dirty="0"/>
              <a:t>mechanickou činností trávícího traktu vzniká trávenina = </a:t>
            </a:r>
            <a:r>
              <a:rPr lang="cs-CZ" sz="2000" b="1" dirty="0"/>
              <a:t>chymus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803138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77288D-1EB2-5F4C-9F1E-DF643268D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B03327-5D35-CE47-8780-3F310B66F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Krevní zásobení GIT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EEBE5BE-42FC-C741-B83B-C77B942B9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/>
              <a:t>Žilní krev </a:t>
            </a:r>
            <a:r>
              <a:rPr lang="cs-CZ" sz="2000" dirty="0"/>
              <a:t>odtéká </a:t>
            </a:r>
            <a:r>
              <a:rPr lang="cs-CZ" sz="2000" dirty="0" err="1"/>
              <a:t>splanchnickým</a:t>
            </a:r>
            <a:r>
              <a:rPr lang="cs-CZ" sz="2000" dirty="0"/>
              <a:t> systémem  ze střev, pankreatu a sleziny→ portální žíla → játra</a:t>
            </a:r>
            <a:r>
              <a:rPr lang="en-US" sz="2000" dirty="0"/>
              <a:t>​</a:t>
            </a:r>
          </a:p>
          <a:p>
            <a:endParaRPr lang="cs-CZ" sz="2000" dirty="0"/>
          </a:p>
          <a:p>
            <a:r>
              <a:rPr lang="cs-CZ" sz="2000" dirty="0"/>
              <a:t>Krev z jater → jaterní žíly  (</a:t>
            </a:r>
            <a:r>
              <a:rPr lang="cs-CZ" sz="2000" i="1" dirty="0" err="1"/>
              <a:t>vena</a:t>
            </a:r>
            <a:r>
              <a:rPr lang="cs-CZ" sz="2000" i="1" dirty="0"/>
              <a:t> </a:t>
            </a:r>
            <a:r>
              <a:rPr lang="cs-CZ" sz="2000" i="1" dirty="0" err="1"/>
              <a:t>hepatica</a:t>
            </a:r>
            <a:r>
              <a:rPr lang="cs-CZ" sz="2000" dirty="0"/>
              <a:t>) → dolní dutá žíla (</a:t>
            </a:r>
            <a:r>
              <a:rPr lang="cs-CZ" sz="2000" i="1" dirty="0" err="1"/>
              <a:t>vena</a:t>
            </a:r>
            <a:r>
              <a:rPr lang="cs-CZ" sz="2000" i="1" dirty="0"/>
              <a:t> </a:t>
            </a:r>
            <a:r>
              <a:rPr lang="cs-CZ" sz="2000" i="1" dirty="0" err="1"/>
              <a:t>cava</a:t>
            </a:r>
            <a:r>
              <a:rPr lang="cs-CZ" sz="2000" i="1" dirty="0"/>
              <a:t> </a:t>
            </a:r>
            <a:r>
              <a:rPr lang="cs-CZ" sz="2000" i="1" dirty="0" err="1"/>
              <a:t>inferior</a:t>
            </a:r>
            <a:r>
              <a:rPr lang="cs-CZ" sz="2000" dirty="0"/>
              <a:t>)</a:t>
            </a:r>
            <a:r>
              <a:rPr lang="en-US" sz="2000" dirty="0"/>
              <a:t>​</a:t>
            </a:r>
          </a:p>
          <a:p>
            <a:endParaRPr lang="cs-CZ" sz="2000" dirty="0"/>
          </a:p>
          <a:p>
            <a:r>
              <a:rPr lang="cs-CZ" sz="2000" dirty="0"/>
              <a:t>Látky ve vodě nerozpustné → střevní lymfatické  cévy →  hrudní mízovod →  krev</a:t>
            </a:r>
            <a:endParaRPr lang="en-US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8281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73C326E-BE2A-9F49-9049-E16138A3D7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141C0B5-3C43-4848-8E61-1C3D8214C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Kde je krev?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1407877-630F-224C-B737-FADF4E7D4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257" y="1553302"/>
            <a:ext cx="4380526" cy="471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5B5DCA6-D65F-6040-9404-FE619F2E1A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26" y="1916284"/>
            <a:ext cx="4488286" cy="428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2033EF3-FEDB-2547-BE2E-2B9A48F08434}"/>
              </a:ext>
            </a:extLst>
          </p:cNvPr>
          <p:cNvSpPr txBox="1"/>
          <p:nvPr/>
        </p:nvSpPr>
        <p:spPr>
          <a:xfrm>
            <a:off x="1710745" y="6292916"/>
            <a:ext cx="4488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>
                <a:latin typeface="+mn-lt"/>
              </a:rPr>
              <a:t>PŘÍJEM POTRAVY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2EFB38E-8485-D144-8A55-6BC95DB6EF5D}"/>
              </a:ext>
            </a:extLst>
          </p:cNvPr>
          <p:cNvSpPr txBox="1"/>
          <p:nvPr/>
        </p:nvSpPr>
        <p:spPr>
          <a:xfrm>
            <a:off x="8045619" y="6285258"/>
            <a:ext cx="1252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>
                <a:latin typeface="+mn-lt"/>
              </a:rPr>
              <a:t>SPORT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8C693C45-C138-374A-99A8-AC08CC41667E}"/>
              </a:ext>
            </a:extLst>
          </p:cNvPr>
          <p:cNvSpPr txBox="1"/>
          <p:nvPr/>
        </p:nvSpPr>
        <p:spPr>
          <a:xfrm>
            <a:off x="666000" y="1311677"/>
            <a:ext cx="4488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 err="1">
                <a:latin typeface="+mn-lt"/>
              </a:rPr>
              <a:t>Splanchnická</a:t>
            </a:r>
            <a:r>
              <a:rPr lang="cs-CZ" sz="2000" dirty="0">
                <a:latin typeface="+mn-lt"/>
              </a:rPr>
              <a:t> oblast = GIT</a:t>
            </a:r>
          </a:p>
        </p:txBody>
      </p:sp>
    </p:spTree>
    <p:extLst>
      <p:ext uri="{BB962C8B-B14F-4D97-AF65-F5344CB8AC3E}">
        <p14:creationId xmlns:p14="http://schemas.microsoft.com/office/powerpoint/2010/main" val="2314269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5ED9EC-41C4-914C-B903-65DEED2488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DBD83A7-4309-E646-A1F5-6F1AF464C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760" y="3429000"/>
            <a:ext cx="7776480" cy="451576"/>
          </a:xfrm>
        </p:spPr>
        <p:txBody>
          <a:bodyPr/>
          <a:lstStyle/>
          <a:p>
            <a:r>
              <a:rPr lang="cs-CZ" sz="6000" dirty="0"/>
              <a:t>Jednotlivé</a:t>
            </a:r>
            <a:r>
              <a:rPr lang="cs-CZ" dirty="0"/>
              <a:t> </a:t>
            </a:r>
            <a:r>
              <a:rPr lang="cs-CZ" sz="6000" dirty="0"/>
              <a:t>části GIT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9026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9E39D3B-0828-A547-AA0B-D9041F5029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72E4C59-C0DB-9B49-BA96-1034741F5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Dutina ústní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9E6376E-CD8B-154D-8E31-2A7952C63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359001"/>
            <a:ext cx="10753200" cy="4139998"/>
          </a:xfrm>
        </p:spPr>
        <p:txBody>
          <a:bodyPr/>
          <a:lstStyle/>
          <a:p>
            <a:r>
              <a:rPr lang="cs-CZ" sz="2000" dirty="0"/>
              <a:t>Hlavní funkce –</a:t>
            </a:r>
            <a:r>
              <a:rPr lang="cs-CZ" sz="2000" b="1" dirty="0"/>
              <a:t> mechanické a chemické zpracování potravy</a:t>
            </a:r>
            <a:r>
              <a:rPr lang="en-US" sz="2000" b="1" dirty="0"/>
              <a:t>​</a:t>
            </a:r>
          </a:p>
          <a:p>
            <a:r>
              <a:rPr lang="cs-CZ" sz="2000" dirty="0"/>
              <a:t>Funkce související s trávením</a:t>
            </a:r>
            <a:r>
              <a:rPr lang="en-US" sz="2000" dirty="0"/>
              <a:t>​</a:t>
            </a:r>
          </a:p>
          <a:p>
            <a:pPr lvl="1"/>
            <a:r>
              <a:rPr lang="cs-CZ" dirty="0"/>
              <a:t>Přijetí potravy</a:t>
            </a:r>
            <a:r>
              <a:rPr lang="en-US" dirty="0"/>
              <a:t>​, </a:t>
            </a:r>
            <a:r>
              <a:rPr lang="cs-CZ" dirty="0"/>
              <a:t>příprava potravy pro další zpracování</a:t>
            </a:r>
            <a:r>
              <a:rPr lang="en-US" dirty="0"/>
              <a:t>​, </a:t>
            </a:r>
            <a:r>
              <a:rPr lang="cs-CZ" dirty="0"/>
              <a:t>zprostředkování chuti</a:t>
            </a:r>
            <a:r>
              <a:rPr lang="en-US" dirty="0"/>
              <a:t>​</a:t>
            </a:r>
          </a:p>
          <a:p>
            <a:pPr lvl="1"/>
            <a:r>
              <a:rPr lang="cs-CZ" dirty="0"/>
              <a:t>Tvorba sousta a obalení hlenem (mucin)    </a:t>
            </a:r>
            <a:r>
              <a:rPr lang="en-US" dirty="0"/>
              <a:t>​</a:t>
            </a:r>
          </a:p>
          <a:p>
            <a:pPr lvl="1"/>
            <a:r>
              <a:rPr lang="cs-CZ" dirty="0"/>
              <a:t>Zprostředkování polykacího reflexu</a:t>
            </a:r>
            <a:r>
              <a:rPr lang="en-US" dirty="0"/>
              <a:t>​</a:t>
            </a:r>
          </a:p>
          <a:p>
            <a:pPr lvl="1"/>
            <a:r>
              <a:rPr lang="cs-CZ" dirty="0"/>
              <a:t>Enzymy</a:t>
            </a:r>
            <a:r>
              <a:rPr lang="cs-CZ" b="1" dirty="0"/>
              <a:t> </a:t>
            </a:r>
            <a:r>
              <a:rPr lang="cs-CZ" dirty="0"/>
              <a:t>amyláza + lipáza</a:t>
            </a:r>
            <a:r>
              <a:rPr lang="en-US" dirty="0"/>
              <a:t>​</a:t>
            </a:r>
          </a:p>
          <a:p>
            <a:pPr lvl="1"/>
            <a:r>
              <a:rPr lang="cs-CZ" dirty="0"/>
              <a:t>Sekrece slin  (1–2 litry)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podmíněný (zkušenost), nepodmíněný reflex (kontakt s potravou) + nervové řízení 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složení slin – 99,5% </a:t>
            </a:r>
            <a:r>
              <a:rPr lang="cs-CZ" sz="2000" b="1" dirty="0"/>
              <a:t>vody*, mucin*, enzymy (</a:t>
            </a:r>
            <a:r>
              <a:rPr lang="el-GR" sz="2000" b="1" dirty="0"/>
              <a:t>α</a:t>
            </a:r>
            <a:r>
              <a:rPr lang="cs-CZ" dirty="0"/>
              <a:t>-</a:t>
            </a:r>
            <a:r>
              <a:rPr lang="cs-CZ" sz="2000" b="1" dirty="0"/>
              <a:t>amyláza = ptyalin, </a:t>
            </a:r>
            <a:r>
              <a:rPr lang="cs-CZ" sz="2000" dirty="0"/>
              <a:t>lipáza), lysozym, imunoglobulin  A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000" dirty="0"/>
              <a:t>{*organické a anorganické látky}</a:t>
            </a:r>
            <a:endParaRPr lang="en-US" sz="2000" dirty="0"/>
          </a:p>
          <a:p>
            <a:pPr marL="324000" lvl="1" indent="0">
              <a:buNone/>
            </a:pPr>
            <a:endParaRPr lang="en-US" b="1" dirty="0"/>
          </a:p>
          <a:p>
            <a:r>
              <a:rPr lang="cs-CZ" sz="2000" dirty="0"/>
              <a:t>Funkce nesouvisející s trávením</a:t>
            </a:r>
            <a:r>
              <a:rPr lang="en-US" sz="2000" dirty="0"/>
              <a:t>​</a:t>
            </a:r>
          </a:p>
          <a:p>
            <a:pPr lvl="1"/>
            <a:r>
              <a:rPr lang="cs-CZ" dirty="0"/>
              <a:t>Nespecifická imunitní ochrana organismu</a:t>
            </a:r>
            <a:r>
              <a:rPr lang="en-US" dirty="0"/>
              <a:t>​</a:t>
            </a:r>
          </a:p>
          <a:p>
            <a:pPr lvl="1"/>
            <a:r>
              <a:rPr lang="cs-CZ" dirty="0"/>
              <a:t>Artikulace</a:t>
            </a:r>
            <a:r>
              <a:rPr lang="en-US" dirty="0"/>
              <a:t>​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6382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5776ABB-DB22-6544-8982-8DCA58BFFE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7AAAE1F-80BE-FF48-B145-991AAF5D0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Jícen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ECDE3E9-342E-6543-8EA5-3DA0483E2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7230200" cy="4139998"/>
          </a:xfrm>
        </p:spPr>
        <p:txBody>
          <a:bodyPr/>
          <a:lstStyle/>
          <a:p>
            <a:r>
              <a:rPr lang="cs-CZ" sz="2000" b="1" dirty="0"/>
              <a:t>Transportní funkce</a:t>
            </a:r>
            <a:r>
              <a:rPr lang="en-US" sz="2000" dirty="0"/>
              <a:t>​</a:t>
            </a:r>
          </a:p>
          <a:p>
            <a:r>
              <a:rPr lang="cs-CZ" sz="2000" b="1" dirty="0"/>
              <a:t>Polykání</a:t>
            </a:r>
            <a:r>
              <a:rPr lang="cs-CZ" sz="2000" dirty="0"/>
              <a:t> </a:t>
            </a:r>
          </a:p>
          <a:p>
            <a:pPr lvl="1"/>
            <a:r>
              <a:rPr lang="cs-CZ" dirty="0"/>
              <a:t>zčásti volní děj (hltan, kosterní svalovina)</a:t>
            </a:r>
          </a:p>
          <a:p>
            <a:pPr lvl="1"/>
            <a:r>
              <a:rPr lang="cs-CZ" dirty="0"/>
              <a:t>pak reflexní děj – polykací reflex (peristaltika jícnu, hladká svalovina)</a:t>
            </a:r>
            <a:r>
              <a:rPr lang="en-US" dirty="0"/>
              <a:t>​</a:t>
            </a:r>
          </a:p>
          <a:p>
            <a:pPr lvl="1"/>
            <a:r>
              <a:rPr lang="cs-CZ" dirty="0"/>
              <a:t>za soustem kruhová kontrakce, </a:t>
            </a:r>
            <a:r>
              <a:rPr lang="cs-CZ" i="1" dirty="0"/>
              <a:t>rychlost posunu 4 cm/s</a:t>
            </a:r>
            <a:r>
              <a:rPr lang="en-US" i="1" dirty="0"/>
              <a:t>​</a:t>
            </a:r>
          </a:p>
          <a:p>
            <a:r>
              <a:rPr lang="cs-CZ" sz="2000" dirty="0"/>
              <a:t>Horní třetina příčně pruhované svalstvo, později se mísí s hladkou svalovinou</a:t>
            </a:r>
            <a:r>
              <a:rPr lang="en-US" sz="2000" dirty="0"/>
              <a:t>​</a:t>
            </a:r>
          </a:p>
          <a:p>
            <a:r>
              <a:rPr lang="cs-CZ" sz="2000" b="1" dirty="0"/>
              <a:t>Peristaltický pohyb</a:t>
            </a:r>
            <a:r>
              <a:rPr lang="en-US" sz="2000" dirty="0"/>
              <a:t>​</a:t>
            </a:r>
          </a:p>
          <a:p>
            <a:r>
              <a:rPr lang="cs-CZ" sz="2000" dirty="0"/>
              <a:t>Dolní </a:t>
            </a:r>
            <a:r>
              <a:rPr lang="cs-CZ" sz="2000" dirty="0" err="1"/>
              <a:t>esofageální</a:t>
            </a:r>
            <a:r>
              <a:rPr lang="cs-CZ" sz="2000" dirty="0"/>
              <a:t> (jícnový) svěrač</a:t>
            </a:r>
            <a:r>
              <a:rPr lang="sk-SK" sz="2000" dirty="0"/>
              <a:t>​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A6CA196-C712-E54F-831B-D11A63D56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43" y="1892300"/>
            <a:ext cx="3668459" cy="352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517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8E1F0BB-A2C7-9645-A76E-90EDF83FA6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381DAA7-E512-1F4E-B53B-F0190F38E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Žaludek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99B3333-996E-4941-90D6-5B47E5816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600" y="1593488"/>
            <a:ext cx="10753200" cy="4139998"/>
          </a:xfrm>
        </p:spPr>
        <p:txBody>
          <a:bodyPr/>
          <a:lstStyle/>
          <a:p>
            <a:r>
              <a:rPr lang="cs-CZ" sz="2000" dirty="0"/>
              <a:t>Funkce </a:t>
            </a:r>
          </a:p>
          <a:p>
            <a:pPr lvl="1"/>
            <a:r>
              <a:rPr lang="cs-CZ" dirty="0"/>
              <a:t>skladování, mechanické a chemické zpracování </a:t>
            </a:r>
          </a:p>
          <a:p>
            <a:pPr lvl="1"/>
            <a:r>
              <a:rPr lang="cs-CZ" dirty="0"/>
              <a:t> vstřebávání omezené (voda, alkohol, některé léky)</a:t>
            </a:r>
            <a:r>
              <a:rPr lang="en-US" dirty="0"/>
              <a:t>​</a:t>
            </a:r>
          </a:p>
          <a:p>
            <a:r>
              <a:rPr lang="cs-CZ" sz="2000" dirty="0"/>
              <a:t>Objem žaludku – v klidu a nalačno  50 ml, při jídle až 1,5–2 l  </a:t>
            </a:r>
          </a:p>
          <a:p>
            <a:r>
              <a:rPr lang="cs-CZ" sz="2000" b="1" dirty="0"/>
              <a:t>Žaludeční šťáva</a:t>
            </a:r>
            <a:r>
              <a:rPr lang="en-US" sz="2000" dirty="0"/>
              <a:t>​</a:t>
            </a:r>
          </a:p>
          <a:p>
            <a:pPr lvl="1"/>
            <a:r>
              <a:rPr lang="cs-CZ" dirty="0"/>
              <a:t>2–3 litry denně; proteolytické enzymy (</a:t>
            </a:r>
            <a:r>
              <a:rPr lang="cs-CZ" b="1" dirty="0"/>
              <a:t>pepsiny</a:t>
            </a:r>
            <a:r>
              <a:rPr lang="cs-CZ" dirty="0"/>
              <a:t>), vnitřní faktor (B12), mucin, </a:t>
            </a:r>
            <a:r>
              <a:rPr lang="cs-CZ" b="1" dirty="0" err="1"/>
              <a:t>HCl</a:t>
            </a:r>
            <a:r>
              <a:rPr lang="cs-CZ" b="1" dirty="0"/>
              <a:t> </a:t>
            </a:r>
            <a:r>
              <a:rPr lang="cs-CZ" dirty="0"/>
              <a:t>(kyselina chlorovodíková), voda, ionty; pH silně kyselé</a:t>
            </a:r>
            <a:r>
              <a:rPr lang="en-US" dirty="0"/>
              <a:t>​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cs-CZ" sz="2000" dirty="0"/>
              <a:t>Pepsiny tráví asi 20 % bílkovin ze stravy</a:t>
            </a:r>
            <a:r>
              <a:rPr lang="en-US" sz="2000" dirty="0"/>
              <a:t>​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cs-CZ" sz="2000" dirty="0"/>
              <a:t>Ostatní enzymy žaludeční šťávy: 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žaludeční lipáza, amyláza a </a:t>
            </a:r>
            <a:r>
              <a:rPr lang="cs-CZ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želatináza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​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cs-CZ" sz="2000" dirty="0"/>
          </a:p>
          <a:p>
            <a:r>
              <a:rPr lang="cs-CZ" sz="2000" b="1" dirty="0"/>
              <a:t>Hlavní úlohy </a:t>
            </a:r>
            <a:r>
              <a:rPr lang="cs-CZ" sz="2000" b="1" dirty="0" err="1"/>
              <a:t>HCl</a:t>
            </a:r>
            <a:r>
              <a:rPr lang="cs-CZ" sz="2000" b="1" dirty="0"/>
              <a:t>: </a:t>
            </a:r>
            <a:r>
              <a:rPr lang="cs-CZ" sz="2000" dirty="0"/>
              <a:t>aktivace neúčinného pepsinogenu na pepsin</a:t>
            </a:r>
            <a:r>
              <a:rPr lang="en-US" sz="2000" dirty="0"/>
              <a:t>​</a:t>
            </a:r>
            <a:r>
              <a:rPr lang="cs-CZ" sz="2000" dirty="0"/>
              <a:t>, denaturace bílkovin (narušení struktury)</a:t>
            </a:r>
            <a:r>
              <a:rPr lang="en-US" sz="2000" dirty="0"/>
              <a:t>​, r</a:t>
            </a:r>
            <a:r>
              <a:rPr lang="cs-CZ" sz="2000" dirty="0"/>
              <a:t>edukce železa a vápníku na dvojmocné ionty – ↑vstřebatelnost, další stupeň antimikrobiální ochrany GIT</a:t>
            </a:r>
            <a:endParaRPr lang="en-US" sz="2000" dirty="0"/>
          </a:p>
          <a:p>
            <a:endParaRPr lang="cs-CZ" sz="20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7007DA0-9F5B-BE49-ABD7-F5F404EF9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039" y="625934"/>
            <a:ext cx="2175761" cy="224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523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3362448-AC53-5846-91F5-2A8E2CD6E3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81A1640-045A-4A4E-B191-3FACE1C34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Tenké střevo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9AD2052-01E9-374B-8CE8-3A4569221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3–5m</a:t>
            </a:r>
          </a:p>
          <a:p>
            <a:r>
              <a:rPr lang="cs-CZ" sz="2000" dirty="0"/>
              <a:t>Duodenum (dvanáctník) </a:t>
            </a:r>
            <a:r>
              <a:rPr lang="en-US" sz="2000" dirty="0"/>
              <a:t>=&gt;</a:t>
            </a:r>
            <a:r>
              <a:rPr lang="cs-CZ" sz="2000" dirty="0"/>
              <a:t> jejunum (lačník) </a:t>
            </a:r>
            <a:r>
              <a:rPr lang="en-US" sz="2000" dirty="0"/>
              <a:t>=&gt;</a:t>
            </a:r>
            <a:r>
              <a:rPr lang="cs-CZ" sz="2000" dirty="0"/>
              <a:t> ileum (kyčelník)</a:t>
            </a:r>
            <a:r>
              <a:rPr lang="en-US" sz="2000" dirty="0"/>
              <a:t>​</a:t>
            </a:r>
          </a:p>
          <a:p>
            <a:r>
              <a:rPr lang="cs-CZ" sz="2000" dirty="0"/>
              <a:t>Podstatná část </a:t>
            </a:r>
            <a:r>
              <a:rPr lang="cs-CZ" sz="2000" b="1" dirty="0"/>
              <a:t>trávení</a:t>
            </a:r>
            <a:r>
              <a:rPr lang="cs-CZ" sz="2000" dirty="0"/>
              <a:t> živin se rozkládá až na jejich vstřebatelné složky, hlavní podíl na </a:t>
            </a:r>
            <a:r>
              <a:rPr lang="cs-CZ" sz="2000" b="1" dirty="0"/>
              <a:t>vstřebávání</a:t>
            </a:r>
            <a:r>
              <a:rPr lang="cs-CZ" sz="2000" dirty="0"/>
              <a:t> živin i vody</a:t>
            </a:r>
            <a:r>
              <a:rPr lang="en-US" sz="2000" dirty="0"/>
              <a:t>​</a:t>
            </a:r>
          </a:p>
          <a:p>
            <a:r>
              <a:rPr lang="cs-CZ" sz="2000" dirty="0"/>
              <a:t>Sliznice tenkého střeva – </a:t>
            </a:r>
            <a:r>
              <a:rPr lang="cs-CZ" sz="2000" b="1" dirty="0"/>
              <a:t>zvrásnění klky</a:t>
            </a:r>
            <a:r>
              <a:rPr lang="cs-CZ" sz="2000" dirty="0"/>
              <a:t> (na 1 mm2 = 20–40 klků): pokryty cylindrickým epitelem; obsahují kapiláry a lymfatické cévy; rozděleny na </a:t>
            </a:r>
            <a:r>
              <a:rPr lang="cs-CZ" sz="2000" b="1" dirty="0"/>
              <a:t>mikroklky</a:t>
            </a:r>
            <a:r>
              <a:rPr lang="cs-CZ" sz="2000" dirty="0"/>
              <a:t> – vytvářejí kartáčový lem​</a:t>
            </a:r>
          </a:p>
          <a:p>
            <a:pPr lvl="1"/>
            <a:r>
              <a:rPr lang="cs-CZ" b="1" dirty="0"/>
              <a:t>trávicí enzymy –</a:t>
            </a:r>
            <a:r>
              <a:rPr lang="cs-CZ" dirty="0"/>
              <a:t> zevní vrstva kartáčového lemu</a:t>
            </a:r>
          </a:p>
          <a:p>
            <a:pPr lvl="1"/>
            <a:endParaRPr lang="cs-CZ" dirty="0"/>
          </a:p>
          <a:p>
            <a:r>
              <a:rPr lang="cs-CZ" sz="2000" dirty="0"/>
              <a:t>Duodenum – dvanáctník </a:t>
            </a:r>
            <a:r>
              <a:rPr lang="en-US" sz="2000" dirty="0"/>
              <a:t>​</a:t>
            </a:r>
          </a:p>
          <a:p>
            <a:pPr lvl="1"/>
            <a:r>
              <a:rPr lang="cs-CZ" dirty="0"/>
              <a:t>ústí vývodů pankreatu a žlučníku </a:t>
            </a:r>
            <a:r>
              <a:rPr lang="en-US" dirty="0"/>
              <a:t>=&gt;</a:t>
            </a:r>
            <a:r>
              <a:rPr lang="cs-CZ" dirty="0"/>
              <a:t> trávicí enzymy, pankreatická šťáva a žluč</a:t>
            </a:r>
            <a:r>
              <a:rPr lang="en-US" dirty="0"/>
              <a:t>​</a:t>
            </a:r>
          </a:p>
          <a:p>
            <a:pPr marL="72000" indent="0">
              <a:buNone/>
            </a:pPr>
            <a:endParaRPr lang="cs-CZ" sz="2000" dirty="0"/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BCC11443-5152-D141-8BA9-BF8640AFD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200" y="331056"/>
            <a:ext cx="2180500" cy="220146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9BDA5348-7E63-084F-A418-AF259FD67135}"/>
              </a:ext>
            </a:extLst>
          </p:cNvPr>
          <p:cNvSpPr txBox="1"/>
          <p:nvPr/>
        </p:nvSpPr>
        <p:spPr>
          <a:xfrm>
            <a:off x="11318250" y="2484957"/>
            <a:ext cx="66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400" dirty="0">
                <a:latin typeface="+mn-lt"/>
                <a:hlinkClick r:id="rId3"/>
              </a:rPr>
              <a:t>Zdroj</a:t>
            </a:r>
            <a:endParaRPr lang="cs-CZ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739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7C58C02-E238-4847-B8B6-8AE1854CA1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72F5964-BC81-724E-AB7D-1D94CD256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Pankreas (slinivka břišní)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9BD3EB7-EB43-434E-AB14-332F994D8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2129004"/>
            <a:ext cx="10807200" cy="4139998"/>
          </a:xfrm>
        </p:spPr>
        <p:txBody>
          <a:bodyPr/>
          <a:lstStyle/>
          <a:p>
            <a:r>
              <a:rPr lang="cs-CZ" sz="2000" dirty="0"/>
              <a:t>Největší sekreční žláza (trávicí enzymy, hormony)</a:t>
            </a:r>
            <a:r>
              <a:rPr lang="en-US" sz="2000" dirty="0"/>
              <a:t>​</a:t>
            </a:r>
          </a:p>
          <a:p>
            <a:endParaRPr lang="en-US" sz="2000" dirty="0"/>
          </a:p>
          <a:p>
            <a:r>
              <a:rPr lang="cs-CZ" sz="2000" dirty="0"/>
              <a:t>Vnitřně </a:t>
            </a:r>
            <a:r>
              <a:rPr lang="cs-CZ" sz="2000" dirty="0" err="1"/>
              <a:t>sekretorická</a:t>
            </a:r>
            <a:r>
              <a:rPr lang="cs-CZ" sz="2000" dirty="0"/>
              <a:t> část – </a:t>
            </a:r>
            <a:r>
              <a:rPr lang="cs-CZ" sz="2000" b="1" dirty="0"/>
              <a:t>endokrinní </a:t>
            </a:r>
            <a:r>
              <a:rPr lang="cs-CZ" sz="2000" b="1" dirty="0" err="1"/>
              <a:t>fce</a:t>
            </a:r>
            <a:r>
              <a:rPr lang="cs-CZ" sz="2000" b="1" dirty="0"/>
              <a:t> </a:t>
            </a:r>
            <a:r>
              <a:rPr lang="cs-CZ" sz="2000" dirty="0"/>
              <a:t>– Langerhansovy ostrůvky</a:t>
            </a:r>
            <a:r>
              <a:rPr lang="en-US" sz="2000" dirty="0"/>
              <a:t>​ –&gt; </a:t>
            </a:r>
            <a:r>
              <a:rPr lang="en-US" sz="2000" dirty="0" err="1"/>
              <a:t>hormony</a:t>
            </a:r>
            <a:r>
              <a:rPr lang="en-US" sz="2000" dirty="0"/>
              <a:t> </a:t>
            </a:r>
            <a:r>
              <a:rPr lang="cs-CZ" sz="2000" dirty="0" err="1"/>
              <a:t>glukagon</a:t>
            </a:r>
            <a:r>
              <a:rPr lang="cs-CZ" sz="2000" dirty="0"/>
              <a:t>, </a:t>
            </a:r>
            <a:r>
              <a:rPr lang="cs-CZ" sz="2000" b="1" dirty="0"/>
              <a:t>inzulin</a:t>
            </a:r>
            <a:r>
              <a:rPr lang="cs-CZ" sz="2000" dirty="0"/>
              <a:t> (antagonisté = chovají se opačně)</a:t>
            </a:r>
          </a:p>
          <a:p>
            <a:endParaRPr lang="en-US" sz="2000" dirty="0"/>
          </a:p>
          <a:p>
            <a:r>
              <a:rPr lang="cs-CZ" sz="2000" dirty="0"/>
              <a:t>Zevně </a:t>
            </a:r>
            <a:r>
              <a:rPr lang="cs-CZ" sz="2000" dirty="0" err="1"/>
              <a:t>sekretorická</a:t>
            </a:r>
            <a:r>
              <a:rPr lang="cs-CZ" sz="2000" dirty="0"/>
              <a:t> část – </a:t>
            </a:r>
            <a:r>
              <a:rPr lang="cs-CZ" sz="2000" b="1" dirty="0"/>
              <a:t>exokrinní </a:t>
            </a:r>
            <a:r>
              <a:rPr lang="cs-CZ" sz="2000" b="1" dirty="0" err="1"/>
              <a:t>fce</a:t>
            </a:r>
            <a:r>
              <a:rPr lang="cs-CZ" sz="2000" b="1" dirty="0"/>
              <a:t> </a:t>
            </a:r>
            <a:r>
              <a:rPr lang="cs-CZ" sz="2000" dirty="0"/>
              <a:t>– pankreatická šťáva 1–2 l denně (produkce pouze v době trávení), pH až 8,5 = zásadité </a:t>
            </a:r>
          </a:p>
          <a:p>
            <a:endParaRPr lang="cs-CZ" sz="2000" dirty="0"/>
          </a:p>
          <a:p>
            <a:pPr lvl="1"/>
            <a:r>
              <a:rPr lang="cs-CZ" dirty="0"/>
              <a:t>Složení: </a:t>
            </a:r>
            <a:r>
              <a:rPr lang="cs-CZ" b="1" dirty="0"/>
              <a:t>voda,</a:t>
            </a:r>
            <a:r>
              <a:rPr lang="cs-CZ" dirty="0"/>
              <a:t> NaHCO3-</a:t>
            </a:r>
            <a:r>
              <a:rPr lang="cs-CZ" b="1" dirty="0"/>
              <a:t>, trávicí enzymy</a:t>
            </a:r>
            <a:r>
              <a:rPr lang="en-US" dirty="0"/>
              <a:t>​ – </a:t>
            </a:r>
            <a:r>
              <a:rPr lang="en-US" dirty="0" err="1"/>
              <a:t>amylázy</a:t>
            </a:r>
            <a:r>
              <a:rPr lang="en-US" dirty="0"/>
              <a:t>, </a:t>
            </a:r>
            <a:r>
              <a:rPr lang="en-US" dirty="0" err="1"/>
              <a:t>lipázy</a:t>
            </a:r>
            <a:r>
              <a:rPr lang="en-US" dirty="0"/>
              <a:t>, </a:t>
            </a:r>
            <a:r>
              <a:rPr lang="en-US" dirty="0" err="1"/>
              <a:t>proteázy</a:t>
            </a:r>
            <a:r>
              <a:rPr lang="en-US" dirty="0"/>
              <a:t>…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ED12E89-025D-C14D-A769-84C94AA6F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050" y="352152"/>
            <a:ext cx="3947612" cy="267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908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9D27927-8B0C-9B4E-A114-8C915C8EB2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6585E5C-A260-7248-B9BD-9FFCF4E4A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Tlusté střevo 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A72CA31-BBDB-3E42-B680-02E7556B5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poslední část GIT, sliznice netvoří klky</a:t>
            </a:r>
            <a:r>
              <a:rPr lang="en-US" sz="2000" dirty="0"/>
              <a:t>​, ale </a:t>
            </a:r>
            <a:r>
              <a:rPr lang="en-US" sz="2000" dirty="0" err="1"/>
              <a:t>tzv</a:t>
            </a:r>
            <a:r>
              <a:rPr lang="en-US" sz="2000" dirty="0"/>
              <a:t>. </a:t>
            </a:r>
            <a:r>
              <a:rPr lang="en-US" sz="2000" dirty="0" err="1"/>
              <a:t>výdutě</a:t>
            </a:r>
            <a:endParaRPr lang="en-US" sz="2000" dirty="0"/>
          </a:p>
          <a:p>
            <a:r>
              <a:rPr lang="cs-CZ" sz="2000" dirty="0"/>
              <a:t>Tenké střevo </a:t>
            </a:r>
            <a:r>
              <a:rPr lang="en-US" sz="2000" dirty="0"/>
              <a:t>=&gt;</a:t>
            </a:r>
            <a:r>
              <a:rPr lang="cs-CZ" sz="2000" dirty="0"/>
              <a:t> </a:t>
            </a:r>
            <a:r>
              <a:rPr lang="cs-CZ" sz="2000" b="1" dirty="0" err="1"/>
              <a:t>ileocekální</a:t>
            </a:r>
            <a:r>
              <a:rPr lang="cs-CZ" sz="2000" b="1" dirty="0"/>
              <a:t> chlopeň </a:t>
            </a:r>
            <a:r>
              <a:rPr lang="cs-CZ" sz="2000" dirty="0"/>
              <a:t>(zabraňuje zpětnému toku tráveniny)</a:t>
            </a:r>
            <a:r>
              <a:rPr lang="cs-CZ" sz="2000" b="1" dirty="0"/>
              <a:t> </a:t>
            </a:r>
            <a:r>
              <a:rPr lang="en-US" sz="2000" dirty="0"/>
              <a:t>=&gt;</a:t>
            </a:r>
            <a:r>
              <a:rPr lang="cs-CZ" sz="2000" dirty="0"/>
              <a:t> tlusté střevo </a:t>
            </a:r>
            <a:r>
              <a:rPr lang="en-US" sz="2000" dirty="0"/>
              <a:t>=&gt;</a:t>
            </a:r>
            <a:r>
              <a:rPr lang="cs-CZ" sz="2000" dirty="0"/>
              <a:t> rektum</a:t>
            </a:r>
            <a:r>
              <a:rPr lang="en-US" sz="2000" dirty="0"/>
              <a:t>​</a:t>
            </a:r>
          </a:p>
          <a:p>
            <a:endParaRPr lang="en-US" sz="2000" dirty="0"/>
          </a:p>
          <a:p>
            <a:r>
              <a:rPr lang="cs-CZ" sz="2000" dirty="0"/>
              <a:t>Hlavní funkce</a:t>
            </a:r>
            <a:r>
              <a:rPr lang="cs-CZ" sz="2000" b="1" dirty="0"/>
              <a:t> vstřebávání iontů a vody (zahuštění střevního obsahu)</a:t>
            </a:r>
            <a:r>
              <a:rPr lang="en-US" sz="2000" dirty="0"/>
              <a:t>​</a:t>
            </a:r>
          </a:p>
          <a:p>
            <a:pPr lvl="1"/>
            <a:r>
              <a:rPr lang="cs-CZ" dirty="0"/>
              <a:t>Skladování zbytků chymu – kolon (tračník) – rezervoár stolice</a:t>
            </a:r>
            <a:r>
              <a:rPr lang="en-US" dirty="0"/>
              <a:t>​</a:t>
            </a:r>
          </a:p>
          <a:p>
            <a:pPr lvl="1"/>
            <a:r>
              <a:rPr lang="cs-CZ" dirty="0"/>
              <a:t>Produkce vitaminu K, B12</a:t>
            </a:r>
            <a:r>
              <a:rPr lang="en-US" dirty="0"/>
              <a:t>​</a:t>
            </a:r>
          </a:p>
          <a:p>
            <a:pPr lvl="1"/>
            <a:r>
              <a:rPr lang="cs-CZ" dirty="0"/>
              <a:t>Odstranění veškerých zbytků potravy (72 h), 2 svěrače (vnitřní a vnější)– podráždění receptorů konečníku – defekační reflex</a:t>
            </a:r>
            <a:r>
              <a:rPr lang="en-US" dirty="0"/>
              <a:t>​</a:t>
            </a:r>
          </a:p>
          <a:p>
            <a:endParaRPr lang="cs-CZ" sz="20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344D96F-9028-0243-A464-483547818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745" y="198481"/>
            <a:ext cx="2727255" cy="194619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5F05A9C-30B8-8C4C-9E0E-30ECC0907641}"/>
              </a:ext>
            </a:extLst>
          </p:cNvPr>
          <p:cNvSpPr txBox="1"/>
          <p:nvPr/>
        </p:nvSpPr>
        <p:spPr>
          <a:xfrm>
            <a:off x="10882184" y="1553502"/>
            <a:ext cx="1309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200" dirty="0">
                <a:latin typeface="+mn-lt"/>
                <a:hlinkClick r:id="rId3"/>
              </a:rPr>
              <a:t>Zdroj</a:t>
            </a:r>
            <a:endParaRPr lang="cs-CZ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5672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D8F3774-F442-924D-946C-9E844EB6A1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511F708-4CE7-8A47-B11D-92599D3F6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5600" y="3429000"/>
            <a:ext cx="4260800" cy="451576"/>
          </a:xfrm>
        </p:spPr>
        <p:txBody>
          <a:bodyPr/>
          <a:lstStyle/>
          <a:p>
            <a:r>
              <a:rPr lang="cs-CZ" sz="8800" dirty="0"/>
              <a:t>Trávení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3722703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9D27927-8B0C-9B4E-A114-8C915C8EB2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6585E5C-A260-7248-B9BD-9FFCF4E4A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Tlusté střevo II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A72CA31-BBDB-3E42-B680-02E7556B5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/>
              <a:t>Střevní </a:t>
            </a:r>
            <a:r>
              <a:rPr lang="cs-CZ" sz="2000" b="1" dirty="0" err="1"/>
              <a:t>mikrobiom</a:t>
            </a:r>
            <a:endParaRPr lang="cs-CZ" sz="2000" b="1" dirty="0"/>
          </a:p>
          <a:p>
            <a:pPr lvl="1"/>
            <a:r>
              <a:rPr lang="cs-CZ" i="1" dirty="0"/>
              <a:t>laktátové bakterie –</a:t>
            </a:r>
            <a:r>
              <a:rPr lang="cs-CZ" dirty="0"/>
              <a:t> štěpení rostlinné vlákniny</a:t>
            </a:r>
          </a:p>
          <a:p>
            <a:pPr lvl="1"/>
            <a:r>
              <a:rPr lang="cs-CZ" i="1" dirty="0"/>
              <a:t>hnilobné bakterie  –</a:t>
            </a:r>
            <a:r>
              <a:rPr lang="cs-CZ" dirty="0"/>
              <a:t> rozkládají nestrávené AMK na amoniak, sirovodík, fenolické sloučeniny…(vstřebávají se do krve a odbourávají v játrech), původ zápachu</a:t>
            </a:r>
            <a:r>
              <a:rPr lang="en-US" dirty="0"/>
              <a:t>​</a:t>
            </a:r>
          </a:p>
          <a:p>
            <a:endParaRPr lang="cs-CZ" sz="2000" dirty="0"/>
          </a:p>
          <a:p>
            <a:r>
              <a:rPr lang="cs-CZ" sz="2000" dirty="0"/>
              <a:t>střevní plyny cca 7–10 l/den, většina vstřebána (600 ml vyloučeno); původ – spolykaný vzduch, činnost bakterií</a:t>
            </a:r>
          </a:p>
        </p:txBody>
      </p:sp>
    </p:spTree>
    <p:extLst>
      <p:ext uri="{BB962C8B-B14F-4D97-AF65-F5344CB8AC3E}">
        <p14:creationId xmlns:p14="http://schemas.microsoft.com/office/powerpoint/2010/main" val="989032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1B6F5F6-0CFE-1D4A-96D1-A93FDD8665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5CF9804-45CD-EC4B-8C59-F0578A54F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950" y="2866300"/>
            <a:ext cx="6176100" cy="451576"/>
          </a:xfrm>
        </p:spPr>
        <p:txBody>
          <a:bodyPr/>
          <a:lstStyle/>
          <a:p>
            <a:r>
              <a:rPr lang="cs-CZ" dirty="0" err="1"/>
              <a:t>Makroživiny</a:t>
            </a:r>
            <a:r>
              <a:rPr lang="cs-CZ" dirty="0"/>
              <a:t> – podrobněji</a:t>
            </a:r>
          </a:p>
        </p:txBody>
      </p:sp>
    </p:spTree>
    <p:extLst>
      <p:ext uri="{BB962C8B-B14F-4D97-AF65-F5344CB8AC3E}">
        <p14:creationId xmlns:p14="http://schemas.microsoft.com/office/powerpoint/2010/main" val="2290984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BC595DC-7E5D-C94E-900D-B38AF591DF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467C702-BE1E-8145-A42C-0E8AC47DC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Sacharidy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B854440-C833-B046-89E5-5B40EDE0E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/>
              <a:t>Monosacharidy</a:t>
            </a:r>
            <a:r>
              <a:rPr lang="cs-CZ" sz="2000" dirty="0"/>
              <a:t> (1 jednotka)</a:t>
            </a:r>
          </a:p>
          <a:p>
            <a:r>
              <a:rPr lang="cs-CZ" sz="2000" b="1" dirty="0"/>
              <a:t>Oligosacharidy </a:t>
            </a:r>
            <a:r>
              <a:rPr lang="cs-CZ" sz="2000" dirty="0"/>
              <a:t>(2–10 jednotek)</a:t>
            </a:r>
          </a:p>
          <a:p>
            <a:r>
              <a:rPr lang="cs-CZ" sz="2000" b="1" dirty="0"/>
              <a:t>Polysacharidy </a:t>
            </a:r>
            <a:r>
              <a:rPr lang="cs-CZ" sz="2000" dirty="0"/>
              <a:t>(více než 10 jednotek)</a:t>
            </a:r>
          </a:p>
          <a:p>
            <a:pPr lvl="1"/>
            <a:r>
              <a:rPr lang="cs-CZ" dirty="0"/>
              <a:t>Škrob (rostlinný), glykogen (živočišný)</a:t>
            </a:r>
          </a:p>
          <a:p>
            <a:endParaRPr lang="cs-CZ" sz="2000" dirty="0"/>
          </a:p>
          <a:p>
            <a:r>
              <a:rPr lang="cs-CZ" sz="2000" b="1" dirty="0"/>
              <a:t>Cukry</a:t>
            </a:r>
            <a:r>
              <a:rPr lang="cs-CZ" sz="2000" dirty="0"/>
              <a:t> = monosacharidy (1) + disacharidy (2)</a:t>
            </a:r>
          </a:p>
          <a:p>
            <a:endParaRPr lang="cs-CZ" sz="2000" dirty="0"/>
          </a:p>
          <a:p>
            <a:r>
              <a:rPr lang="cs-CZ" sz="2000" b="1" dirty="0"/>
              <a:t>Vláknina</a:t>
            </a:r>
            <a:r>
              <a:rPr lang="cs-CZ" sz="2000" dirty="0"/>
              <a:t> – nestravitelné sacharidové složky odolné činnosti enzymů</a:t>
            </a:r>
          </a:p>
          <a:p>
            <a:pPr lvl="1"/>
            <a:r>
              <a:rPr lang="cs-CZ" dirty="0"/>
              <a:t>rozpustná (ovoce, oves, slad, luštěniny, brambory) </a:t>
            </a:r>
            <a:r>
              <a:rPr lang="cs-CZ" dirty="0" err="1"/>
              <a:t>x</a:t>
            </a:r>
            <a:r>
              <a:rPr lang="cs-CZ" dirty="0"/>
              <a:t> nerozpustná (zelenina, otruby, celozrnné výrobky)</a:t>
            </a:r>
          </a:p>
        </p:txBody>
      </p:sp>
    </p:spTree>
    <p:extLst>
      <p:ext uri="{BB962C8B-B14F-4D97-AF65-F5344CB8AC3E}">
        <p14:creationId xmlns:p14="http://schemas.microsoft.com/office/powerpoint/2010/main" val="973129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8080FBC-D9F4-DD49-AF3D-D308096CA7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C590920-AD4B-564C-9C10-E46578AEB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Trávení sacharidů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4C2AD18-3EE5-C145-A6D1-35672AB28A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1692274"/>
            <a:ext cx="6003441" cy="460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6AE4BFA0-B219-4E4B-940F-9B5FFC55D157}"/>
              </a:ext>
            </a:extLst>
          </p:cNvPr>
          <p:cNvCxnSpPr/>
          <p:nvPr/>
        </p:nvCxnSpPr>
        <p:spPr bwMode="auto">
          <a:xfrm flipH="1">
            <a:off x="2794000" y="3022600"/>
            <a:ext cx="5715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54BEE9E4-23D2-0041-A54B-E3CF39AC0B28}"/>
              </a:ext>
            </a:extLst>
          </p:cNvPr>
          <p:cNvSpPr txBox="1"/>
          <p:nvPr/>
        </p:nvSpPr>
        <p:spPr>
          <a:xfrm>
            <a:off x="1797300" y="2868711"/>
            <a:ext cx="996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400" dirty="0">
                <a:latin typeface="+mn-lt"/>
              </a:rPr>
              <a:t>sacharidy</a:t>
            </a:r>
            <a:endParaRPr lang="cs-CZ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64222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E7C3793-2A58-3E41-BAAD-E2623C2FD0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CF08676-136F-EE4A-AF1F-8E6266093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Trávení sacharidů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967E3A8-0603-784D-AD47-FA06FD925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Trávení škrobu </a:t>
            </a:r>
            <a:r>
              <a:rPr lang="cs-CZ" sz="2000" b="1" dirty="0"/>
              <a:t>začíná v ústech</a:t>
            </a:r>
            <a:r>
              <a:rPr lang="cs-CZ" sz="2000" dirty="0"/>
              <a:t> působením enzymu slinných žláz – </a:t>
            </a:r>
            <a:r>
              <a:rPr lang="cs-CZ" sz="2000" b="1" dirty="0"/>
              <a:t>ptyalinu</a:t>
            </a:r>
          </a:p>
          <a:p>
            <a:endParaRPr lang="cs-CZ" sz="2000" b="1" dirty="0"/>
          </a:p>
          <a:p>
            <a:r>
              <a:rPr lang="cs-CZ" sz="2000" dirty="0"/>
              <a:t>Pokračuje v duodenu (tenké střevo) účinkem pankreatické </a:t>
            </a:r>
            <a:r>
              <a:rPr lang="el-GR" sz="2000" dirty="0"/>
              <a:t>α-</a:t>
            </a:r>
            <a:r>
              <a:rPr lang="cs-CZ" sz="2000" dirty="0"/>
              <a:t>amylázy</a:t>
            </a:r>
          </a:p>
          <a:p>
            <a:endParaRPr lang="cs-CZ" sz="2000" dirty="0"/>
          </a:p>
          <a:p>
            <a:r>
              <a:rPr lang="cs-CZ" sz="2000" dirty="0"/>
              <a:t>Výsledkem jsou jednodušší sacharidy (</a:t>
            </a:r>
            <a:r>
              <a:rPr lang="cs-CZ" sz="2000" b="1" dirty="0"/>
              <a:t>oligosacharidy,</a:t>
            </a:r>
            <a:r>
              <a:rPr lang="cs-CZ" sz="2000" dirty="0"/>
              <a:t> maltóza, sacharóza, laktóza)</a:t>
            </a:r>
          </a:p>
          <a:p>
            <a:endParaRPr lang="cs-CZ" sz="2000" dirty="0"/>
          </a:p>
          <a:p>
            <a:r>
              <a:rPr lang="cs-CZ" sz="2000" dirty="0"/>
              <a:t>Resorpce sacharidů probíhá pouze na úrovni monosacharidů (glukóza, galaktóza, fruktóza), enzymy kartáčového lemu membrány </a:t>
            </a:r>
            <a:r>
              <a:rPr lang="cs-CZ" sz="2000" dirty="0" err="1"/>
              <a:t>enterocytů</a:t>
            </a:r>
            <a:r>
              <a:rPr lang="cs-CZ" sz="2000" dirty="0"/>
              <a:t> musí dokončit štěpení vzniklých oligosacharidů</a:t>
            </a:r>
          </a:p>
          <a:p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16262735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C49D1EA-9E4B-5A49-9A88-9794F270D2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5E910FD-5C62-F147-83FF-BF8B663F4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Trávení sacharidů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8C66AE1-ED31-9447-843B-19DD0E7B60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780" y="1692275"/>
            <a:ext cx="7684027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6979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7EE463-199B-2E45-B8AC-B807866032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07C7881-1B34-2A4E-B353-39D69B5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Tuky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E113348-0609-B84D-B51C-8E5A98196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Tuky ve stravě nejčastěji </a:t>
            </a:r>
            <a:r>
              <a:rPr lang="cs-CZ" sz="2000" dirty="0" err="1"/>
              <a:t>triacylglyceroly</a:t>
            </a:r>
            <a:r>
              <a:rPr lang="cs-CZ" sz="2000" dirty="0"/>
              <a:t> (TAG)</a:t>
            </a:r>
          </a:p>
          <a:p>
            <a:pPr lvl="1"/>
            <a:r>
              <a:rPr lang="cs-CZ" dirty="0"/>
              <a:t> skládají se z tzv. mastných kyselin</a:t>
            </a:r>
          </a:p>
          <a:p>
            <a:endParaRPr lang="cs-CZ" sz="2000" dirty="0"/>
          </a:p>
          <a:p>
            <a:r>
              <a:rPr lang="cs-CZ" sz="2000" b="1" dirty="0"/>
              <a:t>Mastné kyseliny</a:t>
            </a:r>
          </a:p>
          <a:p>
            <a:pPr lvl="1"/>
            <a:r>
              <a:rPr lang="cs-CZ" dirty="0"/>
              <a:t>Nasycené</a:t>
            </a:r>
          </a:p>
          <a:p>
            <a:pPr lvl="1"/>
            <a:r>
              <a:rPr lang="cs-CZ" dirty="0" err="1"/>
              <a:t>Mononenasycené</a:t>
            </a:r>
            <a:r>
              <a:rPr lang="cs-CZ" dirty="0"/>
              <a:t> (jedna dvojná vazba)</a:t>
            </a:r>
          </a:p>
          <a:p>
            <a:pPr lvl="1"/>
            <a:r>
              <a:rPr lang="cs-CZ" dirty="0"/>
              <a:t>Polynenasycené (více dvojných vazeb)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2000" dirty="0"/>
              <a:t>Omega-3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2000" dirty="0"/>
              <a:t>Omega-6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772C2EBE-29A5-F242-BC62-2CFF10AF9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300" y="720000"/>
            <a:ext cx="4965700" cy="255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B46353D4-3922-2347-8C76-448CAAA3D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873" y="3566095"/>
            <a:ext cx="4465294" cy="194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02FDE548-F885-D24E-9D5D-DA3626ED3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608" y="4954887"/>
            <a:ext cx="4963546" cy="174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ál 9">
            <a:extLst>
              <a:ext uri="{FF2B5EF4-FFF2-40B4-BE49-F238E27FC236}">
                <a16:creationId xmlns:a16="http://schemas.microsoft.com/office/drawing/2014/main" id="{2D944CE6-2793-314E-85BA-32C69D42E0C4}"/>
              </a:ext>
            </a:extLst>
          </p:cNvPr>
          <p:cNvSpPr/>
          <p:nvPr/>
        </p:nvSpPr>
        <p:spPr bwMode="auto">
          <a:xfrm>
            <a:off x="3542940" y="5929857"/>
            <a:ext cx="457560" cy="422569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id="{EBA06F01-DBDD-BB4B-B5B4-2D660F5B5EDD}"/>
              </a:ext>
            </a:extLst>
          </p:cNvPr>
          <p:cNvSpPr/>
          <p:nvPr/>
        </p:nvSpPr>
        <p:spPr bwMode="auto">
          <a:xfrm>
            <a:off x="4063821" y="5507288"/>
            <a:ext cx="457560" cy="422569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F0E43CC4-4F9D-9742-89EE-6B1FD0FAB4FB}"/>
              </a:ext>
            </a:extLst>
          </p:cNvPr>
          <p:cNvSpPr/>
          <p:nvPr/>
        </p:nvSpPr>
        <p:spPr bwMode="auto">
          <a:xfrm>
            <a:off x="8823960" y="3904377"/>
            <a:ext cx="457560" cy="422569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68317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C7982AD-5C65-6346-96FB-EF17FA8B57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C44FFDD-DE18-624B-B8CA-371B3E7EA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Tuky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1701C59-6A6D-F946-9CCB-A12D73822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Tuky ve stravě jsou nezbytné ke správnému vstřebávání </a:t>
            </a:r>
            <a:r>
              <a:rPr lang="cs-CZ" sz="2000" b="1" dirty="0"/>
              <a:t>vitaminů rozpustných v tucích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pPr marL="72000" indent="0" algn="ctr">
              <a:buNone/>
            </a:pPr>
            <a:r>
              <a:rPr lang="cs-CZ" b="1" dirty="0"/>
              <a:t>A, D, E, K</a:t>
            </a:r>
          </a:p>
        </p:txBody>
      </p:sp>
    </p:spTree>
    <p:extLst>
      <p:ext uri="{BB962C8B-B14F-4D97-AF65-F5344CB8AC3E}">
        <p14:creationId xmlns:p14="http://schemas.microsoft.com/office/powerpoint/2010/main" val="8146855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C94A50D-9339-414D-BBEC-B50D426B1A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F77A2A5-A30D-1740-A3DF-76074ADB3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Zastoupení MK ve vybraných olejích</a:t>
            </a:r>
          </a:p>
        </p:txBody>
      </p:sp>
      <p:pic>
        <p:nvPicPr>
          <p:cNvPr id="11" name="Zástupný obsah 10">
            <a:extLst>
              <a:ext uri="{FF2B5EF4-FFF2-40B4-BE49-F238E27FC236}">
                <a16:creationId xmlns:a16="http://schemas.microsoft.com/office/drawing/2014/main" id="{CB025517-12D8-B349-ADDD-2136303BD6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00" y="1945630"/>
            <a:ext cx="6401594" cy="4408370"/>
          </a:xfrm>
        </p:spPr>
      </p:pic>
    </p:spTree>
    <p:extLst>
      <p:ext uri="{BB962C8B-B14F-4D97-AF65-F5344CB8AC3E}">
        <p14:creationId xmlns:p14="http://schemas.microsoft.com/office/powerpoint/2010/main" val="36860514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03931F0-A2FD-244F-BA73-42C8B0C0B3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C369320-CFF5-9C4C-AB3B-1108217C5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Trávení tuků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C9F9BCB1-3E8A-B140-95A6-F10959FCB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1314764"/>
            <a:ext cx="7464425" cy="507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C29C9ED4-DE97-2247-9D5A-C07B2BC09C9C}"/>
              </a:ext>
            </a:extLst>
          </p:cNvPr>
          <p:cNvSpPr txBox="1"/>
          <p:nvPr/>
        </p:nvSpPr>
        <p:spPr>
          <a:xfrm>
            <a:off x="7366000" y="1949088"/>
            <a:ext cx="3086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dirty="0">
                <a:latin typeface="+mn-lt"/>
              </a:rPr>
              <a:t>*velmi malá role</a:t>
            </a:r>
          </a:p>
        </p:txBody>
      </p:sp>
    </p:spTree>
    <p:extLst>
      <p:ext uri="{BB962C8B-B14F-4D97-AF65-F5344CB8AC3E}">
        <p14:creationId xmlns:p14="http://schemas.microsoft.com/office/powerpoint/2010/main" val="2672035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2E31E00-D890-6940-A05C-0742552570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F4E484A-C5E3-A94D-B1FF-93F7FB431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Strava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B3BBAB8-AB31-F343-AC79-34D8F4AE4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Jedna ze základních potřeb k přežití</a:t>
            </a:r>
          </a:p>
          <a:p>
            <a:r>
              <a:rPr lang="cs-CZ" sz="2000" b="1" dirty="0"/>
              <a:t>3 hlavní </a:t>
            </a:r>
            <a:r>
              <a:rPr lang="cs-CZ" sz="2000" b="1" dirty="0" err="1"/>
              <a:t>makroživiny</a:t>
            </a:r>
            <a:endParaRPr lang="cs-CZ" sz="2000" b="1" dirty="0"/>
          </a:p>
          <a:p>
            <a:pPr lvl="1"/>
            <a:r>
              <a:rPr lang="cs-CZ" dirty="0"/>
              <a:t>Sacharidy</a:t>
            </a:r>
          </a:p>
          <a:p>
            <a:pPr lvl="1"/>
            <a:r>
              <a:rPr lang="cs-CZ" dirty="0"/>
              <a:t>Bílkoviny</a:t>
            </a:r>
          </a:p>
          <a:p>
            <a:pPr lvl="1"/>
            <a:r>
              <a:rPr lang="cs-CZ" dirty="0"/>
              <a:t>Tuky</a:t>
            </a:r>
          </a:p>
          <a:p>
            <a:pPr lvl="1"/>
            <a:endParaRPr lang="cs-CZ" dirty="0"/>
          </a:p>
          <a:p>
            <a:r>
              <a:rPr lang="cs-CZ" sz="2000" dirty="0"/>
              <a:t>Přibližný poměr </a:t>
            </a:r>
            <a:r>
              <a:rPr lang="cs-CZ" sz="2000" dirty="0" err="1"/>
              <a:t>makroživin</a:t>
            </a:r>
            <a:r>
              <a:rPr lang="cs-CZ" sz="2000" dirty="0"/>
              <a:t> v racionální stravě</a:t>
            </a:r>
          </a:p>
          <a:p>
            <a:pPr lvl="1"/>
            <a:r>
              <a:rPr lang="cs-CZ" dirty="0"/>
              <a:t>Sacharidy </a:t>
            </a:r>
            <a:r>
              <a:rPr lang="cs-CZ" b="1" dirty="0"/>
              <a:t>50–60%</a:t>
            </a:r>
            <a:endParaRPr lang="cs-CZ" dirty="0"/>
          </a:p>
          <a:p>
            <a:pPr lvl="1"/>
            <a:r>
              <a:rPr lang="cs-CZ" dirty="0"/>
              <a:t>Tuky </a:t>
            </a:r>
            <a:r>
              <a:rPr lang="cs-CZ" b="1" dirty="0"/>
              <a:t>20–35 (40) %</a:t>
            </a:r>
            <a:endParaRPr lang="cs-CZ" dirty="0"/>
          </a:p>
          <a:p>
            <a:pPr lvl="1"/>
            <a:r>
              <a:rPr lang="cs-CZ" dirty="0"/>
              <a:t>Bílkoviny </a:t>
            </a:r>
            <a:r>
              <a:rPr lang="cs-CZ" b="1" dirty="0"/>
              <a:t>15–20 %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08584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064B42D-954A-DA4F-9568-A8E342D47B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5EC340F-8C4F-E847-8949-6227A732A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Trávení tuků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93BD373-4BB0-0B4C-B63C-D84EC5AAC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Lipidy jsou špatně rozpustné ve vodě, proto je nutná tzv. </a:t>
            </a:r>
            <a:r>
              <a:rPr lang="cs-CZ" sz="2000" b="1" dirty="0"/>
              <a:t>emulgace, </a:t>
            </a:r>
            <a:r>
              <a:rPr lang="cs-CZ" sz="2000" dirty="0"/>
              <a:t>která nabízí enzymům vetší povrch pro štěpení</a:t>
            </a:r>
          </a:p>
          <a:p>
            <a:pPr lvl="1"/>
            <a:r>
              <a:rPr lang="cs-CZ" dirty="0"/>
              <a:t>motilita žaludku</a:t>
            </a:r>
          </a:p>
          <a:p>
            <a:pPr lvl="1"/>
            <a:r>
              <a:rPr lang="cs-CZ" dirty="0"/>
              <a:t>v tenkém střevě funkcí emulgátoru solí žlučových kyselin a lecitinu</a:t>
            </a:r>
          </a:p>
          <a:p>
            <a:pPr lvl="1"/>
            <a:endParaRPr lang="cs-CZ" dirty="0"/>
          </a:p>
          <a:p>
            <a:r>
              <a:rPr lang="cs-CZ" sz="2000" dirty="0"/>
              <a:t> Účinek pankreatické lipázy je podmíněn přítomností </a:t>
            </a:r>
            <a:r>
              <a:rPr lang="cs-CZ" sz="2000" b="1" dirty="0" err="1"/>
              <a:t>kolipázy</a:t>
            </a:r>
            <a:r>
              <a:rPr lang="cs-CZ" sz="2000" dirty="0"/>
              <a:t>, která se jako enzym pankreatické šťávy navazuje na kapičky tuku </a:t>
            </a:r>
          </a:p>
          <a:p>
            <a:endParaRPr lang="cs-CZ" sz="2000" dirty="0"/>
          </a:p>
          <a:p>
            <a:r>
              <a:rPr lang="cs-CZ" sz="2000" dirty="0"/>
              <a:t>Výsledkem trávení jsou volné mastné kyseliny, mono- a </a:t>
            </a:r>
            <a:r>
              <a:rPr lang="cs-CZ" sz="2000" dirty="0" err="1"/>
              <a:t>diacylglyceroly</a:t>
            </a:r>
            <a:r>
              <a:rPr lang="cs-CZ" sz="2000" dirty="0"/>
              <a:t>, které jsou přeměněny za spoluúčasti žlučových kyselin na </a:t>
            </a:r>
            <a:r>
              <a:rPr lang="cs-CZ" sz="2000" b="1" dirty="0"/>
              <a:t>micely </a:t>
            </a:r>
            <a:r>
              <a:rPr lang="cs-CZ" sz="2000" dirty="0"/>
              <a:t>které jsou nezbytnou podmínkou pro normální vstřebávání tuků</a:t>
            </a:r>
          </a:p>
          <a:p>
            <a:pPr lvl="1"/>
            <a:endParaRPr lang="cs-CZ" sz="1200" b="1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F70ED82-E531-8640-8289-581E2F37A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550" y="123962"/>
            <a:ext cx="2863850" cy="156804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7A908035-48BE-2849-AF31-EB83C005A259}"/>
              </a:ext>
            </a:extLst>
          </p:cNvPr>
          <p:cNvSpPr txBox="1"/>
          <p:nvPr/>
        </p:nvSpPr>
        <p:spPr>
          <a:xfrm>
            <a:off x="11061700" y="1384225"/>
            <a:ext cx="647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400" dirty="0">
                <a:latin typeface="+mn-lt"/>
                <a:hlinkClick r:id="rId3"/>
              </a:rPr>
              <a:t>Zdroj</a:t>
            </a:r>
            <a:endParaRPr lang="cs-CZ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36509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9732FB1-E87B-AF42-9CE7-6E0C10AC36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C5F813D-F21D-2D4C-AE71-7FEBE6F27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Trávení tuků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BD95607B-D8E1-584D-B074-0DFECD23EC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295" y="1692275"/>
            <a:ext cx="7300997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6040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A1B1391-8E67-4A4A-9038-5B73B640B4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8EE94B0-8491-3E4F-8B87-5D8677216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Vstřebávání tuků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483B388-A239-FD46-9CC5-5EC85B4BF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V </a:t>
            </a:r>
            <a:r>
              <a:rPr lang="cs-CZ" sz="2000" dirty="0" err="1"/>
              <a:t>enterocytech</a:t>
            </a:r>
            <a:r>
              <a:rPr lang="cs-CZ" sz="2000" dirty="0"/>
              <a:t> vznikají </a:t>
            </a:r>
            <a:r>
              <a:rPr lang="cs-CZ" sz="2000" b="1" dirty="0"/>
              <a:t>chylomikrony </a:t>
            </a:r>
            <a:r>
              <a:rPr lang="cs-CZ" sz="2000" dirty="0"/>
              <a:t>(tukové kapénky), které opouštějí buňku </a:t>
            </a:r>
          </a:p>
          <a:p>
            <a:endParaRPr lang="cs-CZ" sz="2000" dirty="0"/>
          </a:p>
          <a:p>
            <a:r>
              <a:rPr lang="cs-CZ" sz="2000" dirty="0"/>
              <a:t>Chylomikrony jsou příliš velké, aby prošly do krevních kapilár, vstupují do lymfatických kapilár a </a:t>
            </a:r>
            <a:r>
              <a:rPr lang="cs-CZ" sz="2000" b="1" dirty="0"/>
              <a:t>s lymfou </a:t>
            </a:r>
            <a:r>
              <a:rPr lang="cs-CZ" sz="2000" dirty="0"/>
              <a:t>se dostávají do krve</a:t>
            </a:r>
          </a:p>
          <a:p>
            <a:endParaRPr lang="cs-CZ" sz="2000" dirty="0"/>
          </a:p>
          <a:p>
            <a:r>
              <a:rPr lang="cs-CZ" sz="2000" dirty="0"/>
              <a:t>Tzn. Sacharidy + bílkoviny = rovnou do krevních kapilár, </a:t>
            </a:r>
            <a:r>
              <a:rPr lang="cs-CZ" sz="2000" b="1" dirty="0"/>
              <a:t>tuky do lymfy </a:t>
            </a:r>
            <a:r>
              <a:rPr lang="cs-CZ" sz="2000" dirty="0"/>
              <a:t>(až pak do krve)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814740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61EF03D-ED01-8241-B1B7-BB0D48FB6C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AE3DA0-70FE-0044-A75D-C7546E865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Vstřebávání tuků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64EEF0BF-FA79-764B-B438-EFC9BD795D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101" y="1440274"/>
            <a:ext cx="6536618" cy="489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BCC36F4-4946-E445-9EF5-8E7985736462}"/>
              </a:ext>
            </a:extLst>
          </p:cNvPr>
          <p:cNvSpPr txBox="1"/>
          <p:nvPr/>
        </p:nvSpPr>
        <p:spPr>
          <a:xfrm>
            <a:off x="7309319" y="967371"/>
            <a:ext cx="180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dirty="0">
                <a:latin typeface="+mn-lt"/>
              </a:rPr>
              <a:t>Lumen střeva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4C9BA58-405A-D84D-A951-698344A02C32}"/>
              </a:ext>
            </a:extLst>
          </p:cNvPr>
          <p:cNvSpPr txBox="1"/>
          <p:nvPr/>
        </p:nvSpPr>
        <p:spPr>
          <a:xfrm>
            <a:off x="5417019" y="843686"/>
            <a:ext cx="180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dirty="0" err="1">
                <a:latin typeface="+mn-lt"/>
              </a:rPr>
              <a:t>Enterocyty</a:t>
            </a:r>
            <a:endParaRPr lang="cs-CZ" sz="1600" dirty="0">
              <a:latin typeface="+mn-lt"/>
            </a:endParaRP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822707F6-A6C8-964D-BC9F-385D0409A1B2}"/>
              </a:ext>
            </a:extLst>
          </p:cNvPr>
          <p:cNvCxnSpPr/>
          <p:nvPr/>
        </p:nvCxnSpPr>
        <p:spPr bwMode="auto">
          <a:xfrm flipH="1">
            <a:off x="7874000" y="1270997"/>
            <a:ext cx="101600" cy="13325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BE9FA0FF-E24B-164C-A334-9CA1D2CDACFE}"/>
              </a:ext>
            </a:extLst>
          </p:cNvPr>
          <p:cNvCxnSpPr/>
          <p:nvPr/>
        </p:nvCxnSpPr>
        <p:spPr bwMode="auto">
          <a:xfrm flipH="1">
            <a:off x="5994400" y="1249414"/>
            <a:ext cx="101600" cy="13325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A0B7E6D0-BAF6-B641-B843-197E1BEDDAC2}"/>
              </a:ext>
            </a:extLst>
          </p:cNvPr>
          <p:cNvSpPr txBox="1"/>
          <p:nvPr/>
        </p:nvSpPr>
        <p:spPr>
          <a:xfrm>
            <a:off x="1238719" y="3136612"/>
            <a:ext cx="180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dirty="0">
                <a:latin typeface="+mn-lt"/>
              </a:rPr>
              <a:t>Lymfatický systém</a:t>
            </a: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FA01208B-F9F6-B441-8925-4FC8FACA89A0}"/>
              </a:ext>
            </a:extLst>
          </p:cNvPr>
          <p:cNvCxnSpPr/>
          <p:nvPr/>
        </p:nvCxnSpPr>
        <p:spPr bwMode="auto">
          <a:xfrm>
            <a:off x="2349500" y="3428999"/>
            <a:ext cx="2030001" cy="889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054089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315EF15-07F4-9B4A-BD54-89850F1034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34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F43178-8423-3042-8E36-B02AA5C16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dirty="0"/>
              <a:t>Lipoproteiny v krevním řečišti </a:t>
            </a:r>
            <a:r>
              <a:rPr lang="cs-CZ" sz="2400" b="0" dirty="0"/>
              <a:t>(zajímavost)</a:t>
            </a:r>
            <a:endParaRPr lang="cs-CZ" b="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B9A9AEA-884A-6C42-B20A-82D7A9ED7CF3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9147900" cy="413999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2200" dirty="0"/>
              <a:t>Lipoproteiny = částice sloužící pro transport lipidů ve vodném prostředí v těle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cs-CZ" sz="2200" dirty="0"/>
              <a:t>Chylomikrony (syntéza v </a:t>
            </a:r>
            <a:r>
              <a:rPr lang="cs-CZ" sz="2200" dirty="0" err="1"/>
              <a:t>enterocytech</a:t>
            </a:r>
            <a:r>
              <a:rPr lang="cs-CZ" sz="2200" dirty="0"/>
              <a:t>) 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cs-CZ" sz="2200" dirty="0">
                <a:solidFill>
                  <a:srgbClr val="FF0000"/>
                </a:solidFill>
              </a:rPr>
              <a:t>VLDL (syntéza v játrech) – lipoproteiny o velmi nízké hustotě</a:t>
            </a:r>
            <a:r>
              <a:rPr lang="en-US" sz="2200" dirty="0">
                <a:solidFill>
                  <a:srgbClr val="FF0000"/>
                </a:solidFill>
              </a:rPr>
              <a:t>​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cs-CZ" sz="2200" dirty="0">
                <a:solidFill>
                  <a:srgbClr val="FF0000"/>
                </a:solidFill>
              </a:rPr>
              <a:t>LDL – lipoproteiny o nízké hustotě </a:t>
            </a:r>
            <a:r>
              <a:rPr lang="en-US" sz="2200" dirty="0">
                <a:solidFill>
                  <a:srgbClr val="FF0000"/>
                </a:solidFill>
              </a:rPr>
              <a:t>​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cs-CZ" sz="2200" dirty="0"/>
              <a:t>IDL – lipoproteiny o střední hustotě    </a:t>
            </a:r>
            <a:r>
              <a:rPr lang="en-US" sz="2200" dirty="0"/>
              <a:t>​</a:t>
            </a:r>
            <a:endParaRPr lang="cs-CZ" sz="2200" dirty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cs-CZ" sz="2200" dirty="0">
                <a:solidFill>
                  <a:schemeClr val="accent3">
                    <a:lumMod val="75000"/>
                  </a:schemeClr>
                </a:solidFill>
              </a:rPr>
              <a:t>HDL – lipoproteiny o vysoké hustotě</a:t>
            </a:r>
            <a:endParaRPr lang="sk-SK" sz="22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cs-CZ" sz="2200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AF6EBE4B-8EAB-C14F-A319-54A332C48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4376596"/>
            <a:ext cx="6778496" cy="2338581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7672592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9222EAD-FBA4-E246-9B5A-377FC80386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7C6D2BE-B24A-CA4A-A0ED-347531D6C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Bílkoviny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47BECA8-B3B3-2A4D-AA12-546920DBC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/>
              <a:t>Živočišné </a:t>
            </a:r>
            <a:r>
              <a:rPr lang="cs-CZ" sz="2000" dirty="0"/>
              <a:t>bílkoviny (plnohodnotné)</a:t>
            </a:r>
            <a:r>
              <a:rPr lang="en-US" sz="2000" dirty="0"/>
              <a:t>​</a:t>
            </a:r>
          </a:p>
          <a:p>
            <a:pPr lvl="1"/>
            <a:r>
              <a:rPr lang="cs-CZ" dirty="0"/>
              <a:t>maso, ryby, mléko a mléčné výrobky, vejce</a:t>
            </a:r>
          </a:p>
          <a:p>
            <a:pPr marL="324000" lvl="1" indent="0">
              <a:buNone/>
            </a:pPr>
            <a:r>
              <a:rPr lang="cs-CZ" dirty="0"/>
              <a:t> </a:t>
            </a:r>
            <a:r>
              <a:rPr lang="en-US" dirty="0"/>
              <a:t>​</a:t>
            </a:r>
          </a:p>
          <a:p>
            <a:r>
              <a:rPr lang="cs-CZ" sz="2000" b="1" dirty="0"/>
              <a:t>Rostlinné</a:t>
            </a:r>
            <a:r>
              <a:rPr lang="cs-CZ" sz="2000" dirty="0"/>
              <a:t> bílkoviny (neplnohodnotné)</a:t>
            </a:r>
            <a:r>
              <a:rPr lang="en-US" sz="2000" dirty="0"/>
              <a:t>​</a:t>
            </a:r>
          </a:p>
          <a:p>
            <a:pPr lvl="1"/>
            <a:r>
              <a:rPr lang="cs-CZ" dirty="0"/>
              <a:t>luštěniny, obiloviny, ořechy, semena, zelenina</a:t>
            </a:r>
          </a:p>
          <a:p>
            <a:pPr lvl="1"/>
            <a:r>
              <a:rPr lang="cs-CZ" b="1" dirty="0"/>
              <a:t>limitující AK:</a:t>
            </a:r>
            <a:r>
              <a:rPr lang="cs-CZ" dirty="0"/>
              <a:t> esenciální AK, která je v proteinu zastoupena v nejmenším množství</a:t>
            </a:r>
            <a:endParaRPr lang="en-US" dirty="0"/>
          </a:p>
          <a:p>
            <a:endParaRPr lang="cs-CZ" sz="2000" dirty="0"/>
          </a:p>
          <a:p>
            <a:r>
              <a:rPr lang="cs-CZ" sz="2000" dirty="0"/>
              <a:t>Esenciální aminokyseliny (n=8)</a:t>
            </a:r>
            <a:r>
              <a:rPr lang="en-US" sz="2000" dirty="0"/>
              <a:t>​, </a:t>
            </a:r>
            <a:r>
              <a:rPr lang="en-US" sz="2000" dirty="0" err="1"/>
              <a:t>lidské</a:t>
            </a:r>
            <a:r>
              <a:rPr lang="en-US" sz="2000" dirty="0"/>
              <a:t> </a:t>
            </a:r>
            <a:r>
              <a:rPr lang="en-US" sz="2000" dirty="0" err="1"/>
              <a:t>tělo</a:t>
            </a:r>
            <a:r>
              <a:rPr lang="en-US" sz="2000" dirty="0"/>
              <a:t> </a:t>
            </a:r>
            <a:r>
              <a:rPr lang="en-US" sz="2000" dirty="0" err="1"/>
              <a:t>není</a:t>
            </a:r>
            <a:r>
              <a:rPr lang="en-US" sz="2000" dirty="0"/>
              <a:t> </a:t>
            </a:r>
            <a:r>
              <a:rPr lang="en-US" sz="2000" dirty="0" err="1"/>
              <a:t>schopno</a:t>
            </a:r>
            <a:r>
              <a:rPr lang="en-US" sz="2000" dirty="0"/>
              <a:t> </a:t>
            </a:r>
            <a:r>
              <a:rPr lang="en-US" sz="2000" dirty="0" err="1"/>
              <a:t>si</a:t>
            </a:r>
            <a:r>
              <a:rPr lang="en-US" sz="2000" dirty="0"/>
              <a:t> je </a:t>
            </a:r>
            <a:r>
              <a:rPr lang="en-US" sz="2000" dirty="0" err="1"/>
              <a:t>samo</a:t>
            </a:r>
            <a:r>
              <a:rPr lang="en-US" sz="2000" dirty="0"/>
              <a:t> </a:t>
            </a:r>
            <a:r>
              <a:rPr lang="en-US" sz="2000" dirty="0" err="1"/>
              <a:t>vytvořit</a:t>
            </a:r>
            <a:endParaRPr lang="en-US" sz="2000" dirty="0"/>
          </a:p>
          <a:p>
            <a:r>
              <a:rPr lang="cs-CZ" sz="2000" dirty="0"/>
              <a:t>Neesenciální aminokyseliny </a:t>
            </a:r>
          </a:p>
          <a:p>
            <a:r>
              <a:rPr lang="cs-CZ" sz="2000" dirty="0" err="1"/>
              <a:t>Semiesenciální</a:t>
            </a:r>
            <a:r>
              <a:rPr lang="cs-CZ" sz="2000" dirty="0"/>
              <a:t> aminokyseliny</a:t>
            </a:r>
            <a:r>
              <a:rPr lang="en-US" sz="2000" dirty="0"/>
              <a:t>​ (</a:t>
            </a:r>
            <a:r>
              <a:rPr lang="en-US" sz="2000" dirty="0" err="1"/>
              <a:t>histidin</a:t>
            </a:r>
            <a:r>
              <a:rPr lang="en-US" sz="2000" dirty="0"/>
              <a:t>, </a:t>
            </a:r>
            <a:r>
              <a:rPr lang="en-US" sz="2000" dirty="0" err="1"/>
              <a:t>arginin</a:t>
            </a:r>
            <a:r>
              <a:rPr lang="en-US" sz="2000" dirty="0"/>
              <a:t>)</a:t>
            </a:r>
          </a:p>
          <a:p>
            <a:pPr marL="72000" indent="0">
              <a:buNone/>
            </a:pPr>
            <a:endParaRPr lang="cs-CZ" sz="20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CB375ED-527F-CD4D-AAC3-B0EA1BC57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050" y="330200"/>
            <a:ext cx="428625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239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E1BA374-AF07-054C-AB56-1AAAF59C38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EE00BE3-33EC-464C-9551-B0CB4EBEB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Bílkoviny ve výživě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5180B27-87B1-F448-BEA4-3A1E5FC66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Spojení AMK </a:t>
            </a:r>
            <a:r>
              <a:rPr lang="en-US" sz="2000" dirty="0"/>
              <a:t>=&gt;</a:t>
            </a:r>
            <a:r>
              <a:rPr lang="cs-CZ" sz="2000" dirty="0"/>
              <a:t> </a:t>
            </a:r>
            <a:r>
              <a:rPr lang="cs-CZ" sz="2000" b="1" dirty="0"/>
              <a:t>peptidy </a:t>
            </a:r>
            <a:r>
              <a:rPr lang="en-US" sz="2000" b="1" dirty="0"/>
              <a:t>​</a:t>
            </a:r>
          </a:p>
          <a:p>
            <a:r>
              <a:rPr lang="cs-CZ" sz="2000" dirty="0" err="1"/>
              <a:t>Dipeptidy</a:t>
            </a:r>
            <a:r>
              <a:rPr lang="cs-CZ" sz="2000" dirty="0"/>
              <a:t> – 2 AMK</a:t>
            </a:r>
            <a:r>
              <a:rPr lang="en-US" sz="2000" dirty="0"/>
              <a:t>​</a:t>
            </a:r>
          </a:p>
          <a:p>
            <a:r>
              <a:rPr lang="cs-CZ" sz="2000" dirty="0" err="1"/>
              <a:t>Tripeptidy</a:t>
            </a:r>
            <a:r>
              <a:rPr lang="cs-CZ" sz="2000" dirty="0"/>
              <a:t> – 3 AMK</a:t>
            </a:r>
            <a:r>
              <a:rPr lang="en-US" sz="2000" dirty="0"/>
              <a:t>​</a:t>
            </a:r>
          </a:p>
          <a:p>
            <a:r>
              <a:rPr lang="cs-CZ" sz="2000" dirty="0" err="1"/>
              <a:t>Oligopeptidy</a:t>
            </a:r>
            <a:r>
              <a:rPr lang="cs-CZ" sz="2000" dirty="0"/>
              <a:t> – 5–10 AMK</a:t>
            </a:r>
            <a:r>
              <a:rPr lang="en-US" sz="2000" dirty="0"/>
              <a:t>​</a:t>
            </a:r>
          </a:p>
          <a:p>
            <a:r>
              <a:rPr lang="cs-CZ" sz="2000" dirty="0"/>
              <a:t>Polypeptidy – 11–100 AMK</a:t>
            </a:r>
            <a:r>
              <a:rPr lang="en-US" sz="2000" dirty="0"/>
              <a:t>​</a:t>
            </a:r>
          </a:p>
          <a:p>
            <a:r>
              <a:rPr lang="cs-CZ" sz="2000" dirty="0"/>
              <a:t>Proteiny – nad 100 AMK</a:t>
            </a:r>
            <a:r>
              <a:rPr lang="en-US" sz="2000" dirty="0"/>
              <a:t>​</a:t>
            </a:r>
          </a:p>
          <a:p>
            <a:endParaRPr lang="cs-CZ" sz="2000" dirty="0"/>
          </a:p>
          <a:p>
            <a:r>
              <a:rPr lang="cs-CZ" sz="2000" dirty="0"/>
              <a:t>Trávením se rozkládají B na AMK a pak se </a:t>
            </a:r>
            <a:r>
              <a:rPr lang="cs-CZ" sz="2000" i="1" dirty="0"/>
              <a:t>„de novo“ </a:t>
            </a:r>
            <a:r>
              <a:rPr lang="cs-CZ" sz="2000" dirty="0"/>
              <a:t>skládají </a:t>
            </a:r>
            <a:r>
              <a:rPr lang="cs-CZ" sz="2000" b="1" dirty="0"/>
              <a:t>bílkoviny tělu vlastní</a:t>
            </a:r>
            <a:r>
              <a:rPr lang="cs-CZ" sz="2000" dirty="0"/>
              <a:t> (význam esenciálních AMK)  – </a:t>
            </a:r>
            <a:r>
              <a:rPr lang="cs-CZ" sz="2000" b="1" dirty="0"/>
              <a:t>limitující AK 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688734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8035F30-1D65-6048-961D-D06C4925D8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203CC16-C532-C04C-849E-509B2AEC9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Trávení bílkovin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DE40593-E40D-0B46-848A-1C4147EDA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Proteolýza </a:t>
            </a:r>
            <a:endParaRPr lang="en-US" sz="2000" dirty="0"/>
          </a:p>
          <a:p>
            <a:r>
              <a:rPr lang="cs-CZ" sz="2000" dirty="0"/>
              <a:t>Proteázy (enzymy): </a:t>
            </a:r>
            <a:r>
              <a:rPr lang="cs-CZ" sz="2000" b="1" dirty="0"/>
              <a:t>endopeptidázy, exopeptidázy – aminopeptidázy a karboxypeptidázy</a:t>
            </a:r>
            <a:r>
              <a:rPr lang="cs-CZ" sz="2000" dirty="0"/>
              <a:t>​</a:t>
            </a:r>
          </a:p>
          <a:p>
            <a:r>
              <a:rPr lang="cs-CZ" sz="2000" dirty="0"/>
              <a:t>Trávicí šťávy: žaludek, tenké střevo, pankreas</a:t>
            </a:r>
            <a:r>
              <a:rPr lang="en-US" sz="2000" dirty="0"/>
              <a:t>​</a:t>
            </a:r>
          </a:p>
          <a:p>
            <a:r>
              <a:rPr lang="cs-CZ" sz="2000" dirty="0"/>
              <a:t>Ústa – mechanické zpracování</a:t>
            </a:r>
            <a:endParaRPr lang="en-US" sz="2000" dirty="0"/>
          </a:p>
          <a:p>
            <a:endParaRPr lang="cs-CZ" dirty="0"/>
          </a:p>
        </p:txBody>
      </p:sp>
      <p:pic>
        <p:nvPicPr>
          <p:cNvPr id="7" name="Obrázek 6" descr="Obsah obrázku šipka&#10;&#10;Popis byl vytvořen automaticky">
            <a:extLst>
              <a:ext uri="{FF2B5EF4-FFF2-40B4-BE49-F238E27FC236}">
                <a16:creationId xmlns:a16="http://schemas.microsoft.com/office/drawing/2014/main" id="{37E7C541-2590-EC42-85BE-E7486B8F3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100" y="3573714"/>
            <a:ext cx="4483100" cy="290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2977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4D3EB4E-CE74-6F4D-ABC2-90A2588440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2609168-1B3A-7648-9D88-FF5EE1B05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Trávení bílkovin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6D2CAD54-809E-BC48-A828-92DFF7F87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1408467"/>
            <a:ext cx="7645400" cy="509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5973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BB451CE-0C6D-AC4A-A36B-B643D2961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F925456-3322-3A47-9793-2C9A36F9E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Trávení bílkovin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B7C9745-351F-4640-B809-C490F160C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Žaludek – </a:t>
            </a:r>
            <a:r>
              <a:rPr lang="cs-CZ" sz="2000" b="1" dirty="0"/>
              <a:t>pepsiny</a:t>
            </a:r>
            <a:r>
              <a:rPr lang="en-US" sz="2000" dirty="0"/>
              <a:t>: </a:t>
            </a:r>
            <a:r>
              <a:rPr lang="cs-CZ" sz="2000" dirty="0"/>
              <a:t>štěpení peptidových vazeb </a:t>
            </a:r>
            <a:r>
              <a:rPr lang="en-US" sz="2000" dirty="0"/>
              <a:t>=&gt;</a:t>
            </a:r>
            <a:r>
              <a:rPr lang="cs-CZ" sz="2000" dirty="0"/>
              <a:t> polypeptidy  (různá velikost)</a:t>
            </a:r>
            <a:r>
              <a:rPr lang="en-US" sz="2000" dirty="0"/>
              <a:t>​</a:t>
            </a:r>
          </a:p>
          <a:p>
            <a:pPr lvl="1"/>
            <a:r>
              <a:rPr lang="cs-CZ" dirty="0"/>
              <a:t>konec jejich aktivity – alkalické prostředí tenkého střeva</a:t>
            </a:r>
            <a:r>
              <a:rPr lang="en-US" dirty="0"/>
              <a:t>​</a:t>
            </a:r>
          </a:p>
          <a:p>
            <a:endParaRPr lang="cs-CZ" sz="2000" dirty="0"/>
          </a:p>
          <a:p>
            <a:r>
              <a:rPr lang="cs-CZ" sz="2000" dirty="0"/>
              <a:t>Pankreas</a:t>
            </a:r>
            <a:r>
              <a:rPr lang="en-US" sz="2000" dirty="0"/>
              <a:t>​ – </a:t>
            </a:r>
            <a:r>
              <a:rPr lang="cs-CZ" sz="2000" dirty="0"/>
              <a:t>enzymy z pankreatu</a:t>
            </a:r>
            <a:r>
              <a:rPr lang="en-US" sz="2000" dirty="0"/>
              <a:t>​ </a:t>
            </a:r>
            <a:r>
              <a:rPr lang="cs-CZ" sz="2000" dirty="0"/>
              <a:t>štěpí vnitřní peptidové vazby</a:t>
            </a:r>
            <a:r>
              <a:rPr lang="en-US" sz="2000" dirty="0"/>
              <a:t>​</a:t>
            </a:r>
          </a:p>
          <a:p>
            <a:pPr lvl="1"/>
            <a:r>
              <a:rPr lang="cs-CZ" dirty="0"/>
              <a:t>Uvolněny formou neaktivních prekurzorů </a:t>
            </a:r>
            <a:r>
              <a:rPr lang="en-US" dirty="0"/>
              <a:t>​</a:t>
            </a:r>
          </a:p>
          <a:p>
            <a:pPr lvl="1"/>
            <a:r>
              <a:rPr lang="cs-CZ" b="1" dirty="0"/>
              <a:t>Trypsin</a:t>
            </a:r>
            <a:r>
              <a:rPr lang="cs-CZ" dirty="0"/>
              <a:t> (trypsinogen)</a:t>
            </a:r>
            <a:r>
              <a:rPr lang="en-US" dirty="0"/>
              <a:t>​</a:t>
            </a:r>
          </a:p>
          <a:p>
            <a:pPr lvl="1"/>
            <a:r>
              <a:rPr lang="cs-CZ" b="1" dirty="0"/>
              <a:t>Chymotrypsin</a:t>
            </a:r>
            <a:r>
              <a:rPr lang="cs-CZ" dirty="0"/>
              <a:t> (</a:t>
            </a:r>
            <a:r>
              <a:rPr lang="cs-CZ" dirty="0" err="1"/>
              <a:t>chymotrypsinogen</a:t>
            </a:r>
            <a:r>
              <a:rPr lang="cs-CZ" dirty="0"/>
              <a:t>) </a:t>
            </a:r>
            <a:r>
              <a:rPr lang="en-US" dirty="0"/>
              <a:t>​</a:t>
            </a:r>
          </a:p>
          <a:p>
            <a:pPr lvl="1"/>
            <a:r>
              <a:rPr lang="cs-CZ" b="1" dirty="0" err="1"/>
              <a:t>Elastáza</a:t>
            </a:r>
            <a:r>
              <a:rPr lang="cs-CZ" dirty="0"/>
              <a:t> (</a:t>
            </a:r>
            <a:r>
              <a:rPr lang="cs-CZ" dirty="0" err="1"/>
              <a:t>proelastáza</a:t>
            </a:r>
            <a:r>
              <a:rPr lang="cs-CZ" dirty="0"/>
              <a:t>)</a:t>
            </a:r>
            <a:r>
              <a:rPr lang="en-US" dirty="0"/>
              <a:t>​</a:t>
            </a:r>
            <a:r>
              <a:rPr lang="en-US" sz="2000" dirty="0"/>
              <a:t>​</a:t>
            </a:r>
          </a:p>
          <a:p>
            <a:pPr lvl="1"/>
            <a:endParaRPr lang="en-US" dirty="0"/>
          </a:p>
          <a:p>
            <a:r>
              <a:rPr lang="cs-CZ" sz="2000" dirty="0"/>
              <a:t>Tenké střevo</a:t>
            </a:r>
            <a:r>
              <a:rPr lang="en-US" sz="2000" dirty="0"/>
              <a:t>​ – </a:t>
            </a:r>
            <a:r>
              <a:rPr lang="cs-CZ" sz="2000" dirty="0"/>
              <a:t>enzymy střevní sliznice</a:t>
            </a:r>
            <a:r>
              <a:rPr lang="en-US" sz="2000" dirty="0"/>
              <a:t>​ </a:t>
            </a:r>
            <a:r>
              <a:rPr lang="cs-CZ" sz="2000" b="1" dirty="0" err="1"/>
              <a:t>enteropeptidáza</a:t>
            </a:r>
            <a:r>
              <a:rPr lang="cs-CZ" sz="2000" b="1" dirty="0"/>
              <a:t> (enterokináza)</a:t>
            </a:r>
            <a:endParaRPr lang="en-US" sz="2000" dirty="0"/>
          </a:p>
          <a:p>
            <a:pPr lvl="1"/>
            <a:r>
              <a:rPr lang="cs-CZ" dirty="0"/>
              <a:t>Enzymy střevní sliznice dokončují trávení – AK, peptidy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1295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899AF2F-AF85-7D42-B443-7E23309C29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8C7D0B5-242F-E84A-B214-C3C40B533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GIT (gastrointestinální trakt) 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7BBB954-5B5C-9944-92A5-99ED42DBF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/>
              <a:t>1. Trávení</a:t>
            </a:r>
            <a:r>
              <a:rPr lang="cs-CZ" sz="2000" dirty="0"/>
              <a:t>  </a:t>
            </a:r>
            <a:r>
              <a:rPr lang="en-US" sz="2000" dirty="0"/>
              <a:t>​</a:t>
            </a:r>
          </a:p>
          <a:p>
            <a:pPr lvl="1"/>
            <a:r>
              <a:rPr lang="cs-CZ" dirty="0"/>
              <a:t>mechanické a chemické zpracování potravy</a:t>
            </a:r>
            <a:r>
              <a:rPr lang="en-US" dirty="0"/>
              <a:t>​</a:t>
            </a:r>
          </a:p>
          <a:p>
            <a:pPr lvl="1"/>
            <a:r>
              <a:rPr lang="cs-CZ" dirty="0"/>
              <a:t>produkce trávicích šťáv a endokrinně aktivních látek (sekrece)</a:t>
            </a:r>
            <a:r>
              <a:rPr lang="en-US" dirty="0"/>
              <a:t>​</a:t>
            </a:r>
          </a:p>
          <a:p>
            <a:pPr lvl="1"/>
            <a:endParaRPr lang="en-US" dirty="0"/>
          </a:p>
          <a:p>
            <a:r>
              <a:rPr lang="cs-CZ" sz="2000" b="1" dirty="0"/>
              <a:t>2. Vstřebávání </a:t>
            </a:r>
            <a:r>
              <a:rPr lang="en-US" sz="2000" dirty="0"/>
              <a:t>​</a:t>
            </a:r>
          </a:p>
          <a:p>
            <a:pPr lvl="1"/>
            <a:r>
              <a:rPr lang="cs-CZ" dirty="0"/>
              <a:t>přestup látek stěnou GIT do krve</a:t>
            </a:r>
            <a:r>
              <a:rPr lang="en-US" dirty="0"/>
              <a:t>​</a:t>
            </a:r>
          </a:p>
          <a:p>
            <a:pPr lvl="1"/>
            <a:r>
              <a:rPr lang="cs-CZ" dirty="0"/>
              <a:t>Vyrovnání nárazového příjmu potravy (skladování–žaludek), </a:t>
            </a:r>
            <a:r>
              <a:rPr lang="cs-CZ" b="1" dirty="0"/>
              <a:t>přeměna</a:t>
            </a:r>
            <a:r>
              <a:rPr lang="cs-CZ" dirty="0"/>
              <a:t> a </a:t>
            </a:r>
            <a:r>
              <a:rPr lang="cs-CZ" b="1" dirty="0"/>
              <a:t>skladování</a:t>
            </a:r>
            <a:r>
              <a:rPr lang="cs-CZ" dirty="0"/>
              <a:t> živin (játra)</a:t>
            </a:r>
            <a:r>
              <a:rPr lang="en-US" dirty="0"/>
              <a:t>​</a:t>
            </a:r>
          </a:p>
          <a:p>
            <a:pPr lvl="1"/>
            <a:r>
              <a:rPr lang="cs-CZ" dirty="0"/>
              <a:t>tvorba vitamínů K, B1, B3, B12 (symbióza s bakteriemi)</a:t>
            </a:r>
            <a:r>
              <a:rPr lang="en-US" dirty="0"/>
              <a:t>​</a:t>
            </a:r>
          </a:p>
          <a:p>
            <a:pPr lvl="1"/>
            <a:r>
              <a:rPr lang="cs-CZ" dirty="0"/>
              <a:t>ochrana – imunitní systém</a:t>
            </a:r>
            <a:r>
              <a:rPr lang="en-US" dirty="0"/>
              <a:t>​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88983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C12C750-EEE5-BC48-B652-722800F827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00CC3BB-3001-664E-B223-519F2D4BD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Trávení bílkovin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F14BEA8E-A640-B545-BD33-BB40C00164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727" y="1692275"/>
            <a:ext cx="5300133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EEEAAE0-3025-564E-907D-F1C3BEBFB3DA}"/>
              </a:ext>
            </a:extLst>
          </p:cNvPr>
          <p:cNvSpPr txBox="1"/>
          <p:nvPr/>
        </p:nvSpPr>
        <p:spPr>
          <a:xfrm>
            <a:off x="3619500" y="5678586"/>
            <a:ext cx="3390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400" dirty="0">
                <a:latin typeface="+mn-lt"/>
              </a:rPr>
              <a:t>krátké peptidy</a:t>
            </a:r>
          </a:p>
        </p:txBody>
      </p:sp>
    </p:spTree>
    <p:extLst>
      <p:ext uri="{BB962C8B-B14F-4D97-AF65-F5344CB8AC3E}">
        <p14:creationId xmlns:p14="http://schemas.microsoft.com/office/powerpoint/2010/main" val="11244803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78096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2572D1E-A70C-EF4C-8EA8-00DBF991C2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EFFA254-971E-744C-B0E1-3E0C3F1A1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8150" y="2977424"/>
            <a:ext cx="5875700" cy="451576"/>
          </a:xfrm>
        </p:spPr>
        <p:txBody>
          <a:bodyPr/>
          <a:lstStyle/>
          <a:p>
            <a:r>
              <a:rPr lang="cs-CZ" sz="6600" dirty="0"/>
              <a:t>Metabolismus</a:t>
            </a:r>
          </a:p>
        </p:txBody>
      </p:sp>
    </p:spTree>
    <p:extLst>
      <p:ext uri="{BB962C8B-B14F-4D97-AF65-F5344CB8AC3E}">
        <p14:creationId xmlns:p14="http://schemas.microsoft.com/office/powerpoint/2010/main" val="19340298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DBC8149-B685-FB42-8B39-7D2FB5475C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676B2A4-06B4-264F-A660-DB98E280E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Metabolismus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DF7AC62-7449-404A-8C0A-C1A730251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Veškeré chemické a energetické změny probíhající v organismu</a:t>
            </a:r>
          </a:p>
          <a:p>
            <a:r>
              <a:rPr lang="cs-CZ" sz="2000" b="1" dirty="0"/>
              <a:t>Anabolické</a:t>
            </a:r>
          </a:p>
          <a:p>
            <a:pPr lvl="1"/>
            <a:r>
              <a:rPr lang="cs-CZ" dirty="0"/>
              <a:t>aminokyseliny → proteiny (proteosyntéza)</a:t>
            </a:r>
            <a:r>
              <a:rPr lang="en-US" dirty="0"/>
              <a:t>​</a:t>
            </a:r>
          </a:p>
          <a:p>
            <a:pPr lvl="1"/>
            <a:r>
              <a:rPr lang="cs-CZ" dirty="0"/>
              <a:t>glukóza → glykogen (</a:t>
            </a:r>
            <a:r>
              <a:rPr lang="cs-CZ" dirty="0" err="1"/>
              <a:t>glykogeneze</a:t>
            </a:r>
            <a:r>
              <a:rPr lang="cs-CZ" dirty="0"/>
              <a:t>)</a:t>
            </a:r>
            <a:r>
              <a:rPr lang="en-US" dirty="0"/>
              <a:t>​</a:t>
            </a:r>
          </a:p>
          <a:p>
            <a:pPr lvl="1"/>
            <a:r>
              <a:rPr lang="cs-CZ" dirty="0"/>
              <a:t>mastné kyseliny →TAG (</a:t>
            </a:r>
            <a:r>
              <a:rPr lang="cs-CZ" dirty="0" err="1"/>
              <a:t>lipogeneze</a:t>
            </a:r>
            <a:r>
              <a:rPr lang="cs-CZ" dirty="0"/>
              <a:t>)</a:t>
            </a:r>
            <a:r>
              <a:rPr lang="en-US" dirty="0"/>
              <a:t>​</a:t>
            </a:r>
          </a:p>
          <a:p>
            <a:pPr lvl="1"/>
            <a:r>
              <a:rPr lang="cs-CZ" dirty="0"/>
              <a:t>glukóza → </a:t>
            </a:r>
            <a:r>
              <a:rPr lang="cs-CZ" dirty="0" err="1"/>
              <a:t>triacylglyceroly</a:t>
            </a:r>
            <a:r>
              <a:rPr lang="cs-CZ" dirty="0"/>
              <a:t> (</a:t>
            </a:r>
            <a:r>
              <a:rPr lang="cs-CZ" dirty="0" err="1"/>
              <a:t>lipogeneze</a:t>
            </a:r>
            <a:r>
              <a:rPr lang="cs-CZ" dirty="0"/>
              <a:t>)</a:t>
            </a:r>
          </a:p>
          <a:p>
            <a:pPr lvl="1"/>
            <a:endParaRPr lang="cs-CZ" dirty="0"/>
          </a:p>
          <a:p>
            <a:r>
              <a:rPr lang="cs-CZ" sz="2000" b="1" dirty="0"/>
              <a:t>Katabolické</a:t>
            </a:r>
          </a:p>
          <a:p>
            <a:pPr lvl="1"/>
            <a:r>
              <a:rPr lang="cs-CZ" dirty="0"/>
              <a:t>Proteiny → aminokyseliny (proteolýza)</a:t>
            </a:r>
            <a:r>
              <a:rPr lang="en-US" dirty="0"/>
              <a:t>​</a:t>
            </a:r>
          </a:p>
          <a:p>
            <a:pPr lvl="1"/>
            <a:r>
              <a:rPr lang="cs-CZ" dirty="0"/>
              <a:t>Glykogen → </a:t>
            </a:r>
            <a:r>
              <a:rPr lang="cs-CZ" dirty="0" err="1"/>
              <a:t>glukoza</a:t>
            </a:r>
            <a:r>
              <a:rPr lang="cs-CZ" dirty="0"/>
              <a:t> (</a:t>
            </a:r>
            <a:r>
              <a:rPr lang="cs-CZ" dirty="0" err="1"/>
              <a:t>glykogenolýza</a:t>
            </a:r>
            <a:r>
              <a:rPr lang="cs-CZ" dirty="0"/>
              <a:t>)</a:t>
            </a:r>
            <a:r>
              <a:rPr lang="en-US" dirty="0"/>
              <a:t>​</a:t>
            </a:r>
          </a:p>
          <a:p>
            <a:pPr lvl="1"/>
            <a:r>
              <a:rPr lang="cs-CZ" dirty="0"/>
              <a:t>TAG → mastné kyseliny (lipolýza)</a:t>
            </a:r>
            <a:endParaRPr lang="en-US" dirty="0"/>
          </a:p>
          <a:p>
            <a:endParaRPr lang="en-US" dirty="0"/>
          </a:p>
          <a:p>
            <a:pPr lvl="1"/>
            <a:endParaRPr lang="cs-CZ" dirty="0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A196BCBF-ACB2-6E4D-AB77-1C2EBDE9D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2392600"/>
            <a:ext cx="2917840" cy="383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5413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FB0386-9142-C649-BA99-5D38F8CAA3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7FA5AF1-C47D-B540-B1F3-92FE7F74E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Kolísání anabolických a katabolických reakcí během dne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1877C00-741C-A044-B8C7-D48DB590E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50" y="1941070"/>
            <a:ext cx="7880350" cy="466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5258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42A9449-7816-8B42-A341-C2F4A44F67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2E6D0C1-53D5-6748-A76E-ACBC25221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Období po jídle: anabolismus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E896D56-41E4-4849-A593-0BE4D2A06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05700"/>
            <a:ext cx="7747000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362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3E5C3E2-B089-5A46-9D64-CDA2E36411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5D71191-AF70-574E-9DBA-AF5807B5A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Období nalačno: katabolismus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CEAD148-C8E9-5E49-89D5-5049D62EE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50" y="1524000"/>
            <a:ext cx="7251700" cy="5080000"/>
          </a:xfrm>
          <a:prstGeom prst="rect">
            <a:avLst/>
          </a:prstGeom>
        </p:spPr>
      </p:pic>
      <p:sp>
        <p:nvSpPr>
          <p:cNvPr id="8" name="Ovál 7">
            <a:extLst>
              <a:ext uri="{FF2B5EF4-FFF2-40B4-BE49-F238E27FC236}">
                <a16:creationId xmlns:a16="http://schemas.microsoft.com/office/drawing/2014/main" id="{5C6AC5B3-57DA-B24A-8A14-4B8CA6F46AA6}"/>
              </a:ext>
            </a:extLst>
          </p:cNvPr>
          <p:cNvSpPr/>
          <p:nvPr/>
        </p:nvSpPr>
        <p:spPr bwMode="auto">
          <a:xfrm>
            <a:off x="5778500" y="2908300"/>
            <a:ext cx="1739900" cy="1308100"/>
          </a:xfrm>
          <a:prstGeom prst="ellipse">
            <a:avLst/>
          </a:prstGeom>
          <a:noFill/>
          <a:ln w="9525" cap="flat" cmpd="sng" algn="ctr">
            <a:solidFill>
              <a:srgbClr val="F0192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47949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75E81AB-EA52-F14F-A041-D25EA1E82A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765A022-7DE8-CD4A-B1BC-27830EDB2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Glukóza</a:t>
            </a: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C9BA87B4-66DE-6D45-986F-968E070461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476" y="2301700"/>
            <a:ext cx="4901048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EA723BD6-C0B9-7F4E-B987-888F190093CF}"/>
              </a:ext>
            </a:extLst>
          </p:cNvPr>
          <p:cNvSpPr txBox="1"/>
          <p:nvPr/>
        </p:nvSpPr>
        <p:spPr>
          <a:xfrm>
            <a:off x="540000" y="1452690"/>
            <a:ext cx="10753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latin typeface="+mn-lt"/>
              </a:rPr>
              <a:t>Glukóza = základní a nejrychlejší </a:t>
            </a:r>
            <a:r>
              <a:rPr lang="cs-CZ" sz="2000" b="1" dirty="0">
                <a:latin typeface="+mn-lt"/>
              </a:rPr>
              <a:t>zdroj energie</a:t>
            </a:r>
            <a:r>
              <a:rPr lang="cs-CZ" sz="2000" dirty="0">
                <a:latin typeface="+mn-lt"/>
              </a:rPr>
              <a:t> pro všechny tělesné tkáně</a:t>
            </a:r>
          </a:p>
        </p:txBody>
      </p:sp>
    </p:spTree>
    <p:extLst>
      <p:ext uri="{BB962C8B-B14F-4D97-AF65-F5344CB8AC3E}">
        <p14:creationId xmlns:p14="http://schemas.microsoft.com/office/powerpoint/2010/main" val="25520017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4AC134C-2CC0-5145-83E1-1BB8733916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02AB6F6-AB1E-E948-9FB8-CCA7A8353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Energie v těle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22816D8-7616-D742-AD41-92E01EF4E2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" b="26221"/>
          <a:stretch/>
        </p:blipFill>
        <p:spPr>
          <a:xfrm>
            <a:off x="2220078" y="1793876"/>
            <a:ext cx="8316013" cy="416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655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C3ED477-2080-C643-BBE0-4BF361028C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24B22E5-77F4-E94B-BE28-F282DB7BA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Energetická bilance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96A711D-55AC-0942-84C3-0E1422E4E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/>
              <a:t>Energetická potřeba </a:t>
            </a:r>
            <a:r>
              <a:rPr lang="cs-CZ" sz="2000" dirty="0"/>
              <a:t>je určována následujícími faktory:</a:t>
            </a:r>
            <a:r>
              <a:rPr lang="en-US" sz="2000" dirty="0"/>
              <a:t>​</a:t>
            </a:r>
            <a:endParaRPr lang="cs-CZ" sz="2000" dirty="0"/>
          </a:p>
          <a:p>
            <a:pPr lvl="1"/>
            <a:r>
              <a:rPr lang="cs-CZ" dirty="0"/>
              <a:t>Bazální metabolismus (BM)</a:t>
            </a:r>
            <a:r>
              <a:rPr lang="en-US" dirty="0"/>
              <a:t>​ – </a:t>
            </a:r>
            <a:r>
              <a:rPr lang="en-US" dirty="0" err="1"/>
              <a:t>energie</a:t>
            </a:r>
            <a:r>
              <a:rPr lang="en-US" dirty="0"/>
              <a:t> </a:t>
            </a:r>
            <a:r>
              <a:rPr lang="en-US" dirty="0" err="1"/>
              <a:t>potřebná</a:t>
            </a:r>
            <a:r>
              <a:rPr lang="en-US" dirty="0"/>
              <a:t> pro </a:t>
            </a:r>
            <a:r>
              <a:rPr lang="en-US" dirty="0" err="1"/>
              <a:t>pokrytí</a:t>
            </a:r>
            <a:r>
              <a:rPr lang="en-US" dirty="0"/>
              <a:t> </a:t>
            </a:r>
            <a:r>
              <a:rPr lang="en-US" dirty="0" err="1"/>
              <a:t>základních</a:t>
            </a:r>
            <a:r>
              <a:rPr lang="en-US" dirty="0"/>
              <a:t> </a:t>
            </a:r>
            <a:r>
              <a:rPr lang="en-US" dirty="0" err="1"/>
              <a:t>funkcí</a:t>
            </a:r>
            <a:r>
              <a:rPr lang="en-US" dirty="0"/>
              <a:t> </a:t>
            </a:r>
            <a:r>
              <a:rPr lang="en-US" dirty="0" err="1"/>
              <a:t>organismu</a:t>
            </a:r>
            <a:r>
              <a:rPr lang="en-US" dirty="0"/>
              <a:t> </a:t>
            </a:r>
          </a:p>
          <a:p>
            <a:pPr lvl="1"/>
            <a:r>
              <a:rPr lang="cs-CZ" dirty="0"/>
              <a:t>Pohybová aktivita (PA) (i duševní)</a:t>
            </a:r>
            <a:r>
              <a:rPr lang="en-US" dirty="0"/>
              <a:t>​</a:t>
            </a:r>
          </a:p>
          <a:p>
            <a:pPr lvl="1"/>
            <a:r>
              <a:rPr lang="cs-CZ" dirty="0"/>
              <a:t>Trávení potravy – termický efekt jídla</a:t>
            </a:r>
            <a:r>
              <a:rPr lang="en-US" dirty="0"/>
              <a:t>​ (</a:t>
            </a:r>
            <a:r>
              <a:rPr lang="en-US" dirty="0" err="1"/>
              <a:t>cca</a:t>
            </a:r>
            <a:r>
              <a:rPr lang="en-US" dirty="0"/>
              <a:t> 10 %)</a:t>
            </a:r>
          </a:p>
          <a:p>
            <a:pPr marL="72000" indent="0">
              <a:buNone/>
            </a:pPr>
            <a:endParaRPr lang="cs-CZ" sz="2000" dirty="0"/>
          </a:p>
          <a:p>
            <a:r>
              <a:rPr lang="cs-CZ" sz="2000" b="1" dirty="0"/>
              <a:t>Vyrovnaná energetická bilance: </a:t>
            </a:r>
            <a:r>
              <a:rPr lang="cs-CZ" sz="2000" dirty="0"/>
              <a:t>příjem energie = výdej energie</a:t>
            </a:r>
          </a:p>
          <a:p>
            <a:r>
              <a:rPr lang="cs-CZ" sz="2000" b="1" dirty="0"/>
              <a:t>Pozitivní energetická bilance: </a:t>
            </a:r>
            <a:r>
              <a:rPr lang="cs-CZ" sz="2000" dirty="0"/>
              <a:t>příjem energie &gt; výdej energie</a:t>
            </a:r>
          </a:p>
          <a:p>
            <a:r>
              <a:rPr lang="cs-CZ" sz="2000" b="1" dirty="0"/>
              <a:t>Negativní energetická bilance: </a:t>
            </a:r>
            <a:r>
              <a:rPr lang="cs-CZ" sz="2000" dirty="0"/>
              <a:t>příjem energie &lt; výdej energie</a:t>
            </a:r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691436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899AF2F-AF85-7D42-B443-7E23309C29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8C7D0B5-242F-E84A-B214-C3C40B533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GIT (gastrointestinální trakt) II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7BBB954-5B5C-9944-92A5-99ED42DBF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/>
              <a:t>3. Vylučování (exkrece)</a:t>
            </a:r>
            <a:r>
              <a:rPr lang="en-US" sz="2000" dirty="0"/>
              <a:t>​</a:t>
            </a:r>
          </a:p>
          <a:p>
            <a:pPr lvl="1"/>
            <a:r>
              <a:rPr lang="cs-CZ" dirty="0"/>
              <a:t>odstraňování  nestrávených zbytků potravy a  zplodin metabolismu</a:t>
            </a:r>
            <a:r>
              <a:rPr lang="en-US" dirty="0"/>
              <a:t>​</a:t>
            </a:r>
          </a:p>
          <a:p>
            <a:pPr lvl="1"/>
            <a:r>
              <a:rPr lang="cs-CZ" dirty="0"/>
              <a:t>vyměšování (defekace)</a:t>
            </a:r>
            <a:endParaRPr lang="en-US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54016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F230ED8-CC6E-5844-9436-2B726395B6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303034-9EC5-1F4B-80D0-D2F8EEEDA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Tvorba energie v organismu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5CB3B0B3-5B77-F245-A5AC-184F45DB1F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0" y="1822345"/>
            <a:ext cx="6921166" cy="478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81860985-4E29-2642-9F98-EDDCB2719F5F}"/>
              </a:ext>
            </a:extLst>
          </p:cNvPr>
          <p:cNvSpPr/>
          <p:nvPr/>
        </p:nvSpPr>
        <p:spPr bwMode="auto">
          <a:xfrm>
            <a:off x="3993400" y="3466907"/>
            <a:ext cx="934200" cy="749300"/>
          </a:xfrm>
          <a:prstGeom prst="ellipse">
            <a:avLst/>
          </a:prstGeom>
          <a:noFill/>
          <a:ln w="9525" cap="flat" cmpd="sng" algn="ctr">
            <a:solidFill>
              <a:srgbClr val="F0192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E81CB9C-A05E-E048-A160-C7EEA6B4411B}"/>
              </a:ext>
            </a:extLst>
          </p:cNvPr>
          <p:cNvSpPr txBox="1"/>
          <p:nvPr/>
        </p:nvSpPr>
        <p:spPr>
          <a:xfrm>
            <a:off x="1257300" y="6110668"/>
            <a:ext cx="904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latin typeface="+mn-lt"/>
              </a:rPr>
              <a:t>ATP = adenosintrifosfát: </a:t>
            </a:r>
            <a:r>
              <a:rPr lang="cs-CZ" sz="1800" dirty="0"/>
              <a:t>zajišťuje skladování a přenos chemické volné </a:t>
            </a:r>
            <a:r>
              <a:rPr lang="cs-CZ" sz="1800" b="1" dirty="0"/>
              <a:t>energie</a:t>
            </a:r>
            <a:r>
              <a:rPr lang="cs-CZ" sz="1800" dirty="0"/>
              <a:t> v buňce</a:t>
            </a:r>
            <a:endParaRPr lang="cs-CZ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1991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BEC1075-7966-384C-A7F2-57715CA4EE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2FB5AD5-9D26-B148-BEFB-E85C1829A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Regulace metabolismu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84D57AE-8C46-7F4F-B907-58AA6F7F1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Komplex </a:t>
            </a:r>
            <a:r>
              <a:rPr lang="cs-CZ" dirty="0" err="1"/>
              <a:t>neurohumorálních</a:t>
            </a:r>
            <a:r>
              <a:rPr lang="cs-CZ" dirty="0"/>
              <a:t> dějů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24E18C8-748C-FC45-AEC9-CA1C31F68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00" y="2364626"/>
            <a:ext cx="72898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500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966B44-5CE6-0048-87D5-468B6CDC98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F668119-FD4E-804F-A563-BF6F7FBAE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Glykemie</a:t>
            </a:r>
          </a:p>
        </p:txBody>
      </p:sp>
      <p:pic>
        <p:nvPicPr>
          <p:cNvPr id="8" name="Zástupný obsah 7" descr="Obsah obrázku stůl&#10;&#10;Popis byl vytvořen automaticky">
            <a:extLst>
              <a:ext uri="{FF2B5EF4-FFF2-40B4-BE49-F238E27FC236}">
                <a16:creationId xmlns:a16="http://schemas.microsoft.com/office/drawing/2014/main" id="{CC8C4E28-2EA3-2D4A-9B1B-FBB9099202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00" y="2713899"/>
            <a:ext cx="5901935" cy="3867875"/>
          </a:xfr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A7431105-97B7-C846-A7C0-7F088E0DA29E}"/>
              </a:ext>
            </a:extLst>
          </p:cNvPr>
          <p:cNvSpPr txBox="1"/>
          <p:nvPr/>
        </p:nvSpPr>
        <p:spPr>
          <a:xfrm>
            <a:off x="720000" y="1588443"/>
            <a:ext cx="102286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latin typeface="+mn-lt"/>
              </a:rPr>
              <a:t>Glykemie = hladina glukózy v krvi, přísně regulována řadou mechanismů</a:t>
            </a:r>
          </a:p>
          <a:p>
            <a:endParaRPr lang="cs-CZ" sz="2000" dirty="0">
              <a:latin typeface="+mn-lt"/>
            </a:endParaRPr>
          </a:p>
          <a:p>
            <a:r>
              <a:rPr lang="cs-CZ" sz="2000" dirty="0">
                <a:latin typeface="+mn-lt"/>
              </a:rPr>
              <a:t>Norma: 3,9–5,6 </a:t>
            </a:r>
            <a:r>
              <a:rPr lang="cs-CZ" sz="2000" dirty="0" err="1">
                <a:latin typeface="+mn-lt"/>
              </a:rPr>
              <a:t>mmol</a:t>
            </a:r>
            <a:r>
              <a:rPr lang="cs-CZ" sz="2000" dirty="0">
                <a:latin typeface="+mn-lt"/>
              </a:rPr>
              <a:t>/l nalačno a po jídle nižší než 10 </a:t>
            </a:r>
            <a:r>
              <a:rPr lang="cs-CZ" sz="2000" dirty="0" err="1">
                <a:latin typeface="+mn-lt"/>
              </a:rPr>
              <a:t>mmol</a:t>
            </a:r>
            <a:r>
              <a:rPr lang="cs-CZ" sz="2000" dirty="0">
                <a:latin typeface="+mn-lt"/>
              </a:rPr>
              <a:t>/l</a:t>
            </a:r>
          </a:p>
          <a:p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65876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B037AC-227D-4D4B-B19A-D694EB6995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91EE183-C7CE-304D-9A83-12526944B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000" y="3203212"/>
            <a:ext cx="3852000" cy="451576"/>
          </a:xfrm>
        </p:spPr>
        <p:txBody>
          <a:bodyPr/>
          <a:lstStyle/>
          <a:p>
            <a:r>
              <a:rPr lang="cs-CZ" sz="8800" dirty="0"/>
              <a:t>Dotazy</a:t>
            </a:r>
          </a:p>
        </p:txBody>
      </p:sp>
    </p:spTree>
    <p:extLst>
      <p:ext uri="{BB962C8B-B14F-4D97-AF65-F5344CB8AC3E}">
        <p14:creationId xmlns:p14="http://schemas.microsoft.com/office/powerpoint/2010/main" val="4397151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B037AC-227D-4D4B-B19A-D694EB6995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91EE183-C7CE-304D-9A83-12526944B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850" y="3203212"/>
            <a:ext cx="8242300" cy="451576"/>
          </a:xfrm>
        </p:spPr>
        <p:txBody>
          <a:bodyPr/>
          <a:lstStyle/>
          <a:p>
            <a:r>
              <a:rPr lang="cs-CZ" sz="660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695252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562AFD7-9DB7-054B-8ADD-21EFB712AA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6</a:t>
            </a:fld>
            <a:endParaRPr lang="cs-CZ" altLang="cs-CZ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15F5309-CD59-1D45-A81C-36690F3AAF44}"/>
              </a:ext>
            </a:extLst>
          </p:cNvPr>
          <p:cNvPicPr>
            <a:picLocks noGrp="1" noChangeAspect="1" noChangeArrowheads="1"/>
          </p:cNvPicPr>
          <p:nvPr>
            <p:ph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9994" y="572228"/>
            <a:ext cx="7113979" cy="513985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E414B79-8984-804E-9E66-10D06EF3F9EB}"/>
              </a:ext>
            </a:extLst>
          </p:cNvPr>
          <p:cNvSpPr txBox="1"/>
          <p:nvPr/>
        </p:nvSpPr>
        <p:spPr>
          <a:xfrm>
            <a:off x="7562959" y="2584158"/>
            <a:ext cx="3748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>
                <a:latin typeface="+mn-lt"/>
              </a:rPr>
              <a:t>LUMEN (prostředí střeva)</a:t>
            </a:r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B44B2597-98D2-A64A-97E1-5E1C56BA924E}"/>
              </a:ext>
            </a:extLst>
          </p:cNvPr>
          <p:cNvCxnSpPr/>
          <p:nvPr/>
        </p:nvCxnSpPr>
        <p:spPr bwMode="auto">
          <a:xfrm flipH="1">
            <a:off x="5957184" y="2784213"/>
            <a:ext cx="1605775" cy="2762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3D5ED4E-364A-2147-89AA-FBDD2DEA1E21}"/>
              </a:ext>
            </a:extLst>
          </p:cNvPr>
          <p:cNvSpPr txBox="1"/>
          <p:nvPr/>
        </p:nvSpPr>
        <p:spPr>
          <a:xfrm>
            <a:off x="7562959" y="3940723"/>
            <a:ext cx="4194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800" dirty="0">
                <a:latin typeface="+mn-lt"/>
              </a:rPr>
              <a:t>ENTEROCYTY (buňky střevní sliznice)</a:t>
            </a: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09F19B4F-B2E1-2F43-8067-3F214629B72C}"/>
              </a:ext>
            </a:extLst>
          </p:cNvPr>
          <p:cNvCxnSpPr/>
          <p:nvPr/>
        </p:nvCxnSpPr>
        <p:spPr bwMode="auto">
          <a:xfrm flipH="1" flipV="1">
            <a:off x="5296829" y="3797498"/>
            <a:ext cx="2266130" cy="32789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54614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8E51F11-30BB-1041-9668-56F98BC4CF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8C3A909D-2E06-534F-B72D-6FC41BD93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Stěna trávící trubice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0DCBE49-D024-5D45-80E3-20DA5FC2D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117" y="1433678"/>
            <a:ext cx="10753200" cy="2555077"/>
          </a:xfrm>
        </p:spPr>
        <p:txBody>
          <a:bodyPr/>
          <a:lstStyle/>
          <a:p>
            <a:r>
              <a:rPr lang="cs-CZ" sz="2000" b="1" dirty="0"/>
              <a:t>1. Vnitřní vrstva </a:t>
            </a:r>
            <a:r>
              <a:rPr lang="en-US" sz="2000" dirty="0"/>
              <a:t>​</a:t>
            </a:r>
          </a:p>
          <a:p>
            <a:pPr lvl="1"/>
            <a:r>
              <a:rPr lang="cs-CZ" dirty="0"/>
              <a:t>tvoří ji sliznice (</a:t>
            </a:r>
            <a:r>
              <a:rPr lang="cs-CZ" dirty="0" err="1"/>
              <a:t>mukóza</a:t>
            </a:r>
            <a:r>
              <a:rPr lang="cs-CZ" dirty="0"/>
              <a:t>) </a:t>
            </a:r>
            <a:r>
              <a:rPr lang="cs-CZ" b="1" dirty="0"/>
              <a:t>– </a:t>
            </a:r>
            <a:r>
              <a:rPr lang="cs-CZ" dirty="0"/>
              <a:t>produkuje hlen</a:t>
            </a:r>
            <a:r>
              <a:rPr lang="cs-CZ" b="1" dirty="0"/>
              <a:t> </a:t>
            </a:r>
            <a:r>
              <a:rPr lang="cs-CZ" b="1" u="sng" dirty="0"/>
              <a:t>(mucin),</a:t>
            </a:r>
            <a:r>
              <a:rPr lang="cs-CZ" b="1" dirty="0"/>
              <a:t> </a:t>
            </a:r>
            <a:r>
              <a:rPr lang="cs-CZ" dirty="0"/>
              <a:t>povrch hladký/zřasený</a:t>
            </a:r>
            <a:r>
              <a:rPr lang="en-US" dirty="0"/>
              <a:t>​</a:t>
            </a:r>
          </a:p>
          <a:p>
            <a:r>
              <a:rPr lang="cs-CZ" sz="2000" b="1" dirty="0"/>
              <a:t>2. Podslizniční vrstva</a:t>
            </a:r>
            <a:r>
              <a:rPr lang="cs-CZ" sz="2000" dirty="0"/>
              <a:t> </a:t>
            </a:r>
            <a:r>
              <a:rPr lang="en-US" sz="2000" dirty="0"/>
              <a:t>​</a:t>
            </a:r>
          </a:p>
          <a:p>
            <a:pPr lvl="1"/>
            <a:r>
              <a:rPr lang="cs-CZ" dirty="0"/>
              <a:t>tvoří ji </a:t>
            </a:r>
            <a:r>
              <a:rPr lang="cs-CZ" dirty="0" err="1"/>
              <a:t>submukóza</a:t>
            </a:r>
            <a:r>
              <a:rPr lang="cs-CZ" dirty="0"/>
              <a:t> – obsahující krevní cévy, nervovou pleteň a žlázky odpovídající za sekreci trávicích enzymů</a:t>
            </a:r>
            <a:r>
              <a:rPr lang="en-US" dirty="0"/>
              <a:t>​</a:t>
            </a:r>
          </a:p>
          <a:p>
            <a:r>
              <a:rPr lang="cs-CZ" sz="2000" b="1" dirty="0"/>
              <a:t>3. Vnitřní vrstva svaloviny</a:t>
            </a:r>
            <a:r>
              <a:rPr lang="cs-CZ" sz="2000" dirty="0"/>
              <a:t> </a:t>
            </a:r>
            <a:r>
              <a:rPr lang="en-US" sz="2000" dirty="0"/>
              <a:t>​</a:t>
            </a:r>
          </a:p>
          <a:p>
            <a:pPr lvl="1"/>
            <a:r>
              <a:rPr lang="cs-CZ" dirty="0"/>
              <a:t>tvoří ji cirkulární svalovina – místní pohyby</a:t>
            </a:r>
            <a:r>
              <a:rPr lang="en-US" dirty="0"/>
              <a:t>​</a:t>
            </a:r>
          </a:p>
          <a:p>
            <a:r>
              <a:rPr lang="cs-CZ" sz="2000" b="1" dirty="0"/>
              <a:t>4. Vnější vrstva svaloviny</a:t>
            </a:r>
            <a:r>
              <a:rPr lang="cs-CZ" sz="2000" dirty="0"/>
              <a:t> </a:t>
            </a:r>
            <a:r>
              <a:rPr lang="en-US" sz="2000" dirty="0"/>
              <a:t>​</a:t>
            </a:r>
          </a:p>
          <a:p>
            <a:pPr lvl="1"/>
            <a:r>
              <a:rPr lang="cs-CZ" dirty="0"/>
              <a:t>tvoří ji svalovina podélná - peristaltické pohyby</a:t>
            </a:r>
            <a:r>
              <a:rPr lang="en-US" dirty="0"/>
              <a:t>​</a:t>
            </a:r>
          </a:p>
          <a:p>
            <a:pPr lvl="1"/>
            <a:r>
              <a:rPr lang="cs-CZ" dirty="0"/>
              <a:t>mezi dvěma vrstvami svaloviny je další nervová pleteň </a:t>
            </a:r>
          </a:p>
          <a:p>
            <a:r>
              <a:rPr lang="cs-CZ" sz="2000" b="1" dirty="0"/>
              <a:t>5. Serózní blána</a:t>
            </a:r>
            <a:r>
              <a:rPr lang="cs-CZ" sz="2000" dirty="0"/>
              <a:t> </a:t>
            </a:r>
            <a:r>
              <a:rPr lang="en-US" sz="2000" dirty="0"/>
              <a:t>​</a:t>
            </a:r>
          </a:p>
          <a:p>
            <a:pPr lvl="1"/>
            <a:r>
              <a:rPr lang="cs-CZ" dirty="0"/>
              <a:t>její pomocí se přivádí k trávicí trubici cévy (arterie, žíly, lymfatické cévy) </a:t>
            </a:r>
            <a:r>
              <a:rPr lang="en-US" dirty="0"/>
              <a:t>​</a:t>
            </a:r>
          </a:p>
          <a:p>
            <a:pPr lvl="1"/>
            <a:r>
              <a:rPr lang="cs-CZ" dirty="0"/>
              <a:t>v dutině </a:t>
            </a:r>
            <a:r>
              <a:rPr lang="cs-CZ" dirty="0" err="1"/>
              <a:t>bříšní</a:t>
            </a:r>
            <a:r>
              <a:rPr lang="cs-CZ" dirty="0"/>
              <a:t> je tvořená peritoneem </a:t>
            </a:r>
            <a:endParaRPr lang="sk-SK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457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4B904C0-F92B-A44D-9A06-5E37D1AEFE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9E31ECC-C6CF-A141-AE9C-7679775C7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Stěna trávící trubice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81A68173-D60F-7E44-8B77-889B02F6F3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093" y="1669971"/>
            <a:ext cx="6429856" cy="4423023"/>
          </a:xfr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9711BC8A-2828-D940-9DC7-856F66BD51A6}"/>
              </a:ext>
            </a:extLst>
          </p:cNvPr>
          <p:cNvSpPr txBox="1"/>
          <p:nvPr/>
        </p:nvSpPr>
        <p:spPr>
          <a:xfrm>
            <a:off x="8749310" y="5754440"/>
            <a:ext cx="1841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dirty="0">
                <a:latin typeface="+mn-lt"/>
                <a:hlinkClick r:id="rId3"/>
              </a:rPr>
              <a:t>Zdroj obrázku</a:t>
            </a:r>
            <a:endParaRPr lang="cs-CZ" sz="1600" dirty="0">
              <a:latin typeface="+mn-lt"/>
            </a:endParaRP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3316DE-6F8F-3C42-9AA4-71A3D2C150DC}"/>
              </a:ext>
            </a:extLst>
          </p:cNvPr>
          <p:cNvCxnSpPr/>
          <p:nvPr/>
        </p:nvCxnSpPr>
        <p:spPr bwMode="auto">
          <a:xfrm flipH="1">
            <a:off x="2308302" y="2497873"/>
            <a:ext cx="138275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3361295-7FAE-0C4D-9D69-C606FF804687}"/>
              </a:ext>
            </a:extLst>
          </p:cNvPr>
          <p:cNvSpPr txBox="1"/>
          <p:nvPr/>
        </p:nvSpPr>
        <p:spPr>
          <a:xfrm>
            <a:off x="3133493" y="1882319"/>
            <a:ext cx="334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400" dirty="0">
                <a:latin typeface="+mn-lt"/>
              </a:rPr>
              <a:t>1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884BE92-6B2A-8744-9E51-8B037E13F541}"/>
              </a:ext>
            </a:extLst>
          </p:cNvPr>
          <p:cNvSpPr txBox="1"/>
          <p:nvPr/>
        </p:nvSpPr>
        <p:spPr>
          <a:xfrm>
            <a:off x="2118732" y="3429000"/>
            <a:ext cx="334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400" dirty="0">
                <a:latin typeface="+mn-lt"/>
              </a:rPr>
              <a:t>2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6FACD177-3F1A-AE43-BCAB-B80C28276C46}"/>
              </a:ext>
            </a:extLst>
          </p:cNvPr>
          <p:cNvSpPr txBox="1"/>
          <p:nvPr/>
        </p:nvSpPr>
        <p:spPr>
          <a:xfrm>
            <a:off x="2263697" y="4393580"/>
            <a:ext cx="334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400" dirty="0">
                <a:latin typeface="+mn-lt"/>
              </a:rPr>
              <a:t>3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CF6982B5-DAC3-8D42-A904-380D77CC69E1}"/>
              </a:ext>
            </a:extLst>
          </p:cNvPr>
          <p:cNvSpPr txBox="1"/>
          <p:nvPr/>
        </p:nvSpPr>
        <p:spPr>
          <a:xfrm>
            <a:off x="7248293" y="5188029"/>
            <a:ext cx="334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400" dirty="0">
                <a:latin typeface="+mn-lt"/>
              </a:rPr>
              <a:t>4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5F32F271-BEFF-3A49-B1D1-BA098BF19CBF}"/>
              </a:ext>
            </a:extLst>
          </p:cNvPr>
          <p:cNvSpPr txBox="1"/>
          <p:nvPr/>
        </p:nvSpPr>
        <p:spPr>
          <a:xfrm>
            <a:off x="6278136" y="5754440"/>
            <a:ext cx="334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200" dirty="0">
                <a:latin typeface="+mn-lt"/>
              </a:rPr>
              <a:t>5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41E335CE-170B-9843-9A25-CBFC8CCD5942}"/>
              </a:ext>
            </a:extLst>
          </p:cNvPr>
          <p:cNvSpPr txBox="1"/>
          <p:nvPr/>
        </p:nvSpPr>
        <p:spPr>
          <a:xfrm>
            <a:off x="7296273" y="5657832"/>
            <a:ext cx="334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400" dirty="0">
                <a:latin typeface="+mn-lt"/>
              </a:rPr>
              <a:t>*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D5CA8E3D-0EC4-9B49-9CAE-9138C7F931F7}"/>
              </a:ext>
            </a:extLst>
          </p:cNvPr>
          <p:cNvSpPr txBox="1"/>
          <p:nvPr/>
        </p:nvSpPr>
        <p:spPr>
          <a:xfrm>
            <a:off x="2118732" y="6200111"/>
            <a:ext cx="3558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400" dirty="0">
                <a:latin typeface="+mn-lt"/>
              </a:rPr>
              <a:t>*Tvoří onu serózní blánu (pobřišnici)</a:t>
            </a:r>
          </a:p>
        </p:txBody>
      </p:sp>
    </p:spTree>
    <p:extLst>
      <p:ext uri="{BB962C8B-B14F-4D97-AF65-F5344CB8AC3E}">
        <p14:creationId xmlns:p14="http://schemas.microsoft.com/office/powerpoint/2010/main" val="1820728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43E4F6E-2AA0-064B-A009-C310A4B9F6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4BCFC8A-7FC8-A946-A007-C180428D4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Trávení a vstřebávání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A1F0764-2A03-A648-9333-16888D46D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/>
              <a:t>Trávení</a:t>
            </a:r>
            <a:r>
              <a:rPr lang="cs-CZ" sz="2000" dirty="0"/>
              <a:t> = proces chemického štěpení (hydrolýza) potravy za přítomnosti bílkovinných enzymů, zejména v tenkém střevě</a:t>
            </a:r>
            <a:r>
              <a:rPr lang="en-US" sz="2000" dirty="0"/>
              <a:t>​</a:t>
            </a:r>
          </a:p>
          <a:p>
            <a:r>
              <a:rPr lang="cs-CZ" sz="2000" b="1" dirty="0"/>
              <a:t>Vstřebávání</a:t>
            </a:r>
            <a:r>
              <a:rPr lang="cs-CZ" sz="2000" dirty="0"/>
              <a:t> = přechod rozštěpených živin (AK, MK, monosacharidy apod.) sliznicí tenkého střeva do tekutin vnitřního prostředí (krev, lymfa)</a:t>
            </a:r>
            <a:r>
              <a:rPr lang="en-US" sz="2000" dirty="0"/>
              <a:t>​</a:t>
            </a:r>
          </a:p>
          <a:p>
            <a:r>
              <a:rPr lang="cs-CZ" sz="2000" b="1" dirty="0"/>
              <a:t>Funkční jednotka GIT: </a:t>
            </a:r>
            <a:r>
              <a:rPr lang="cs-CZ" sz="2000" dirty="0" err="1"/>
              <a:t>enterocyt</a:t>
            </a:r>
            <a:r>
              <a:rPr lang="cs-CZ" sz="2000" dirty="0"/>
              <a:t> (trávení, resorpce, sekrece)</a:t>
            </a:r>
            <a:r>
              <a:rPr lang="en-US" sz="2000" dirty="0"/>
              <a:t>​</a:t>
            </a:r>
          </a:p>
          <a:p>
            <a:r>
              <a:rPr lang="cs-CZ" sz="2000" b="1" dirty="0"/>
              <a:t>Resorpční jednotka: </a:t>
            </a:r>
            <a:r>
              <a:rPr lang="cs-CZ" sz="2000" dirty="0"/>
              <a:t>klk (klky zvětšují plochu pro resorpci, na povrchu jsou mikroklky tvořící kartáčový lem, uvnitř lymfatické a krevní cévy)</a:t>
            </a:r>
            <a:r>
              <a:rPr lang="en-US" sz="2000" dirty="0"/>
              <a:t>​</a:t>
            </a:r>
          </a:p>
          <a:p>
            <a:r>
              <a:rPr lang="cs-CZ" sz="2000" b="1" dirty="0"/>
              <a:t>Přestup látek: </a:t>
            </a:r>
            <a:r>
              <a:rPr lang="cs-CZ" sz="2000" dirty="0"/>
              <a:t>difuzí, </a:t>
            </a:r>
            <a:r>
              <a:rPr lang="cs-CZ" sz="2000" dirty="0" err="1"/>
              <a:t>facilitovanou</a:t>
            </a:r>
            <a:r>
              <a:rPr lang="cs-CZ" sz="2000" dirty="0"/>
              <a:t> difuzí, aktivním transportem (Na-K pumpa, za využití energie)</a:t>
            </a:r>
            <a:endParaRPr lang="en-US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884815798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sport-prezentace-16-9-cz-v11.potx" id="{68C0F6E9-3E3D-43EF-AA8F-59803821B974}" vid="{5DFD00D7-A41E-477F-8575-56E3B6857AA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269</TotalTime>
  <Words>1950</Words>
  <Application>Microsoft Macintosh PowerPoint</Application>
  <PresentationFormat>Širokoúhlá obrazovka</PresentationFormat>
  <Paragraphs>346</Paragraphs>
  <Slides>54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58" baseType="lpstr">
      <vt:lpstr>Arial</vt:lpstr>
      <vt:lpstr>Tahoma</vt:lpstr>
      <vt:lpstr>Wingdings</vt:lpstr>
      <vt:lpstr>Prezentace_MU_CZ</vt:lpstr>
      <vt:lpstr>Trávení a metabolismus</vt:lpstr>
      <vt:lpstr>Trávení</vt:lpstr>
      <vt:lpstr>Strava</vt:lpstr>
      <vt:lpstr>Funkce GIT (gastrointestinální trakt) I</vt:lpstr>
      <vt:lpstr>Funkce GIT (gastrointestinální trakt) II</vt:lpstr>
      <vt:lpstr>Prezentace aplikace PowerPoint</vt:lpstr>
      <vt:lpstr>Stěna trávící trubice</vt:lpstr>
      <vt:lpstr>Stěna trávící trubice</vt:lpstr>
      <vt:lpstr>Trávení a vstřebávání</vt:lpstr>
      <vt:lpstr>Motilita GIT</vt:lpstr>
      <vt:lpstr>Krevní zásobení GIT</vt:lpstr>
      <vt:lpstr>Kde je krev?</vt:lpstr>
      <vt:lpstr>Jednotlivé části GIT</vt:lpstr>
      <vt:lpstr>Dutina ústní</vt:lpstr>
      <vt:lpstr>Jícen</vt:lpstr>
      <vt:lpstr>Žaludek</vt:lpstr>
      <vt:lpstr>Tenké střevo</vt:lpstr>
      <vt:lpstr>Pankreas (slinivka břišní)</vt:lpstr>
      <vt:lpstr>Tlusté střevo I</vt:lpstr>
      <vt:lpstr>Tlusté střevo II</vt:lpstr>
      <vt:lpstr>Makroživiny – podrobněji</vt:lpstr>
      <vt:lpstr>Sacharidy</vt:lpstr>
      <vt:lpstr>Trávení sacharidů</vt:lpstr>
      <vt:lpstr>Trávení sacharidů</vt:lpstr>
      <vt:lpstr>Trávení sacharidů</vt:lpstr>
      <vt:lpstr>Tuky</vt:lpstr>
      <vt:lpstr>Tuky</vt:lpstr>
      <vt:lpstr>Zastoupení MK ve vybraných olejích</vt:lpstr>
      <vt:lpstr>Trávení tuků</vt:lpstr>
      <vt:lpstr>Trávení tuků</vt:lpstr>
      <vt:lpstr>Trávení tuků</vt:lpstr>
      <vt:lpstr>Vstřebávání tuků</vt:lpstr>
      <vt:lpstr>Vstřebávání tuků</vt:lpstr>
      <vt:lpstr>Lipoproteiny v krevním řečišti (zajímavost)</vt:lpstr>
      <vt:lpstr>Bílkoviny</vt:lpstr>
      <vt:lpstr>Bílkoviny ve výživě</vt:lpstr>
      <vt:lpstr>Trávení bílkovin</vt:lpstr>
      <vt:lpstr>Trávení bílkovin</vt:lpstr>
      <vt:lpstr>Trávení bílkovin</vt:lpstr>
      <vt:lpstr>Trávení bílkovin</vt:lpstr>
      <vt:lpstr>Prezentace aplikace PowerPoint</vt:lpstr>
      <vt:lpstr>Metabolismus</vt:lpstr>
      <vt:lpstr>Metabolismus</vt:lpstr>
      <vt:lpstr>Kolísání anabolických a katabolických reakcí během dne</vt:lpstr>
      <vt:lpstr>Období po jídle: anabolismus</vt:lpstr>
      <vt:lpstr>Období nalačno: katabolismus</vt:lpstr>
      <vt:lpstr>Glukóza</vt:lpstr>
      <vt:lpstr>Energie v těle</vt:lpstr>
      <vt:lpstr>Energetická bilance</vt:lpstr>
      <vt:lpstr>Tvorba energie v organismu</vt:lpstr>
      <vt:lpstr>Regulace metabolismu</vt:lpstr>
      <vt:lpstr>Glykemie</vt:lpstr>
      <vt:lpstr>Dotazy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Trávení a metabolismus</dc:title>
  <dc:creator>Kristýna Dvořáková</dc:creator>
  <cp:lastModifiedBy>Kristýna Dvořáková</cp:lastModifiedBy>
  <cp:revision>3</cp:revision>
  <cp:lastPrinted>1601-01-01T00:00:00Z</cp:lastPrinted>
  <dcterms:created xsi:type="dcterms:W3CDTF">2022-04-02T06:20:52Z</dcterms:created>
  <dcterms:modified xsi:type="dcterms:W3CDTF">2022-04-02T14:08:14Z</dcterms:modified>
</cp:coreProperties>
</file>