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D4FF"/>
    <a:srgbClr val="A3E7FF"/>
    <a:srgbClr val="1DC4FF"/>
    <a:srgbClr val="65D7FF"/>
    <a:srgbClr val="003399"/>
    <a:srgbClr val="00287D"/>
    <a:srgbClr val="0066CC"/>
    <a:srgbClr val="3333C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105" d="100"/>
          <a:sy n="105" d="100"/>
        </p:scale>
        <p:origin x="127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85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cs-CZ" altLang="cs-CZ" noProof="0" dirty="0" smtClean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0247" y="2049353"/>
            <a:ext cx="7518400" cy="2663825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cs-CZ" dirty="0"/>
              <a:t>Studijní obor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Bc. </a:t>
            </a:r>
            <a:r>
              <a:rPr lang="cs-CZ" sz="3600" dirty="0" smtClean="0"/>
              <a:t>Regenerace </a:t>
            </a:r>
            <a:r>
              <a:rPr lang="cs-CZ" sz="3600" dirty="0"/>
              <a:t>a výživa </a:t>
            </a:r>
            <a:r>
              <a:rPr lang="cs-CZ" sz="3600" dirty="0" smtClean="0"/>
              <a:t>ve sportu</a:t>
            </a:r>
            <a:br>
              <a:rPr lang="cs-CZ" sz="3600" dirty="0" smtClean="0"/>
            </a:br>
            <a:r>
              <a:rPr lang="cs-CZ" sz="3600" dirty="0" err="1" smtClean="0"/>
              <a:t>NMgr</a:t>
            </a:r>
            <a:r>
              <a:rPr lang="cs-CZ" sz="3600" dirty="0" smtClean="0"/>
              <a:t>. Aplikovaná kineziologie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Statistika 2017/18 - APKIN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781083"/>
            <a:ext cx="8082321" cy="1567459"/>
          </a:xfrm>
        </p:spPr>
        <p:txBody>
          <a:bodyPr/>
          <a:lstStyle/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339816"/>
              </p:ext>
            </p:extLst>
          </p:nvPr>
        </p:nvGraphicFramePr>
        <p:xfrm>
          <a:off x="509587" y="1773238"/>
          <a:ext cx="8082321" cy="157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0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1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10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Počet přihlášek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10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Přijato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BD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B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0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Zapsáno ke studiu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09588" y="3644309"/>
            <a:ext cx="8082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87D"/>
                </a:solidFill>
                <a:latin typeface="+mn-lt"/>
              </a:rPr>
              <a:t>Přijímací zkoušky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sz="2000" b="1" dirty="0" smtClean="0"/>
              <a:t>písemný test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sz="2000" dirty="0" smtClean="0"/>
              <a:t>oblasti vychází ze SZZ RVS:</a:t>
            </a:r>
          </a:p>
          <a:p>
            <a:pPr marL="1077913" lvl="1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sz="2000" dirty="0" smtClean="0"/>
              <a:t>Regenerace a výživa</a:t>
            </a:r>
          </a:p>
          <a:p>
            <a:pPr marL="1077913" lvl="1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sz="2000" dirty="0" smtClean="0"/>
              <a:t>Sportovní trénink</a:t>
            </a:r>
          </a:p>
          <a:p>
            <a:pPr marL="1077913" lvl="1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sz="2000" dirty="0" smtClean="0"/>
              <a:t>Základy společenských věd</a:t>
            </a:r>
          </a:p>
          <a:p>
            <a:pPr marL="1077913" lvl="1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sz="2000" dirty="0" smtClean="0"/>
              <a:t>Lékařsko-biologické vědy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5319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Prostor pro vaše dotazy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5" name="Picture 2" descr="E:\Vnější vztahy_Foto_FSpS\foto_propagace_rektorat (P.Hudcova)\FOTO\Sport life\Sportlife RVS\_DSC6522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2017713"/>
            <a:ext cx="5486400" cy="41148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7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Regenerace a výživa ve sportu (RVS)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0850">
              <a:spcBef>
                <a:spcPts val="400"/>
              </a:spcBef>
              <a:buClr>
                <a:srgbClr val="0070C0"/>
              </a:buClr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Délka studia: 3 roky</a:t>
            </a:r>
          </a:p>
          <a:p>
            <a:pPr marL="450850">
              <a:spcBef>
                <a:spcPts val="400"/>
              </a:spcBef>
              <a:buClr>
                <a:srgbClr val="0070C0"/>
              </a:buClr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Forma studia: prezenční i kombinovaná</a:t>
            </a:r>
          </a:p>
          <a:p>
            <a:pPr marL="450850">
              <a:spcBef>
                <a:spcPts val="400"/>
              </a:spcBef>
              <a:buClr>
                <a:srgbClr val="0070C0"/>
              </a:buClr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Garant oboru: </a:t>
            </a:r>
            <a:r>
              <a:rPr lang="cs-CZ" altLang="cs-CZ" sz="2000" dirty="0" smtClean="0">
                <a:solidFill>
                  <a:srgbClr val="000000"/>
                </a:solidFill>
                <a:ea typeface="SimSun" pitchFamily="2" charset="-122"/>
              </a:rPr>
              <a:t>dr</a:t>
            </a: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. </a:t>
            </a:r>
            <a:r>
              <a:rPr lang="cs-CZ" altLang="cs-CZ" sz="2000" dirty="0" smtClean="0">
                <a:solidFill>
                  <a:srgbClr val="000000"/>
                </a:solidFill>
                <a:ea typeface="SimSun" pitchFamily="2" charset="-122"/>
              </a:rPr>
              <a:t>Iva </a:t>
            </a:r>
            <a:r>
              <a:rPr lang="cs-CZ" altLang="cs-CZ" sz="2000" dirty="0" err="1" smtClean="0">
                <a:solidFill>
                  <a:srgbClr val="000000"/>
                </a:solidFill>
                <a:ea typeface="SimSun" pitchFamily="2" charset="-122"/>
              </a:rPr>
              <a:t>Hrnčiříková</a:t>
            </a:r>
            <a:endParaRPr lang="cs-CZ" altLang="cs-CZ" sz="2000" dirty="0">
              <a:solidFill>
                <a:srgbClr val="000000"/>
              </a:solidFill>
              <a:ea typeface="SimSun" pitchFamily="2" charset="-122"/>
            </a:endParaRPr>
          </a:p>
          <a:p>
            <a:endParaRPr lang="cs-CZ" altLang="cs-CZ" dirty="0"/>
          </a:p>
        </p:txBody>
      </p:sp>
      <p:pic>
        <p:nvPicPr>
          <p:cNvPr id="6" name="Picture 2" descr="E:\Vnější vztahy_Foto_FSpS\foto_propagace_rektorat (P.Hudcova)\FOTO\Sport life\Sportlife RVS\_DSC4228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43" y="3652175"/>
            <a:ext cx="3384376" cy="25382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zkouška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13903" y="2008569"/>
            <a:ext cx="8082321" cy="4114800"/>
          </a:xfrm>
        </p:spPr>
        <p:txBody>
          <a:bodyPr/>
          <a:lstStyle/>
          <a:p>
            <a:pPr>
              <a:spcBef>
                <a:spcPts val="400"/>
              </a:spcBef>
              <a:buClr>
                <a:srgbClr val="0070C0"/>
              </a:buClr>
            </a:pPr>
            <a:r>
              <a:rPr lang="cs-CZ" altLang="cs-CZ" sz="2000" dirty="0" smtClean="0">
                <a:solidFill>
                  <a:srgbClr val="003399"/>
                </a:solidFill>
                <a:ea typeface="SimSun" pitchFamily="2" charset="-122"/>
              </a:rPr>
              <a:t>20 % </a:t>
            </a:r>
            <a:r>
              <a:rPr lang="cs-CZ" altLang="cs-CZ" sz="2000" b="1" dirty="0">
                <a:solidFill>
                  <a:srgbClr val="003399"/>
                </a:solidFill>
                <a:ea typeface="SimSun" pitchFamily="2" charset="-122"/>
              </a:rPr>
              <a:t>Praktická přijímací zkouška</a:t>
            </a:r>
          </a:p>
          <a:p>
            <a:pPr lvl="1">
              <a:spcBef>
                <a:spcPts val="400"/>
              </a:spcBef>
              <a:buClr>
                <a:srgbClr val="0070C0"/>
              </a:buClr>
            </a:pPr>
            <a:r>
              <a:rPr lang="cs-CZ" altLang="cs-CZ" sz="2000" dirty="0" err="1">
                <a:solidFill>
                  <a:srgbClr val="000000"/>
                </a:solidFill>
                <a:ea typeface="SimSun" pitchFamily="2" charset="-122"/>
              </a:rPr>
              <a:t>Jacikův</a:t>
            </a: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 celostní motorický test</a:t>
            </a:r>
          </a:p>
          <a:p>
            <a:pPr lvl="1">
              <a:spcBef>
                <a:spcPts val="400"/>
              </a:spcBef>
              <a:buClr>
                <a:srgbClr val="0070C0"/>
              </a:buClr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max. 10 bodů</a:t>
            </a:r>
          </a:p>
          <a:p>
            <a:pPr marL="617220" lvl="1" indent="-342900">
              <a:spcBef>
                <a:spcPts val="400"/>
              </a:spcBef>
              <a:buClr>
                <a:srgbClr val="0070C0"/>
              </a:buClr>
              <a:buSzPct val="100000"/>
            </a:pPr>
            <a:endParaRPr lang="cs-CZ" altLang="cs-CZ" sz="2000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spcBef>
                <a:spcPts val="400"/>
              </a:spcBef>
              <a:buClr>
                <a:srgbClr val="0070C0"/>
              </a:buClr>
            </a:pPr>
            <a:endParaRPr lang="cs-CZ" altLang="cs-CZ" sz="2000" dirty="0">
              <a:solidFill>
                <a:srgbClr val="003399"/>
              </a:solidFill>
              <a:ea typeface="SimSun" pitchFamily="2" charset="-122"/>
            </a:endParaRPr>
          </a:p>
          <a:p>
            <a:pPr>
              <a:spcBef>
                <a:spcPts val="400"/>
              </a:spcBef>
              <a:buClr>
                <a:srgbClr val="0070C0"/>
              </a:buClr>
            </a:pPr>
            <a:r>
              <a:rPr lang="cs-CZ" altLang="cs-CZ" sz="2000" dirty="0" smtClean="0">
                <a:solidFill>
                  <a:srgbClr val="003399"/>
                </a:solidFill>
                <a:ea typeface="SimSun" pitchFamily="2" charset="-122"/>
              </a:rPr>
              <a:t>80 % </a:t>
            </a:r>
            <a:r>
              <a:rPr lang="cs-CZ" altLang="cs-CZ" sz="2000" b="1" dirty="0">
                <a:solidFill>
                  <a:srgbClr val="003399"/>
                </a:solidFill>
                <a:ea typeface="SimSun" pitchFamily="2" charset="-122"/>
              </a:rPr>
              <a:t>Oborový test z přírodních věd </a:t>
            </a:r>
          </a:p>
          <a:p>
            <a:pPr lvl="1">
              <a:spcBef>
                <a:spcPts val="400"/>
              </a:spcBef>
              <a:buClr>
                <a:srgbClr val="0070C0"/>
              </a:buClr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biologie + chemie</a:t>
            </a:r>
          </a:p>
          <a:p>
            <a:pPr lvl="1">
              <a:spcBef>
                <a:spcPts val="400"/>
              </a:spcBef>
              <a:buClr>
                <a:srgbClr val="0070C0"/>
              </a:buClr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percentil testu *</a:t>
            </a:r>
            <a:r>
              <a:rPr lang="cs-CZ" altLang="cs-CZ" sz="2000" dirty="0" smtClean="0">
                <a:solidFill>
                  <a:srgbClr val="000000"/>
                </a:solidFill>
                <a:ea typeface="SimSun" pitchFamily="2" charset="-122"/>
              </a:rPr>
              <a:t>0,4 = max. 40 bodů</a:t>
            </a:r>
            <a:endParaRPr lang="cs-CZ" altLang="cs-CZ" sz="2000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buClr>
                <a:srgbClr val="0070C0"/>
              </a:buClr>
              <a:buSzPct val="80000"/>
            </a:pPr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</a:t>
            </a:fld>
            <a:endParaRPr lang="cs-CZ" altLang="cs-CZ"/>
          </a:p>
        </p:txBody>
      </p:sp>
      <p:pic>
        <p:nvPicPr>
          <p:cNvPr id="6" name="Picture 2" descr="E:\Vnější vztahy_Foto_FSpS\foto_propagace_rektorat (P.Hudcova)\FOTO\Sport life\Sportlife RVS\_DSC4188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29" y="1736825"/>
            <a:ext cx="3340224" cy="44536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uplatnění absolventů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5012" lvl="1" indent="-342900">
              <a:spcBef>
                <a:spcPts val="1000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cs-CZ" altLang="cs-CZ" sz="2000" b="1" dirty="0">
                <a:solidFill>
                  <a:srgbClr val="000000"/>
                </a:solidFill>
                <a:ea typeface="SimSun" pitchFamily="2" charset="-122"/>
              </a:rPr>
              <a:t>poradci ve sféře volnočasových i vrcholových sportovních aktivit</a:t>
            </a: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, zejména při zdravotním riziku, </a:t>
            </a:r>
          </a:p>
          <a:p>
            <a:pPr marL="735012" lvl="1" indent="-342900">
              <a:spcBef>
                <a:spcPts val="325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povedou fundovaně </a:t>
            </a:r>
            <a:r>
              <a:rPr lang="cs-CZ" altLang="cs-CZ" sz="2000" b="1" dirty="0">
                <a:solidFill>
                  <a:srgbClr val="000000"/>
                </a:solidFill>
                <a:ea typeface="SimSun" pitchFamily="2" charset="-122"/>
              </a:rPr>
              <a:t>regeneraci sportovců v posilovnách, fitcentrech, tréninkových střediscích, sportovních třídách a školách, sportovních klubech </a:t>
            </a: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apod.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5" name="Picture 2" descr="E:\Vnější vztahy_Foto_FSpS\foto_propagace_rektorat (P.Hudcova)\FOTO\Sport life\Sportlife RVS\_DSC4647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888432" cy="29163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3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</a:t>
            </a:r>
            <a:r>
              <a:rPr lang="cs-CZ" dirty="0" smtClean="0"/>
              <a:t>2017/2018 - RVS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9054" y="2017713"/>
            <a:ext cx="8082321" cy="4114800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cs-CZ" altLang="cs-CZ" sz="2000" b="1" dirty="0" smtClean="0">
                <a:solidFill>
                  <a:srgbClr val="003399"/>
                </a:solidFill>
              </a:rPr>
              <a:t>Prezenční forma</a:t>
            </a:r>
          </a:p>
          <a:p>
            <a:pPr>
              <a:buClr>
                <a:srgbClr val="0070C0"/>
              </a:buClr>
            </a:pPr>
            <a:endParaRPr lang="cs-CZ" alt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0070C0"/>
              </a:buClr>
            </a:pPr>
            <a:endParaRPr lang="cs-CZ" altLang="cs-CZ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0070C0"/>
              </a:buClr>
            </a:pPr>
            <a:endParaRPr lang="cs-CZ" alt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0070C0"/>
              </a:buClr>
            </a:pPr>
            <a:endParaRPr lang="cs-CZ" altLang="cs-CZ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0070C0"/>
              </a:buClr>
            </a:pPr>
            <a:endParaRPr lang="cs-CZ" alt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0070C0"/>
              </a:buClr>
            </a:pPr>
            <a:r>
              <a:rPr lang="cs-CZ" altLang="cs-CZ" sz="2000" b="1" dirty="0" smtClean="0">
                <a:solidFill>
                  <a:srgbClr val="003399"/>
                </a:solidFill>
              </a:rPr>
              <a:t>Kombinovaná forma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651651"/>
              </p:ext>
            </p:extLst>
          </p:nvPr>
        </p:nvGraphicFramePr>
        <p:xfrm>
          <a:off x="1342931" y="2615184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446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Počet přihlášek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DC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DC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Přijato</a:t>
                      </a:r>
                      <a:endParaRPr lang="cs-CZ" dirty="0"/>
                    </a:p>
                  </a:txBody>
                  <a:tcPr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>
                    <a:solidFill>
                      <a:srgbClr val="65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Zapsáno ke studiu</a:t>
                      </a:r>
                      <a:endParaRPr lang="cs-CZ" dirty="0"/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56957"/>
              </p:ext>
            </p:extLst>
          </p:nvPr>
        </p:nvGraphicFramePr>
        <p:xfrm>
          <a:off x="1368582" y="4882896"/>
          <a:ext cx="6096000" cy="1110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01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Počet přihlášek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DC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DC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Přijato</a:t>
                      </a:r>
                      <a:endParaRPr lang="cs-CZ" dirty="0"/>
                    </a:p>
                  </a:txBody>
                  <a:tcPr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34</a:t>
                      </a:r>
                      <a:endParaRPr lang="cs-CZ" dirty="0"/>
                    </a:p>
                  </a:txBody>
                  <a:tcPr>
                    <a:solidFill>
                      <a:srgbClr val="65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Zapsáno ke studiu</a:t>
                      </a:r>
                      <a:endParaRPr lang="cs-CZ" dirty="0"/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86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Oborový test z přírodních věd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cs-CZ" altLang="cs-CZ" b="1" dirty="0"/>
              <a:t>RVS</a:t>
            </a:r>
            <a:r>
              <a:rPr lang="cs-CZ" altLang="cs-CZ" dirty="0"/>
              <a:t> – biologie, chemie </a:t>
            </a:r>
          </a:p>
          <a:p>
            <a:pPr>
              <a:buClr>
                <a:srgbClr val="0070C0"/>
              </a:buClr>
            </a:pPr>
            <a:r>
              <a:rPr lang="cs-CZ" altLang="cs-CZ" dirty="0"/>
              <a:t>FYZI – biologie, chemie, fyzika</a:t>
            </a:r>
          </a:p>
          <a:p>
            <a:pPr>
              <a:buClr>
                <a:srgbClr val="0070C0"/>
              </a:buClr>
            </a:pPr>
            <a:endParaRPr lang="cs-CZ" altLang="cs-CZ" dirty="0"/>
          </a:p>
          <a:p>
            <a:pPr>
              <a:buClr>
                <a:srgbClr val="0070C0"/>
              </a:buClr>
            </a:pPr>
            <a:r>
              <a:rPr lang="cs-CZ" altLang="cs-CZ" dirty="0"/>
              <a:t>uchazeči o obor FYZI i RVS </a:t>
            </a:r>
            <a:r>
              <a:rPr lang="cs-CZ" altLang="cs-CZ" u="sng" dirty="0"/>
              <a:t>píší 1 test</a:t>
            </a:r>
            <a:r>
              <a:rPr lang="cs-CZ" altLang="cs-CZ" dirty="0"/>
              <a:t>, část biologie a chemie je společná</a:t>
            </a:r>
          </a:p>
          <a:p>
            <a:pPr>
              <a:buClr>
                <a:srgbClr val="0070C0"/>
              </a:buClr>
            </a:pPr>
            <a:endParaRPr lang="cs-CZ" altLang="cs-CZ" dirty="0"/>
          </a:p>
          <a:p>
            <a:pPr lvl="1">
              <a:buClr>
                <a:srgbClr val="0070C0"/>
              </a:buClr>
            </a:pPr>
            <a:r>
              <a:rPr lang="cs-CZ" altLang="cs-CZ" sz="2000" dirty="0"/>
              <a:t>biologie - obecná biologie, biologie člověka</a:t>
            </a:r>
          </a:p>
          <a:p>
            <a:pPr lvl="1">
              <a:buClr>
                <a:srgbClr val="0070C0"/>
              </a:buClr>
            </a:pPr>
            <a:r>
              <a:rPr lang="cs-CZ" altLang="cs-CZ" sz="2000" dirty="0"/>
              <a:t>chemie  - především biochemie</a:t>
            </a:r>
          </a:p>
          <a:p>
            <a:pPr>
              <a:buClr>
                <a:srgbClr val="0070C0"/>
              </a:buClr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7821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Během studia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cs-CZ" sz="2000" dirty="0"/>
              <a:t>K dispozici Laboratoř podpory zdraví – vybavena přístroji </a:t>
            </a:r>
            <a:r>
              <a:rPr lang="cs-CZ" sz="2000" dirty="0" err="1"/>
              <a:t>Inbody</a:t>
            </a:r>
            <a:r>
              <a:rPr lang="cs-CZ" sz="2000" dirty="0"/>
              <a:t> 230, a dalšími – pro praxi, zpracování závěrečných prací, praktická </a:t>
            </a:r>
            <a:r>
              <a:rPr lang="cs-CZ" sz="2000" dirty="0" smtClean="0"/>
              <a:t>výuka</a:t>
            </a:r>
          </a:p>
          <a:p>
            <a:pPr>
              <a:buClr>
                <a:srgbClr val="0070C0"/>
              </a:buClr>
            </a:pPr>
            <a:endParaRPr lang="cs-CZ" sz="2000" dirty="0"/>
          </a:p>
          <a:p>
            <a:pPr>
              <a:buClr>
                <a:srgbClr val="0070C0"/>
              </a:buClr>
            </a:pPr>
            <a:r>
              <a:rPr lang="cs-CZ" sz="2000" dirty="0"/>
              <a:t>K dispozici studijní materiály v </a:t>
            </a:r>
            <a:r>
              <a:rPr lang="cs-CZ" sz="2000" dirty="0" smtClean="0"/>
              <a:t>knihovně</a:t>
            </a:r>
          </a:p>
          <a:p>
            <a:pPr>
              <a:buClr>
                <a:srgbClr val="0070C0"/>
              </a:buClr>
            </a:pPr>
            <a:endParaRPr lang="cs-CZ" sz="2000" dirty="0"/>
          </a:p>
          <a:p>
            <a:pPr>
              <a:buClr>
                <a:srgbClr val="0070C0"/>
              </a:buClr>
            </a:pPr>
            <a:r>
              <a:rPr lang="cs-CZ" sz="2000" dirty="0"/>
              <a:t>Praxe – ve zdravotnických zařízeních (FN Bohunice, MOU), ve sportovních klubech (Kometa Brno, Volejbal KP, Házená KP</a:t>
            </a:r>
            <a:r>
              <a:rPr lang="cs-CZ" sz="2000" dirty="0" smtClean="0"/>
              <a:t>)</a:t>
            </a:r>
          </a:p>
          <a:p>
            <a:pPr>
              <a:buClr>
                <a:srgbClr val="0070C0"/>
              </a:buClr>
            </a:pPr>
            <a:endParaRPr lang="cs-CZ" sz="2000" dirty="0"/>
          </a:p>
          <a:p>
            <a:pPr>
              <a:buClr>
                <a:srgbClr val="0070C0"/>
              </a:buClr>
            </a:pPr>
            <a:r>
              <a:rPr lang="cs-CZ" sz="2000" dirty="0"/>
              <a:t>Přednášky odborníků z </a:t>
            </a:r>
            <a:r>
              <a:rPr lang="cs-CZ" sz="2000" dirty="0" smtClean="0"/>
              <a:t>praxe</a:t>
            </a:r>
          </a:p>
          <a:p>
            <a:pPr>
              <a:buClr>
                <a:srgbClr val="0070C0"/>
              </a:buClr>
            </a:pPr>
            <a:endParaRPr lang="cs-CZ" sz="2000" dirty="0"/>
          </a:p>
          <a:p>
            <a:pPr>
              <a:buClr>
                <a:srgbClr val="0070C0"/>
              </a:buClr>
            </a:pPr>
            <a:r>
              <a:rPr lang="cs-CZ" sz="2000" dirty="0"/>
              <a:t>Kontakt s firmami a zařízeními pro vykonávání závěrečných prací</a:t>
            </a:r>
          </a:p>
          <a:p>
            <a:pPr>
              <a:buClr>
                <a:srgbClr val="0070C0"/>
              </a:buClr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6215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NMgr</a:t>
            </a:r>
            <a:r>
              <a:rPr lang="cs-CZ" dirty="0" smtClean="0"/>
              <a:t>. Aplikovaná kineziologie (APKIN)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0850">
              <a:spcBef>
                <a:spcPts val="400"/>
              </a:spcBef>
              <a:buClr>
                <a:srgbClr val="0070C0"/>
              </a:buClr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Délka studia: </a:t>
            </a:r>
            <a:r>
              <a:rPr lang="cs-CZ" altLang="cs-CZ" sz="2000" dirty="0" smtClean="0">
                <a:solidFill>
                  <a:srgbClr val="000000"/>
                </a:solidFill>
                <a:ea typeface="SimSun" pitchFamily="2" charset="-122"/>
              </a:rPr>
              <a:t>2 </a:t>
            </a: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roky</a:t>
            </a:r>
          </a:p>
          <a:p>
            <a:pPr marL="450850">
              <a:spcBef>
                <a:spcPts val="400"/>
              </a:spcBef>
              <a:buClr>
                <a:srgbClr val="0070C0"/>
              </a:buClr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Forma studia: </a:t>
            </a:r>
            <a:r>
              <a:rPr lang="cs-CZ" altLang="cs-CZ" sz="2000" dirty="0" smtClean="0">
                <a:solidFill>
                  <a:srgbClr val="000000"/>
                </a:solidFill>
                <a:ea typeface="SimSun" pitchFamily="2" charset="-122"/>
              </a:rPr>
              <a:t>prezenční</a:t>
            </a:r>
            <a:endParaRPr lang="cs-CZ" altLang="cs-CZ" sz="2000" dirty="0">
              <a:solidFill>
                <a:srgbClr val="000000"/>
              </a:solidFill>
              <a:ea typeface="SimSun" pitchFamily="2" charset="-122"/>
            </a:endParaRPr>
          </a:p>
          <a:p>
            <a:pPr marL="450850">
              <a:spcBef>
                <a:spcPts val="400"/>
              </a:spcBef>
              <a:buClr>
                <a:srgbClr val="0070C0"/>
              </a:buClr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Garant oboru: </a:t>
            </a:r>
            <a:r>
              <a:rPr lang="cs-CZ" altLang="cs-CZ" sz="2000" dirty="0" smtClean="0">
                <a:solidFill>
                  <a:srgbClr val="000000"/>
                </a:solidFill>
                <a:ea typeface="SimSun" pitchFamily="2" charset="-122"/>
              </a:rPr>
              <a:t>doc. Stejskal</a:t>
            </a:r>
          </a:p>
          <a:p>
            <a:pPr marL="450850">
              <a:spcBef>
                <a:spcPts val="400"/>
              </a:spcBef>
              <a:buClr>
                <a:srgbClr val="0070C0"/>
              </a:buClr>
            </a:pPr>
            <a:r>
              <a:rPr lang="cs-CZ" altLang="cs-CZ" sz="2000" dirty="0" smtClean="0">
                <a:solidFill>
                  <a:srgbClr val="000000"/>
                </a:solidFill>
                <a:ea typeface="SimSun" pitchFamily="2" charset="-122"/>
              </a:rPr>
              <a:t>Kontaktní osoba: MUDr. Kapounková</a:t>
            </a:r>
            <a:endParaRPr lang="cs-CZ" altLang="cs-CZ" sz="2000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buClr>
                <a:srgbClr val="0070C0"/>
              </a:buClr>
            </a:pPr>
            <a:endParaRPr lang="cs-CZ" altLang="cs-CZ" dirty="0"/>
          </a:p>
        </p:txBody>
      </p:sp>
      <p:pic>
        <p:nvPicPr>
          <p:cNvPr id="6" name="Picture 2" descr="E:\Vnější vztahy_Foto_FSpS\foto_propagace_rektorat (P.Hudcova)\FOTO\Sport life\Sportlife RVS\_DSC4228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43" y="3652175"/>
            <a:ext cx="3384376" cy="25382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uplatnění </a:t>
            </a:r>
            <a:r>
              <a:rPr lang="cs-CZ" dirty="0" smtClean="0"/>
              <a:t>absolventů APKIN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5012" lvl="1" indent="-342900">
              <a:spcBef>
                <a:spcPts val="1000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cs-CZ" altLang="cs-CZ" sz="2000" b="1" dirty="0" smtClean="0">
                <a:ea typeface="SimSun" pitchFamily="2" charset="-122"/>
              </a:rPr>
              <a:t>Experti </a:t>
            </a:r>
            <a:r>
              <a:rPr lang="cs-CZ" altLang="cs-CZ" sz="2000" b="1" dirty="0">
                <a:ea typeface="SimSun" pitchFamily="2" charset="-122"/>
              </a:rPr>
              <a:t>ve sféře </a:t>
            </a:r>
            <a:r>
              <a:rPr lang="cs-CZ" altLang="cs-CZ" sz="2000" b="1" dirty="0" smtClean="0">
                <a:ea typeface="SimSun" pitchFamily="2" charset="-122"/>
              </a:rPr>
              <a:t>poradentství cíleném na tvorbu pohybových a výživových a  psychosociálních postupů zaměřených na zdravý životní styl určených především pro osoby s rizikovými faktory pro rozvoj civilizačních onemocnění a jedince se speciálními potřebami.</a:t>
            </a:r>
            <a:endParaRPr lang="cs-CZ" altLang="cs-CZ" sz="2000" dirty="0">
              <a:ea typeface="SimSun" pitchFamily="2" charset="-122"/>
            </a:endParaRPr>
          </a:p>
          <a:p>
            <a:pPr marL="735012" lvl="1" indent="-342900">
              <a:spcBef>
                <a:spcPts val="325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cs-CZ" altLang="cs-CZ" sz="2000" dirty="0" smtClean="0">
                <a:ea typeface="SimSun" pitchFamily="2" charset="-122"/>
              </a:rPr>
              <a:t>Experti v oblasti bezpečnosti a ochrany zdraví, fyziologii práce a v organizacích veřejného zdravotnictví.</a:t>
            </a:r>
          </a:p>
          <a:p>
            <a:pPr marL="735012" lvl="1" indent="-342900">
              <a:spcBef>
                <a:spcPts val="325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cs-CZ" altLang="cs-CZ" sz="2000" dirty="0" smtClean="0">
                <a:ea typeface="SimSun" pitchFamily="2" charset="-122"/>
              </a:rPr>
              <a:t>Pracovníci v sociálních zařízeních, lektoři a instruktoři v oblasti pohybových aktivit a výživy.</a:t>
            </a:r>
            <a:endParaRPr lang="cs-CZ" altLang="cs-CZ" sz="2000" dirty="0">
              <a:ea typeface="SimSun" pitchFamily="2" charset="-122"/>
            </a:endParaRP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5" name="Picture 2" descr="E:\Vnější vztahy_Foto_FSpS\foto_propagace_rektorat (P.Hudcova)\FOTO\Sport life\Sportlife RVS\_DSC4647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994" y="5163847"/>
            <a:ext cx="2177227" cy="16329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9730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fsps_sablona_4×3_cz</Template>
  <TotalTime>1863</TotalTime>
  <Words>385</Words>
  <Application>Microsoft Office PowerPoint</Application>
  <PresentationFormat>Předvádění na obrazovce (4:3)</PresentationFormat>
  <Paragraphs>91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SimSun</vt:lpstr>
      <vt:lpstr>Arial</vt:lpstr>
      <vt:lpstr>Tahoma</vt:lpstr>
      <vt:lpstr>Wingdings</vt:lpstr>
      <vt:lpstr>Prezentace_MU_CZ</vt:lpstr>
      <vt:lpstr>Studijní obor  Bc. Regenerace a výživa ve sportu NMgr. Aplikovaná kineziologie</vt:lpstr>
      <vt:lpstr>Regenerace a výživa ve sportu (RVS)</vt:lpstr>
      <vt:lpstr>Přijímací zkouška</vt:lpstr>
      <vt:lpstr>Možná uplatnění absolventů</vt:lpstr>
      <vt:lpstr>Statistika 2017/2018 - RVS</vt:lpstr>
      <vt:lpstr>Oborový test z přírodních věd</vt:lpstr>
      <vt:lpstr>Během studia</vt:lpstr>
      <vt:lpstr>NMgr. Aplikovaná kineziologie (APKIN)</vt:lpstr>
      <vt:lpstr>Možná uplatnění absolventů APKIN</vt:lpstr>
      <vt:lpstr>Statistika 2017/18 - APKIN</vt:lpstr>
      <vt:lpstr>Prostor pro vaše dotazy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Wlodarczyk</dc:creator>
  <cp:lastModifiedBy>Iva Kašíková</cp:lastModifiedBy>
  <cp:revision>19</cp:revision>
  <cp:lastPrinted>1601-01-01T00:00:00Z</cp:lastPrinted>
  <dcterms:created xsi:type="dcterms:W3CDTF">2016-01-12T13:12:16Z</dcterms:created>
  <dcterms:modified xsi:type="dcterms:W3CDTF">2018-01-25T07:00:31Z</dcterms:modified>
</cp:coreProperties>
</file>