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FBFE"/>
    <a:srgbClr val="8BF8FD"/>
    <a:srgbClr val="03D6E1"/>
    <a:srgbClr val="CEF6FE"/>
    <a:srgbClr val="E6E6E6"/>
    <a:srgbClr val="10F1FC"/>
    <a:srgbClr val="00E4A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5" d="100"/>
          <a:sy n="105" d="100"/>
        </p:scale>
        <p:origin x="127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4194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novace-SEBS-ASEB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2400" dirty="0"/>
              <a:t>Studijní obory</a:t>
            </a:r>
            <a:br>
              <a:rPr lang="cs-CZ" sz="2400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Speciální edukace bezpečnostních složek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Aplikovaná sportovní edukace bezpečnostních složek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 učení oboru 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sz="2000" dirty="0"/>
              <a:t>Dokáže předvést praktické dovednosti v jednotlivých sportech, je schopen odpozorovat a zopakovat nové sportovní dovednosti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Přirozeně (bez přemýšlení) aplikuje praktické dovednosti v modelových sebeobranných situacích, spojuje dílčí pohyby, mění strukturu pohybu tak, aby vyřešil daný pohybový problém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Má základní znalosti z teoretických disciplín Tělesné výchovy a sportu a také ze základů bezpečnosti a práva, dokáže reprodukovat a vysvětlit jednotlivé pojmy a vztahy mezi nimi. </a:t>
            </a:r>
          </a:p>
          <a:p>
            <a:pPr>
              <a:buClr>
                <a:srgbClr val="0070C0"/>
              </a:buClr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4409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 učení oboru 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sz="2000" dirty="0"/>
              <a:t>Akceptuje morální východiska sebeobrany, respektuje platné právní normy, jednoznačně rozlišuje mezi společenskými a osobními potřebami.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Ovládá základní poznatky metodologie </a:t>
            </a:r>
            <a:r>
              <a:rPr lang="cs-CZ" altLang="cs-CZ" sz="2000" dirty="0" err="1"/>
              <a:t>kinantropologického</a:t>
            </a:r>
            <a:r>
              <a:rPr lang="cs-CZ" altLang="cs-CZ" sz="2000" dirty="0"/>
              <a:t> výzkumu, aplikuje je ve výzkumném projektu, analyzuje získaná data a dokáže je shrnout a vyvodit všeobecné závěry</a:t>
            </a:r>
          </a:p>
          <a:p>
            <a:pPr>
              <a:buClr>
                <a:srgbClr val="0070C0"/>
              </a:buClr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0820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Modulární uspořádání předmětů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defRPr/>
            </a:pPr>
            <a:r>
              <a:rPr lang="cs-CZ" sz="1600" b="1" dirty="0"/>
              <a:t>Teoretický základ</a:t>
            </a:r>
            <a:endParaRPr lang="cs-CZ" sz="1600" dirty="0"/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cs-CZ" sz="1600" dirty="0"/>
              <a:t>Metodologie bakalářské práce, Bakalářská práce, Úvodní praxe průběžná, Informatika, Základy filozofie, Základy psychologie, Základy pedagogiky, Základy sociologie, Obecná didaktika, První pomoc, Anatomie, Morfologie pohybového systému, Fyziologie, Základy ekonomie, managementu a marketingu, Odborná praxe</a:t>
            </a:r>
          </a:p>
          <a:p>
            <a:pPr marL="395287" indent="-285750">
              <a:buClr>
                <a:srgbClr val="0070C0"/>
              </a:buClr>
              <a:defRPr/>
            </a:pPr>
            <a:endParaRPr lang="cs-CZ" sz="1600" dirty="0"/>
          </a:p>
          <a:p>
            <a:pPr>
              <a:buClr>
                <a:srgbClr val="0070C0"/>
              </a:buClr>
              <a:defRPr/>
            </a:pPr>
            <a:r>
              <a:rPr lang="cs-CZ" sz="1600" b="1" dirty="0"/>
              <a:t> </a:t>
            </a:r>
            <a:r>
              <a:rPr lang="cs-CZ" sz="1600" b="1" dirty="0" smtClean="0"/>
              <a:t>Aplikovaný </a:t>
            </a:r>
            <a:r>
              <a:rPr lang="cs-CZ" sz="1600" b="1" dirty="0"/>
              <a:t>základ</a:t>
            </a:r>
            <a:endParaRPr lang="cs-CZ" sz="1600" dirty="0"/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cs-CZ" sz="1600" dirty="0"/>
              <a:t>Lyžování, Turistika a sporty v přírodě, Plavání, Atletika, Sportovní gymnastika, Pádová technika, Průpravné úpoly, Dějiny sportu</a:t>
            </a:r>
          </a:p>
          <a:p>
            <a:pPr marL="395287" indent="-285750">
              <a:buClr>
                <a:srgbClr val="0070C0"/>
              </a:buClr>
              <a:defRPr/>
            </a:pPr>
            <a:endParaRPr lang="cs-CZ" sz="1600" dirty="0" smtClean="0"/>
          </a:p>
          <a:p>
            <a:pPr>
              <a:buClr>
                <a:srgbClr val="0070C0"/>
              </a:buClr>
              <a:defRPr/>
            </a:pPr>
            <a:r>
              <a:rPr lang="cs-CZ" sz="1600" b="1" dirty="0" smtClean="0"/>
              <a:t>Oborové </a:t>
            </a:r>
            <a:r>
              <a:rPr lang="cs-CZ" sz="1600" b="1" dirty="0"/>
              <a:t>předměty</a:t>
            </a:r>
            <a:endParaRPr lang="cs-CZ" sz="1600" dirty="0"/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cs-CZ" sz="1600" dirty="0"/>
              <a:t>Dějiny </a:t>
            </a:r>
            <a:r>
              <a:rPr lang="cs-CZ" sz="1600" dirty="0" err="1"/>
              <a:t>úpolových</a:t>
            </a:r>
            <a:r>
              <a:rPr lang="cs-CZ" sz="1600" dirty="0"/>
              <a:t> sportů, </a:t>
            </a:r>
            <a:r>
              <a:rPr lang="cs-CZ" sz="1600" dirty="0" err="1"/>
              <a:t>Antropomotorika</a:t>
            </a:r>
            <a:r>
              <a:rPr lang="cs-CZ" sz="1600" dirty="0"/>
              <a:t>, Biomechanika, Teorie sportovního tréninku, Psychologie sportu, Sociologie sportu, Filozofie sportu, Klasická a sportovní masáž, Regenerace ve sportu, Odborná terminologie, Karate, </a:t>
            </a:r>
            <a:r>
              <a:rPr lang="cs-CZ" sz="1600" dirty="0" err="1"/>
              <a:t>Džúdó</a:t>
            </a:r>
            <a:r>
              <a:rPr lang="cs-CZ" sz="1600" dirty="0"/>
              <a:t>, Box, Zápas, </a:t>
            </a:r>
            <a:r>
              <a:rPr lang="cs-CZ" sz="1600" dirty="0" err="1"/>
              <a:t>Aikidó</a:t>
            </a:r>
            <a:r>
              <a:rPr lang="cs-CZ" sz="1600" dirty="0"/>
              <a:t>, Bojová umění, Veřejné právo, Soukromé právo, Horolezectví, Teorie a didaktika úpolů SEBS, Sebeobrana.</a:t>
            </a:r>
          </a:p>
          <a:p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66072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závěrečná zkouška 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sz="2000" dirty="0"/>
              <a:t>Společenskovědní aspekty tělesné výchovy a sportu</a:t>
            </a:r>
          </a:p>
          <a:p>
            <a:pPr>
              <a:buClr>
                <a:srgbClr val="0070C0"/>
              </a:buClr>
            </a:pPr>
            <a:r>
              <a:rPr lang="cs-CZ" sz="2000" dirty="0"/>
              <a:t>Fyziologie a medicína zátěže</a:t>
            </a:r>
          </a:p>
          <a:p>
            <a:pPr>
              <a:buClr>
                <a:srgbClr val="0070C0"/>
              </a:buClr>
            </a:pPr>
            <a:r>
              <a:rPr lang="cs-CZ" sz="2000" dirty="0"/>
              <a:t>Sportovní osobnost, sebeobrana a teorie úpolů</a:t>
            </a:r>
            <a:endParaRPr lang="cs-CZ" altLang="cs-CZ" sz="2000" dirty="0"/>
          </a:p>
          <a:p>
            <a:pPr>
              <a:buClr>
                <a:srgbClr val="0070C0"/>
              </a:buClr>
            </a:pPr>
            <a:r>
              <a:rPr lang="cs-CZ" altLang="cs-CZ" sz="2000" dirty="0"/>
              <a:t>Základy bezpečnosti a práva</a:t>
            </a:r>
          </a:p>
          <a:p>
            <a:pPr>
              <a:buClr>
                <a:srgbClr val="0070C0"/>
              </a:buClr>
            </a:pPr>
            <a:endParaRPr lang="cs-CZ" altLang="cs-CZ" sz="2000" dirty="0"/>
          </a:p>
          <a:p>
            <a:pPr>
              <a:buClr>
                <a:srgbClr val="0070C0"/>
              </a:buClr>
            </a:pPr>
            <a:r>
              <a:rPr lang="cs-CZ" altLang="cs-CZ" sz="2000" dirty="0"/>
              <a:t>Obhajoba bakalářské práce</a:t>
            </a:r>
          </a:p>
          <a:p>
            <a:pPr>
              <a:buClr>
                <a:srgbClr val="0070C0"/>
              </a:buClr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9050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863" y="1635920"/>
            <a:ext cx="8086635" cy="647700"/>
          </a:xfrm>
        </p:spPr>
        <p:txBody>
          <a:bodyPr/>
          <a:lstStyle/>
          <a:p>
            <a:r>
              <a:rPr lang="cs-CZ" sz="3600" dirty="0"/>
              <a:t>Navazující magisterský studijní obor</a:t>
            </a:r>
            <a:br>
              <a:rPr lang="cs-CZ" sz="3600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Aplikovaná sportovní edukace bezpečnostních složek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pic>
        <p:nvPicPr>
          <p:cNvPr id="5" name="Picture 3" descr="C:\Users\Zuzana\Desktop\Zuzana\Summer School of Combatives\foto na web\DSC_00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993" y="3336512"/>
            <a:ext cx="3121152" cy="20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53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7642">
              <a:lnSpc>
                <a:spcPct val="93000"/>
              </a:lnSpc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/>
              <a:t>Délka studia: 2 roky</a:t>
            </a:r>
          </a:p>
          <a:p>
            <a:pPr marL="187642">
              <a:lnSpc>
                <a:spcPct val="93000"/>
              </a:lnSpc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/>
              <a:t>Forma studia: </a:t>
            </a:r>
            <a:r>
              <a:rPr lang="cs-CZ" altLang="cs-CZ" sz="2000" dirty="0" smtClean="0"/>
              <a:t>kombinovaná</a:t>
            </a:r>
            <a:endParaRPr lang="cs-CZ" altLang="cs-CZ" sz="2000" dirty="0"/>
          </a:p>
          <a:p>
            <a:pPr marL="187642">
              <a:lnSpc>
                <a:spcPct val="93000"/>
              </a:lnSpc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/>
              <a:t>Garant oboru: </a:t>
            </a:r>
            <a:r>
              <a:rPr lang="cs-CZ" altLang="cs-CZ" sz="2000" dirty="0">
                <a:solidFill>
                  <a:srgbClr val="000000"/>
                </a:solidFill>
              </a:rPr>
              <a:t>doc. PhDr. Zdenko Reguli, Ph.D.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pic>
        <p:nvPicPr>
          <p:cNvPr id="5" name="Picture 2" descr="C:\Users\Zuzana\Desktop\Zuzana\Summer School of Combatives\fotky propagace\spMU 2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86247"/>
            <a:ext cx="4392488" cy="293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130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Přijímací zkouška - ASEBS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7642">
              <a:lnSpc>
                <a:spcPct val="93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000" dirty="0"/>
          </a:p>
          <a:p>
            <a:pPr marL="187642">
              <a:lnSpc>
                <a:spcPct val="93000"/>
              </a:lnSpc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 smtClean="0"/>
              <a:t>30 % </a:t>
            </a:r>
            <a:r>
              <a:rPr lang="cs-CZ" altLang="cs-CZ" sz="2000" b="1" dirty="0">
                <a:solidFill>
                  <a:srgbClr val="0070C0"/>
                </a:solidFill>
              </a:rPr>
              <a:t>Praktická přijímací zkouška z TV</a:t>
            </a:r>
          </a:p>
          <a:p>
            <a:pPr marL="461962" lvl="1" indent="-342900">
              <a:lnSpc>
                <a:spcPct val="93000"/>
              </a:lnSpc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 err="1"/>
              <a:t>Jacikův</a:t>
            </a:r>
            <a:r>
              <a:rPr lang="cs-CZ" altLang="cs-CZ" sz="2000" dirty="0"/>
              <a:t> celostní motorický test</a:t>
            </a:r>
          </a:p>
          <a:p>
            <a:pPr marL="461962" lvl="1" indent="-342900">
              <a:lnSpc>
                <a:spcPct val="93000"/>
              </a:lnSpc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000" dirty="0"/>
          </a:p>
          <a:p>
            <a:pPr marL="461962" lvl="1" indent="-342900">
              <a:lnSpc>
                <a:spcPct val="93000"/>
              </a:lnSpc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000" dirty="0"/>
          </a:p>
          <a:p>
            <a:pPr marL="187642">
              <a:lnSpc>
                <a:spcPct val="93000"/>
              </a:lnSpc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 smtClean="0"/>
              <a:t>70 % </a:t>
            </a:r>
            <a:r>
              <a:rPr lang="cs-CZ" altLang="cs-CZ" sz="2000" b="1" dirty="0">
                <a:solidFill>
                  <a:srgbClr val="0070C0"/>
                </a:solidFill>
              </a:rPr>
              <a:t>Oborový test ASEBS</a:t>
            </a:r>
          </a:p>
          <a:p>
            <a:pPr marL="461962" lvl="1" indent="-342900">
              <a:lnSpc>
                <a:spcPct val="93000"/>
              </a:lnSpc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/>
              <a:t>vychází ze státních závěrečných zkoušek bakalářského studia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5276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Arial" charset="0"/>
              </a:rPr>
              <a:t>Možná uplatnění absolventů </a:t>
            </a:r>
            <a:r>
              <a:rPr lang="cs-CZ" dirty="0"/>
              <a:t>ASEBS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5363" lvl="1" indent="-457200">
              <a:lnSpc>
                <a:spcPct val="93000"/>
              </a:lnSpc>
              <a:buClr>
                <a:srgbClr val="0070C0"/>
              </a:buClr>
              <a:buSzPct val="10000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/>
              <a:t>v civilních bezpečnostních službách (CBS), </a:t>
            </a:r>
          </a:p>
          <a:p>
            <a:pPr marL="995363" lvl="1" indent="-457200">
              <a:lnSpc>
                <a:spcPct val="93000"/>
              </a:lnSpc>
              <a:buClr>
                <a:srgbClr val="0070C0"/>
              </a:buClr>
              <a:buSzPct val="10000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/>
              <a:t>justiční stráži, nápravně výchovných zařízeních, </a:t>
            </a:r>
          </a:p>
          <a:p>
            <a:pPr marL="995363" lvl="1" indent="-457200">
              <a:lnSpc>
                <a:spcPct val="93000"/>
              </a:lnSpc>
              <a:buClr>
                <a:srgbClr val="0070C0"/>
              </a:buClr>
              <a:buSzPct val="10000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/>
              <a:t>ochraně letišť a železnic, </a:t>
            </a:r>
          </a:p>
          <a:p>
            <a:pPr marL="995363" lvl="1" indent="-457200">
              <a:lnSpc>
                <a:spcPct val="93000"/>
              </a:lnSpc>
              <a:buClr>
                <a:srgbClr val="0070C0"/>
              </a:buClr>
              <a:buSzPct val="10000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/>
              <a:t>učitelé sebeobrany a bojových umění, </a:t>
            </a:r>
          </a:p>
          <a:p>
            <a:pPr marL="995363" lvl="1" indent="-457200">
              <a:lnSpc>
                <a:spcPct val="93000"/>
              </a:lnSpc>
              <a:buClr>
                <a:srgbClr val="0070C0"/>
              </a:buClr>
              <a:buSzPct val="10000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000" dirty="0"/>
              <a:t>u Policie ČR, městské policie a ve speciálních ozbrojených jednotkách.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6092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 učení oboru ASEBS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sz="2000" dirty="0"/>
              <a:t>Zná teorii sportovních činností v bezpečnostních složkách, dovede předvést a vysvětlit jednotlivé sportovní dovednosti, dokáže vytvořit tréninkový (cvičební) plán a vést podle něj výuku.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Má všechny znalosti z pedagogických, psychologických a dalších příbuzných disciplín (doplněné specifickou částí pro vzdělávání dospělých) k získání učitelské kompetence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Přirozeně (bez přemýšlení) aplikuje praktické dovednosti v modelových sebeobranných situacích, spojuje dílčí pohyby, mění strukturu pohybu tak, aby vyřešil daný pohybový problém</a:t>
            </a:r>
          </a:p>
          <a:p>
            <a:pPr>
              <a:buClr>
                <a:srgbClr val="0070C0"/>
              </a:buClr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7392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 učení oboru ASEBS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dirty="0"/>
              <a:t>Akceptuje morální východiska sebeobrany, respektuje platné právní normy, jednoznačně rozlišuje mezi společenskými a osobními potřebami.</a:t>
            </a:r>
          </a:p>
          <a:p>
            <a:pPr>
              <a:buClr>
                <a:srgbClr val="0070C0"/>
              </a:buClr>
            </a:pPr>
            <a:r>
              <a:rPr lang="cs-CZ" altLang="cs-CZ" dirty="0"/>
              <a:t>Ovládá poznatky metodologie </a:t>
            </a:r>
            <a:r>
              <a:rPr lang="cs-CZ" altLang="cs-CZ" dirty="0" err="1"/>
              <a:t>kinantropologického</a:t>
            </a:r>
            <a:r>
              <a:rPr lang="cs-CZ" altLang="cs-CZ" dirty="0"/>
              <a:t> výzkumu, aplikuje je ve výzkumném projektu, analyzuje získaná data a dokáže je shrnout a vyvodit všeobecné závěry</a:t>
            </a:r>
          </a:p>
          <a:p>
            <a:pPr>
              <a:buClr>
                <a:srgbClr val="0070C0"/>
              </a:buClr>
            </a:pPr>
            <a:r>
              <a:rPr lang="cs-CZ" altLang="cs-CZ" dirty="0"/>
              <a:t>Zná teoretický základ bezpečnosti a práva, dokáže vybrat podstatné poznatky a aplikovat je v prostředí edukace bezpečnostních složek.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308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obory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dirty="0"/>
              <a:t>3-letý bakalářský studijní obor</a:t>
            </a:r>
          </a:p>
          <a:p>
            <a:pPr>
              <a:buClr>
                <a:srgbClr val="0070C0"/>
              </a:buClr>
            </a:pPr>
            <a:r>
              <a:rPr lang="cs-CZ" altLang="cs-CZ" b="1" dirty="0"/>
              <a:t>Speciální edukace bezpečnostních složek</a:t>
            </a:r>
          </a:p>
          <a:p>
            <a:pPr lvl="1">
              <a:buClr>
                <a:srgbClr val="0070C0"/>
              </a:buClr>
            </a:pPr>
            <a:r>
              <a:rPr lang="cs-CZ" altLang="cs-CZ" sz="2000" dirty="0"/>
              <a:t>Prezenční studium</a:t>
            </a:r>
          </a:p>
          <a:p>
            <a:pPr lvl="1">
              <a:buClr>
                <a:srgbClr val="0070C0"/>
              </a:buClr>
            </a:pPr>
            <a:r>
              <a:rPr lang="cs-CZ" altLang="cs-CZ" sz="2000" dirty="0"/>
              <a:t>Kombinované studium</a:t>
            </a:r>
          </a:p>
          <a:p>
            <a:pPr>
              <a:buClr>
                <a:srgbClr val="0070C0"/>
              </a:buClr>
            </a:pPr>
            <a:endParaRPr lang="cs-CZ" altLang="cs-CZ" dirty="0"/>
          </a:p>
          <a:p>
            <a:pPr>
              <a:buClr>
                <a:srgbClr val="0070C0"/>
              </a:buClr>
            </a:pPr>
            <a:r>
              <a:rPr lang="cs-CZ" altLang="cs-CZ" dirty="0"/>
              <a:t>2-letý navazující magisterský studijní obor</a:t>
            </a:r>
          </a:p>
          <a:p>
            <a:pPr>
              <a:buClr>
                <a:srgbClr val="0070C0"/>
              </a:buClr>
            </a:pPr>
            <a:r>
              <a:rPr lang="cs-CZ" altLang="cs-CZ" b="1" dirty="0"/>
              <a:t>Aplikovaná sportovní edukace bezpečnostních složek</a:t>
            </a:r>
          </a:p>
          <a:p>
            <a:pPr lvl="1">
              <a:buClr>
                <a:srgbClr val="0070C0"/>
              </a:buClr>
            </a:pPr>
            <a:r>
              <a:rPr lang="cs-CZ" altLang="cs-CZ" sz="2000" dirty="0" smtClean="0"/>
              <a:t>Kombinované </a:t>
            </a:r>
            <a:r>
              <a:rPr lang="cs-CZ" altLang="cs-CZ" sz="2000" dirty="0"/>
              <a:t>studium</a:t>
            </a:r>
          </a:p>
          <a:p>
            <a:endParaRPr lang="cs-CZ" sz="20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Modulární uspořádání předmětů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defRPr/>
            </a:pPr>
            <a:r>
              <a:rPr lang="cs-CZ" sz="1800" b="1" dirty="0"/>
              <a:t>Teoretický základ</a:t>
            </a:r>
            <a:endParaRPr lang="cs-CZ" sz="1800" dirty="0"/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cs-CZ" sz="1800" dirty="0" smtClean="0"/>
              <a:t>Metodologie magisterské </a:t>
            </a:r>
            <a:r>
              <a:rPr lang="cs-CZ" sz="1800" dirty="0"/>
              <a:t>práce, </a:t>
            </a:r>
            <a:r>
              <a:rPr lang="cs-CZ" sz="1800" dirty="0" smtClean="0"/>
              <a:t>Magisterská práce</a:t>
            </a:r>
            <a:r>
              <a:rPr lang="cs-CZ" sz="1800" dirty="0"/>
              <a:t>, Úvod do pedagogické praxe, </a:t>
            </a:r>
            <a:r>
              <a:rPr lang="cs-CZ" sz="1800" dirty="0" err="1"/>
              <a:t>Androdidaktika</a:t>
            </a:r>
            <a:r>
              <a:rPr lang="cs-CZ" sz="1800" dirty="0"/>
              <a:t>, Sociální psychologie a komunikace, Speciální pedagogika</a:t>
            </a:r>
          </a:p>
          <a:p>
            <a:pPr>
              <a:buClr>
                <a:srgbClr val="0070C0"/>
              </a:buClr>
              <a:defRPr/>
            </a:pPr>
            <a:endParaRPr lang="cs-CZ" sz="1800" dirty="0"/>
          </a:p>
          <a:p>
            <a:pPr>
              <a:buClr>
                <a:srgbClr val="0070C0"/>
              </a:buClr>
              <a:defRPr/>
            </a:pPr>
            <a:r>
              <a:rPr lang="cs-CZ" sz="1800" b="1" dirty="0"/>
              <a:t>Aplikovaný základ</a:t>
            </a:r>
            <a:endParaRPr lang="cs-CZ" sz="1800" dirty="0"/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cs-CZ" sz="1800" dirty="0"/>
              <a:t>Teorie a didaktika plavání, Teorie a didaktika  horolezectví, Teorie a didaktika </a:t>
            </a:r>
            <a:r>
              <a:rPr lang="cs-CZ" sz="1800" dirty="0" err="1"/>
              <a:t>aikidó</a:t>
            </a:r>
            <a:r>
              <a:rPr lang="cs-CZ" sz="1800" dirty="0"/>
              <a:t>, Teorie a didaktika </a:t>
            </a:r>
            <a:r>
              <a:rPr lang="cs-CZ" sz="1800" dirty="0" err="1"/>
              <a:t>džúdó</a:t>
            </a:r>
            <a:r>
              <a:rPr lang="cs-CZ" sz="1800" dirty="0"/>
              <a:t>, Teorie a didaktika boxu, Teorie a didaktika karate, Teorie a didaktika zápasu, Kriminologie, Biomechanika ASEBS, Fyziologie ASEBS</a:t>
            </a:r>
          </a:p>
          <a:p>
            <a:pPr>
              <a:buClr>
                <a:srgbClr val="0070C0"/>
              </a:buClr>
              <a:defRPr/>
            </a:pPr>
            <a:endParaRPr lang="cs-CZ" sz="1800" dirty="0"/>
          </a:p>
          <a:p>
            <a:pPr>
              <a:buClr>
                <a:srgbClr val="0070C0"/>
              </a:buClr>
              <a:defRPr/>
            </a:pPr>
            <a:r>
              <a:rPr lang="cs-CZ" sz="1800" b="1" dirty="0"/>
              <a:t>Oborové předměty</a:t>
            </a:r>
            <a:endParaRPr lang="cs-CZ" sz="1800" dirty="0"/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cs-CZ" sz="1800" dirty="0"/>
              <a:t>Osobní sebeobrana, Teorie sebeobrany, Modelové situace v sebeobraně, Didaktika sebeobrany, Taktika profesní sebeobrany, Technické prostředky v sebeobraně, Základy střelecké přípravy</a:t>
            </a:r>
          </a:p>
          <a:p>
            <a:pPr>
              <a:buClr>
                <a:srgbClr val="0070C0"/>
              </a:buClr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8764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závěrečná zkouška ASEBS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2000" dirty="0"/>
          </a:p>
          <a:p>
            <a:pPr>
              <a:buClr>
                <a:srgbClr val="0070C0"/>
              </a:buClr>
            </a:pPr>
            <a:r>
              <a:rPr lang="cs-CZ" sz="2000" dirty="0"/>
              <a:t>Pedagogické a psychologické aspekty sportovní edukace bezpečnostních složek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Teorie a didaktika aplikované sportovní edukace bezpečnostních složek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Obhajoba </a:t>
            </a:r>
            <a:r>
              <a:rPr lang="cs-CZ" altLang="cs-CZ" sz="2000" dirty="0" smtClean="0"/>
              <a:t>magisterské práce</a:t>
            </a:r>
            <a:endParaRPr lang="cs-CZ" altLang="cs-CZ" sz="2000" dirty="0"/>
          </a:p>
          <a:p>
            <a:pPr>
              <a:buClr>
                <a:srgbClr val="0070C0"/>
              </a:buClr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4413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776287"/>
          </a:xfrm>
        </p:spPr>
        <p:txBody>
          <a:bodyPr/>
          <a:lstStyle/>
          <a:p>
            <a:r>
              <a:rPr lang="cs-CZ" dirty="0"/>
              <a:t>Inovace studijních oborů SEBS a ASEBS</a:t>
            </a:r>
            <a:br>
              <a:rPr lang="cs-CZ" dirty="0"/>
            </a:br>
            <a:r>
              <a:rPr lang="cs-CZ" dirty="0"/>
              <a:t>v projektu OPVK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sz="2000" dirty="0" smtClean="0"/>
          </a:p>
          <a:p>
            <a:pPr>
              <a:buClr>
                <a:srgbClr val="0070C0"/>
              </a:buClr>
              <a:defRPr/>
            </a:pPr>
            <a:r>
              <a:rPr lang="cs-CZ" altLang="cs-CZ" sz="2000" dirty="0" smtClean="0"/>
              <a:t>Inovování </a:t>
            </a:r>
            <a:r>
              <a:rPr lang="cs-CZ" altLang="cs-CZ" sz="2000" dirty="0"/>
              <a:t>nebo vytvoření 22 předmětů</a:t>
            </a:r>
          </a:p>
          <a:p>
            <a:pPr>
              <a:buClr>
                <a:srgbClr val="0070C0"/>
              </a:buClr>
              <a:defRPr/>
            </a:pPr>
            <a:r>
              <a:rPr lang="cs-CZ" altLang="cs-CZ" sz="2000" dirty="0"/>
              <a:t>Vytvoření elektronických studijních opor, umožňujících studium kdykoli a kdekoli</a:t>
            </a:r>
          </a:p>
          <a:p>
            <a:pPr>
              <a:buClr>
                <a:srgbClr val="0070C0"/>
              </a:buClr>
              <a:defRPr/>
            </a:pPr>
            <a:r>
              <a:rPr lang="cs-CZ" altLang="cs-CZ" sz="2000" dirty="0"/>
              <a:t>Nákup moderních didaktických pomůcek</a:t>
            </a:r>
          </a:p>
          <a:p>
            <a:pPr>
              <a:buClr>
                <a:srgbClr val="0070C0"/>
              </a:buClr>
              <a:defRPr/>
            </a:pPr>
            <a:r>
              <a:rPr lang="cs-CZ" altLang="cs-CZ" sz="2000" dirty="0"/>
              <a:t>Evaluace a ověření inovací</a:t>
            </a:r>
          </a:p>
          <a:p>
            <a:pPr>
              <a:buClr>
                <a:srgbClr val="0070C0"/>
              </a:buClr>
              <a:defRPr/>
            </a:pPr>
            <a:r>
              <a:rPr lang="cs-CZ" sz="2000" b="1" u="sng" dirty="0">
                <a:solidFill>
                  <a:srgbClr val="00B0F0"/>
                </a:solidFill>
                <a:hlinkClick r:id=""/>
              </a:rPr>
              <a:t>Portál projektu:</a:t>
            </a:r>
          </a:p>
          <a:p>
            <a:pPr marL="109537" indent="0">
              <a:buFont typeface="Wingdings 3" charset="2"/>
              <a:buNone/>
              <a:defRPr/>
            </a:pPr>
            <a:r>
              <a:rPr lang="cs-CZ" sz="2000" dirty="0">
                <a:solidFill>
                  <a:srgbClr val="00B0F0"/>
                </a:solidFill>
                <a:hlinkClick r:id="rId2"/>
              </a:rPr>
              <a:t>http://www.fsps.muni.cz/inovace-SEBS-ASEBS/</a:t>
            </a:r>
            <a:endParaRPr lang="cs-CZ" sz="2000" dirty="0">
              <a:solidFill>
                <a:srgbClr val="00B0F0"/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100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 pro vaše dotazy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2634318"/>
            <a:ext cx="8081962" cy="2881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721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obory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sz="2000" dirty="0"/>
              <a:t>Studijní obory jsou jedinečné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Nelze podobný obor vystudovat na jiné vysoké škole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Studijní obory zahrnují:</a:t>
            </a:r>
          </a:p>
          <a:p>
            <a:pPr lvl="1">
              <a:buClr>
                <a:srgbClr val="0070C0"/>
              </a:buClr>
            </a:pPr>
            <a:r>
              <a:rPr lang="cs-CZ" altLang="cs-CZ" sz="2000" dirty="0"/>
              <a:t>Studium teorie z různých oblastí společenských věd, biomedicínských věd, bezpečnosti a práva, tělesné výchovy a sportu</a:t>
            </a:r>
          </a:p>
          <a:p>
            <a:pPr lvl="1">
              <a:buClr>
                <a:srgbClr val="0070C0"/>
              </a:buClr>
            </a:pPr>
            <a:r>
              <a:rPr lang="cs-CZ" altLang="cs-CZ" sz="2000" dirty="0"/>
              <a:t>Nabytí praktických dovedností z různých </a:t>
            </a:r>
            <a:endParaRPr lang="cs-CZ" altLang="cs-CZ" sz="2000" dirty="0" smtClean="0"/>
          </a:p>
          <a:p>
            <a:pPr lvl="1">
              <a:buClr>
                <a:srgbClr val="0070C0"/>
              </a:buClr>
            </a:pPr>
            <a:r>
              <a:rPr lang="cs-CZ" altLang="cs-CZ" sz="2000" dirty="0"/>
              <a:t>	</a:t>
            </a:r>
            <a:r>
              <a:rPr lang="cs-CZ" altLang="cs-CZ" sz="2000" dirty="0" err="1" smtClean="0"/>
              <a:t>úpolových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sportů a sebeobrany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979" y="3808373"/>
            <a:ext cx="2376264" cy="244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2434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 </a:t>
            </a:r>
            <a:r>
              <a:rPr lang="cs-CZ" dirty="0" smtClean="0"/>
              <a:t>2017/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570453"/>
              </p:ext>
            </p:extLst>
          </p:nvPr>
        </p:nvGraphicFramePr>
        <p:xfrm>
          <a:off x="509589" y="2374774"/>
          <a:ext cx="8190151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7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4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0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7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BF8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přihlášek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BF8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přijatých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celkem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BF8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zapsaných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BF8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SEBS prezenční</a:t>
                      </a:r>
                      <a:endParaRPr lang="cs-CZ" dirty="0"/>
                    </a:p>
                  </a:txBody>
                  <a:tcPr>
                    <a:solidFill>
                      <a:srgbClr val="CE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242</a:t>
                      </a:r>
                      <a:endParaRPr lang="cs-CZ" dirty="0"/>
                    </a:p>
                  </a:txBody>
                  <a:tcPr anchor="ctr">
                    <a:solidFill>
                      <a:srgbClr val="CE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</a:t>
                      </a:r>
                      <a:endParaRPr lang="cs-CZ" dirty="0"/>
                    </a:p>
                  </a:txBody>
                  <a:tcPr anchor="ctr">
                    <a:solidFill>
                      <a:srgbClr val="CE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 anchor="ctr">
                    <a:solidFill>
                      <a:srgbClr val="CEF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SEBS kombinovaná</a:t>
                      </a:r>
                      <a:endParaRPr lang="cs-CZ" dirty="0"/>
                    </a:p>
                  </a:txBody>
                  <a:tcPr>
                    <a:solidFill>
                      <a:srgbClr val="8BF8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97</a:t>
                      </a:r>
                      <a:endParaRPr lang="cs-CZ" dirty="0"/>
                    </a:p>
                  </a:txBody>
                  <a:tcPr anchor="ctr">
                    <a:solidFill>
                      <a:srgbClr val="8BF8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26</a:t>
                      </a:r>
                      <a:endParaRPr lang="cs-CZ" dirty="0"/>
                    </a:p>
                  </a:txBody>
                  <a:tcPr anchor="ctr">
                    <a:solidFill>
                      <a:srgbClr val="8BF8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</a:t>
                      </a:r>
                      <a:endParaRPr lang="cs-CZ" dirty="0"/>
                    </a:p>
                  </a:txBody>
                  <a:tcPr anchor="ctr">
                    <a:solidFill>
                      <a:srgbClr val="8BF8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ASEBS kombinovaná</a:t>
                      </a:r>
                      <a:endParaRPr lang="cs-CZ" dirty="0"/>
                    </a:p>
                  </a:txBody>
                  <a:tcPr>
                    <a:solidFill>
                      <a:srgbClr val="CE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</a:t>
                      </a:r>
                      <a:endParaRPr lang="cs-CZ" dirty="0"/>
                    </a:p>
                  </a:txBody>
                  <a:tcPr anchor="ctr">
                    <a:solidFill>
                      <a:srgbClr val="CE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 anchor="ctr">
                    <a:solidFill>
                      <a:srgbClr val="CEF6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 anchor="ctr">
                    <a:solidFill>
                      <a:srgbClr val="CEF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80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Garanční pracoviště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sz="2000" dirty="0"/>
              <a:t>Na výuce oborů SEBS a ASEBS se podílí celá Fakulta sportovních studií MU</a:t>
            </a:r>
          </a:p>
          <a:p>
            <a:pPr>
              <a:buClr>
                <a:srgbClr val="0070C0"/>
              </a:buClr>
            </a:pPr>
            <a:endParaRPr lang="cs-CZ" altLang="cs-CZ" sz="2000" dirty="0"/>
          </a:p>
          <a:p>
            <a:pPr>
              <a:buClr>
                <a:srgbClr val="0070C0"/>
              </a:buClr>
            </a:pPr>
            <a:r>
              <a:rPr lang="cs-CZ" altLang="cs-CZ" sz="2000" dirty="0"/>
              <a:t>2002: Katedra sportovní edukace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2003: Katedra sportovní edukace, odd. úpolů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2007: Katedra gymnastiky a úpolů, odd. úpolů</a:t>
            </a:r>
          </a:p>
          <a:p>
            <a:pPr>
              <a:buClr>
                <a:srgbClr val="0070C0"/>
              </a:buClr>
            </a:pPr>
            <a:endParaRPr lang="cs-CZ" altLang="cs-CZ" sz="2000" dirty="0"/>
          </a:p>
          <a:p>
            <a:pPr>
              <a:buClr>
                <a:srgbClr val="0070C0"/>
              </a:buClr>
            </a:pPr>
            <a:r>
              <a:rPr lang="cs-CZ" altLang="cs-CZ" sz="2000" dirty="0"/>
              <a:t>Garant oborů SEBS a ASEBS</a:t>
            </a:r>
          </a:p>
          <a:p>
            <a:pPr lvl="1">
              <a:buClr>
                <a:srgbClr val="0070C0"/>
              </a:buClr>
            </a:pPr>
            <a:r>
              <a:rPr lang="cs-CZ" altLang="cs-CZ" sz="2000" dirty="0"/>
              <a:t>doc. PhDr. Zdenko Reguli, Ph.D.</a:t>
            </a:r>
          </a:p>
          <a:p>
            <a:pPr>
              <a:buClr>
                <a:srgbClr val="0070C0"/>
              </a:buClr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6596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1155934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Bakalářský </a:t>
            </a:r>
            <a:r>
              <a:rPr lang="cs-CZ" dirty="0"/>
              <a:t>studijní obor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Speciální edukace bezpečnostních složek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pic>
        <p:nvPicPr>
          <p:cNvPr id="6" name="Picture 6" descr="DSC_0627"/>
          <p:cNvPicPr>
            <a:picLocks noGrp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800" y="2862046"/>
            <a:ext cx="4825538" cy="3034145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81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edukace bezpečnostních složek (SEBS)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>
              <a:spcBef>
                <a:spcPts val="400"/>
              </a:spcBef>
              <a:buClr>
                <a:srgbClr val="2DA2BF"/>
              </a:buClr>
              <a:buSzPct val="70000"/>
            </a:pPr>
            <a:endParaRPr lang="cs-CZ" altLang="cs-CZ" dirty="0">
              <a:solidFill>
                <a:srgbClr val="000000"/>
              </a:solidFill>
            </a:endParaRPr>
          </a:p>
          <a:p>
            <a:pPr marL="447675">
              <a:spcBef>
                <a:spcPts val="400"/>
              </a:spcBef>
              <a:buClr>
                <a:srgbClr val="0070C0"/>
              </a:buClr>
            </a:pPr>
            <a:r>
              <a:rPr lang="cs-CZ" altLang="cs-CZ" sz="2000" dirty="0">
                <a:solidFill>
                  <a:srgbClr val="000000"/>
                </a:solidFill>
              </a:rPr>
              <a:t>Délka studia: 3 roky</a:t>
            </a:r>
          </a:p>
          <a:p>
            <a:pPr marL="447675">
              <a:spcBef>
                <a:spcPts val="400"/>
              </a:spcBef>
              <a:buClr>
                <a:srgbClr val="0070C0"/>
              </a:buClr>
            </a:pPr>
            <a:r>
              <a:rPr lang="cs-CZ" altLang="cs-CZ" sz="2000" dirty="0">
                <a:solidFill>
                  <a:srgbClr val="000000"/>
                </a:solidFill>
              </a:rPr>
              <a:t>Forma studia: prezenční i kombinovaná</a:t>
            </a:r>
          </a:p>
          <a:p>
            <a:pPr marL="447675">
              <a:spcBef>
                <a:spcPts val="400"/>
              </a:spcBef>
              <a:buClr>
                <a:srgbClr val="0070C0"/>
              </a:buClr>
            </a:pPr>
            <a:r>
              <a:rPr lang="cs-CZ" altLang="cs-CZ" sz="2000" dirty="0">
                <a:solidFill>
                  <a:srgbClr val="000000"/>
                </a:solidFill>
              </a:rPr>
              <a:t>Garant oboru: doc. PhDr. Zdenko Reguli, Ph.D.</a:t>
            </a:r>
          </a:p>
          <a:p>
            <a:pPr>
              <a:spcAft>
                <a:spcPts val="1425"/>
              </a:spcAft>
              <a:buClr>
                <a:srgbClr val="0070C0"/>
              </a:buClr>
            </a:pP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endParaRPr lang="cs-CZ" altLang="cs-CZ" sz="14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773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Přijímací zkouška - 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altLang="cs-CZ" dirty="0">
                <a:solidFill>
                  <a:srgbClr val="000000"/>
                </a:solidFill>
              </a:rPr>
              <a:t>50 % </a:t>
            </a:r>
            <a:r>
              <a:rPr lang="cs-CZ" altLang="cs-CZ" b="1" dirty="0">
                <a:solidFill>
                  <a:srgbClr val="0070C0"/>
                </a:solidFill>
              </a:rPr>
              <a:t>Praktická přijímací zkouška</a:t>
            </a:r>
          </a:p>
          <a:p>
            <a:pPr lvl="1">
              <a:spcBef>
                <a:spcPts val="400"/>
              </a:spcBef>
              <a:buClr>
                <a:srgbClr val="0070C0"/>
              </a:buClr>
            </a:pPr>
            <a:r>
              <a:rPr lang="cs-CZ" altLang="cs-CZ" sz="2000" dirty="0" err="1">
                <a:solidFill>
                  <a:srgbClr val="000000"/>
                </a:solidFill>
              </a:rPr>
              <a:t>Jacikův</a:t>
            </a:r>
            <a:r>
              <a:rPr lang="cs-CZ" altLang="cs-CZ" sz="2000" dirty="0">
                <a:solidFill>
                  <a:srgbClr val="000000"/>
                </a:solidFill>
              </a:rPr>
              <a:t> celostní motorický test</a:t>
            </a:r>
          </a:p>
          <a:p>
            <a:pPr lvl="1">
              <a:spcBef>
                <a:spcPts val="400"/>
              </a:spcBef>
              <a:buClr>
                <a:srgbClr val="0070C0"/>
              </a:buClr>
            </a:pPr>
            <a:r>
              <a:rPr lang="cs-CZ" altLang="cs-CZ" sz="2000" dirty="0">
                <a:solidFill>
                  <a:srgbClr val="000000"/>
                </a:solidFill>
              </a:rPr>
              <a:t>atletika (běh </a:t>
            </a:r>
            <a:r>
              <a:rPr lang="cs-CZ" altLang="cs-CZ" sz="2000" dirty="0" smtClean="0">
                <a:solidFill>
                  <a:srgbClr val="000000"/>
                </a:solidFill>
              </a:rPr>
              <a:t>800 m, </a:t>
            </a:r>
            <a:r>
              <a:rPr lang="cs-CZ" altLang="cs-CZ" sz="2000" dirty="0">
                <a:solidFill>
                  <a:srgbClr val="000000"/>
                </a:solidFill>
              </a:rPr>
              <a:t>běh 60 m)</a:t>
            </a:r>
          </a:p>
          <a:p>
            <a:pPr lvl="1">
              <a:spcBef>
                <a:spcPts val="400"/>
              </a:spcBef>
              <a:buClr>
                <a:srgbClr val="0070C0"/>
              </a:buClr>
            </a:pPr>
            <a:r>
              <a:rPr lang="cs-CZ" altLang="cs-CZ" sz="2000" dirty="0">
                <a:solidFill>
                  <a:srgbClr val="000000"/>
                </a:solidFill>
              </a:rPr>
              <a:t>plavání 100 </a:t>
            </a:r>
            <a:r>
              <a:rPr lang="cs-CZ" altLang="cs-CZ" sz="2000" dirty="0" smtClean="0">
                <a:solidFill>
                  <a:srgbClr val="000000"/>
                </a:solidFill>
              </a:rPr>
              <a:t>metrů</a:t>
            </a:r>
          </a:p>
          <a:p>
            <a:pPr lvl="1">
              <a:spcBef>
                <a:spcPts val="400"/>
              </a:spcBef>
              <a:buClr>
                <a:srgbClr val="0070C0"/>
              </a:buClr>
            </a:pPr>
            <a:r>
              <a:rPr lang="cs-CZ" altLang="cs-CZ" sz="2000" dirty="0" smtClean="0">
                <a:solidFill>
                  <a:srgbClr val="000000"/>
                </a:solidFill>
              </a:rPr>
              <a:t>max. 40 bodů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altLang="cs-CZ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altLang="cs-CZ" dirty="0">
                <a:solidFill>
                  <a:srgbClr val="000000"/>
                </a:solidFill>
              </a:rPr>
              <a:t>50 % </a:t>
            </a:r>
            <a:r>
              <a:rPr lang="cs-CZ" altLang="cs-CZ" b="1" dirty="0" smtClean="0">
                <a:solidFill>
                  <a:srgbClr val="0070C0"/>
                </a:solidFill>
              </a:rPr>
              <a:t>Oborový test</a:t>
            </a:r>
          </a:p>
          <a:p>
            <a:pPr lvl="1">
              <a:spcBef>
                <a:spcPts val="400"/>
              </a:spcBef>
              <a:buClr>
                <a:srgbClr val="0070C0"/>
              </a:buClr>
            </a:pPr>
            <a:r>
              <a:rPr lang="cs-CZ" altLang="cs-CZ" sz="2000" dirty="0" smtClean="0"/>
              <a:t>percentil *0,4 = max. 40 bodů</a:t>
            </a: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4056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Možná uplatnění absolventů </a:t>
            </a:r>
            <a:r>
              <a:rPr lang="cs-CZ" dirty="0"/>
              <a:t>SEBS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49312" lvl="1" indent="-457200">
              <a:spcBef>
                <a:spcPts val="325"/>
              </a:spcBef>
              <a:spcAft>
                <a:spcPts val="1425"/>
              </a:spcAft>
              <a:buClr>
                <a:srgbClr val="0070C0"/>
              </a:buClr>
              <a:buSzPct val="100000"/>
            </a:pPr>
            <a:r>
              <a:rPr lang="cs-CZ" altLang="cs-CZ" sz="2000" dirty="0">
                <a:solidFill>
                  <a:srgbClr val="000000"/>
                </a:solidFill>
              </a:rPr>
              <a:t>v civilních bezpečnostních službách (CBS), </a:t>
            </a:r>
          </a:p>
          <a:p>
            <a:pPr marL="849312" lvl="1" indent="-457200">
              <a:spcBef>
                <a:spcPts val="325"/>
              </a:spcBef>
              <a:spcAft>
                <a:spcPts val="1425"/>
              </a:spcAft>
              <a:buClr>
                <a:srgbClr val="0070C0"/>
              </a:buClr>
              <a:buSzPct val="100000"/>
            </a:pPr>
            <a:r>
              <a:rPr lang="cs-CZ" altLang="cs-CZ" sz="2000" dirty="0">
                <a:solidFill>
                  <a:srgbClr val="000000"/>
                </a:solidFill>
              </a:rPr>
              <a:t>justiční stráži, nápravně výchovných zařízeních, </a:t>
            </a:r>
          </a:p>
          <a:p>
            <a:pPr marL="849312" lvl="1" indent="-457200">
              <a:spcBef>
                <a:spcPts val="325"/>
              </a:spcBef>
              <a:spcAft>
                <a:spcPts val="1425"/>
              </a:spcAft>
              <a:buClr>
                <a:srgbClr val="0070C0"/>
              </a:buClr>
              <a:buSzPct val="100000"/>
            </a:pPr>
            <a:r>
              <a:rPr lang="cs-CZ" altLang="cs-CZ" sz="2000" dirty="0">
                <a:solidFill>
                  <a:srgbClr val="000000"/>
                </a:solidFill>
              </a:rPr>
              <a:t>ochraně letišť a železnic, </a:t>
            </a:r>
          </a:p>
          <a:p>
            <a:pPr marL="849312" lvl="1" indent="-457200">
              <a:spcBef>
                <a:spcPts val="325"/>
              </a:spcBef>
              <a:spcAft>
                <a:spcPts val="1425"/>
              </a:spcAft>
              <a:buClr>
                <a:srgbClr val="0070C0"/>
              </a:buClr>
              <a:buSzPct val="100000"/>
            </a:pPr>
            <a:r>
              <a:rPr lang="cs-CZ" altLang="cs-CZ" sz="2000" dirty="0">
                <a:solidFill>
                  <a:srgbClr val="000000"/>
                </a:solidFill>
              </a:rPr>
              <a:t>učitelé sebeobrany a bojových umění, </a:t>
            </a:r>
          </a:p>
          <a:p>
            <a:pPr marL="849312" lvl="1" indent="-457200">
              <a:spcBef>
                <a:spcPts val="325"/>
              </a:spcBef>
              <a:spcAft>
                <a:spcPts val="1425"/>
              </a:spcAft>
              <a:buClr>
                <a:srgbClr val="0070C0"/>
              </a:buClr>
              <a:buSzPct val="100000"/>
            </a:pPr>
            <a:r>
              <a:rPr lang="cs-CZ" altLang="cs-CZ" sz="2000" dirty="0">
                <a:solidFill>
                  <a:srgbClr val="000000"/>
                </a:solidFill>
              </a:rPr>
              <a:t>u Policie ČR, městské policie a ve speciálních ozbrojených jednotkách.</a:t>
            </a:r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077057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fsps_sablona_4×3_cz</Template>
  <TotalTime>519</TotalTime>
  <Words>747</Words>
  <Application>Microsoft Office PowerPoint</Application>
  <PresentationFormat>Předvádění na obrazovce (4:3)</PresentationFormat>
  <Paragraphs>161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Tahoma</vt:lpstr>
      <vt:lpstr>Wingdings</vt:lpstr>
      <vt:lpstr>Wingdings 3</vt:lpstr>
      <vt:lpstr>Prezentace_MU_CZ</vt:lpstr>
      <vt:lpstr>Studijní obory  Speciální edukace bezpečnostních složek  Aplikovaná sportovní edukace bezpečnostních složek </vt:lpstr>
      <vt:lpstr>Studijní obory</vt:lpstr>
      <vt:lpstr>Studijní obory</vt:lpstr>
      <vt:lpstr>Statistika 2017/ 2018</vt:lpstr>
      <vt:lpstr>Garanční pracoviště</vt:lpstr>
      <vt:lpstr>  Bakalářský studijní obor  Speciální edukace bezpečnostních složek</vt:lpstr>
      <vt:lpstr>Speciální edukace bezpečnostních složek (SEBS)</vt:lpstr>
      <vt:lpstr>Přijímací zkouška - SEBS</vt:lpstr>
      <vt:lpstr>Možná uplatnění absolventů SEBS</vt:lpstr>
      <vt:lpstr>Výstupy z učení oboru SEBS</vt:lpstr>
      <vt:lpstr>Výstupy z učení oboru SEBS</vt:lpstr>
      <vt:lpstr>Modulární uspořádání předmětů</vt:lpstr>
      <vt:lpstr>Státní závěrečná zkouška SEBS</vt:lpstr>
      <vt:lpstr>Navazující magisterský studijní obor  Aplikovaná sportovní edukace bezpečnostních složek</vt:lpstr>
      <vt:lpstr>ASEBS</vt:lpstr>
      <vt:lpstr>Přijímací zkouška - ASEBS</vt:lpstr>
      <vt:lpstr>Možná uplatnění absolventů ASEBS</vt:lpstr>
      <vt:lpstr>Výstupy z učení oboru ASEBS</vt:lpstr>
      <vt:lpstr>Výstupy z učení oboru ASEBS</vt:lpstr>
      <vt:lpstr>Modulární uspořádání předmětů</vt:lpstr>
      <vt:lpstr>Státní závěrečná zkouška ASEBS</vt:lpstr>
      <vt:lpstr>Inovace studijních oborů SEBS a ASEBS v projektu OPVK</vt:lpstr>
      <vt:lpstr>Prostor pro vaše dotazy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Wlodarczyk</dc:creator>
  <cp:lastModifiedBy>Iva Kašíková</cp:lastModifiedBy>
  <cp:revision>11</cp:revision>
  <cp:lastPrinted>1601-01-01T00:00:00Z</cp:lastPrinted>
  <dcterms:created xsi:type="dcterms:W3CDTF">2016-01-12T13:12:16Z</dcterms:created>
  <dcterms:modified xsi:type="dcterms:W3CDTF">2018-01-23T12:41:44Z</dcterms:modified>
</cp:coreProperties>
</file>