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7" r:id="rId3"/>
    <p:sldId id="258" r:id="rId4"/>
    <p:sldId id="260" r:id="rId5"/>
    <p:sldId id="259" r:id="rId6"/>
    <p:sldId id="295" r:id="rId7"/>
    <p:sldId id="330" r:id="rId8"/>
    <p:sldId id="292" r:id="rId9"/>
    <p:sldId id="320" r:id="rId10"/>
    <p:sldId id="321" r:id="rId11"/>
    <p:sldId id="322" r:id="rId12"/>
    <p:sldId id="294" r:id="rId13"/>
    <p:sldId id="297" r:id="rId14"/>
    <p:sldId id="325" r:id="rId15"/>
    <p:sldId id="323" r:id="rId16"/>
    <p:sldId id="291" r:id="rId17"/>
    <p:sldId id="293" r:id="rId18"/>
    <p:sldId id="313" r:id="rId19"/>
    <p:sldId id="314" r:id="rId20"/>
    <p:sldId id="298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10" r:id="rId30"/>
    <p:sldId id="311" r:id="rId31"/>
    <p:sldId id="312" r:id="rId32"/>
    <p:sldId id="299" r:id="rId33"/>
    <p:sldId id="326" r:id="rId34"/>
    <p:sldId id="329" r:id="rId35"/>
    <p:sldId id="316" r:id="rId36"/>
    <p:sldId id="317" r:id="rId37"/>
    <p:sldId id="315" r:id="rId38"/>
    <p:sldId id="318" r:id="rId39"/>
    <p:sldId id="319" r:id="rId40"/>
    <p:sldId id="328" r:id="rId41"/>
    <p:sldId id="324" r:id="rId42"/>
    <p:sldId id="308" r:id="rId43"/>
    <p:sldId id="327" r:id="rId44"/>
    <p:sldId id="264" r:id="rId4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5AC8AF"/>
    <a:srgbClr val="008C78"/>
    <a:srgbClr val="46C8FF"/>
    <a:srgbClr val="F01928"/>
    <a:srgbClr val="9100DC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23397A-57CD-4352-AB67-5D65C100D26A}" v="5" dt="2019-04-03T04:50:44.9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6754" autoAdjust="0"/>
  </p:normalViewPr>
  <p:slideViewPr>
    <p:cSldViewPr snapToGrid="0">
      <p:cViewPr>
        <p:scale>
          <a:sx n="100" d="100"/>
          <a:sy n="100" d="100"/>
        </p:scale>
        <p:origin x="72" y="78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áš Kalina" userId="45bbb01e-5cd3-4f7f-8e55-4626a61d755e" providerId="ADAL" clId="{BD23397A-57CD-4352-AB67-5D65C100D26A}"/>
    <pc:docChg chg="custSel modSld">
      <pc:chgData name="Tomáš Kalina" userId="45bbb01e-5cd3-4f7f-8e55-4626a61d755e" providerId="ADAL" clId="{BD23397A-57CD-4352-AB67-5D65C100D26A}" dt="2019-04-03T04:52:00.316" v="133" actId="20577"/>
      <pc:docMkLst>
        <pc:docMk/>
      </pc:docMkLst>
      <pc:sldChg chg="modSp">
        <pc:chgData name="Tomáš Kalina" userId="45bbb01e-5cd3-4f7f-8e55-4626a61d755e" providerId="ADAL" clId="{BD23397A-57CD-4352-AB67-5D65C100D26A}" dt="2019-04-03T04:46:14.815" v="3" actId="27636"/>
        <pc:sldMkLst>
          <pc:docMk/>
          <pc:sldMk cId="2262182556" sldId="257"/>
        </pc:sldMkLst>
        <pc:spChg chg="mod">
          <ac:chgData name="Tomáš Kalina" userId="45bbb01e-5cd3-4f7f-8e55-4626a61d755e" providerId="ADAL" clId="{BD23397A-57CD-4352-AB67-5D65C100D26A}" dt="2019-04-03T04:46:14.815" v="3" actId="27636"/>
          <ac:spMkLst>
            <pc:docMk/>
            <pc:sldMk cId="2262182556" sldId="257"/>
            <ac:spMk id="8" creationId="{00000000-0000-0000-0000-000000000000}"/>
          </ac:spMkLst>
        </pc:spChg>
      </pc:sldChg>
      <pc:sldChg chg="modSp">
        <pc:chgData name="Tomáš Kalina" userId="45bbb01e-5cd3-4f7f-8e55-4626a61d755e" providerId="ADAL" clId="{BD23397A-57CD-4352-AB67-5D65C100D26A}" dt="2019-04-03T04:47:55.577" v="18" actId="20577"/>
        <pc:sldMkLst>
          <pc:docMk/>
          <pc:sldMk cId="4222273680" sldId="280"/>
        </pc:sldMkLst>
        <pc:spChg chg="mod">
          <ac:chgData name="Tomáš Kalina" userId="45bbb01e-5cd3-4f7f-8e55-4626a61d755e" providerId="ADAL" clId="{BD23397A-57CD-4352-AB67-5D65C100D26A}" dt="2019-04-03T04:47:55.577" v="18" actId="20577"/>
          <ac:spMkLst>
            <pc:docMk/>
            <pc:sldMk cId="4222273680" sldId="280"/>
            <ac:spMk id="2" creationId="{00000000-0000-0000-0000-000000000000}"/>
          </ac:spMkLst>
        </pc:spChg>
      </pc:sldChg>
      <pc:sldChg chg="modSp">
        <pc:chgData name="Tomáš Kalina" userId="45bbb01e-5cd3-4f7f-8e55-4626a61d755e" providerId="ADAL" clId="{BD23397A-57CD-4352-AB67-5D65C100D26A}" dt="2019-04-03T04:49:51.830" v="21" actId="27636"/>
        <pc:sldMkLst>
          <pc:docMk/>
          <pc:sldMk cId="3277633296" sldId="288"/>
        </pc:sldMkLst>
        <pc:spChg chg="mod">
          <ac:chgData name="Tomáš Kalina" userId="45bbb01e-5cd3-4f7f-8e55-4626a61d755e" providerId="ADAL" clId="{BD23397A-57CD-4352-AB67-5D65C100D26A}" dt="2019-04-03T04:49:51.830" v="21" actId="27636"/>
          <ac:spMkLst>
            <pc:docMk/>
            <pc:sldMk cId="3277633296" sldId="288"/>
            <ac:spMk id="10" creationId="{00000000-0000-0000-0000-000000000000}"/>
          </ac:spMkLst>
        </pc:spChg>
      </pc:sldChg>
      <pc:sldChg chg="addSp delSp modSp">
        <pc:chgData name="Tomáš Kalina" userId="45bbb01e-5cd3-4f7f-8e55-4626a61d755e" providerId="ADAL" clId="{BD23397A-57CD-4352-AB67-5D65C100D26A}" dt="2019-04-03T04:52:00.316" v="133" actId="20577"/>
        <pc:sldMkLst>
          <pc:docMk/>
          <pc:sldMk cId="15379901" sldId="293"/>
        </pc:sldMkLst>
        <pc:spChg chg="add mod">
          <ac:chgData name="Tomáš Kalina" userId="45bbb01e-5cd3-4f7f-8e55-4626a61d755e" providerId="ADAL" clId="{BD23397A-57CD-4352-AB67-5D65C100D26A}" dt="2019-04-03T04:52:00.316" v="133" actId="20577"/>
          <ac:spMkLst>
            <pc:docMk/>
            <pc:sldMk cId="15379901" sldId="293"/>
            <ac:spMk id="2" creationId="{2BAC5297-A487-4BF0-A543-D9EEEEFCBD84}"/>
          </ac:spMkLst>
        </pc:spChg>
        <pc:spChg chg="add del mod">
          <ac:chgData name="Tomáš Kalina" userId="45bbb01e-5cd3-4f7f-8e55-4626a61d755e" providerId="ADAL" clId="{BD23397A-57CD-4352-AB67-5D65C100D26A}" dt="2019-04-03T04:51:05.827" v="64" actId="478"/>
          <ac:spMkLst>
            <pc:docMk/>
            <pc:sldMk cId="15379901" sldId="293"/>
            <ac:spMk id="3" creationId="{FE32DA79-E0D4-41C0-8A50-D8331F9BBD5C}"/>
          </ac:spMkLst>
        </pc:spChg>
        <pc:spChg chg="add mod">
          <ac:chgData name="Tomáš Kalina" userId="45bbb01e-5cd3-4f7f-8e55-4626a61d755e" providerId="ADAL" clId="{BD23397A-57CD-4352-AB67-5D65C100D26A}" dt="2019-04-03T04:51:53.769" v="125" actId="5793"/>
          <ac:spMkLst>
            <pc:docMk/>
            <pc:sldMk cId="15379901" sldId="293"/>
            <ac:spMk id="4" creationId="{02396E55-190C-4B2B-A560-CCA78BC9F5BE}"/>
          </ac:spMkLst>
        </pc:spChg>
        <pc:spChg chg="mod">
          <ac:chgData name="Tomáš Kalina" userId="45bbb01e-5cd3-4f7f-8e55-4626a61d755e" providerId="ADAL" clId="{BD23397A-57CD-4352-AB67-5D65C100D26A}" dt="2019-04-03T04:50:58.665" v="63" actId="27636"/>
          <ac:spMkLst>
            <pc:docMk/>
            <pc:sldMk cId="15379901" sldId="293"/>
            <ac:spMk id="9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55DC671-29B6-435A-8E2C-26F718525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2028018" cy="106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432" y="6062548"/>
            <a:ext cx="1104535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432" y="6062548"/>
            <a:ext cx="1104535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13" y="6052211"/>
            <a:ext cx="1126668" cy="59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53" y="2019299"/>
            <a:ext cx="5372593" cy="2825663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5AC8AF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5AC8AF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E13F3EFE-424C-40CD-8513-DF1D97B548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id="{E4398499-D4E6-44B8-B7A9-5370CEABDF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432" y="6062548"/>
            <a:ext cx="1104535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2015124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432" y="6062548"/>
            <a:ext cx="1104535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432" y="6062548"/>
            <a:ext cx="1104535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432" y="6062548"/>
            <a:ext cx="1104535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432" y="6062548"/>
            <a:ext cx="1104535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432" y="6062548"/>
            <a:ext cx="1104535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432" y="6062548"/>
            <a:ext cx="1104535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2.em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video" Target="NULL" TargetMode="External"/><Relationship Id="rId7" Type="http://schemas.openxmlformats.org/officeDocument/2006/relationships/image" Target="../media/image45.jpe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5.xml"/><Relationship Id="rId4" Type="http://schemas.microsoft.com/office/2007/relationships/media" Target="../media/media8.mp4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emf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Relationship Id="rId9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runnersworld.com/news/a20794927/thats-not-fat-how-ryan-hall-gained-40-pounds-of-muscle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hyperlink" Target="https://www.sciencedirect.com/science/article/pii/S1836955313702030#tblfn0025" TargetMode="Externa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noProof="0" dirty="0"/>
              <a:t>tkalina@fsps.muni.cz</a:t>
            </a:r>
            <a:endParaRPr lang="en-GB" noProof="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/>
              <a:t>Tests and </a:t>
            </a:r>
            <a:r>
              <a:rPr lang="en-US" sz="4200" dirty="0" smtClean="0"/>
              <a:t>assessment</a:t>
            </a:r>
            <a:r>
              <a:rPr lang="cs-CZ" sz="4200" dirty="0" smtClean="0"/>
              <a:t> </a:t>
            </a:r>
            <a:r>
              <a:rPr lang="en-US" sz="4200" dirty="0" smtClean="0"/>
              <a:t>in</a:t>
            </a:r>
            <a:r>
              <a:rPr lang="cs-CZ" sz="4200" dirty="0" smtClean="0"/>
              <a:t> </a:t>
            </a:r>
            <a:r>
              <a:rPr lang="en-US" sz="4200" dirty="0" smtClean="0"/>
              <a:t>endurance </a:t>
            </a:r>
            <a:r>
              <a:rPr lang="en-US" sz="4200" dirty="0"/>
              <a:t>running</a:t>
            </a:r>
            <a:endParaRPr lang="cs-CZ" sz="4200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98502" y="4437242"/>
            <a:ext cx="11361600" cy="698497"/>
          </a:xfrm>
        </p:spPr>
        <p:txBody>
          <a:bodyPr/>
          <a:lstStyle/>
          <a:p>
            <a:r>
              <a:rPr lang="cs-CZ" dirty="0"/>
              <a:t>Tomas Kalina</a:t>
            </a:r>
          </a:p>
          <a:p>
            <a:r>
              <a:rPr lang="cs-CZ" dirty="0"/>
              <a:t>Masaryk University</a:t>
            </a:r>
          </a:p>
          <a:p>
            <a:r>
              <a:rPr lang="cs-CZ" dirty="0"/>
              <a:t>Brno,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92247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Lab</a:t>
            </a:r>
            <a:r>
              <a:rPr lang="cs-CZ" dirty="0" smtClean="0"/>
              <a:t> </a:t>
            </a:r>
            <a:r>
              <a:rPr lang="cs-CZ" dirty="0" err="1" smtClean="0"/>
              <a:t>testing</a:t>
            </a:r>
            <a:r>
              <a:rPr lang="cs-CZ" dirty="0" smtClean="0"/>
              <a:t> (VO2max test)</a:t>
            </a:r>
          </a:p>
          <a:p>
            <a:r>
              <a:rPr lang="cs-CZ" dirty="0" err="1" smtClean="0"/>
              <a:t>Kipchoge</a:t>
            </a:r>
            <a:r>
              <a:rPr lang="cs-CZ" dirty="0" smtClean="0"/>
              <a:t>, </a:t>
            </a:r>
            <a:r>
              <a:rPr lang="cs-CZ" dirty="0" err="1" smtClean="0"/>
              <a:t>Kenya</a:t>
            </a:r>
            <a:r>
              <a:rPr lang="cs-CZ" dirty="0" smtClean="0"/>
              <a:t> (</a:t>
            </a:r>
            <a:r>
              <a:rPr lang="cs-CZ" dirty="0" err="1" smtClean="0"/>
              <a:t>marathon</a:t>
            </a:r>
            <a:r>
              <a:rPr lang="cs-CZ" dirty="0" smtClean="0"/>
              <a:t> WR: 2:01:39 = 2:53/km pace)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480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Performance </a:t>
            </a:r>
            <a:r>
              <a:rPr lang="cs-CZ" dirty="0" err="1" smtClean="0"/>
              <a:t>testing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725" y="2271420"/>
            <a:ext cx="5219700" cy="2981909"/>
          </a:xfrm>
          <a:prstGeom prst="rect">
            <a:avLst/>
          </a:prstGeom>
        </p:spPr>
      </p:pic>
      <p:sp>
        <p:nvSpPr>
          <p:cNvPr id="8" name="Zástupný symbol pro obsah 7"/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r>
              <a:rPr lang="cs-CZ" dirty="0" err="1" smtClean="0"/>
              <a:t>lab</a:t>
            </a:r>
            <a:r>
              <a:rPr lang="cs-CZ" dirty="0" smtClean="0"/>
              <a:t> X </a:t>
            </a:r>
            <a:r>
              <a:rPr lang="cs-CZ" dirty="0" err="1" smtClean="0"/>
              <a:t>field</a:t>
            </a:r>
            <a:endParaRPr lang="cs-CZ" u="sng" dirty="0" smtClean="0"/>
          </a:p>
          <a:p>
            <a:r>
              <a:rPr lang="cs-CZ" u="sng" dirty="0" err="1" smtClean="0"/>
              <a:t>max</a:t>
            </a:r>
            <a:r>
              <a:rPr lang="cs-CZ" u="sng" dirty="0" smtClean="0"/>
              <a:t> (test/</a:t>
            </a:r>
            <a:r>
              <a:rPr lang="cs-CZ" b="1" u="sng" dirty="0" err="1" smtClean="0"/>
              <a:t>race</a:t>
            </a:r>
            <a:r>
              <a:rPr lang="cs-CZ" u="sng" dirty="0" smtClean="0"/>
              <a:t>) X </a:t>
            </a:r>
            <a:r>
              <a:rPr lang="cs-CZ" u="sng" dirty="0" err="1" smtClean="0"/>
              <a:t>submax</a:t>
            </a:r>
            <a:endParaRPr lang="cs-CZ" u="sng" dirty="0" smtClean="0"/>
          </a:p>
          <a:p>
            <a:r>
              <a:rPr lang="cs-CZ" dirty="0" smtClean="0"/>
              <a:t>HR, SmO</a:t>
            </a:r>
            <a:r>
              <a:rPr lang="cs-CZ" baseline="-25000" dirty="0" smtClean="0"/>
              <a:t>2</a:t>
            </a:r>
            <a:r>
              <a:rPr lang="cs-CZ" dirty="0" smtClean="0"/>
              <a:t>, V</a:t>
            </a:r>
            <a:r>
              <a:rPr lang="cs-CZ" sz="2400" dirty="0" smtClean="0"/>
              <a:t>O</a:t>
            </a:r>
            <a:r>
              <a:rPr lang="cs-CZ" sz="2400" baseline="-25000" dirty="0"/>
              <a:t>2</a:t>
            </a:r>
            <a:r>
              <a:rPr lang="cs-CZ" dirty="0" smtClean="0"/>
              <a:t>, V</a:t>
            </a:r>
            <a:r>
              <a:rPr lang="cs-CZ" sz="2400" dirty="0" smtClean="0"/>
              <a:t>CO</a:t>
            </a:r>
            <a:r>
              <a:rPr lang="cs-CZ" sz="2400" baseline="-25000" dirty="0"/>
              <a:t>2</a:t>
            </a:r>
            <a:r>
              <a:rPr lang="cs-CZ" dirty="0" smtClean="0"/>
              <a:t>, VE, GCT, VO, W, La, v, …</a:t>
            </a:r>
            <a:endParaRPr lang="cs-CZ" dirty="0"/>
          </a:p>
        </p:txBody>
      </p:sp>
      <p:pic>
        <p:nvPicPr>
          <p:cNvPr id="15366" name="Picture 6" descr="NenÃ­ k dispozici Å¾Ã¡dnÃ½ popis fotky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4193381"/>
            <a:ext cx="3552825" cy="266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76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Foster, Carl &amp; Lucia, Alejandro. (2007). Running economy: The forgotten factor in elite performance. Sports medicine (Auckland, N.Z.). 37. 316-9. </a:t>
            </a:r>
            <a:endParaRPr lang="en-GB" noProof="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</a:t>
            </a:r>
            <a:r>
              <a:rPr lang="cs-CZ" baseline="-25000" dirty="0" smtClean="0"/>
              <a:t>2</a:t>
            </a:r>
            <a:r>
              <a:rPr lang="cs-CZ" dirty="0" smtClean="0"/>
              <a:t>max and </a:t>
            </a:r>
            <a:r>
              <a:rPr lang="cs-CZ" dirty="0" err="1" smtClean="0"/>
              <a:t>running</a:t>
            </a:r>
            <a:r>
              <a:rPr lang="cs-CZ" dirty="0" smtClean="0"/>
              <a:t> </a:t>
            </a:r>
            <a:r>
              <a:rPr lang="cs-CZ" dirty="0" err="1" smtClean="0"/>
              <a:t>economy</a:t>
            </a:r>
            <a:endParaRPr lang="cs-CZ" dirty="0"/>
          </a:p>
        </p:txBody>
      </p:sp>
      <p:pic>
        <p:nvPicPr>
          <p:cNvPr id="17" name="Zástupný symbol pro obsah 16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163628" y="1626463"/>
            <a:ext cx="3837465" cy="3407549"/>
          </a:xfrm>
          <a:prstGeom prst="rect">
            <a:avLst/>
          </a:prstGeom>
        </p:spPr>
      </p:pic>
      <p:pic>
        <p:nvPicPr>
          <p:cNvPr id="18" name="Zástupný symbol pro obsah 17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4035357" y="1692002"/>
            <a:ext cx="4137025" cy="2479675"/>
          </a:xfrm>
          <a:prstGeom prst="rect">
            <a:avLst/>
          </a:prstGeom>
        </p:spPr>
      </p:pic>
      <p:pic>
        <p:nvPicPr>
          <p:cNvPr id="22" name="Zástupný symbol pro obsah 21"/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8223648" y="1690405"/>
            <a:ext cx="3892706" cy="3439860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6623" y="4038973"/>
            <a:ext cx="4085759" cy="199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9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BILLAT, V. L., A. DEMARLE, J. SLAWINSKI, M. PAIVA, and J.-P. KORALSZTEIN. </a:t>
            </a:r>
            <a:r>
              <a:rPr lang="cs-CZ" dirty="0" err="1"/>
              <a:t>Physical</a:t>
            </a:r>
            <a:r>
              <a:rPr lang="cs-CZ" dirty="0"/>
              <a:t> and </a:t>
            </a:r>
            <a:r>
              <a:rPr lang="cs-CZ" dirty="0" err="1"/>
              <a:t>training</a:t>
            </a:r>
            <a:r>
              <a:rPr lang="cs-CZ" dirty="0"/>
              <a:t> </a:t>
            </a:r>
            <a:r>
              <a:rPr lang="cs-CZ" dirty="0" err="1"/>
              <a:t>characteristics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top-</a:t>
            </a:r>
            <a:r>
              <a:rPr lang="cs-CZ" dirty="0" err="1"/>
              <a:t>class</a:t>
            </a:r>
            <a:r>
              <a:rPr lang="cs-CZ" dirty="0"/>
              <a:t> </a:t>
            </a:r>
            <a:r>
              <a:rPr lang="cs-CZ" dirty="0" err="1"/>
              <a:t>marathon</a:t>
            </a:r>
            <a:r>
              <a:rPr lang="cs-CZ" dirty="0"/>
              <a:t> </a:t>
            </a:r>
            <a:r>
              <a:rPr lang="cs-CZ" dirty="0" err="1"/>
              <a:t>runners</a:t>
            </a:r>
            <a:r>
              <a:rPr lang="cs-CZ" dirty="0"/>
              <a:t>. Med. </a:t>
            </a:r>
            <a:r>
              <a:rPr lang="cs-CZ" dirty="0" err="1"/>
              <a:t>Sci</a:t>
            </a:r>
            <a:r>
              <a:rPr lang="cs-CZ" dirty="0"/>
              <a:t>. </a:t>
            </a:r>
            <a:r>
              <a:rPr lang="cs-CZ" dirty="0" err="1"/>
              <a:t>Sports</a:t>
            </a:r>
            <a:r>
              <a:rPr lang="cs-CZ" dirty="0"/>
              <a:t> </a:t>
            </a:r>
            <a:r>
              <a:rPr lang="cs-CZ" dirty="0" err="1"/>
              <a:t>Exerc</a:t>
            </a:r>
            <a:r>
              <a:rPr lang="cs-CZ" dirty="0"/>
              <a:t>., Vol. 33, No. 12, 2001, pp. 2089–2097.</a:t>
            </a:r>
            <a:endParaRPr lang="en-GB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Physiological factors for marathon performance time among </a:t>
            </a:r>
            <a:r>
              <a:rPr lang="en-US" dirty="0" smtClean="0"/>
              <a:t>top-class</a:t>
            </a:r>
            <a:r>
              <a:rPr lang="cs-CZ" dirty="0" smtClean="0"/>
              <a:t> (TC)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smtClean="0"/>
              <a:t>high-level</a:t>
            </a:r>
            <a:r>
              <a:rPr lang="cs-CZ" dirty="0" smtClean="0"/>
              <a:t> (HL)</a:t>
            </a:r>
            <a:r>
              <a:rPr lang="en-US" dirty="0" smtClean="0"/>
              <a:t> </a:t>
            </a:r>
            <a:r>
              <a:rPr lang="en-US" dirty="0"/>
              <a:t>male </a:t>
            </a:r>
            <a:r>
              <a:rPr lang="en-US" dirty="0" smtClean="0"/>
              <a:t>runners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Physiological responses during the 10-km run at </a:t>
            </a:r>
            <a:r>
              <a:rPr lang="cs-CZ" dirty="0" smtClean="0"/>
              <a:t>v</a:t>
            </a:r>
            <a:r>
              <a:rPr lang="en-US" baseline="-25000" dirty="0" smtClean="0"/>
              <a:t>marathon</a:t>
            </a:r>
            <a:r>
              <a:rPr lang="en-US" dirty="0" smtClean="0"/>
              <a:t> </a:t>
            </a:r>
            <a:r>
              <a:rPr lang="en-US" dirty="0"/>
              <a:t>among </a:t>
            </a:r>
            <a:r>
              <a:rPr lang="cs-CZ" dirty="0" smtClean="0"/>
              <a:t>TC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cs-CZ" dirty="0" smtClean="0"/>
              <a:t>HL</a:t>
            </a:r>
            <a:r>
              <a:rPr lang="en-US" dirty="0" smtClean="0"/>
              <a:t> male runners</a:t>
            </a:r>
            <a:r>
              <a:rPr lang="en-US" dirty="0"/>
              <a:t>.</a:t>
            </a:r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999" y="2263170"/>
            <a:ext cx="4568521" cy="2597588"/>
          </a:xfrm>
          <a:prstGeom prst="rect">
            <a:avLst/>
          </a:prstGeom>
        </p:spPr>
      </p:pic>
      <p:pic>
        <p:nvPicPr>
          <p:cNvPr id="10" name="Zástupný symbol pro obsah 9"/>
          <p:cNvPicPr>
            <a:picLocks noGrp="1" noChangeAspect="1"/>
          </p:cNvPicPr>
          <p:nvPr>
            <p:ph idx="28"/>
          </p:nvPr>
        </p:nvPicPr>
        <p:blipFill>
          <a:blip r:embed="rId3"/>
          <a:stretch>
            <a:fillRect/>
          </a:stretch>
        </p:blipFill>
        <p:spPr>
          <a:xfrm>
            <a:off x="6251277" y="2183268"/>
            <a:ext cx="5013627" cy="267749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552" y="4968500"/>
            <a:ext cx="10164028" cy="7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0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o2max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2335" end="25747.2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61721" y="158750"/>
            <a:ext cx="5931853" cy="3336925"/>
          </a:xfr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00" y="500062"/>
            <a:ext cx="4808996" cy="3462338"/>
          </a:xfrm>
          <a:prstGeom prst="rect">
            <a:avLst/>
          </a:prstGeom>
        </p:spPr>
      </p:pic>
      <p:pic>
        <p:nvPicPr>
          <p:cNvPr id="18434" name="Picture 2" descr="V-slop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" y="3962400"/>
            <a:ext cx="2964687" cy="29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754097" y="5893037"/>
            <a:ext cx="2747100" cy="1049100"/>
          </a:xfrm>
        </p:spPr>
        <p:txBody>
          <a:bodyPr/>
          <a:lstStyle/>
          <a:p>
            <a:r>
              <a:rPr lang="en-US" dirty="0"/>
              <a:t>Barnes, Kyle &amp; </a:t>
            </a:r>
            <a:r>
              <a:rPr lang="en-US" dirty="0" err="1"/>
              <a:t>Kilding</a:t>
            </a:r>
            <a:r>
              <a:rPr lang="en-US" dirty="0"/>
              <a:t>, Andrew. (2015). Running economy: Measurement, norms, and determining factors. Sports Medicine - Open. 1. 10.1186/s40798-015-0007-y. </a:t>
            </a:r>
            <a:endParaRPr lang="en-GB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4097" y="3962400"/>
            <a:ext cx="3600000" cy="2996924"/>
          </a:xfrm>
          <a:prstGeom prst="rect">
            <a:avLst/>
          </a:prstGeom>
        </p:spPr>
      </p:pic>
      <p:sp>
        <p:nvSpPr>
          <p:cNvPr id="15" name="Zástupný symbol pro zápatí 1"/>
          <p:cNvSpPr txBox="1">
            <a:spLocks/>
          </p:cNvSpPr>
          <p:nvPr/>
        </p:nvSpPr>
        <p:spPr bwMode="auto">
          <a:xfrm>
            <a:off x="7754097" y="4169806"/>
            <a:ext cx="2747100" cy="104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sz="2400" b="1" dirty="0" err="1" smtClean="0">
                <a:solidFill>
                  <a:schemeClr val="accent2"/>
                </a:solidFill>
              </a:rPr>
              <a:t>Who</a:t>
            </a:r>
            <a:r>
              <a:rPr lang="cs-CZ" sz="2400" b="1" dirty="0" smtClean="0">
                <a:solidFill>
                  <a:schemeClr val="accent2"/>
                </a:solidFill>
              </a:rPr>
              <a:t> </a:t>
            </a:r>
            <a:r>
              <a:rPr lang="cs-CZ" sz="2400" b="1" dirty="0" err="1" smtClean="0">
                <a:solidFill>
                  <a:schemeClr val="accent2"/>
                </a:solidFill>
              </a:rPr>
              <a:t>is</a:t>
            </a:r>
            <a:r>
              <a:rPr lang="cs-CZ" sz="2400" b="1" dirty="0" smtClean="0">
                <a:solidFill>
                  <a:schemeClr val="accent2"/>
                </a:solidFill>
              </a:rPr>
              <a:t> (</a:t>
            </a:r>
            <a:r>
              <a:rPr lang="cs-CZ" sz="2400" b="1" dirty="0" err="1" smtClean="0">
                <a:solidFill>
                  <a:schemeClr val="accent2"/>
                </a:solidFill>
              </a:rPr>
              <a:t>probably</a:t>
            </a:r>
            <a:r>
              <a:rPr lang="cs-CZ" sz="2400" b="1" dirty="0" smtClean="0">
                <a:solidFill>
                  <a:schemeClr val="accent2"/>
                </a:solidFill>
              </a:rPr>
              <a:t>) </a:t>
            </a:r>
            <a:r>
              <a:rPr lang="cs-CZ" sz="2400" b="1" dirty="0" err="1" smtClean="0">
                <a:solidFill>
                  <a:schemeClr val="accent2"/>
                </a:solidFill>
              </a:rPr>
              <a:t>better</a:t>
            </a:r>
            <a:r>
              <a:rPr lang="cs-CZ" sz="2400" b="1" dirty="0" smtClean="0">
                <a:solidFill>
                  <a:schemeClr val="accent2"/>
                </a:solidFill>
              </a:rPr>
              <a:t>?</a:t>
            </a:r>
            <a:endParaRPr lang="en-GB" sz="2400" b="1" dirty="0">
              <a:solidFill>
                <a:schemeClr val="accent2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5561878" y="3962400"/>
            <a:ext cx="5998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cs-CZ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7154254" y="3962400"/>
            <a:ext cx="5998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cs-CZ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085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dirty="0" smtClean="0"/>
              <a:t>…and more and more data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More and more </a:t>
            </a:r>
            <a:r>
              <a:rPr lang="cs-CZ" dirty="0" err="1" smtClean="0"/>
              <a:t>field</a:t>
            </a:r>
            <a:r>
              <a:rPr lang="cs-CZ" dirty="0" smtClean="0"/>
              <a:t> </a:t>
            </a:r>
            <a:r>
              <a:rPr lang="cs-CZ" dirty="0" err="1" smtClean="0"/>
              <a:t>testing</a:t>
            </a:r>
            <a:r>
              <a:rPr lang="cs-CZ" dirty="0"/>
              <a:t> (</a:t>
            </a:r>
            <a:r>
              <a:rPr lang="cs-CZ" dirty="0" err="1" smtClean="0"/>
              <a:t>wearables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https://scontent-prg1-1.xx.fbcdn.net/v/t31.0-8/23845839_343799572759809_8623135057227237097_o.jpg?_nc_cat=111&amp;_nc_ht=scontent-prg1-1.xx&amp;oh=6629ba1e149498da3addb9e65930e1b4&amp;oe=5D4D827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272"/>
            <a:ext cx="4076700" cy="228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VÃ½sledek obrÃ¡zku pro garmin running dynamic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4856"/>
            <a:ext cx="4076700" cy="229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VÃ½sledek obrÃ¡zku pro garmin running dynamic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1703161"/>
            <a:ext cx="3790950" cy="221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VÃ½sledek obrÃ¡zku pro heart rate garmin interva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1705073"/>
            <a:ext cx="4327737" cy="177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VÃ½sledek obrÃ¡zku pro heart rate garmin"/>
          <p:cNvPicPr>
            <a:picLocks noGrp="1" noChangeAspect="1" noChangeArrowheads="1"/>
          </p:cNvPicPr>
          <p:nvPr>
            <p:ph idx="2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4056303"/>
            <a:ext cx="2121009" cy="212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VÃ½sledek obrÃ¡zku pro stry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55"/>
          <a:stretch/>
        </p:blipFill>
        <p:spPr bwMode="auto">
          <a:xfrm>
            <a:off x="6226284" y="4473169"/>
            <a:ext cx="6061227" cy="121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36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err="1"/>
              <a:t>Paavolainen</a:t>
            </a:r>
            <a:r>
              <a:rPr lang="cs-CZ" altLang="cs-CZ" dirty="0"/>
              <a:t>, L.M., </a:t>
            </a:r>
            <a:r>
              <a:rPr lang="cs-CZ" altLang="cs-CZ" dirty="0" err="1"/>
              <a:t>Häkkinen</a:t>
            </a:r>
            <a:r>
              <a:rPr lang="cs-CZ" altLang="cs-CZ" dirty="0"/>
              <a:t>, K.K., </a:t>
            </a:r>
            <a:r>
              <a:rPr lang="cs-CZ" altLang="cs-CZ" dirty="0" err="1"/>
              <a:t>Hämäläinen</a:t>
            </a:r>
            <a:r>
              <a:rPr lang="cs-CZ" altLang="cs-CZ" dirty="0"/>
              <a:t>, I., </a:t>
            </a:r>
            <a:r>
              <a:rPr lang="cs-CZ" altLang="cs-CZ" dirty="0" err="1"/>
              <a:t>Nummela</a:t>
            </a:r>
            <a:r>
              <a:rPr lang="cs-CZ" altLang="cs-CZ" dirty="0"/>
              <a:t>, A., &amp; Rusko, H. (1999). </a:t>
            </a:r>
            <a:r>
              <a:rPr lang="cs-CZ" altLang="cs-CZ" dirty="0" err="1"/>
              <a:t>Explosive-strength</a:t>
            </a:r>
            <a:r>
              <a:rPr lang="cs-CZ" altLang="cs-CZ" dirty="0"/>
              <a:t> </a:t>
            </a:r>
            <a:r>
              <a:rPr lang="cs-CZ" altLang="cs-CZ" dirty="0" err="1"/>
              <a:t>training</a:t>
            </a:r>
            <a:r>
              <a:rPr lang="cs-CZ" altLang="cs-CZ" dirty="0"/>
              <a:t> </a:t>
            </a:r>
            <a:r>
              <a:rPr lang="cs-CZ" altLang="cs-CZ" dirty="0" err="1"/>
              <a:t>improves</a:t>
            </a:r>
            <a:r>
              <a:rPr lang="cs-CZ" altLang="cs-CZ" dirty="0"/>
              <a:t> 5-km </a:t>
            </a:r>
            <a:r>
              <a:rPr lang="cs-CZ" altLang="cs-CZ" dirty="0" err="1"/>
              <a:t>running</a:t>
            </a:r>
            <a:r>
              <a:rPr lang="cs-CZ" altLang="cs-CZ" dirty="0"/>
              <a:t> </a:t>
            </a:r>
            <a:r>
              <a:rPr lang="cs-CZ" altLang="cs-CZ" dirty="0" err="1"/>
              <a:t>time</a:t>
            </a:r>
            <a:r>
              <a:rPr lang="cs-CZ" altLang="cs-CZ" dirty="0"/>
              <a:t> by </a:t>
            </a:r>
            <a:r>
              <a:rPr lang="cs-CZ" altLang="cs-CZ" dirty="0" err="1"/>
              <a:t>improving</a:t>
            </a:r>
            <a:r>
              <a:rPr lang="cs-CZ" altLang="cs-CZ" dirty="0"/>
              <a:t> </a:t>
            </a:r>
            <a:r>
              <a:rPr lang="cs-CZ" altLang="cs-CZ" dirty="0" err="1"/>
              <a:t>running</a:t>
            </a:r>
            <a:r>
              <a:rPr lang="cs-CZ" altLang="cs-CZ" dirty="0"/>
              <a:t> </a:t>
            </a:r>
            <a:r>
              <a:rPr lang="cs-CZ" altLang="cs-CZ" dirty="0" err="1"/>
              <a:t>economy</a:t>
            </a:r>
            <a:r>
              <a:rPr lang="cs-CZ" altLang="cs-CZ" dirty="0"/>
              <a:t> and </a:t>
            </a:r>
            <a:r>
              <a:rPr lang="cs-CZ" altLang="cs-CZ" dirty="0" err="1"/>
              <a:t>muscle</a:t>
            </a:r>
            <a:r>
              <a:rPr lang="cs-CZ" altLang="cs-CZ" dirty="0"/>
              <a:t> </a:t>
            </a:r>
            <a:r>
              <a:rPr lang="cs-CZ" altLang="cs-CZ" dirty="0" err="1"/>
              <a:t>power</a:t>
            </a:r>
            <a:r>
              <a:rPr lang="cs-CZ" altLang="cs-CZ" dirty="0"/>
              <a:t>. </a:t>
            </a:r>
            <a:r>
              <a:rPr lang="cs-CZ" altLang="cs-CZ" i="1" dirty="0" err="1"/>
              <a:t>Journal</a:t>
            </a:r>
            <a:r>
              <a:rPr lang="cs-CZ" altLang="cs-CZ" i="1" dirty="0"/>
              <a:t> </a:t>
            </a:r>
            <a:r>
              <a:rPr lang="cs-CZ" altLang="cs-CZ" i="1" dirty="0" err="1"/>
              <a:t>of</a:t>
            </a:r>
            <a:r>
              <a:rPr lang="cs-CZ" altLang="cs-CZ" i="1" dirty="0"/>
              <a:t> </a:t>
            </a:r>
            <a:r>
              <a:rPr lang="cs-CZ" altLang="cs-CZ" i="1" dirty="0" err="1"/>
              <a:t>applied</a:t>
            </a:r>
            <a:r>
              <a:rPr lang="cs-CZ" altLang="cs-CZ" i="1" dirty="0"/>
              <a:t> </a:t>
            </a:r>
            <a:r>
              <a:rPr lang="cs-CZ" altLang="cs-CZ" i="1" dirty="0" err="1"/>
              <a:t>physiology</a:t>
            </a:r>
            <a:r>
              <a:rPr lang="cs-CZ" altLang="cs-CZ" i="1" dirty="0"/>
              <a:t>, 86 5</a:t>
            </a:r>
            <a:r>
              <a:rPr lang="cs-CZ" altLang="cs-CZ" dirty="0"/>
              <a:t>, 1527-33 .</a:t>
            </a:r>
            <a:endParaRPr lang="en-GB" noProof="0" dirty="0"/>
          </a:p>
        </p:txBody>
      </p:sp>
      <p:pic>
        <p:nvPicPr>
          <p:cNvPr id="1026" name="Picture 2" descr="VÃ½sledek obrÃ¡zku pro endurance performance determinant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123" y="527133"/>
            <a:ext cx="7200000" cy="492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53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25" y="214312"/>
            <a:ext cx="661035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3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Ã½sledek obrÃ¡zku pro eva vrabco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544050" cy="69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14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Movement</a:t>
            </a:r>
            <a:r>
              <a:rPr lang="cs-CZ" dirty="0" smtClean="0"/>
              <a:t> </a:t>
            </a:r>
            <a:r>
              <a:rPr lang="cs-CZ" dirty="0" err="1" smtClean="0"/>
              <a:t>screening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Contol</a:t>
            </a:r>
            <a:r>
              <a:rPr lang="cs-CZ" dirty="0" smtClean="0"/>
              <a:t> and mobility </a:t>
            </a:r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fundamental</a:t>
            </a:r>
            <a:r>
              <a:rPr lang="cs-CZ" dirty="0" smtClean="0"/>
              <a:t> </a:t>
            </a:r>
            <a:r>
              <a:rPr lang="cs-CZ" dirty="0" err="1" smtClean="0"/>
              <a:t>movement</a:t>
            </a:r>
            <a:r>
              <a:rPr lang="cs-CZ" dirty="0" smtClean="0"/>
              <a:t> </a:t>
            </a:r>
            <a:r>
              <a:rPr lang="cs-CZ" dirty="0" err="1" smtClean="0"/>
              <a:t>patterns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Frequency</a:t>
            </a:r>
            <a:r>
              <a:rPr lang="cs-CZ" dirty="0" smtClean="0"/>
              <a:t>: </a:t>
            </a:r>
            <a:r>
              <a:rPr lang="cs-CZ" dirty="0" err="1" smtClean="0"/>
              <a:t>ongoing</a:t>
            </a:r>
            <a:r>
              <a:rPr lang="cs-CZ" dirty="0" smtClean="0"/>
              <a:t> in </a:t>
            </a:r>
            <a:r>
              <a:rPr lang="cs-CZ" dirty="0" err="1" smtClean="0"/>
              <a:t>every</a:t>
            </a:r>
            <a:r>
              <a:rPr lang="cs-CZ" dirty="0" smtClean="0"/>
              <a:t> S&amp;C session</a:t>
            </a:r>
          </a:p>
          <a:p>
            <a:r>
              <a:rPr lang="cs-CZ" dirty="0" smtClean="0"/>
              <a:t>FMS</a:t>
            </a:r>
          </a:p>
          <a:p>
            <a:r>
              <a:rPr lang="cs-CZ" dirty="0" smtClean="0"/>
              <a:t>Y balance test</a:t>
            </a:r>
          </a:p>
          <a:p>
            <a:r>
              <a:rPr lang="cs-CZ" dirty="0" err="1" smtClean="0"/>
              <a:t>Arabesque</a:t>
            </a:r>
            <a:endParaRPr lang="cs-CZ" dirty="0" smtClean="0"/>
          </a:p>
          <a:p>
            <a:r>
              <a:rPr lang="cs-CZ" dirty="0" err="1" smtClean="0"/>
              <a:t>Standing</a:t>
            </a:r>
            <a:r>
              <a:rPr lang="cs-CZ" dirty="0" smtClean="0"/>
              <a:t> </a:t>
            </a:r>
            <a:r>
              <a:rPr lang="cs-CZ" dirty="0" err="1" smtClean="0"/>
              <a:t>rotation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39709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/>
          <p:cNvPicPr>
            <a:picLocks noGrp="1" noChangeAspect="1"/>
          </p:cNvPicPr>
          <p:nvPr>
            <p:ph sz="quarter" idx="24"/>
          </p:nvPr>
        </p:nvPicPr>
        <p:blipFill rotWithShape="1">
          <a:blip r:embed="rId2"/>
          <a:srcRect r="22475"/>
          <a:stretch/>
        </p:blipFill>
        <p:spPr>
          <a:xfrm>
            <a:off x="719138" y="1904366"/>
            <a:ext cx="4045367" cy="3477892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noProof="0" dirty="0"/>
              <a:t>Tomas Kalina, tkalina@fsps.muni.cz</a:t>
            </a:r>
            <a:endParaRPr lang="en-GB" noProof="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…</a:t>
            </a:r>
            <a:r>
              <a:rPr lang="cs-CZ" dirty="0" err="1"/>
              <a:t>few</a:t>
            </a:r>
            <a:r>
              <a:rPr lang="cs-CZ" dirty="0"/>
              <a:t> </a:t>
            </a:r>
            <a:r>
              <a:rPr lang="cs-CZ" dirty="0" err="1"/>
              <a:t>words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me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28"/>
          </p:nvPr>
        </p:nvSpPr>
        <p:spPr>
          <a:xfrm>
            <a:off x="4836695" y="1667024"/>
            <a:ext cx="6634583" cy="481297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O-</a:t>
            </a:r>
            <a:r>
              <a:rPr lang="cs-CZ" dirty="0" err="1"/>
              <a:t>runner</a:t>
            </a:r>
            <a:r>
              <a:rPr lang="cs-CZ" dirty="0"/>
              <a:t> </a:t>
            </a:r>
            <a:r>
              <a:rPr lang="cs-CZ" dirty="0" err="1"/>
              <a:t>since</a:t>
            </a:r>
            <a:r>
              <a:rPr lang="cs-CZ" dirty="0"/>
              <a:t> 1998, „</a:t>
            </a:r>
            <a:r>
              <a:rPr lang="cs-CZ" dirty="0" err="1"/>
              <a:t>former</a:t>
            </a:r>
            <a:r>
              <a:rPr lang="cs-CZ" dirty="0"/>
              <a:t>“ </a:t>
            </a:r>
            <a:r>
              <a:rPr lang="cs-CZ" dirty="0" err="1"/>
              <a:t>road</a:t>
            </a:r>
            <a:r>
              <a:rPr lang="cs-CZ" dirty="0"/>
              <a:t> and track </a:t>
            </a:r>
            <a:r>
              <a:rPr lang="cs-CZ" dirty="0" err="1"/>
              <a:t>runner</a:t>
            </a:r>
            <a:r>
              <a:rPr lang="cs-CZ" dirty="0"/>
              <a:t> and </a:t>
            </a:r>
            <a:r>
              <a:rPr lang="cs-CZ" dirty="0" err="1"/>
              <a:t>Ironman</a:t>
            </a:r>
            <a:r>
              <a:rPr lang="cs-CZ" dirty="0"/>
              <a:t> </a:t>
            </a:r>
            <a:r>
              <a:rPr lang="cs-CZ" dirty="0" err="1"/>
              <a:t>triathlete</a:t>
            </a:r>
            <a:r>
              <a:rPr lang="cs-CZ" dirty="0"/>
              <a:t>, </a:t>
            </a:r>
            <a:r>
              <a:rPr lang="cs-CZ" dirty="0" err="1"/>
              <a:t>floorball</a:t>
            </a:r>
            <a:r>
              <a:rPr lang="cs-CZ" dirty="0"/>
              <a:t> </a:t>
            </a:r>
            <a:r>
              <a:rPr lang="cs-CZ" dirty="0" err="1"/>
              <a:t>player</a:t>
            </a:r>
            <a:r>
              <a:rPr lang="cs-CZ" dirty="0"/>
              <a:t>, </a:t>
            </a:r>
            <a:r>
              <a:rPr lang="cs-CZ" dirty="0" err="1"/>
              <a:t>climber</a:t>
            </a:r>
            <a:r>
              <a:rPr lang="cs-CZ" dirty="0"/>
              <a:t>, </a:t>
            </a:r>
            <a:r>
              <a:rPr lang="cs-CZ" dirty="0" err="1"/>
              <a:t>hiker</a:t>
            </a:r>
            <a:r>
              <a:rPr lang="cs-CZ" dirty="0"/>
              <a:t>, MTB </a:t>
            </a:r>
            <a:r>
              <a:rPr lang="cs-CZ" dirty="0" err="1"/>
              <a:t>rider</a:t>
            </a:r>
            <a:r>
              <a:rPr lang="cs-CZ" dirty="0"/>
              <a:t>, …</a:t>
            </a:r>
          </a:p>
          <a:p>
            <a:r>
              <a:rPr lang="cs-CZ" dirty="0"/>
              <a:t>PhD student in </a:t>
            </a:r>
            <a:r>
              <a:rPr lang="cs-CZ" dirty="0" err="1"/>
              <a:t>Sports</a:t>
            </a:r>
            <a:r>
              <a:rPr lang="cs-CZ" dirty="0"/>
              <a:t> Science, MUNI SPORT (S&amp;C)</a:t>
            </a:r>
          </a:p>
          <a:p>
            <a:r>
              <a:rPr lang="cs-CZ" dirty="0"/>
              <a:t>At MUNI:</a:t>
            </a:r>
          </a:p>
          <a:p>
            <a:pPr lvl="1"/>
            <a:r>
              <a:rPr lang="cs-CZ" dirty="0" err="1"/>
              <a:t>Teaching</a:t>
            </a:r>
            <a:r>
              <a:rPr lang="cs-CZ" dirty="0"/>
              <a:t> </a:t>
            </a:r>
            <a:r>
              <a:rPr lang="cs-CZ" dirty="0" err="1"/>
              <a:t>classes</a:t>
            </a:r>
            <a:r>
              <a:rPr lang="cs-CZ" dirty="0"/>
              <a:t> S&amp;C, T&amp;F, SS</a:t>
            </a:r>
          </a:p>
          <a:p>
            <a:pPr lvl="1"/>
            <a:r>
              <a:rPr lang="cs-CZ" dirty="0" err="1"/>
              <a:t>Quality</a:t>
            </a:r>
            <a:r>
              <a:rPr lang="cs-CZ" dirty="0"/>
              <a:t> </a:t>
            </a:r>
            <a:r>
              <a:rPr lang="cs-CZ" dirty="0" err="1"/>
              <a:t>coordinator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study </a:t>
            </a:r>
            <a:r>
              <a:rPr lang="cs-CZ" dirty="0" err="1"/>
              <a:t>programmes</a:t>
            </a:r>
            <a:endParaRPr lang="cs-CZ" dirty="0"/>
          </a:p>
          <a:p>
            <a:pPr lvl="1"/>
            <a:r>
              <a:rPr lang="cs-CZ" dirty="0" err="1"/>
              <a:t>Research</a:t>
            </a:r>
            <a:r>
              <a:rPr lang="cs-CZ" dirty="0"/>
              <a:t>: </a:t>
            </a:r>
            <a:r>
              <a:rPr lang="cs-CZ" dirty="0" err="1"/>
              <a:t>running</a:t>
            </a:r>
            <a:r>
              <a:rPr lang="cs-CZ" dirty="0"/>
              <a:t> </a:t>
            </a:r>
            <a:r>
              <a:rPr lang="cs-CZ" dirty="0" err="1"/>
              <a:t>economy</a:t>
            </a:r>
            <a:r>
              <a:rPr lang="cs-CZ" dirty="0"/>
              <a:t>, data </a:t>
            </a:r>
            <a:r>
              <a:rPr lang="cs-CZ" dirty="0" err="1"/>
              <a:t>analysis</a:t>
            </a:r>
            <a:r>
              <a:rPr lang="cs-CZ" dirty="0"/>
              <a:t>, …</a:t>
            </a:r>
          </a:p>
          <a:p>
            <a:r>
              <a:rPr lang="cs-CZ" dirty="0"/>
              <a:t>S&amp;C </a:t>
            </a:r>
            <a:r>
              <a:rPr lang="cs-CZ" dirty="0" err="1"/>
              <a:t>coach</a:t>
            </a:r>
            <a:r>
              <a:rPr lang="cs-CZ" dirty="0"/>
              <a:t> in O, long-distance </a:t>
            </a:r>
            <a:r>
              <a:rPr lang="cs-CZ" dirty="0" err="1"/>
              <a:t>running</a:t>
            </a:r>
            <a:r>
              <a:rPr lang="cs-CZ" dirty="0"/>
              <a:t>, </a:t>
            </a:r>
            <a:r>
              <a:rPr lang="cs-CZ" dirty="0" err="1"/>
              <a:t>football</a:t>
            </a:r>
            <a:r>
              <a:rPr lang="cs-CZ" dirty="0"/>
              <a:t>, …</a:t>
            </a:r>
          </a:p>
          <a:p>
            <a:r>
              <a:rPr lang="cs-CZ" dirty="0" err="1"/>
              <a:t>Lecturing</a:t>
            </a:r>
            <a:r>
              <a:rPr lang="cs-CZ" dirty="0"/>
              <a:t> in </a:t>
            </a:r>
            <a:r>
              <a:rPr lang="cs-CZ" dirty="0" err="1"/>
              <a:t>coaches</a:t>
            </a:r>
            <a:r>
              <a:rPr lang="cs-CZ" dirty="0"/>
              <a:t> </a:t>
            </a:r>
            <a:r>
              <a:rPr lang="cs-CZ" dirty="0" err="1"/>
              <a:t>training</a:t>
            </a:r>
            <a:r>
              <a:rPr lang="cs-CZ" dirty="0"/>
              <a:t> (T&amp;F, O, </a:t>
            </a:r>
            <a:r>
              <a:rPr lang="cs-CZ" dirty="0" err="1"/>
              <a:t>floorball</a:t>
            </a:r>
            <a:r>
              <a:rPr lang="cs-CZ" dirty="0"/>
              <a:t>, </a:t>
            </a:r>
            <a:r>
              <a:rPr lang="cs-CZ" dirty="0" err="1"/>
              <a:t>football</a:t>
            </a:r>
            <a:r>
              <a:rPr lang="cs-CZ" dirty="0"/>
              <a:t>, karate, XC </a:t>
            </a:r>
            <a:r>
              <a:rPr lang="cs-CZ" dirty="0" err="1"/>
              <a:t>skiing</a:t>
            </a:r>
            <a:r>
              <a:rPr lang="cs-CZ" dirty="0"/>
              <a:t>, …)</a:t>
            </a:r>
          </a:p>
          <a:p>
            <a:r>
              <a:rPr lang="cs-CZ" dirty="0" err="1"/>
              <a:t>Certified</a:t>
            </a:r>
            <a:r>
              <a:rPr lang="cs-CZ" dirty="0"/>
              <a:t> </a:t>
            </a:r>
            <a:r>
              <a:rPr lang="cs-CZ" dirty="0" err="1"/>
              <a:t>coach</a:t>
            </a:r>
            <a:r>
              <a:rPr lang="cs-CZ" dirty="0"/>
              <a:t> in O, T&amp;F and DNS </a:t>
            </a:r>
          </a:p>
        </p:txBody>
      </p:sp>
    </p:spTree>
    <p:extLst>
      <p:ext uri="{BB962C8B-B14F-4D97-AF65-F5344CB8AC3E}">
        <p14:creationId xmlns:p14="http://schemas.microsoft.com/office/powerpoint/2010/main" val="226218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19999" y="6228454"/>
            <a:ext cx="9376901" cy="403351"/>
          </a:xfrm>
        </p:spPr>
        <p:txBody>
          <a:bodyPr/>
          <a:lstStyle/>
          <a:p>
            <a:r>
              <a:rPr lang="en-US" altLang="cs-CZ" dirty="0" err="1"/>
              <a:t>Plisky</a:t>
            </a:r>
            <a:r>
              <a:rPr lang="en-US" altLang="cs-CZ" dirty="0"/>
              <a:t>, P. J., Gorman, P. P., Butler, R. J., </a:t>
            </a:r>
            <a:r>
              <a:rPr lang="en-US" altLang="cs-CZ" dirty="0" err="1"/>
              <a:t>Kiesel</a:t>
            </a:r>
            <a:r>
              <a:rPr lang="en-US" altLang="cs-CZ" dirty="0"/>
              <a:t>, K. B., Underwood, F. B., &amp; Elkins, B. (2009). The reliability of an instrumented device for measuring components of the star excursion balance test. </a:t>
            </a:r>
            <a:r>
              <a:rPr lang="en-US" altLang="cs-CZ" i="1" dirty="0"/>
              <a:t>North American journal of sports physical therapy : NAJSPT</a:t>
            </a:r>
            <a:r>
              <a:rPr lang="en-US" altLang="cs-CZ" dirty="0"/>
              <a:t>, </a:t>
            </a:r>
            <a:r>
              <a:rPr lang="en-US" altLang="cs-CZ" i="1" dirty="0"/>
              <a:t>4</a:t>
            </a:r>
            <a:r>
              <a:rPr lang="en-US" altLang="cs-CZ" dirty="0"/>
              <a:t>(2), 92–99.</a:t>
            </a:r>
            <a:endParaRPr lang="en-US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Y balance test (YBT)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27"/>
          </p:nvPr>
        </p:nvSpPr>
        <p:spPr>
          <a:xfrm>
            <a:off x="6251278" y="847024"/>
            <a:ext cx="5220000" cy="93365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Jackson S, Cheng MS, </a:t>
            </a:r>
            <a:r>
              <a:rPr lang="en-US" dirty="0" err="1"/>
              <a:t>Kolber</a:t>
            </a:r>
            <a:r>
              <a:rPr lang="en-US" dirty="0"/>
              <a:t> M, Smith AR. An investigation of relationships between physical characteristics of recreational runners and lower extremity injuries. J </a:t>
            </a:r>
            <a:r>
              <a:rPr lang="en-US" dirty="0" err="1"/>
              <a:t>Orthop</a:t>
            </a:r>
            <a:r>
              <a:rPr lang="en-US" dirty="0"/>
              <a:t> Sports </a:t>
            </a:r>
            <a:r>
              <a:rPr lang="en-US" dirty="0" err="1"/>
              <a:t>Phys</a:t>
            </a:r>
            <a:r>
              <a:rPr lang="en-US" dirty="0"/>
              <a:t> </a:t>
            </a:r>
            <a:r>
              <a:rPr lang="en-US" dirty="0" err="1"/>
              <a:t>Ther</a:t>
            </a:r>
            <a:r>
              <a:rPr lang="en-US" dirty="0"/>
              <a:t> 2016;46(1):A41.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192988" y="4200300"/>
            <a:ext cx="5947929" cy="1776988"/>
          </a:xfrm>
        </p:spPr>
        <p:txBody>
          <a:bodyPr>
            <a:normAutofit/>
          </a:bodyPr>
          <a:lstStyle/>
          <a:p>
            <a:r>
              <a:rPr lang="cs-CZ" sz="1600" dirty="0" err="1" smtClean="0"/>
              <a:t>Score</a:t>
            </a:r>
            <a:r>
              <a:rPr lang="cs-CZ" sz="1600" dirty="0" smtClean="0"/>
              <a:t>:</a:t>
            </a:r>
          </a:p>
          <a:p>
            <a:pPr lvl="1"/>
            <a:r>
              <a:rPr lang="en-US" sz="1200" b="1" dirty="0"/>
              <a:t>Absolute reach distance (cm)</a:t>
            </a:r>
            <a:r>
              <a:rPr lang="en-US" sz="1200" dirty="0"/>
              <a:t> = (Reach 1 + Reach 2 + Reach 3) / 3</a:t>
            </a:r>
          </a:p>
          <a:p>
            <a:pPr lvl="1"/>
            <a:r>
              <a:rPr lang="en-US" sz="1200" b="1" dirty="0"/>
              <a:t>Relative (</a:t>
            </a:r>
            <a:r>
              <a:rPr lang="en-US" sz="1200" b="1" dirty="0" err="1"/>
              <a:t>normalised</a:t>
            </a:r>
            <a:r>
              <a:rPr lang="en-US" sz="1200" b="1" dirty="0"/>
              <a:t>) reach distance (%)</a:t>
            </a:r>
            <a:r>
              <a:rPr lang="en-US" sz="1200" dirty="0"/>
              <a:t> = Absolute reach distance / limb length * 100</a:t>
            </a:r>
          </a:p>
          <a:p>
            <a:pPr lvl="1"/>
            <a:r>
              <a:rPr lang="en-US" sz="1200" b="1" dirty="0"/>
              <a:t>Composite reach distance (%)</a:t>
            </a:r>
            <a:r>
              <a:rPr lang="en-US" sz="1200" dirty="0"/>
              <a:t> = Sum of the 3 reach directions / 3 times the limb length * </a:t>
            </a:r>
            <a:r>
              <a:rPr lang="en-US" sz="1200" dirty="0" smtClean="0"/>
              <a:t>100</a:t>
            </a:r>
            <a:endParaRPr lang="cs-CZ" sz="1200" dirty="0" smtClean="0"/>
          </a:p>
          <a:p>
            <a:r>
              <a:rPr lang="cs-CZ" sz="1600" dirty="0" err="1" smtClean="0"/>
              <a:t>RightAnterior</a:t>
            </a:r>
            <a:r>
              <a:rPr lang="cs-CZ" sz="1600" dirty="0" smtClean="0"/>
              <a:t>, </a:t>
            </a:r>
            <a:r>
              <a:rPr lang="cs-CZ" sz="1600" dirty="0" err="1" smtClean="0"/>
              <a:t>LeftA</a:t>
            </a:r>
            <a:r>
              <a:rPr lang="cs-CZ" sz="1600" dirty="0" smtClean="0"/>
              <a:t>, </a:t>
            </a:r>
            <a:r>
              <a:rPr lang="cs-CZ" sz="1600" dirty="0" err="1" smtClean="0"/>
              <a:t>RPosterioMedial</a:t>
            </a:r>
            <a:r>
              <a:rPr lang="cs-CZ" sz="1600" dirty="0" smtClean="0"/>
              <a:t>, LPM, </a:t>
            </a:r>
            <a:r>
              <a:rPr lang="cs-CZ" sz="1600" dirty="0" err="1" smtClean="0"/>
              <a:t>RPLateral</a:t>
            </a:r>
            <a:r>
              <a:rPr lang="cs-CZ" sz="1600" dirty="0" smtClean="0"/>
              <a:t>, LPL</a:t>
            </a:r>
            <a:endParaRPr lang="en-US" sz="1600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idx="2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Between-limb asymmetry, based on composite </a:t>
            </a:r>
            <a:r>
              <a:rPr lang="cs-CZ" dirty="0" smtClean="0"/>
              <a:t>YBT</a:t>
            </a:r>
            <a:r>
              <a:rPr lang="en-US" dirty="0" smtClean="0"/>
              <a:t> </a:t>
            </a:r>
            <a:r>
              <a:rPr lang="en-US" dirty="0"/>
              <a:t>scores, was significantly greater in injured runners than in their uninjured </a:t>
            </a:r>
            <a:r>
              <a:rPr lang="en-US" dirty="0" smtClean="0"/>
              <a:t>counterparts</a:t>
            </a:r>
            <a:r>
              <a:rPr lang="cs-CZ" dirty="0" smtClean="0"/>
              <a:t>. </a:t>
            </a:r>
            <a:r>
              <a:rPr lang="en-US" dirty="0" smtClean="0"/>
              <a:t>An </a:t>
            </a:r>
            <a:r>
              <a:rPr lang="en-US" dirty="0"/>
              <a:t>asymmetry of 3.6% or greater predicted 69.2% of the injuries.</a:t>
            </a:r>
            <a:endParaRPr lang="cs-CZ" dirty="0"/>
          </a:p>
        </p:txBody>
      </p:sp>
      <p:pic>
        <p:nvPicPr>
          <p:cNvPr id="1026" name="Picture 2" descr="VÃ½sledek obrÃ¡zku pro y balance te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89" y="1568030"/>
            <a:ext cx="5947929" cy="252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60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Functional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 smtClean="0"/>
              <a:t>Screen</a:t>
            </a:r>
            <a:r>
              <a:rPr lang="cs-CZ" dirty="0" smtClean="0"/>
              <a:t> (FMS)</a:t>
            </a:r>
            <a:endParaRPr lang="cs-CZ" dirty="0"/>
          </a:p>
        </p:txBody>
      </p:sp>
      <p:sp>
        <p:nvSpPr>
          <p:cNvPr id="13" name="Zástupný symbol pro obsah 12"/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r>
              <a:rPr lang="cs-CZ" dirty="0" smtClean="0"/>
              <a:t>FMS </a:t>
            </a:r>
            <a:r>
              <a:rPr lang="cs-CZ" dirty="0" err="1" smtClean="0"/>
              <a:t>score</a:t>
            </a:r>
            <a:r>
              <a:rPr lang="cs-CZ" dirty="0" smtClean="0"/>
              <a:t> </a:t>
            </a:r>
            <a:r>
              <a:rPr lang="cs-CZ" dirty="0"/>
              <a:t>= </a:t>
            </a:r>
            <a:r>
              <a:rPr lang="en-US" dirty="0"/>
              <a:t>sum of individual tests (</a:t>
            </a:r>
            <a:r>
              <a:rPr lang="en-US" dirty="0" smtClean="0"/>
              <a:t>worse</a:t>
            </a:r>
            <a:r>
              <a:rPr lang="cs-CZ" dirty="0" smtClean="0"/>
              <a:t> L/R </a:t>
            </a:r>
            <a:r>
              <a:rPr lang="cs-CZ" dirty="0" err="1" smtClean="0"/>
              <a:t>score</a:t>
            </a:r>
            <a:r>
              <a:rPr lang="en-US" dirty="0" smtClean="0"/>
              <a:t>)</a:t>
            </a:r>
            <a:endParaRPr lang="cs-CZ" dirty="0" smtClean="0"/>
          </a:p>
          <a:p>
            <a:r>
              <a:rPr lang="cs-CZ" dirty="0" err="1" smtClean="0"/>
              <a:t>Simple</a:t>
            </a:r>
            <a:r>
              <a:rPr lang="cs-CZ" dirty="0" smtClean="0"/>
              <a:t>, </a:t>
            </a:r>
            <a:r>
              <a:rPr lang="cs-CZ" dirty="0" err="1" smtClean="0"/>
              <a:t>easy</a:t>
            </a:r>
            <a:r>
              <a:rPr lang="cs-CZ" dirty="0" smtClean="0"/>
              <a:t>, </a:t>
            </a:r>
            <a:r>
              <a:rPr lang="cs-CZ" dirty="0" err="1" smtClean="0"/>
              <a:t>reliable</a:t>
            </a:r>
            <a:r>
              <a:rPr lang="cs-CZ" dirty="0" smtClean="0"/>
              <a:t>, </a:t>
            </a:r>
            <a:r>
              <a:rPr lang="cs-CZ" dirty="0" err="1" smtClean="0"/>
              <a:t>valid</a:t>
            </a:r>
            <a:r>
              <a:rPr lang="cs-CZ" dirty="0" smtClean="0"/>
              <a:t> (?)</a:t>
            </a:r>
            <a:endParaRPr lang="cs-CZ" dirty="0"/>
          </a:p>
        </p:txBody>
      </p:sp>
      <p:pic>
        <p:nvPicPr>
          <p:cNvPr id="2050" name="Picture 2" descr="VÃ½sledek obrÃ¡zku pro fm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2" y="1257658"/>
            <a:ext cx="5018951" cy="430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19999" y="6228454"/>
            <a:ext cx="9376901" cy="403351"/>
          </a:xfrm>
        </p:spPr>
        <p:txBody>
          <a:bodyPr/>
          <a:lstStyle/>
          <a:p>
            <a:r>
              <a:rPr lang="en-US" altLang="cs-CZ" dirty="0"/>
              <a:t>Smith, C. A. , Chimera, N. J. , Wright, N. J. &amp; Warren, M. (2013). Interrater and </a:t>
            </a:r>
            <a:r>
              <a:rPr lang="en-US" altLang="cs-CZ" dirty="0" err="1"/>
              <a:t>Intrarater</a:t>
            </a:r>
            <a:r>
              <a:rPr lang="en-US" altLang="cs-CZ" dirty="0"/>
              <a:t> Reliability of the Functional Movement Screen. Journal of Strength and Conditioning Research, 27(4), 982–987. </a:t>
            </a:r>
            <a:r>
              <a:rPr lang="en-US" altLang="cs-CZ" dirty="0" err="1"/>
              <a:t>doi</a:t>
            </a:r>
            <a:r>
              <a:rPr lang="en-US" altLang="cs-CZ" dirty="0"/>
              <a:t>: 10.1519/JSC.0b013e3182606df2.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71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FMS – </a:t>
            </a:r>
            <a:r>
              <a:rPr lang="cs-CZ" dirty="0" err="1" smtClean="0"/>
              <a:t>Overhead</a:t>
            </a:r>
            <a:r>
              <a:rPr lang="cs-CZ" dirty="0" smtClean="0"/>
              <a:t> squat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fms-overhead">
            <a:hlinkClick r:id="" action="ppaction://media"/>
          </p:cNvPr>
          <p:cNvPicPr>
            <a:picLocks noGrp="1" noChangeAspect="1"/>
          </p:cNvPicPr>
          <p:nvPr>
            <p:ph idx="28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2425" y="1290515"/>
            <a:ext cx="5930900" cy="4448175"/>
          </a:xfrm>
        </p:spPr>
      </p:pic>
      <p:pic>
        <p:nvPicPr>
          <p:cNvPr id="3074" name="Picture 2" descr="VÃ½sledek obrÃ¡zku pro fm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29" b="5506"/>
          <a:stretch/>
        </p:blipFill>
        <p:spPr bwMode="auto">
          <a:xfrm>
            <a:off x="720000" y="1305210"/>
            <a:ext cx="4082281" cy="491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57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FMS – </a:t>
            </a:r>
            <a:r>
              <a:rPr lang="cs-CZ" dirty="0" err="1" smtClean="0"/>
              <a:t>Hurdle</a:t>
            </a:r>
            <a:r>
              <a:rPr lang="cs-CZ" dirty="0" smtClean="0"/>
              <a:t> step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fms-hurdle">
            <a:hlinkClick r:id="" action="ppaction://media"/>
          </p:cNvPr>
          <p:cNvPicPr>
            <a:picLocks noGrp="1" noChangeAspect="1"/>
          </p:cNvPicPr>
          <p:nvPr>
            <p:ph idx="28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4724" y="1320927"/>
            <a:ext cx="6946207" cy="3908298"/>
          </a:xfrm>
        </p:spPr>
      </p:pic>
      <p:pic>
        <p:nvPicPr>
          <p:cNvPr id="4098" name="Picture 2" descr="VÃ½sledek obrÃ¡zku pro fms hurdle ste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7"/>
          <a:stretch/>
        </p:blipFill>
        <p:spPr bwMode="auto">
          <a:xfrm>
            <a:off x="720000" y="1320927"/>
            <a:ext cx="3582493" cy="528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44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FMS – In-line </a:t>
            </a:r>
            <a:r>
              <a:rPr lang="cs-CZ" dirty="0" err="1" smtClean="0"/>
              <a:t>lunge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fms-inline">
            <a:hlinkClick r:id="" action="ppaction://media"/>
          </p:cNvPr>
          <p:cNvPicPr>
            <a:picLocks noGrp="1" noChangeAspect="1"/>
          </p:cNvPicPr>
          <p:nvPr>
            <p:ph idx="28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6174" y="1290515"/>
            <a:ext cx="6864829" cy="3862510"/>
          </a:xfrm>
        </p:spPr>
      </p:pic>
      <p:pic>
        <p:nvPicPr>
          <p:cNvPr id="9" name="Picture 2" descr="VÃ½sledek obrÃ¡zku pro fms inline lung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1" t="11897" r="16296" b="18589"/>
          <a:stretch/>
        </p:blipFill>
        <p:spPr bwMode="auto">
          <a:xfrm>
            <a:off x="719999" y="1290515"/>
            <a:ext cx="3659495" cy="486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FMS – </a:t>
            </a:r>
            <a:r>
              <a:rPr lang="cs-CZ" dirty="0" err="1" smtClean="0"/>
              <a:t>Shoulder</a:t>
            </a:r>
            <a:r>
              <a:rPr lang="cs-CZ" dirty="0" smtClean="0"/>
              <a:t> mobility</a:t>
            </a:r>
            <a:endParaRPr lang="cs-CZ" dirty="0"/>
          </a:p>
        </p:txBody>
      </p:sp>
      <p:pic>
        <p:nvPicPr>
          <p:cNvPr id="10" name="fms-shoulder">
            <a:hlinkClick r:id="" action="ppaction://media"/>
          </p:cNvPr>
          <p:cNvPicPr>
            <a:picLocks noGrp="1" noChangeAspect="1"/>
          </p:cNvPicPr>
          <p:nvPr>
            <p:ph idx="28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9074" y="1290515"/>
            <a:ext cx="6526253" cy="3672010"/>
          </a:xfrm>
        </p:spPr>
      </p:pic>
      <p:pic>
        <p:nvPicPr>
          <p:cNvPr id="5124" name="Picture 4" descr="VÃ½sledek obrÃ¡zku pro fms shoulder mobility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3" t="10272" r="9073" b="1616"/>
          <a:stretch/>
        </p:blipFill>
        <p:spPr bwMode="auto">
          <a:xfrm>
            <a:off x="386625" y="1290515"/>
            <a:ext cx="3585300" cy="530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4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FMS – </a:t>
            </a:r>
            <a:r>
              <a:rPr lang="cs-CZ" dirty="0" err="1" smtClean="0"/>
              <a:t>Active</a:t>
            </a:r>
            <a:r>
              <a:rPr lang="cs-CZ" dirty="0" smtClean="0"/>
              <a:t> leg </a:t>
            </a:r>
            <a:r>
              <a:rPr lang="cs-CZ" dirty="0" err="1" smtClean="0"/>
              <a:t>raise</a:t>
            </a:r>
            <a:endParaRPr lang="cs-CZ" dirty="0"/>
          </a:p>
        </p:txBody>
      </p:sp>
      <p:pic>
        <p:nvPicPr>
          <p:cNvPr id="9" name="fms-slr">
            <a:hlinkClick r:id="" action="ppaction://media"/>
          </p:cNvPr>
          <p:cNvPicPr>
            <a:picLocks noGrp="1" noChangeAspect="1"/>
          </p:cNvPicPr>
          <p:nvPr>
            <p:ph idx="28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4174" y="1290514"/>
            <a:ext cx="7121525" cy="4011273"/>
          </a:xfrm>
        </p:spPr>
      </p:pic>
      <p:pic>
        <p:nvPicPr>
          <p:cNvPr id="6146" name="Picture 2" descr="VÃ½sledek obrÃ¡zku pro fms active straight leg rais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2" t="11667" r="16297" b="11846"/>
          <a:stretch/>
        </p:blipFill>
        <p:spPr bwMode="auto">
          <a:xfrm>
            <a:off x="138975" y="1290515"/>
            <a:ext cx="3418863" cy="502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83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FMS – </a:t>
            </a:r>
            <a:r>
              <a:rPr lang="cs-CZ" dirty="0" err="1" smtClean="0"/>
              <a:t>Trunk</a:t>
            </a:r>
            <a:r>
              <a:rPr lang="cs-CZ" dirty="0" smtClean="0"/>
              <a:t> stability </a:t>
            </a:r>
            <a:r>
              <a:rPr lang="cs-CZ" dirty="0" err="1" smtClean="0"/>
              <a:t>push</a:t>
            </a:r>
            <a:r>
              <a:rPr lang="cs-CZ" dirty="0" smtClean="0"/>
              <a:t>-up</a:t>
            </a:r>
            <a:endParaRPr lang="cs-CZ" dirty="0"/>
          </a:p>
        </p:txBody>
      </p:sp>
      <p:pic>
        <p:nvPicPr>
          <p:cNvPr id="9" name="fms-tspu">
            <a:hlinkClick r:id="" action="ppaction://media"/>
          </p:cNvPr>
          <p:cNvPicPr>
            <a:picLocks noGrp="1" noChangeAspect="1"/>
          </p:cNvPicPr>
          <p:nvPr>
            <p:ph idx="28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525" y="1290515"/>
            <a:ext cx="3921125" cy="2206229"/>
          </a:xfrm>
        </p:spPr>
      </p:pic>
      <p:pic>
        <p:nvPicPr>
          <p:cNvPr id="8194" name="Picture 2" descr="VÃ½sledek obrÃ¡zku pro fms trunk stability push u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t="7715" r="6665"/>
          <a:stretch/>
        </p:blipFill>
        <p:spPr bwMode="auto">
          <a:xfrm>
            <a:off x="294525" y="1290515"/>
            <a:ext cx="3482488" cy="481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fms-tspu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4201" end="26888.92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49800" y="3615683"/>
            <a:ext cx="4384675" cy="246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1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FMS – </a:t>
            </a:r>
            <a:r>
              <a:rPr lang="cs-CZ" dirty="0" err="1" smtClean="0"/>
              <a:t>Rotary</a:t>
            </a:r>
            <a:r>
              <a:rPr lang="cs-CZ" dirty="0" smtClean="0"/>
              <a:t> stability</a:t>
            </a:r>
            <a:endParaRPr lang="cs-CZ" dirty="0"/>
          </a:p>
        </p:txBody>
      </p:sp>
      <p:pic>
        <p:nvPicPr>
          <p:cNvPr id="9" name="fms-rotary">
            <a:hlinkClick r:id="" action="ppaction://media"/>
          </p:cNvPr>
          <p:cNvPicPr>
            <a:picLocks noGrp="1" noChangeAspect="1"/>
          </p:cNvPicPr>
          <p:nvPr>
            <p:ph idx="28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0336" y="1290514"/>
            <a:ext cx="7186477" cy="4043486"/>
          </a:xfrm>
        </p:spPr>
      </p:pic>
      <p:pic>
        <p:nvPicPr>
          <p:cNvPr id="9218" name="Picture 2" descr="VÃ½sledek obrÃ¡zku pro fms rotary stability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8" t="7249" r="8470"/>
          <a:stretch/>
        </p:blipFill>
        <p:spPr bwMode="auto">
          <a:xfrm>
            <a:off x="666000" y="1290514"/>
            <a:ext cx="3434362" cy="537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21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Arabesque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28" name="Zástupný symbol pro obsah 27"/>
          <p:cNvSpPr>
            <a:spLocks noGrp="1"/>
          </p:cNvSpPr>
          <p:nvPr>
            <p:ph idx="28"/>
          </p:nvPr>
        </p:nvSpPr>
        <p:spPr>
          <a:xfrm>
            <a:off x="6673843" y="1629788"/>
            <a:ext cx="5219998" cy="4140000"/>
          </a:xfrm>
        </p:spPr>
        <p:txBody>
          <a:bodyPr/>
          <a:lstStyle/>
          <a:p>
            <a:r>
              <a:rPr lang="cs-CZ" dirty="0" err="1" smtClean="0"/>
              <a:t>Ability</a:t>
            </a:r>
            <a:r>
              <a:rPr lang="cs-CZ" dirty="0" smtClean="0"/>
              <a:t> to </a:t>
            </a:r>
            <a:r>
              <a:rPr lang="cs-CZ" dirty="0" err="1" smtClean="0"/>
              <a:t>hinge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hips</a:t>
            </a:r>
            <a:endParaRPr lang="cs-CZ" dirty="0" smtClean="0"/>
          </a:p>
          <a:p>
            <a:r>
              <a:rPr lang="cs-CZ" dirty="0" smtClean="0"/>
              <a:t>ROM</a:t>
            </a:r>
          </a:p>
          <a:p>
            <a:r>
              <a:rPr lang="cs-CZ" dirty="0" err="1" smtClean="0"/>
              <a:t>Unilateral</a:t>
            </a:r>
            <a:r>
              <a:rPr lang="cs-CZ" dirty="0" smtClean="0"/>
              <a:t> balance and </a:t>
            </a:r>
            <a:r>
              <a:rPr lang="cs-CZ" dirty="0" err="1" smtClean="0"/>
              <a:t>control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>
                <a:solidFill>
                  <a:schemeClr val="accent2"/>
                </a:solidFill>
              </a:rPr>
              <a:t>Errors</a:t>
            </a:r>
            <a:r>
              <a:rPr lang="cs-CZ" dirty="0" smtClean="0">
                <a:solidFill>
                  <a:schemeClr val="accent2"/>
                </a:solidFill>
              </a:rPr>
              <a:t>:</a:t>
            </a:r>
          </a:p>
          <a:p>
            <a:pPr lvl="1"/>
            <a:r>
              <a:rPr lang="cs-CZ" dirty="0" err="1" smtClean="0"/>
              <a:t>Poor</a:t>
            </a:r>
            <a:r>
              <a:rPr lang="cs-CZ" dirty="0" smtClean="0"/>
              <a:t> </a:t>
            </a:r>
            <a:r>
              <a:rPr lang="cs-CZ" dirty="0" err="1" smtClean="0"/>
              <a:t>posture</a:t>
            </a:r>
            <a:endParaRPr lang="cs-CZ" dirty="0" smtClean="0"/>
          </a:p>
          <a:p>
            <a:pPr lvl="1"/>
            <a:r>
              <a:rPr lang="cs-CZ" dirty="0" err="1" smtClean="0"/>
              <a:t>Excessive</a:t>
            </a:r>
            <a:r>
              <a:rPr lang="cs-CZ" dirty="0" smtClean="0"/>
              <a:t> </a:t>
            </a:r>
            <a:r>
              <a:rPr lang="cs-CZ" dirty="0" err="1" smtClean="0"/>
              <a:t>knee</a:t>
            </a:r>
            <a:r>
              <a:rPr lang="cs-CZ" dirty="0" smtClean="0"/>
              <a:t> </a:t>
            </a:r>
            <a:r>
              <a:rPr lang="cs-CZ" dirty="0" err="1" smtClean="0"/>
              <a:t>bend</a:t>
            </a:r>
            <a:r>
              <a:rPr lang="cs-CZ" dirty="0" smtClean="0"/>
              <a:t> on support leg</a:t>
            </a:r>
          </a:p>
          <a:p>
            <a:pPr lvl="1"/>
            <a:r>
              <a:rPr lang="cs-CZ" dirty="0" err="1" smtClean="0"/>
              <a:t>Lack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ROM</a:t>
            </a:r>
          </a:p>
          <a:p>
            <a:pPr lvl="1"/>
            <a:r>
              <a:rPr lang="cs-CZ" dirty="0" err="1" smtClean="0"/>
              <a:t>Shoulder</a:t>
            </a:r>
            <a:r>
              <a:rPr lang="cs-CZ" dirty="0" smtClean="0"/>
              <a:t>-hip-</a:t>
            </a:r>
            <a:r>
              <a:rPr lang="cs-CZ" dirty="0" err="1" smtClean="0"/>
              <a:t>ankle</a:t>
            </a:r>
            <a:r>
              <a:rPr lang="cs-CZ" dirty="0" smtClean="0"/>
              <a:t> </a:t>
            </a:r>
            <a:r>
              <a:rPr lang="cs-CZ" dirty="0" err="1" smtClean="0"/>
              <a:t>misalignment</a:t>
            </a:r>
            <a:endParaRPr lang="cs-CZ" dirty="0" smtClean="0"/>
          </a:p>
          <a:p>
            <a:pPr lvl="1"/>
            <a:r>
              <a:rPr lang="cs-CZ" dirty="0" err="1" smtClean="0"/>
              <a:t>Lack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balance and </a:t>
            </a:r>
            <a:r>
              <a:rPr lang="cs-CZ" dirty="0" err="1" smtClean="0"/>
              <a:t>control</a:t>
            </a:r>
            <a:endParaRPr lang="cs-CZ" dirty="0"/>
          </a:p>
        </p:txBody>
      </p:sp>
      <p:pic>
        <p:nvPicPr>
          <p:cNvPr id="30" name="Obrázek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050" y="1291615"/>
            <a:ext cx="1637743" cy="1896169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051" y="3187784"/>
            <a:ext cx="1606240" cy="1536616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436" y="3187785"/>
            <a:ext cx="1890509" cy="1704878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645" y="1291615"/>
            <a:ext cx="1927300" cy="1896169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16908"/>
            <a:ext cx="2851050" cy="2485735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6105" y="3665950"/>
            <a:ext cx="2887155" cy="2437657"/>
          </a:xfrm>
          <a:prstGeom prst="rect">
            <a:avLst/>
          </a:prstGeom>
        </p:spPr>
      </p:pic>
      <p:sp>
        <p:nvSpPr>
          <p:cNvPr id="37" name="Veselý obličej 36"/>
          <p:cNvSpPr/>
          <p:nvPr/>
        </p:nvSpPr>
        <p:spPr bwMode="auto">
          <a:xfrm>
            <a:off x="2004802" y="1264986"/>
            <a:ext cx="514350" cy="495300"/>
          </a:xfrm>
          <a:prstGeom prst="smileyFace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8" name="Veselý obličej 37"/>
          <p:cNvSpPr/>
          <p:nvPr/>
        </p:nvSpPr>
        <p:spPr bwMode="auto">
          <a:xfrm>
            <a:off x="2004802" y="3746136"/>
            <a:ext cx="514350" cy="495300"/>
          </a:xfrm>
          <a:prstGeom prst="smileyFace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1" name="Symbol „Zákaz“ 40"/>
          <p:cNvSpPr/>
          <p:nvPr/>
        </p:nvSpPr>
        <p:spPr bwMode="auto">
          <a:xfrm>
            <a:off x="4224317" y="2984773"/>
            <a:ext cx="406022" cy="406022"/>
          </a:xfrm>
          <a:prstGeom prst="noSmoking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66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6792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Standing</a:t>
            </a:r>
            <a:r>
              <a:rPr lang="cs-CZ" dirty="0" smtClean="0"/>
              <a:t> </a:t>
            </a:r>
            <a:r>
              <a:rPr lang="cs-CZ" dirty="0" err="1" smtClean="0"/>
              <a:t>rotation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r>
              <a:rPr lang="cs-CZ" dirty="0" err="1" smtClean="0"/>
              <a:t>Ability</a:t>
            </a:r>
            <a:r>
              <a:rPr lang="cs-CZ" dirty="0" smtClean="0"/>
              <a:t> to </a:t>
            </a:r>
            <a:r>
              <a:rPr lang="cs-CZ" dirty="0" err="1" smtClean="0"/>
              <a:t>lock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pelvis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ribcage</a:t>
            </a:r>
            <a:r>
              <a:rPr lang="cs-CZ" dirty="0" smtClean="0"/>
              <a:t> </a:t>
            </a:r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roation</a:t>
            </a:r>
            <a:r>
              <a:rPr lang="cs-CZ" dirty="0" smtClean="0"/>
              <a:t> </a:t>
            </a:r>
            <a:r>
              <a:rPr lang="cs-CZ" dirty="0" err="1" smtClean="0"/>
              <a:t>movement</a:t>
            </a:r>
            <a:endParaRPr lang="cs-CZ" dirty="0" smtClean="0"/>
          </a:p>
          <a:p>
            <a:r>
              <a:rPr lang="cs-CZ" dirty="0" smtClean="0"/>
              <a:t>IR </a:t>
            </a:r>
            <a:r>
              <a:rPr lang="cs-CZ" dirty="0" err="1" smtClean="0"/>
              <a:t>range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movement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hip</a:t>
            </a:r>
          </a:p>
          <a:p>
            <a:r>
              <a:rPr lang="cs-CZ" dirty="0" err="1" smtClean="0"/>
              <a:t>Ability</a:t>
            </a:r>
            <a:r>
              <a:rPr lang="cs-CZ" dirty="0" smtClean="0"/>
              <a:t> to </a:t>
            </a:r>
            <a:r>
              <a:rPr lang="cs-CZ" dirty="0" err="1" smtClean="0"/>
              <a:t>pronate</a:t>
            </a:r>
            <a:r>
              <a:rPr lang="cs-CZ" dirty="0" smtClean="0"/>
              <a:t> and </a:t>
            </a:r>
            <a:r>
              <a:rPr lang="cs-CZ" dirty="0" err="1" smtClean="0"/>
              <a:t>supinate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foot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>
                <a:solidFill>
                  <a:schemeClr val="accent2"/>
                </a:solidFill>
              </a:rPr>
              <a:t>Errors</a:t>
            </a:r>
            <a:r>
              <a:rPr lang="cs-CZ" dirty="0" smtClean="0">
                <a:solidFill>
                  <a:schemeClr val="accent2"/>
                </a:solidFill>
              </a:rPr>
              <a:t>:</a:t>
            </a:r>
          </a:p>
          <a:p>
            <a:pPr lvl="1"/>
            <a:r>
              <a:rPr lang="cs-CZ" dirty="0" err="1" smtClean="0"/>
              <a:t>Lack</a:t>
            </a:r>
            <a:r>
              <a:rPr lang="cs-CZ" dirty="0" smtClean="0"/>
              <a:t> ROM on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bothe</a:t>
            </a:r>
            <a:r>
              <a:rPr lang="cs-CZ" dirty="0" smtClean="0"/>
              <a:t> </a:t>
            </a:r>
            <a:r>
              <a:rPr lang="cs-CZ" dirty="0" err="1" smtClean="0"/>
              <a:t>sides</a:t>
            </a:r>
            <a:endParaRPr lang="cs-CZ" dirty="0" smtClean="0"/>
          </a:p>
          <a:p>
            <a:pPr lvl="1"/>
            <a:r>
              <a:rPr lang="cs-CZ" dirty="0" smtClean="0"/>
              <a:t>Torso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twisted</a:t>
            </a:r>
            <a:endParaRPr lang="cs-CZ" dirty="0" smtClean="0"/>
          </a:p>
          <a:p>
            <a:pPr lvl="1"/>
            <a:r>
              <a:rPr lang="cs-CZ" dirty="0" err="1" smtClean="0"/>
              <a:t>Knee</a:t>
            </a:r>
            <a:r>
              <a:rPr lang="cs-CZ" dirty="0" smtClean="0"/>
              <a:t> </a:t>
            </a:r>
            <a:r>
              <a:rPr lang="cs-CZ" dirty="0" err="1" smtClean="0"/>
              <a:t>doesn‘t</a:t>
            </a:r>
            <a:r>
              <a:rPr lang="cs-CZ" dirty="0" smtClean="0"/>
              <a:t> </a:t>
            </a:r>
            <a:r>
              <a:rPr lang="cs-CZ" dirty="0" err="1" smtClean="0"/>
              <a:t>rotate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pelvis</a:t>
            </a:r>
          </a:p>
          <a:p>
            <a:pPr lvl="1"/>
            <a:r>
              <a:rPr lang="cs-CZ" dirty="0" err="1" smtClean="0"/>
              <a:t>Opposite</a:t>
            </a:r>
            <a:r>
              <a:rPr lang="cs-CZ" dirty="0" smtClean="0"/>
              <a:t> </a:t>
            </a:r>
            <a:r>
              <a:rPr lang="cs-CZ" dirty="0" err="1" smtClean="0"/>
              <a:t>foot</a:t>
            </a:r>
            <a:r>
              <a:rPr lang="cs-CZ" dirty="0" smtClean="0"/>
              <a:t> </a:t>
            </a:r>
            <a:r>
              <a:rPr lang="cs-CZ" dirty="0" err="1" smtClean="0"/>
              <a:t>doesn‘t</a:t>
            </a:r>
            <a:r>
              <a:rPr lang="cs-CZ" dirty="0" smtClean="0"/>
              <a:t> </a:t>
            </a:r>
            <a:r>
              <a:rPr lang="cs-CZ" dirty="0" err="1" smtClean="0"/>
              <a:t>roll</a:t>
            </a:r>
            <a:r>
              <a:rPr lang="cs-CZ" dirty="0" smtClean="0"/>
              <a:t> </a:t>
            </a:r>
            <a:r>
              <a:rPr lang="cs-CZ" dirty="0" err="1" smtClean="0"/>
              <a:t>inwards</a:t>
            </a:r>
            <a:endParaRPr lang="cs-CZ" dirty="0" smtClean="0"/>
          </a:p>
          <a:p>
            <a:pPr lvl="1"/>
            <a:r>
              <a:rPr lang="cs-CZ" dirty="0" err="1" smtClean="0"/>
              <a:t>Nearsite</a:t>
            </a:r>
            <a:r>
              <a:rPr lang="cs-CZ" dirty="0" smtClean="0"/>
              <a:t> </a:t>
            </a:r>
            <a:r>
              <a:rPr lang="cs-CZ" dirty="0" err="1" smtClean="0"/>
              <a:t>foot</a:t>
            </a:r>
            <a:r>
              <a:rPr lang="cs-CZ" dirty="0" smtClean="0"/>
              <a:t> </a:t>
            </a:r>
            <a:r>
              <a:rPr lang="cs-CZ" dirty="0" err="1" smtClean="0"/>
              <a:t>doesnt‘t</a:t>
            </a:r>
            <a:r>
              <a:rPr lang="cs-CZ" dirty="0" smtClean="0"/>
              <a:t> </a:t>
            </a:r>
            <a:r>
              <a:rPr lang="cs-CZ" dirty="0" err="1" smtClean="0"/>
              <a:t>roll</a:t>
            </a:r>
            <a:r>
              <a:rPr lang="cs-CZ" dirty="0" smtClean="0"/>
              <a:t> </a:t>
            </a:r>
            <a:r>
              <a:rPr lang="cs-CZ" dirty="0" err="1" smtClean="0"/>
              <a:t>outwards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75" y="1251326"/>
            <a:ext cx="1532160" cy="403504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550" y="1251326"/>
            <a:ext cx="1189725" cy="330698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275" y="1251326"/>
            <a:ext cx="1901387" cy="3306989"/>
          </a:xfrm>
          <a:prstGeom prst="rect">
            <a:avLst/>
          </a:prstGeom>
        </p:spPr>
      </p:pic>
      <p:sp>
        <p:nvSpPr>
          <p:cNvPr id="11" name="Symbol „Zákaz“ 10"/>
          <p:cNvSpPr/>
          <p:nvPr/>
        </p:nvSpPr>
        <p:spPr bwMode="auto">
          <a:xfrm>
            <a:off x="3140264" y="2794273"/>
            <a:ext cx="406022" cy="406022"/>
          </a:xfrm>
          <a:prstGeom prst="noSmoking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Veselý obličej 11"/>
          <p:cNvSpPr/>
          <p:nvPr/>
        </p:nvSpPr>
        <p:spPr bwMode="auto">
          <a:xfrm>
            <a:off x="252163" y="2409520"/>
            <a:ext cx="514350" cy="495300"/>
          </a:xfrm>
          <a:prstGeom prst="smileyFace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97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Hop and </a:t>
            </a:r>
            <a:r>
              <a:rPr lang="cs-CZ" dirty="0" err="1" smtClean="0"/>
              <a:t>stick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r>
              <a:rPr lang="cs-CZ" dirty="0" err="1" smtClean="0"/>
              <a:t>Eccentric</a:t>
            </a:r>
            <a:r>
              <a:rPr lang="cs-CZ" dirty="0" smtClean="0"/>
              <a:t> </a:t>
            </a:r>
            <a:r>
              <a:rPr lang="cs-CZ" dirty="0" err="1" smtClean="0"/>
              <a:t>control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knee</a:t>
            </a:r>
            <a:r>
              <a:rPr lang="cs-CZ" dirty="0" smtClean="0"/>
              <a:t> and hip</a:t>
            </a:r>
          </a:p>
          <a:p>
            <a:r>
              <a:rPr lang="cs-CZ" dirty="0" err="1" smtClean="0"/>
              <a:t>Ability</a:t>
            </a:r>
            <a:r>
              <a:rPr lang="cs-CZ" dirty="0" smtClean="0"/>
              <a:t> to </a:t>
            </a:r>
            <a:r>
              <a:rPr lang="cs-CZ" dirty="0" err="1" smtClean="0"/>
              <a:t>maintain</a:t>
            </a:r>
            <a:r>
              <a:rPr lang="cs-CZ" dirty="0" smtClean="0"/>
              <a:t> </a:t>
            </a:r>
            <a:r>
              <a:rPr lang="cs-CZ" dirty="0" err="1" smtClean="0"/>
              <a:t>posture</a:t>
            </a:r>
            <a:r>
              <a:rPr lang="cs-CZ" dirty="0" smtClean="0"/>
              <a:t> </a:t>
            </a:r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explosive</a:t>
            </a:r>
            <a:r>
              <a:rPr lang="cs-CZ" dirty="0" smtClean="0"/>
              <a:t> </a:t>
            </a:r>
            <a:r>
              <a:rPr lang="cs-CZ" dirty="0" err="1" smtClean="0"/>
              <a:t>movement</a:t>
            </a:r>
            <a:endParaRPr lang="cs-CZ" dirty="0" smtClean="0"/>
          </a:p>
          <a:p>
            <a:r>
              <a:rPr lang="cs-CZ" dirty="0" err="1" smtClean="0"/>
              <a:t>Relative</a:t>
            </a:r>
            <a:r>
              <a:rPr lang="cs-CZ" dirty="0" smtClean="0"/>
              <a:t> hip and </a:t>
            </a:r>
            <a:r>
              <a:rPr lang="cs-CZ" dirty="0" err="1" smtClean="0"/>
              <a:t>knee</a:t>
            </a:r>
            <a:r>
              <a:rPr lang="cs-CZ" dirty="0" smtClean="0"/>
              <a:t> dominance </a:t>
            </a:r>
            <a:r>
              <a:rPr lang="cs-CZ" dirty="0" err="1" smtClean="0"/>
              <a:t>when</a:t>
            </a:r>
            <a:r>
              <a:rPr lang="cs-CZ" dirty="0" smtClean="0"/>
              <a:t> </a:t>
            </a:r>
            <a:r>
              <a:rPr lang="cs-CZ" dirty="0" err="1" smtClean="0"/>
              <a:t>generating</a:t>
            </a:r>
            <a:r>
              <a:rPr lang="cs-CZ" dirty="0" smtClean="0"/>
              <a:t> and controlling </a:t>
            </a:r>
            <a:r>
              <a:rPr lang="cs-CZ" dirty="0" err="1" smtClean="0"/>
              <a:t>force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>
                <a:solidFill>
                  <a:schemeClr val="accent2"/>
                </a:solidFill>
              </a:rPr>
              <a:t>Errors</a:t>
            </a:r>
            <a:r>
              <a:rPr lang="cs-CZ" dirty="0" smtClean="0">
                <a:solidFill>
                  <a:schemeClr val="accent2"/>
                </a:solidFill>
              </a:rPr>
              <a:t>:</a:t>
            </a:r>
          </a:p>
          <a:p>
            <a:pPr lvl="1"/>
            <a:r>
              <a:rPr lang="cs-CZ" dirty="0" err="1" smtClean="0"/>
              <a:t>Ankle</a:t>
            </a:r>
            <a:r>
              <a:rPr lang="cs-CZ" dirty="0" smtClean="0"/>
              <a:t>-</a:t>
            </a:r>
            <a:r>
              <a:rPr lang="cs-CZ" dirty="0" err="1" smtClean="0"/>
              <a:t>knee</a:t>
            </a:r>
            <a:r>
              <a:rPr lang="cs-CZ" dirty="0" smtClean="0"/>
              <a:t>-hip </a:t>
            </a:r>
            <a:r>
              <a:rPr lang="cs-CZ" dirty="0" err="1" smtClean="0"/>
              <a:t>misalignment</a:t>
            </a:r>
            <a:endParaRPr lang="cs-CZ" dirty="0" smtClean="0"/>
          </a:p>
          <a:p>
            <a:pPr lvl="1"/>
            <a:r>
              <a:rPr lang="cs-CZ" dirty="0" err="1" smtClean="0"/>
              <a:t>Excessive</a:t>
            </a:r>
            <a:r>
              <a:rPr lang="cs-CZ" dirty="0" smtClean="0"/>
              <a:t> </a:t>
            </a:r>
            <a:r>
              <a:rPr lang="cs-CZ" dirty="0" err="1" smtClean="0"/>
              <a:t>flexion</a:t>
            </a:r>
            <a:r>
              <a:rPr lang="cs-CZ" dirty="0" smtClean="0"/>
              <a:t> on </a:t>
            </a:r>
            <a:r>
              <a:rPr lang="cs-CZ" dirty="0" err="1" smtClean="0"/>
              <a:t>landing</a:t>
            </a:r>
            <a:endParaRPr lang="cs-CZ" dirty="0" smtClean="0"/>
          </a:p>
          <a:p>
            <a:pPr lvl="1"/>
            <a:r>
              <a:rPr lang="cs-CZ" dirty="0" smtClean="0"/>
              <a:t>Torso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too</a:t>
            </a:r>
            <a:r>
              <a:rPr lang="cs-CZ" dirty="0" smtClean="0"/>
              <a:t> </a:t>
            </a:r>
            <a:r>
              <a:rPr lang="cs-CZ" dirty="0" err="1" smtClean="0"/>
              <a:t>upright</a:t>
            </a:r>
            <a:r>
              <a:rPr lang="cs-CZ" dirty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thrown</a:t>
            </a:r>
            <a:r>
              <a:rPr lang="cs-CZ" dirty="0" smtClean="0"/>
              <a:t> forward on </a:t>
            </a:r>
            <a:r>
              <a:rPr lang="cs-CZ" dirty="0" err="1" smtClean="0"/>
              <a:t>takeoff</a:t>
            </a:r>
            <a:r>
              <a:rPr lang="cs-CZ" dirty="0" smtClean="0"/>
              <a:t> and/</a:t>
            </a:r>
            <a:r>
              <a:rPr lang="cs-CZ" dirty="0" err="1" smtClean="0"/>
              <a:t>landing</a:t>
            </a:r>
            <a:endParaRPr lang="cs-CZ" dirty="0" smtClean="0"/>
          </a:p>
          <a:p>
            <a:pPr lvl="1"/>
            <a:r>
              <a:rPr lang="cs-CZ" dirty="0" err="1" smtClean="0"/>
              <a:t>Poor</a:t>
            </a:r>
            <a:r>
              <a:rPr lang="cs-CZ" dirty="0" smtClean="0"/>
              <a:t> </a:t>
            </a:r>
            <a:r>
              <a:rPr lang="cs-CZ" dirty="0" err="1" smtClean="0"/>
              <a:t>posture</a:t>
            </a:r>
            <a:endParaRPr lang="cs-CZ" dirty="0" smtClean="0"/>
          </a:p>
          <a:p>
            <a:pPr lvl="1"/>
            <a:r>
              <a:rPr lang="cs-CZ" dirty="0" err="1" smtClean="0"/>
              <a:t>Lack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balance on </a:t>
            </a:r>
            <a:r>
              <a:rPr lang="cs-CZ" dirty="0" err="1" smtClean="0"/>
              <a:t>landing</a:t>
            </a:r>
            <a:endParaRPr lang="cs-CZ" dirty="0" smtClean="0"/>
          </a:p>
          <a:p>
            <a:pPr lvl="1"/>
            <a:endParaRPr lang="cs-CZ" dirty="0"/>
          </a:p>
          <a:p>
            <a:endParaRPr lang="cs-CZ" dirty="0" smtClean="0"/>
          </a:p>
          <a:p>
            <a:pPr lvl="1"/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19" y="2066925"/>
            <a:ext cx="2544758" cy="374009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038475" y="1822739"/>
            <a:ext cx="1410220" cy="248464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695" y="1825518"/>
            <a:ext cx="1202529" cy="248186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8476" y="4307385"/>
            <a:ext cx="1410220" cy="189183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695" y="4307385"/>
            <a:ext cx="1202529" cy="1865159"/>
          </a:xfrm>
          <a:prstGeom prst="rect">
            <a:avLst/>
          </a:prstGeom>
        </p:spPr>
      </p:pic>
      <p:sp>
        <p:nvSpPr>
          <p:cNvPr id="14" name="Veselý obličej 13"/>
          <p:cNvSpPr/>
          <p:nvPr/>
        </p:nvSpPr>
        <p:spPr bwMode="auto">
          <a:xfrm>
            <a:off x="1966922" y="3331911"/>
            <a:ext cx="514350" cy="495300"/>
          </a:xfrm>
          <a:prstGeom prst="smileyFace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Symbol „Zákaz“ 14"/>
          <p:cNvSpPr/>
          <p:nvPr/>
        </p:nvSpPr>
        <p:spPr bwMode="auto">
          <a:xfrm>
            <a:off x="4231571" y="4077700"/>
            <a:ext cx="406022" cy="406022"/>
          </a:xfrm>
          <a:prstGeom prst="noSmoking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39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Lisman</a:t>
            </a:r>
            <a:r>
              <a:rPr lang="en-US" dirty="0"/>
              <a:t>, P. , Hildebrand, E. , </a:t>
            </a:r>
            <a:r>
              <a:rPr lang="en-US" dirty="0" err="1"/>
              <a:t>Nadelen</a:t>
            </a:r>
            <a:r>
              <a:rPr lang="en-US" dirty="0"/>
              <a:t>, M. &amp; </a:t>
            </a:r>
            <a:r>
              <a:rPr lang="en-US" dirty="0" err="1"/>
              <a:t>Leppert</a:t>
            </a:r>
            <a:r>
              <a:rPr lang="en-US" dirty="0"/>
              <a:t>, K. (9000). Association of Functional Movement Screen and Y-Balance Test Scores With Injury in High School Athletes. Journal of Strength and Conditioning Research, Publish Ahead of </a:t>
            </a:r>
            <a:r>
              <a:rPr lang="en-US" dirty="0" err="1"/>
              <a:t>Print,doi</a:t>
            </a:r>
            <a:r>
              <a:rPr lang="en-US" dirty="0"/>
              <a:t>: 10.1519/JSC.0000000000003082.</a:t>
            </a:r>
            <a:endParaRPr lang="cs-CZ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FMS, YBT – Houston, </a:t>
            </a:r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a </a:t>
            </a:r>
            <a:r>
              <a:rPr lang="cs-CZ" dirty="0" err="1" smtClean="0"/>
              <a:t>problem</a:t>
            </a:r>
            <a:r>
              <a:rPr lang="cs-CZ" dirty="0" smtClean="0"/>
              <a:t>…</a:t>
            </a:r>
            <a:endParaRPr lang="cs-CZ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u="sng" dirty="0" smtClean="0"/>
              <a:t>neither </a:t>
            </a:r>
            <a:r>
              <a:rPr lang="en-US" dirty="0"/>
              <a:t>the </a:t>
            </a:r>
            <a:r>
              <a:rPr lang="en-US" u="sng" dirty="0"/>
              <a:t>FMS</a:t>
            </a:r>
            <a:r>
              <a:rPr lang="en-US" dirty="0"/>
              <a:t> (CS, presence of pattern asymmetry, </a:t>
            </a:r>
            <a:r>
              <a:rPr lang="en-US" dirty="0" smtClean="0"/>
              <a:t>and</a:t>
            </a:r>
            <a:r>
              <a:rPr lang="cs-CZ" dirty="0" smtClean="0"/>
              <a:t> </a:t>
            </a:r>
            <a:r>
              <a:rPr lang="en-US" dirty="0" smtClean="0"/>
              <a:t>low </a:t>
            </a:r>
            <a:r>
              <a:rPr lang="en-US" dirty="0"/>
              <a:t>score on an individual test) nor </a:t>
            </a:r>
            <a:r>
              <a:rPr lang="en-US" u="sng" dirty="0"/>
              <a:t>YBT</a:t>
            </a:r>
            <a:r>
              <a:rPr lang="en-US" dirty="0"/>
              <a:t> (asymmetry </a:t>
            </a:r>
            <a:r>
              <a:rPr lang="en-US" dirty="0" smtClean="0"/>
              <a:t>and</a:t>
            </a:r>
            <a:r>
              <a:rPr lang="cs-CZ" dirty="0" smtClean="0"/>
              <a:t> </a:t>
            </a:r>
            <a:r>
              <a:rPr lang="en-US" dirty="0" smtClean="0"/>
              <a:t>CS</a:t>
            </a:r>
            <a:r>
              <a:rPr lang="en-US" dirty="0"/>
              <a:t>) </a:t>
            </a:r>
            <a:r>
              <a:rPr lang="en-US" u="sng" dirty="0"/>
              <a:t>are associated with lower extremity injury risk </a:t>
            </a:r>
            <a:r>
              <a:rPr lang="en-US" dirty="0"/>
              <a:t>in </a:t>
            </a:r>
            <a:r>
              <a:rPr lang="en-US" dirty="0" smtClean="0"/>
              <a:t>high</a:t>
            </a:r>
            <a:r>
              <a:rPr lang="cs-CZ" dirty="0" smtClean="0"/>
              <a:t> </a:t>
            </a:r>
            <a:r>
              <a:rPr lang="en-US" dirty="0" smtClean="0"/>
              <a:t>school athletes</a:t>
            </a:r>
            <a:r>
              <a:rPr lang="cs-CZ" dirty="0" smtClean="0"/>
              <a:t> (</a:t>
            </a:r>
            <a:r>
              <a:rPr lang="cs-CZ" i="1" dirty="0" err="1" smtClean="0"/>
              <a:t>football</a:t>
            </a:r>
            <a:r>
              <a:rPr lang="cs-CZ" i="1" dirty="0" smtClean="0"/>
              <a:t>, </a:t>
            </a:r>
            <a:r>
              <a:rPr lang="cs-CZ" i="1" dirty="0" err="1" smtClean="0"/>
              <a:t>lacrose</a:t>
            </a:r>
            <a:r>
              <a:rPr lang="cs-CZ" i="1" dirty="0" smtClean="0"/>
              <a:t>, basketball</a:t>
            </a:r>
            <a:r>
              <a:rPr lang="cs-CZ" dirty="0" smtClean="0"/>
              <a:t>)</a:t>
            </a:r>
            <a:r>
              <a:rPr lang="en-US" dirty="0" smtClean="0"/>
              <a:t>. </a:t>
            </a:r>
            <a:r>
              <a:rPr lang="en-US" dirty="0"/>
              <a:t>These findings have practical application </a:t>
            </a:r>
            <a:r>
              <a:rPr lang="en-US" dirty="0" smtClean="0"/>
              <a:t>for</a:t>
            </a:r>
            <a:r>
              <a:rPr lang="cs-CZ" dirty="0" smtClean="0"/>
              <a:t> </a:t>
            </a:r>
            <a:r>
              <a:rPr lang="en-US" dirty="0" smtClean="0"/>
              <a:t>athletic </a:t>
            </a:r>
            <a:r>
              <a:rPr lang="en-US" dirty="0"/>
              <a:t>trainers and strength and conditioning </a:t>
            </a:r>
            <a:r>
              <a:rPr lang="en-US" dirty="0" smtClean="0"/>
              <a:t>professionals</a:t>
            </a:r>
            <a:r>
              <a:rPr lang="cs-CZ" dirty="0" smtClean="0"/>
              <a:t> </a:t>
            </a:r>
            <a:r>
              <a:rPr lang="en-US" dirty="0" smtClean="0"/>
              <a:t>tasked </a:t>
            </a:r>
            <a:r>
              <a:rPr lang="en-US" dirty="0"/>
              <a:t>with conducting preseason injury risk assessments </a:t>
            </a:r>
            <a:r>
              <a:rPr lang="en-US" dirty="0" smtClean="0"/>
              <a:t>in,</a:t>
            </a:r>
            <a:r>
              <a:rPr lang="cs-CZ" dirty="0" smtClean="0"/>
              <a:t> </a:t>
            </a:r>
            <a:r>
              <a:rPr lang="en-US" dirty="0" smtClean="0"/>
              <a:t>and </a:t>
            </a:r>
            <a:r>
              <a:rPr lang="en-US" dirty="0"/>
              <a:t>developing foundational training programs for, </a:t>
            </a:r>
            <a:r>
              <a:rPr lang="en-US" dirty="0" smtClean="0"/>
              <a:t>high</a:t>
            </a:r>
            <a:r>
              <a:rPr lang="cs-CZ" dirty="0" smtClean="0"/>
              <a:t> </a:t>
            </a:r>
            <a:r>
              <a:rPr lang="en-US" dirty="0" smtClean="0"/>
              <a:t>school </a:t>
            </a:r>
            <a:r>
              <a:rPr lang="en-US" dirty="0"/>
              <a:t>athletes. The authors support the use of </a:t>
            </a:r>
            <a:r>
              <a:rPr lang="en-US" u="sng" dirty="0"/>
              <a:t>FMS </a:t>
            </a:r>
            <a:r>
              <a:rPr lang="en-US" u="sng" dirty="0" smtClean="0"/>
              <a:t>and</a:t>
            </a:r>
            <a:r>
              <a:rPr lang="cs-CZ" u="sng" dirty="0" smtClean="0"/>
              <a:t> </a:t>
            </a:r>
            <a:r>
              <a:rPr lang="en-US" u="sng" dirty="0" smtClean="0"/>
              <a:t>YBT </a:t>
            </a:r>
            <a:r>
              <a:rPr lang="en-US" u="sng" dirty="0"/>
              <a:t>to identify deficiencies in functional movement </a:t>
            </a:r>
            <a:r>
              <a:rPr lang="en-US" u="sng" dirty="0" smtClean="0"/>
              <a:t>patterns</a:t>
            </a:r>
            <a:r>
              <a:rPr lang="cs-CZ" u="sng" dirty="0" smtClean="0"/>
              <a:t> </a:t>
            </a:r>
            <a:r>
              <a:rPr lang="en-US" u="sng" dirty="0" smtClean="0"/>
              <a:t>and </a:t>
            </a:r>
            <a:r>
              <a:rPr lang="en-US" u="sng" dirty="0"/>
              <a:t>dynamic balance from which targeted interventions </a:t>
            </a:r>
            <a:r>
              <a:rPr lang="en-US" u="sng" dirty="0" smtClean="0"/>
              <a:t>can</a:t>
            </a:r>
            <a:r>
              <a:rPr lang="cs-CZ" u="sng" dirty="0" smtClean="0"/>
              <a:t> </a:t>
            </a:r>
            <a:r>
              <a:rPr lang="en-US" u="sng" dirty="0" smtClean="0"/>
              <a:t>be </a:t>
            </a:r>
            <a:r>
              <a:rPr lang="en-US" u="sng" dirty="0"/>
              <a:t>implemented</a:t>
            </a:r>
            <a:r>
              <a:rPr lang="en-US" dirty="0"/>
              <a:t>. An important </a:t>
            </a:r>
            <a:r>
              <a:rPr lang="en-US" u="sng" dirty="0"/>
              <a:t>goal of a strength and </a:t>
            </a:r>
            <a:r>
              <a:rPr lang="en-US" u="sng" dirty="0" smtClean="0"/>
              <a:t>conditioning</a:t>
            </a:r>
            <a:r>
              <a:rPr lang="cs-CZ" u="sng" dirty="0" smtClean="0"/>
              <a:t> </a:t>
            </a:r>
            <a:r>
              <a:rPr lang="en-US" u="sng" dirty="0" smtClean="0"/>
              <a:t>program </a:t>
            </a:r>
            <a:r>
              <a:rPr lang="en-US" u="sng" dirty="0"/>
              <a:t>is to improve the performance of </a:t>
            </a:r>
            <a:r>
              <a:rPr lang="en-US" u="sng" dirty="0" smtClean="0"/>
              <a:t>key</a:t>
            </a:r>
            <a:r>
              <a:rPr lang="cs-CZ" u="sng" dirty="0" smtClean="0"/>
              <a:t> </a:t>
            </a:r>
            <a:r>
              <a:rPr lang="en-US" u="sng" dirty="0" smtClean="0"/>
              <a:t>movement </a:t>
            </a:r>
            <a:r>
              <a:rPr lang="en-US" u="sng" dirty="0"/>
              <a:t>patterns</a:t>
            </a:r>
            <a:r>
              <a:rPr lang="en-US" dirty="0"/>
              <a:t> (i.e., adding strength, power, </a:t>
            </a:r>
            <a:r>
              <a:rPr lang="en-US" dirty="0" smtClean="0"/>
              <a:t>speed,</a:t>
            </a:r>
            <a:r>
              <a:rPr lang="cs-CZ" dirty="0" smtClean="0"/>
              <a:t> </a:t>
            </a:r>
            <a:r>
              <a:rPr lang="en-US" dirty="0" smtClean="0"/>
              <a:t>and </a:t>
            </a:r>
            <a:r>
              <a:rPr lang="en-US" dirty="0"/>
              <a:t>agility). The development of better quality in </a:t>
            </a:r>
            <a:r>
              <a:rPr lang="en-US" dirty="0" smtClean="0"/>
              <a:t>these</a:t>
            </a:r>
            <a:r>
              <a:rPr lang="cs-CZ" dirty="0" smtClean="0"/>
              <a:t> </a:t>
            </a:r>
            <a:r>
              <a:rPr lang="en-US" dirty="0" smtClean="0"/>
              <a:t>movement </a:t>
            </a:r>
            <a:r>
              <a:rPr lang="en-US" dirty="0"/>
              <a:t>patterns is crucial to the efficacy of the </a:t>
            </a:r>
            <a:r>
              <a:rPr lang="en-US" dirty="0" err="1" smtClean="0"/>
              <a:t>overal</a:t>
            </a:r>
            <a:r>
              <a:rPr lang="cs-CZ" dirty="0" smtClean="0"/>
              <a:t> program</a:t>
            </a:r>
            <a:r>
              <a:rPr lang="cs-CZ" dirty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156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720000"/>
            <a:ext cx="8662277" cy="423000"/>
          </a:xfrm>
        </p:spPr>
        <p:txBody>
          <a:bodyPr/>
          <a:lstStyle/>
          <a:p>
            <a:r>
              <a:rPr lang="cs-CZ" dirty="0" err="1"/>
              <a:t>Running</a:t>
            </a:r>
            <a:r>
              <a:rPr lang="cs-CZ" dirty="0"/>
              <a:t> </a:t>
            </a:r>
            <a:r>
              <a:rPr lang="cs-CZ" dirty="0" err="1"/>
              <a:t>gait</a:t>
            </a:r>
            <a:r>
              <a:rPr lang="cs-CZ" dirty="0"/>
              <a:t> &amp; </a:t>
            </a:r>
            <a:r>
              <a:rPr lang="cs-CZ" dirty="0" err="1"/>
              <a:t>posture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04" y="1307117"/>
            <a:ext cx="5095875" cy="332789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04" y="4799124"/>
            <a:ext cx="2521158" cy="1977778"/>
          </a:xfrm>
          <a:prstGeom prst="rect">
            <a:avLst/>
          </a:prstGeom>
        </p:spPr>
      </p:pic>
      <p:sp>
        <p:nvSpPr>
          <p:cNvPr id="10" name="Symbol „Zákaz“ 9"/>
          <p:cNvSpPr/>
          <p:nvPr/>
        </p:nvSpPr>
        <p:spPr bwMode="auto">
          <a:xfrm>
            <a:off x="1575036" y="4876050"/>
            <a:ext cx="406022" cy="406022"/>
          </a:xfrm>
          <a:prstGeom prst="noSmoking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Veselý obličej 10"/>
          <p:cNvSpPr/>
          <p:nvPr/>
        </p:nvSpPr>
        <p:spPr bwMode="auto">
          <a:xfrm>
            <a:off x="274395" y="4635007"/>
            <a:ext cx="514350" cy="495300"/>
          </a:xfrm>
          <a:prstGeom prst="smileyFace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7254" y="4635007"/>
            <a:ext cx="3733657" cy="219671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0910" y="4634323"/>
            <a:ext cx="1960009" cy="2197396"/>
          </a:xfrm>
          <a:prstGeom prst="rect">
            <a:avLst/>
          </a:prstGeom>
        </p:spPr>
      </p:pic>
      <p:pic>
        <p:nvPicPr>
          <p:cNvPr id="14" name="ga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1625" y="1143000"/>
            <a:ext cx="5486400" cy="3048000"/>
          </a:xfrm>
          <a:prstGeom prst="rect">
            <a:avLst/>
          </a:prstGeom>
        </p:spPr>
      </p:pic>
      <p:pic>
        <p:nvPicPr>
          <p:cNvPr id="22530" name="Picture 2" descr="VÃ½sledek obrÃ¡zku pro gait runni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784" y="4228350"/>
            <a:ext cx="2354531" cy="177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62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Frank, Clare &amp; </a:t>
            </a:r>
            <a:r>
              <a:rPr lang="en-GB" dirty="0" err="1"/>
              <a:t>Kobesova</a:t>
            </a:r>
            <a:r>
              <a:rPr lang="en-GB" dirty="0"/>
              <a:t>, Alena &amp; </a:t>
            </a:r>
            <a:r>
              <a:rPr lang="en-GB" dirty="0" err="1"/>
              <a:t>Kolář</a:t>
            </a:r>
            <a:r>
              <a:rPr lang="en-GB" dirty="0"/>
              <a:t>, Pavel. (2013). Dynamic neuromuscular stabilization &amp; sports rehabilitation. International journal of sports physical therapy. 8. 62-73. </a:t>
            </a:r>
            <a:endParaRPr lang="en-GB" noProof="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Dynamic</a:t>
            </a:r>
            <a:r>
              <a:rPr lang="cs-CZ" dirty="0"/>
              <a:t> </a:t>
            </a:r>
            <a:r>
              <a:rPr lang="cs-CZ" dirty="0" err="1"/>
              <a:t>neuromuscular</a:t>
            </a:r>
            <a:r>
              <a:rPr lang="cs-CZ" dirty="0"/>
              <a:t> </a:t>
            </a:r>
            <a:r>
              <a:rPr lang="cs-CZ" dirty="0" err="1"/>
              <a:t>stabilization</a:t>
            </a:r>
            <a:r>
              <a:rPr lang="cs-CZ" dirty="0"/>
              <a:t> 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28"/>
          </p:nvPr>
        </p:nvSpPr>
        <p:spPr>
          <a:xfrm>
            <a:off x="8375355" y="1270180"/>
            <a:ext cx="3635670" cy="4140000"/>
          </a:xfrm>
        </p:spPr>
        <p:txBody>
          <a:bodyPr/>
          <a:lstStyle/>
          <a:p>
            <a:r>
              <a:rPr lang="cs-CZ" sz="2800" dirty="0" smtClean="0"/>
              <a:t> </a:t>
            </a:r>
            <a:r>
              <a:rPr lang="cs-CZ" sz="2800" dirty="0" err="1" smtClean="0"/>
              <a:t>Key</a:t>
            </a:r>
            <a:r>
              <a:rPr lang="cs-CZ" sz="2800" dirty="0" smtClean="0"/>
              <a:t> </a:t>
            </a:r>
            <a:r>
              <a:rPr lang="cs-CZ" sz="2800" dirty="0" err="1" smtClean="0"/>
              <a:t>principles</a:t>
            </a:r>
            <a:r>
              <a:rPr lang="cs-CZ" sz="2800" dirty="0"/>
              <a:t>:</a:t>
            </a:r>
          </a:p>
          <a:p>
            <a:pPr lvl="1"/>
            <a:r>
              <a:rPr lang="cs-CZ" sz="2000" dirty="0" err="1" smtClean="0"/>
              <a:t>Diaphragm</a:t>
            </a:r>
            <a:r>
              <a:rPr lang="cs-CZ" sz="2000" dirty="0" smtClean="0"/>
              <a:t> = </a:t>
            </a:r>
            <a:r>
              <a:rPr lang="cs-CZ" sz="2000" dirty="0" err="1" smtClean="0"/>
              <a:t>respiration</a:t>
            </a:r>
            <a:r>
              <a:rPr lang="cs-CZ" sz="2000" dirty="0" smtClean="0"/>
              <a:t> + </a:t>
            </a:r>
            <a:r>
              <a:rPr lang="cs-CZ" sz="2000" dirty="0" err="1" smtClean="0"/>
              <a:t>stabilization</a:t>
            </a:r>
            <a:endParaRPr lang="cs-CZ" sz="2000" dirty="0" smtClean="0"/>
          </a:p>
          <a:p>
            <a:pPr lvl="1"/>
            <a:r>
              <a:rPr lang="cs-CZ" sz="2000" dirty="0" smtClean="0"/>
              <a:t>Joint </a:t>
            </a:r>
            <a:r>
              <a:rPr lang="cs-CZ" sz="2000" dirty="0" err="1" smtClean="0"/>
              <a:t>centration</a:t>
            </a:r>
            <a:endParaRPr lang="cs-CZ" sz="2000" dirty="0" smtClean="0"/>
          </a:p>
          <a:p>
            <a:pPr lvl="1"/>
            <a:r>
              <a:rPr lang="cs-CZ" sz="2000" dirty="0" err="1" smtClean="0"/>
              <a:t>Isolated</a:t>
            </a:r>
            <a:r>
              <a:rPr lang="cs-CZ" sz="2000" dirty="0" smtClean="0"/>
              <a:t> leg/</a:t>
            </a:r>
            <a:r>
              <a:rPr lang="cs-CZ" sz="2000" dirty="0" err="1" smtClean="0"/>
              <a:t>arm</a:t>
            </a:r>
            <a:r>
              <a:rPr lang="cs-CZ" sz="2000" dirty="0" smtClean="0"/>
              <a:t> </a:t>
            </a:r>
            <a:r>
              <a:rPr lang="cs-CZ" sz="2000" dirty="0" err="1" smtClean="0"/>
              <a:t>movement</a:t>
            </a:r>
            <a:endParaRPr lang="cs-CZ" sz="2000" dirty="0" smtClean="0"/>
          </a:p>
          <a:p>
            <a:pPr lvl="1"/>
            <a:r>
              <a:rPr lang="cs-CZ" sz="2000" dirty="0" err="1" smtClean="0"/>
              <a:t>Foot</a:t>
            </a:r>
            <a:r>
              <a:rPr lang="cs-CZ" sz="2000" dirty="0" smtClean="0"/>
              <a:t> </a:t>
            </a:r>
            <a:r>
              <a:rPr lang="cs-CZ" sz="2000" dirty="0" err="1" smtClean="0"/>
              <a:t>activation</a:t>
            </a:r>
            <a:endParaRPr lang="cs-CZ" sz="2000" dirty="0" smtClean="0"/>
          </a:p>
          <a:p>
            <a:pPr lvl="1"/>
            <a:r>
              <a:rPr lang="cs-CZ" sz="2000" dirty="0" err="1" smtClean="0"/>
              <a:t>Functional</a:t>
            </a:r>
            <a:r>
              <a:rPr lang="cs-CZ" sz="2000" dirty="0" smtClean="0"/>
              <a:t> </a:t>
            </a:r>
            <a:r>
              <a:rPr lang="cs-CZ" sz="2000" dirty="0" err="1" smtClean="0"/>
              <a:t>capacity</a:t>
            </a:r>
            <a:endParaRPr lang="cs-CZ" sz="2000" dirty="0" smtClean="0"/>
          </a:p>
          <a:p>
            <a:pPr lvl="1"/>
            <a:r>
              <a:rPr lang="cs-CZ" sz="2000" dirty="0" err="1" smtClean="0"/>
              <a:t>Excercises</a:t>
            </a:r>
            <a:r>
              <a:rPr lang="cs-CZ" sz="2000" dirty="0" smtClean="0"/>
              <a:t> in </a:t>
            </a:r>
            <a:r>
              <a:rPr lang="cs-CZ" sz="2000" dirty="0" err="1" smtClean="0"/>
              <a:t>developmental</a:t>
            </a:r>
            <a:r>
              <a:rPr lang="cs-CZ" sz="2000" dirty="0" smtClean="0"/>
              <a:t> </a:t>
            </a:r>
            <a:r>
              <a:rPr lang="cs-CZ" sz="2000" dirty="0" err="1" smtClean="0"/>
              <a:t>positions</a:t>
            </a:r>
            <a:endParaRPr lang="cs-CZ" sz="2000" dirty="0" smtClean="0"/>
          </a:p>
          <a:p>
            <a:pPr lvl="1"/>
            <a:endParaRPr lang="cs-CZ" sz="2000" dirty="0"/>
          </a:p>
          <a:p>
            <a:pPr lvl="1"/>
            <a:endParaRPr lang="cs-CZ" sz="20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27" y="1346313"/>
            <a:ext cx="2690998" cy="2492261"/>
          </a:xfrm>
          <a:prstGeom prst="rect">
            <a:avLst/>
          </a:prstGeom>
        </p:spPr>
      </p:pic>
      <p:pic>
        <p:nvPicPr>
          <p:cNvPr id="11" name="Picture 4" descr="anterior_pelvic_til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928" y="3838575"/>
            <a:ext cx="2152498" cy="214487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475" y="1270180"/>
            <a:ext cx="5172075" cy="3182815"/>
          </a:xfrm>
          <a:prstGeom prst="rect">
            <a:avLst/>
          </a:prstGeom>
        </p:spPr>
      </p:pic>
      <p:pic>
        <p:nvPicPr>
          <p:cNvPr id="21506" name="Picture 2" descr="VÃ½sledek obrÃ¡zku pro functional capacity DNS threshol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 t="15772" r="2911" b="7258"/>
          <a:stretch/>
        </p:blipFill>
        <p:spPr bwMode="auto">
          <a:xfrm>
            <a:off x="5629275" y="4551599"/>
            <a:ext cx="3038476" cy="158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8475" y="4551599"/>
            <a:ext cx="2047250" cy="151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2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smtClean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8200"/>
            <a:ext cx="12192000" cy="906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4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6221010" y="4989749"/>
            <a:ext cx="5363663" cy="493201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https://www.runnersworld.com/news/a20794927/thats-not-fat-how-ryan-hall-gained-40-pounds-of-muscle/</a:t>
            </a:r>
            <a:endParaRPr lang="en-GB" noProof="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Strength</a:t>
            </a:r>
            <a:r>
              <a:rPr lang="cs-CZ" dirty="0"/>
              <a:t> </a:t>
            </a:r>
            <a:r>
              <a:rPr lang="cs-CZ" dirty="0" err="1"/>
              <a:t>diagnostics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92002"/>
            <a:ext cx="7200000" cy="4139998"/>
          </a:xfrm>
        </p:spPr>
        <p:txBody>
          <a:bodyPr/>
          <a:lstStyle/>
          <a:p>
            <a:r>
              <a:rPr lang="cs-CZ" dirty="0" smtClean="0"/>
              <a:t>Maximum </a:t>
            </a:r>
            <a:r>
              <a:rPr lang="cs-CZ" dirty="0" err="1" smtClean="0"/>
              <a:t>strength</a:t>
            </a:r>
            <a:endParaRPr lang="cs-CZ" dirty="0" smtClean="0"/>
          </a:p>
          <a:p>
            <a:r>
              <a:rPr lang="cs-CZ" dirty="0" err="1" smtClean="0"/>
              <a:t>Explosive</a:t>
            </a:r>
            <a:r>
              <a:rPr lang="cs-CZ" dirty="0" smtClean="0"/>
              <a:t> </a:t>
            </a:r>
            <a:r>
              <a:rPr lang="cs-CZ" dirty="0" err="1" smtClean="0"/>
              <a:t>strength</a:t>
            </a:r>
            <a:endParaRPr lang="cs-CZ" dirty="0" smtClean="0"/>
          </a:p>
          <a:p>
            <a:r>
              <a:rPr lang="cs-CZ" dirty="0" err="1" smtClean="0"/>
              <a:t>Plyometric</a:t>
            </a:r>
            <a:r>
              <a:rPr lang="cs-CZ" dirty="0" smtClean="0"/>
              <a:t> </a:t>
            </a:r>
            <a:r>
              <a:rPr lang="cs-CZ" dirty="0" err="1" smtClean="0"/>
              <a:t>qualities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Frequency</a:t>
            </a:r>
            <a:r>
              <a:rPr lang="cs-CZ" dirty="0" smtClean="0"/>
              <a:t>: </a:t>
            </a:r>
            <a:r>
              <a:rPr lang="cs-CZ" dirty="0" err="1" smtClean="0"/>
              <a:t>weekly</a:t>
            </a:r>
            <a:endParaRPr lang="cs-CZ" dirty="0"/>
          </a:p>
        </p:txBody>
      </p:sp>
      <p:pic>
        <p:nvPicPr>
          <p:cNvPr id="13314" name="Picture 2" descr="VÃ½sledek obrÃ¡zku pro ryan hall streng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011" y="1386750"/>
            <a:ext cx="5363663" cy="357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18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Strength</a:t>
            </a:r>
            <a:r>
              <a:rPr lang="cs-CZ" dirty="0" smtClean="0"/>
              <a:t> </a:t>
            </a:r>
            <a:r>
              <a:rPr lang="cs-CZ" dirty="0" err="1" smtClean="0"/>
              <a:t>diagnostics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Vertical</a:t>
            </a:r>
            <a:r>
              <a:rPr lang="cs-CZ" dirty="0" smtClean="0"/>
              <a:t> </a:t>
            </a:r>
            <a:r>
              <a:rPr lang="cs-CZ" dirty="0" err="1" smtClean="0"/>
              <a:t>jump</a:t>
            </a:r>
            <a:endParaRPr lang="cs-CZ" dirty="0" smtClean="0"/>
          </a:p>
          <a:p>
            <a:r>
              <a:rPr lang="cs-CZ" dirty="0" smtClean="0"/>
              <a:t>Re-</a:t>
            </a:r>
            <a:r>
              <a:rPr lang="cs-CZ" dirty="0" err="1" smtClean="0"/>
              <a:t>bound</a:t>
            </a:r>
            <a:r>
              <a:rPr lang="cs-CZ" dirty="0" smtClean="0"/>
              <a:t> </a:t>
            </a:r>
            <a:r>
              <a:rPr lang="cs-CZ" dirty="0" err="1" smtClean="0"/>
              <a:t>jump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30 cm – RSI = </a:t>
            </a:r>
            <a:r>
              <a:rPr lang="cs-CZ" dirty="0" err="1" smtClean="0"/>
              <a:t>fly</a:t>
            </a:r>
            <a:r>
              <a:rPr lang="cs-CZ" dirty="0" smtClean="0"/>
              <a:t> </a:t>
            </a:r>
            <a:r>
              <a:rPr lang="cs-CZ" dirty="0" err="1" smtClean="0"/>
              <a:t>time</a:t>
            </a:r>
            <a:r>
              <a:rPr lang="cs-CZ" dirty="0" smtClean="0"/>
              <a:t> / </a:t>
            </a:r>
            <a:r>
              <a:rPr lang="cs-CZ" dirty="0" err="1" smtClean="0"/>
              <a:t>contact</a:t>
            </a:r>
            <a:r>
              <a:rPr lang="cs-CZ" dirty="0" smtClean="0"/>
              <a:t> </a:t>
            </a:r>
            <a:r>
              <a:rPr lang="cs-CZ" dirty="0" err="1" smtClean="0"/>
              <a:t>time</a:t>
            </a:r>
            <a:r>
              <a:rPr lang="cs-CZ" dirty="0" smtClean="0"/>
              <a:t> (</a:t>
            </a:r>
            <a:r>
              <a:rPr lang="cs-CZ" dirty="0" err="1" smtClean="0"/>
              <a:t>sometimes</a:t>
            </a:r>
            <a:r>
              <a:rPr lang="cs-CZ" dirty="0" smtClean="0"/>
              <a:t> cm / s)</a:t>
            </a:r>
          </a:p>
          <a:p>
            <a:r>
              <a:rPr lang="cs-CZ" dirty="0" smtClean="0"/>
              <a:t>Hop and </a:t>
            </a:r>
            <a:r>
              <a:rPr lang="cs-CZ" dirty="0" err="1" smtClean="0"/>
              <a:t>stick</a:t>
            </a:r>
            <a:r>
              <a:rPr lang="cs-CZ" dirty="0" smtClean="0"/>
              <a:t> distance (</a:t>
            </a:r>
            <a:r>
              <a:rPr lang="cs-CZ" dirty="0" err="1" smtClean="0"/>
              <a:t>unilateral</a:t>
            </a:r>
            <a:r>
              <a:rPr lang="cs-CZ" dirty="0" smtClean="0"/>
              <a:t>!)</a:t>
            </a:r>
          </a:p>
          <a:p>
            <a:r>
              <a:rPr lang="cs-CZ" dirty="0" smtClean="0"/>
              <a:t>1RM</a:t>
            </a:r>
          </a:p>
          <a:p>
            <a:pPr lvl="1"/>
            <a:r>
              <a:rPr lang="cs-CZ" dirty="0" err="1" smtClean="0"/>
              <a:t>Directly</a:t>
            </a:r>
            <a:r>
              <a:rPr lang="cs-CZ" dirty="0"/>
              <a:t> </a:t>
            </a:r>
            <a:r>
              <a:rPr lang="cs-CZ" dirty="0" smtClean="0"/>
              <a:t>X </a:t>
            </a:r>
            <a:r>
              <a:rPr lang="cs-CZ" dirty="0" err="1" smtClean="0"/>
              <a:t>undirectly</a:t>
            </a:r>
            <a:r>
              <a:rPr lang="cs-CZ" dirty="0" smtClean="0"/>
              <a:t>?</a:t>
            </a:r>
          </a:p>
          <a:p>
            <a:pPr lvl="1"/>
            <a:r>
              <a:rPr lang="cs-CZ" dirty="0" smtClean="0"/>
              <a:t>Squat? Leg </a:t>
            </a:r>
            <a:r>
              <a:rPr lang="cs-CZ" dirty="0" err="1" smtClean="0"/>
              <a:t>press</a:t>
            </a:r>
            <a:r>
              <a:rPr lang="cs-CZ" dirty="0" smtClean="0"/>
              <a:t>?</a:t>
            </a:r>
          </a:p>
          <a:p>
            <a:pPr lvl="1"/>
            <a:r>
              <a:rPr lang="cs-CZ" dirty="0" err="1" smtClean="0"/>
              <a:t>Deadlift</a:t>
            </a:r>
            <a:r>
              <a:rPr lang="cs-CZ" dirty="0" smtClean="0"/>
              <a:t>? SL DL?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200" y="116877"/>
            <a:ext cx="3235749" cy="550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0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smtClean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VÃ½sledek obrÃ¡zku pro calves running keny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3925"/>
            <a:ext cx="12192000" cy="813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20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Capacity</a:t>
            </a:r>
            <a:r>
              <a:rPr lang="cs-CZ" dirty="0" smtClean="0"/>
              <a:t> </a:t>
            </a:r>
            <a:r>
              <a:rPr lang="cs-CZ" dirty="0" err="1" smtClean="0"/>
              <a:t>tests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err="1" smtClean="0"/>
              <a:t>Capacity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specific</a:t>
            </a:r>
            <a:r>
              <a:rPr lang="cs-CZ" dirty="0" smtClean="0"/>
              <a:t> </a:t>
            </a:r>
            <a:r>
              <a:rPr lang="cs-CZ" dirty="0" err="1" smtClean="0"/>
              <a:t>muscles</a:t>
            </a:r>
            <a:r>
              <a:rPr lang="cs-CZ" dirty="0" smtClean="0"/>
              <a:t> and </a:t>
            </a:r>
            <a:r>
              <a:rPr lang="cs-CZ" dirty="0" err="1" smtClean="0"/>
              <a:t>tissues</a:t>
            </a:r>
            <a:r>
              <a:rPr lang="cs-CZ" dirty="0" smtClean="0"/>
              <a:t> </a:t>
            </a:r>
            <a:r>
              <a:rPr lang="cs-CZ" dirty="0" err="1" smtClean="0"/>
              <a:t>around</a:t>
            </a:r>
            <a:r>
              <a:rPr lang="cs-CZ" dirty="0" smtClean="0"/>
              <a:t> </a:t>
            </a:r>
            <a:r>
              <a:rPr lang="cs-CZ" dirty="0" err="1" smtClean="0"/>
              <a:t>joints</a:t>
            </a:r>
            <a:r>
              <a:rPr lang="cs-CZ" dirty="0" smtClean="0"/>
              <a:t> </a:t>
            </a:r>
            <a:r>
              <a:rPr lang="cs-CZ" dirty="0" err="1" smtClean="0"/>
              <a:t>susceptible</a:t>
            </a:r>
            <a:r>
              <a:rPr lang="cs-CZ" dirty="0" smtClean="0"/>
              <a:t> to </a:t>
            </a:r>
            <a:r>
              <a:rPr lang="cs-CZ" dirty="0" err="1" smtClean="0"/>
              <a:t>injury</a:t>
            </a:r>
            <a:endParaRPr lang="cs-CZ" dirty="0" smtClean="0"/>
          </a:p>
          <a:p>
            <a:r>
              <a:rPr lang="cs-CZ" dirty="0" err="1" smtClean="0"/>
              <a:t>Frequency</a:t>
            </a:r>
            <a:r>
              <a:rPr lang="cs-CZ" dirty="0" smtClean="0"/>
              <a:t>: </a:t>
            </a:r>
            <a:r>
              <a:rPr lang="cs-CZ" dirty="0" err="1" smtClean="0"/>
              <a:t>indirectly</a:t>
            </a:r>
            <a:r>
              <a:rPr lang="cs-CZ" dirty="0" smtClean="0"/>
              <a:t> and </a:t>
            </a:r>
            <a:r>
              <a:rPr lang="cs-CZ" dirty="0" err="1" smtClean="0"/>
              <a:t>directly</a:t>
            </a:r>
            <a:r>
              <a:rPr lang="cs-CZ" dirty="0" smtClean="0"/>
              <a:t> </a:t>
            </a:r>
            <a:r>
              <a:rPr lang="cs-CZ" dirty="0" err="1" smtClean="0"/>
              <a:t>every</a:t>
            </a:r>
            <a:r>
              <a:rPr lang="cs-CZ" dirty="0" smtClean="0"/>
              <a:t> 3-6 </a:t>
            </a:r>
            <a:r>
              <a:rPr lang="cs-CZ" dirty="0" err="1" smtClean="0"/>
              <a:t>months</a:t>
            </a:r>
            <a:endParaRPr lang="cs-CZ" dirty="0" smtClean="0"/>
          </a:p>
          <a:p>
            <a:r>
              <a:rPr lang="cs-CZ" dirty="0" smtClean="0"/>
              <a:t>Single </a:t>
            </a:r>
            <a:r>
              <a:rPr lang="cs-CZ" dirty="0" err="1" smtClean="0"/>
              <a:t>calf</a:t>
            </a:r>
            <a:r>
              <a:rPr lang="cs-CZ" dirty="0" smtClean="0"/>
              <a:t> </a:t>
            </a:r>
            <a:r>
              <a:rPr lang="cs-CZ" dirty="0" err="1" smtClean="0"/>
              <a:t>raise</a:t>
            </a:r>
            <a:r>
              <a:rPr lang="cs-CZ" dirty="0" smtClean="0"/>
              <a:t> (&gt; 30 </a:t>
            </a:r>
            <a:r>
              <a:rPr lang="cs-CZ" dirty="0" err="1" smtClean="0"/>
              <a:t>reps</a:t>
            </a:r>
            <a:r>
              <a:rPr lang="cs-CZ" dirty="0" smtClean="0"/>
              <a:t>)</a:t>
            </a:r>
          </a:p>
          <a:p>
            <a:r>
              <a:rPr lang="cs-CZ" dirty="0" smtClean="0"/>
              <a:t>SL </a:t>
            </a:r>
            <a:r>
              <a:rPr lang="cs-CZ" dirty="0" err="1" smtClean="0"/>
              <a:t>hamstring</a:t>
            </a:r>
            <a:r>
              <a:rPr lang="cs-CZ" dirty="0" smtClean="0"/>
              <a:t> </a:t>
            </a:r>
            <a:r>
              <a:rPr lang="cs-CZ" dirty="0" err="1" smtClean="0"/>
              <a:t>bridge</a:t>
            </a:r>
            <a:r>
              <a:rPr lang="cs-CZ" dirty="0" smtClean="0"/>
              <a:t> (&gt; 30 </a:t>
            </a:r>
            <a:r>
              <a:rPr lang="cs-CZ" dirty="0" err="1" smtClean="0"/>
              <a:t>reps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Press</a:t>
            </a:r>
            <a:r>
              <a:rPr lang="cs-CZ" dirty="0"/>
              <a:t> </a:t>
            </a:r>
            <a:r>
              <a:rPr lang="cs-CZ" dirty="0" err="1" smtClean="0"/>
              <a:t>ups</a:t>
            </a:r>
            <a:r>
              <a:rPr lang="cs-CZ" dirty="0" smtClean="0"/>
              <a:t> (&gt; 40 </a:t>
            </a:r>
            <a:r>
              <a:rPr lang="cs-CZ" dirty="0" err="1" smtClean="0"/>
              <a:t>reps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Prone</a:t>
            </a:r>
            <a:r>
              <a:rPr lang="cs-CZ" dirty="0" smtClean="0"/>
              <a:t> </a:t>
            </a:r>
            <a:r>
              <a:rPr lang="cs-CZ" dirty="0" err="1" smtClean="0"/>
              <a:t>extension</a:t>
            </a:r>
            <a:r>
              <a:rPr lang="cs-CZ" dirty="0" smtClean="0"/>
              <a:t> (&gt; 180 sec)</a:t>
            </a:r>
          </a:p>
          <a:p>
            <a:r>
              <a:rPr lang="cs-CZ" dirty="0" err="1" smtClean="0"/>
              <a:t>Side</a:t>
            </a:r>
            <a:r>
              <a:rPr lang="cs-CZ" dirty="0" smtClean="0"/>
              <a:t> </a:t>
            </a:r>
            <a:r>
              <a:rPr lang="cs-CZ" dirty="0" err="1" smtClean="0"/>
              <a:t>plank</a:t>
            </a:r>
            <a:r>
              <a:rPr lang="cs-CZ" dirty="0" smtClean="0"/>
              <a:t> (&gt; 120 sec)</a:t>
            </a:r>
          </a:p>
          <a:p>
            <a:r>
              <a:rPr lang="cs-CZ" dirty="0" smtClean="0"/>
              <a:t>Double leg hold (&gt; 120 sec)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261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8156" y="1614487"/>
            <a:ext cx="867727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smtClean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 descr="VÃ½sledek obrÃ¡zku pro beijing marathon fin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9" y="-314325"/>
            <a:ext cx="12287250" cy="808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714109" y="4714876"/>
            <a:ext cx="557434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</a:t>
            </a:r>
            <a:r>
              <a:rPr lang="cs-CZ" sz="40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almost</a:t>
            </a:r>
            <a:r>
              <a:rPr lang="cs-CZ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4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at</a:t>
            </a:r>
            <a:r>
              <a:rPr 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4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40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finish</a:t>
            </a:r>
            <a:r>
              <a:rPr lang="cs-CZ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!</a:t>
            </a:r>
            <a:endParaRPr lang="cs-CZ" sz="4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9392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makes</a:t>
            </a:r>
            <a:r>
              <a:rPr lang="cs-CZ" dirty="0" smtClean="0"/>
              <a:t> </a:t>
            </a:r>
            <a:r>
              <a:rPr lang="cs-CZ" dirty="0" err="1" smtClean="0"/>
              <a:t>perfect</a:t>
            </a:r>
            <a:r>
              <a:rPr lang="cs-CZ" dirty="0" smtClean="0"/>
              <a:t> </a:t>
            </a:r>
            <a:r>
              <a:rPr lang="cs-CZ" dirty="0" err="1" smtClean="0"/>
              <a:t>sense</a:t>
            </a:r>
            <a:r>
              <a:rPr lang="cs-CZ" dirty="0" smtClean="0"/>
              <a:t>, </a:t>
            </a:r>
            <a:r>
              <a:rPr lang="cs-CZ" dirty="0" err="1" smtClean="0"/>
              <a:t>right</a:t>
            </a:r>
            <a:r>
              <a:rPr lang="cs-CZ" dirty="0" smtClean="0"/>
              <a:t>?</a:t>
            </a:r>
            <a:endParaRPr lang="cs-CZ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7876" y="1386146"/>
            <a:ext cx="7572374" cy="510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2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Zástupný symbol pro obsah 9"/>
          <p:cNvGraphicFramePr>
            <a:graphicFrameLocks noGrp="1"/>
          </p:cNvGraphicFramePr>
          <p:nvPr>
            <p:ph sz="quarter" idx="24"/>
            <p:extLst>
              <p:ext uri="{D42A27DB-BD31-4B8C-83A1-F6EECF244321}">
                <p14:modId xmlns:p14="http://schemas.microsoft.com/office/powerpoint/2010/main" val="4103730880"/>
              </p:ext>
            </p:extLst>
          </p:nvPr>
        </p:nvGraphicFramePr>
        <p:xfrm>
          <a:off x="285749" y="1496321"/>
          <a:ext cx="5344430" cy="4639959"/>
        </p:xfrm>
        <a:graphic>
          <a:graphicData uri="http://schemas.openxmlformats.org/drawingml/2006/table">
            <a:tbl>
              <a:tblPr/>
              <a:tblGrid>
                <a:gridCol w="1352551">
                  <a:extLst>
                    <a:ext uri="{9D8B030D-6E8A-4147-A177-3AD203B41FA5}">
                      <a16:colId xmlns:a16="http://schemas.microsoft.com/office/drawing/2014/main" val="3889122932"/>
                    </a:ext>
                  </a:extLst>
                </a:gridCol>
                <a:gridCol w="785221">
                  <a:extLst>
                    <a:ext uri="{9D8B030D-6E8A-4147-A177-3AD203B41FA5}">
                      <a16:colId xmlns:a16="http://schemas.microsoft.com/office/drawing/2014/main" val="4014390241"/>
                    </a:ext>
                  </a:extLst>
                </a:gridCol>
                <a:gridCol w="1068886">
                  <a:extLst>
                    <a:ext uri="{9D8B030D-6E8A-4147-A177-3AD203B41FA5}">
                      <a16:colId xmlns:a16="http://schemas.microsoft.com/office/drawing/2014/main" val="2255462709"/>
                    </a:ext>
                  </a:extLst>
                </a:gridCol>
                <a:gridCol w="1068886">
                  <a:extLst>
                    <a:ext uri="{9D8B030D-6E8A-4147-A177-3AD203B41FA5}">
                      <a16:colId xmlns:a16="http://schemas.microsoft.com/office/drawing/2014/main" val="3056066127"/>
                    </a:ext>
                  </a:extLst>
                </a:gridCol>
                <a:gridCol w="1068886">
                  <a:extLst>
                    <a:ext uri="{9D8B030D-6E8A-4147-A177-3AD203B41FA5}">
                      <a16:colId xmlns:a16="http://schemas.microsoft.com/office/drawing/2014/main" val="328672606"/>
                    </a:ext>
                  </a:extLst>
                </a:gridCol>
              </a:tblGrid>
              <a:tr h="406795">
                <a:tc>
                  <a:txBody>
                    <a:bodyPr/>
                    <a:lstStyle/>
                    <a:p>
                      <a:pPr algn="l"/>
                      <a:r>
                        <a:rPr lang="cs-CZ" sz="1050" b="1" dirty="0" err="1">
                          <a:effectLst/>
                        </a:rPr>
                        <a:t>Characteristic</a:t>
                      </a:r>
                      <a:r>
                        <a:rPr lang="cs-CZ" sz="1050" b="1" dirty="0">
                          <a:effectLst/>
                        </a:rPr>
                        <a:t> </a:t>
                      </a:r>
                      <a:r>
                        <a:rPr lang="cs-CZ" sz="1050" b="1" dirty="0" err="1">
                          <a:effectLst/>
                        </a:rPr>
                        <a:t>of</a:t>
                      </a:r>
                      <a:r>
                        <a:rPr lang="cs-CZ" sz="1050" b="1" dirty="0">
                          <a:effectLst/>
                        </a:rPr>
                        <a:t> RRI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050" b="1">
                          <a:effectLst/>
                        </a:rPr>
                        <a:t>n (%)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>
                          <a:effectLst/>
                        </a:rPr>
                        <a:t>Duration of RRI in wks mean (SD)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>
                          <a:effectLst/>
                        </a:rPr>
                        <a:t>Lost training sessions/wk mean (SD)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050" b="1">
                          <a:effectLst/>
                        </a:rPr>
                        <a:t>Pain intensity mean (SD)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168773"/>
                  </a:ext>
                </a:extLst>
              </a:tr>
              <a:tr h="102491">
                <a:tc gridSpan="5">
                  <a:txBody>
                    <a:bodyPr/>
                    <a:lstStyle/>
                    <a:p>
                      <a:pPr algn="l"/>
                      <a:r>
                        <a:rPr lang="cs-CZ" sz="1200" b="1" dirty="0">
                          <a:solidFill>
                            <a:srgbClr val="0000DC"/>
                          </a:solidFill>
                          <a:effectLst/>
                        </a:rPr>
                        <a:t>Type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150400"/>
                  </a:ext>
                </a:extLst>
              </a:tr>
              <a:tr h="254643">
                <a:tc>
                  <a:txBody>
                    <a:bodyPr/>
                    <a:lstStyle/>
                    <a:p>
                      <a:pPr algn="l"/>
                      <a:r>
                        <a:rPr lang="cs-CZ" sz="1050">
                          <a:effectLst/>
                        </a:rPr>
                        <a:t> Muscle strain/rupture/tear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25 (30)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3.6 (2.7)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4.3 (2.9)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5.8 (2.0)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7191438"/>
                  </a:ext>
                </a:extLst>
              </a:tr>
              <a:tr h="178567">
                <a:tc>
                  <a:txBody>
                    <a:bodyPr/>
                    <a:lstStyle/>
                    <a:p>
                      <a:pPr algn="l"/>
                      <a:r>
                        <a:rPr lang="cs-CZ" sz="1050">
                          <a:effectLst/>
                        </a:rPr>
                        <a:t> Low back pain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12 (14)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2.4 (0.8)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1.6(1.0)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5.2 (2.5)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654236"/>
                  </a:ext>
                </a:extLst>
              </a:tr>
              <a:tr h="178567">
                <a:tc>
                  <a:txBody>
                    <a:bodyPr/>
                    <a:lstStyle/>
                    <a:p>
                      <a:pPr algn="l"/>
                      <a:r>
                        <a:rPr lang="cs-CZ" sz="1050">
                          <a:effectLst/>
                        </a:rPr>
                        <a:t> Tendinopathy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10(12)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4.0 (2.1)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2.8 (2.0)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6.0 (2.0)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874744"/>
                  </a:ext>
                </a:extLst>
              </a:tr>
              <a:tr h="178567">
                <a:tc>
                  <a:txBody>
                    <a:bodyPr/>
                    <a:lstStyle/>
                    <a:p>
                      <a:pPr algn="l"/>
                      <a:r>
                        <a:rPr lang="cs-CZ" sz="1050">
                          <a:effectLst/>
                        </a:rPr>
                        <a:t> Plantar fasciitis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7(8)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4.7 (3.5)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5.7 (5.5)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5.8 (2.5)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457939"/>
                  </a:ext>
                </a:extLst>
              </a:tr>
              <a:tr h="254643">
                <a:tc>
                  <a:txBody>
                    <a:bodyPr/>
                    <a:lstStyle/>
                    <a:p>
                      <a:pPr algn="l"/>
                      <a:r>
                        <a:rPr lang="cs-CZ" sz="1050">
                          <a:effectLst/>
                        </a:rPr>
                        <a:t> Meniscal or cartilage damage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6(7)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3.2 (1.8)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4.0 (5.0)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3.6 (2.4)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185879"/>
                  </a:ext>
                </a:extLst>
              </a:tr>
              <a:tr h="330719">
                <a:tc>
                  <a:txBody>
                    <a:bodyPr/>
                    <a:lstStyle/>
                    <a:p>
                      <a:pPr algn="l"/>
                      <a:r>
                        <a:rPr lang="cs-CZ" sz="1050">
                          <a:effectLst/>
                        </a:rPr>
                        <a:t> Contusion/haematoma/ecchymosis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4(5)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2.5 (1.0)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 dirty="0">
                          <a:effectLst/>
                        </a:rPr>
                        <a:t>4.6 (2.3)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6.4(1.8)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470277"/>
                  </a:ext>
                </a:extLst>
              </a:tr>
              <a:tr h="330719">
                <a:tc>
                  <a:txBody>
                    <a:bodyPr/>
                    <a:lstStyle/>
                    <a:p>
                      <a:pPr algn="l"/>
                      <a:r>
                        <a:rPr lang="en-US" sz="1050">
                          <a:effectLst/>
                        </a:rPr>
                        <a:t> Intense spasm or severe cramp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3(4)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2.0 (0.0)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3.8 (4.2)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4.8 (2.2)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905889"/>
                  </a:ext>
                </a:extLst>
              </a:tr>
              <a:tr h="406795">
                <a:tc>
                  <a:txBody>
                    <a:bodyPr/>
                    <a:lstStyle/>
                    <a:p>
                      <a:pPr algn="l"/>
                      <a:r>
                        <a:rPr lang="en-US" sz="1050">
                          <a:effectLst/>
                        </a:rPr>
                        <a:t> Sprain (injury of the joint and/or ligaments)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2(2)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3.0(1.4)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3.3 (2.3)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3.7 (0.6)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27595"/>
                  </a:ext>
                </a:extLst>
              </a:tr>
              <a:tr h="254643">
                <a:tc>
                  <a:txBody>
                    <a:bodyPr/>
                    <a:lstStyle/>
                    <a:p>
                      <a:pPr algn="l"/>
                      <a:r>
                        <a:rPr lang="cs-CZ" sz="1050">
                          <a:effectLst/>
                        </a:rPr>
                        <a:t> Stress fracture (overload)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2(2)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4.0 (0.0)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3.8 (4.2)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 dirty="0">
                          <a:effectLst/>
                        </a:rPr>
                        <a:t>7.8(1.5)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6822914"/>
                  </a:ext>
                </a:extLst>
              </a:tr>
              <a:tr h="254643">
                <a:tc>
                  <a:txBody>
                    <a:bodyPr/>
                    <a:lstStyle/>
                    <a:p>
                      <a:pPr algn="l"/>
                      <a:r>
                        <a:rPr lang="cs-CZ" sz="1050">
                          <a:effectLst/>
                        </a:rPr>
                        <a:t> Arthritis/synovitis/bursitis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1(1)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2.0</a:t>
                      </a:r>
                      <a:r>
                        <a:rPr lang="cs-CZ" sz="1050" u="none" strike="noStrike" baseline="30000">
                          <a:solidFill>
                            <a:srgbClr val="0C7DBB"/>
                          </a:solidFill>
                          <a:effectLst/>
                          <a:hlinkClick r:id="rId2"/>
                        </a:rPr>
                        <a:t>a</a:t>
                      </a:r>
                      <a:endParaRPr lang="cs-CZ" sz="1050">
                        <a:effectLst/>
                      </a:endParaRP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2.0</a:t>
                      </a:r>
                      <a:r>
                        <a:rPr lang="cs-CZ" sz="1050" u="none" strike="noStrike" baseline="30000">
                          <a:solidFill>
                            <a:srgbClr val="0C7DBB"/>
                          </a:solidFill>
                          <a:effectLst/>
                          <a:hlinkClick r:id="rId2"/>
                        </a:rPr>
                        <a:t>a</a:t>
                      </a:r>
                      <a:endParaRPr lang="cs-CZ" sz="1050">
                        <a:effectLst/>
                      </a:endParaRP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9.0</a:t>
                      </a:r>
                      <a:r>
                        <a:rPr lang="cs-CZ" sz="1050" u="none" strike="noStrike" baseline="30000">
                          <a:solidFill>
                            <a:srgbClr val="0C7DBB"/>
                          </a:solidFill>
                          <a:effectLst/>
                          <a:hlinkClick r:id="rId2"/>
                        </a:rPr>
                        <a:t>a</a:t>
                      </a:r>
                      <a:endParaRPr lang="cs-CZ" sz="1050">
                        <a:effectLst/>
                      </a:endParaRP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8229860"/>
                  </a:ext>
                </a:extLst>
              </a:tr>
              <a:tr h="330719">
                <a:tc>
                  <a:txBody>
                    <a:bodyPr/>
                    <a:lstStyle/>
                    <a:p>
                      <a:pPr algn="l"/>
                      <a:r>
                        <a:rPr lang="cs-CZ" sz="1050">
                          <a:effectLst/>
                        </a:rPr>
                        <a:t> Dislocation, subluxation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1(1)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2.0</a:t>
                      </a:r>
                      <a:r>
                        <a:rPr lang="cs-CZ" sz="1050" u="none" strike="noStrike" baseline="30000">
                          <a:solidFill>
                            <a:srgbClr val="0C7DBB"/>
                          </a:solidFill>
                          <a:effectLst/>
                          <a:hlinkClick r:id="rId2"/>
                        </a:rPr>
                        <a:t>a</a:t>
                      </a:r>
                      <a:endParaRPr lang="cs-CZ" sz="1050">
                        <a:effectLst/>
                      </a:endParaRP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3.0</a:t>
                      </a:r>
                      <a:r>
                        <a:rPr lang="cs-CZ" sz="1050" u="none" strike="noStrike" baseline="30000">
                          <a:solidFill>
                            <a:srgbClr val="0C7DBB"/>
                          </a:solidFill>
                          <a:effectLst/>
                          <a:hlinkClick r:id="rId2"/>
                        </a:rPr>
                        <a:t>a</a:t>
                      </a:r>
                      <a:endParaRPr lang="cs-CZ" sz="1050">
                        <a:effectLst/>
                      </a:endParaRP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3.0</a:t>
                      </a:r>
                      <a:r>
                        <a:rPr lang="cs-CZ" sz="1050" u="none" strike="noStrike" baseline="30000">
                          <a:solidFill>
                            <a:srgbClr val="0C7DBB"/>
                          </a:solidFill>
                          <a:effectLst/>
                          <a:hlinkClick r:id="rId2"/>
                        </a:rPr>
                        <a:t>a</a:t>
                      </a:r>
                      <a:endParaRPr lang="cs-CZ" sz="1050">
                        <a:effectLst/>
                      </a:endParaRP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1361637"/>
                  </a:ext>
                </a:extLst>
              </a:tr>
              <a:tr h="254643">
                <a:tc>
                  <a:txBody>
                    <a:bodyPr/>
                    <a:lstStyle/>
                    <a:p>
                      <a:pPr algn="l"/>
                      <a:r>
                        <a:rPr lang="cs-CZ" sz="1050">
                          <a:effectLst/>
                        </a:rPr>
                        <a:t> Patellar chondromalacia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1 (1)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12.0</a:t>
                      </a:r>
                      <a:r>
                        <a:rPr lang="cs-CZ" sz="1050" u="none" strike="noStrike" baseline="30000">
                          <a:solidFill>
                            <a:srgbClr val="0C7DBB"/>
                          </a:solidFill>
                          <a:effectLst/>
                          <a:hlinkClick r:id="rId2"/>
                        </a:rPr>
                        <a:t>a</a:t>
                      </a:r>
                      <a:endParaRPr lang="cs-CZ" sz="1050">
                        <a:effectLst/>
                      </a:endParaRP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3.7(1.4)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8.7 (0.8)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623515"/>
                  </a:ext>
                </a:extLst>
              </a:tr>
              <a:tr h="178567">
                <a:tc>
                  <a:txBody>
                    <a:bodyPr/>
                    <a:lstStyle/>
                    <a:p>
                      <a:pPr algn="l"/>
                      <a:r>
                        <a:rPr lang="cs-CZ" sz="1050">
                          <a:effectLst/>
                        </a:rPr>
                        <a:t> Not identified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10 (12)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3.3 (1.8)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>
                          <a:effectLst/>
                        </a:rPr>
                        <a:t>4.4 (3.3)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 dirty="0">
                          <a:effectLst/>
                        </a:rPr>
                        <a:t>3.9 (2.2)</a:t>
                      </a:r>
                    </a:p>
                  </a:txBody>
                  <a:tcPr marL="13208" marR="13208" marT="13208" marB="132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6968934"/>
                  </a:ext>
                </a:extLst>
              </a:tr>
            </a:tbl>
          </a:graphicData>
        </a:graphic>
      </p:graphicFrame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(</a:t>
            </a:r>
            <a:r>
              <a:rPr lang="cs-CZ" dirty="0" err="1" smtClean="0"/>
              <a:t>another</a:t>
            </a:r>
            <a:r>
              <a:rPr lang="cs-CZ" dirty="0" smtClean="0"/>
              <a:t>) </a:t>
            </a:r>
            <a:r>
              <a:rPr lang="cs-CZ" dirty="0" err="1" smtClean="0"/>
              <a:t>reason</a:t>
            </a:r>
            <a:r>
              <a:rPr lang="cs-CZ" dirty="0" smtClean="0"/>
              <a:t> </a:t>
            </a:r>
            <a:r>
              <a:rPr lang="cs-CZ" dirty="0" err="1" smtClean="0"/>
              <a:t>why</a:t>
            </a:r>
            <a:r>
              <a:rPr lang="cs-CZ" dirty="0" smtClean="0"/>
              <a:t> </a:t>
            </a:r>
            <a:r>
              <a:rPr lang="cs-CZ" dirty="0" err="1" smtClean="0"/>
              <a:t>we</a:t>
            </a:r>
            <a:r>
              <a:rPr lang="cs-CZ" dirty="0" smtClean="0"/>
              <a:t> are </a:t>
            </a:r>
            <a:r>
              <a:rPr lang="cs-CZ" dirty="0" err="1" smtClean="0"/>
              <a:t>doing</a:t>
            </a:r>
            <a:r>
              <a:rPr lang="cs-CZ" dirty="0" smtClean="0"/>
              <a:t> </a:t>
            </a:r>
            <a:r>
              <a:rPr lang="cs-CZ" dirty="0" err="1" smtClean="0"/>
              <a:t>it</a:t>
            </a:r>
            <a:endParaRPr lang="cs-CZ" dirty="0"/>
          </a:p>
        </p:txBody>
      </p:sp>
      <p:graphicFrame>
        <p:nvGraphicFramePr>
          <p:cNvPr id="11" name="Zástupný symbol pro obsah 10"/>
          <p:cNvGraphicFramePr>
            <a:graphicFrameLocks noGrp="1"/>
          </p:cNvGraphicFramePr>
          <p:nvPr>
            <p:ph idx="28"/>
            <p:extLst>
              <p:ext uri="{D42A27DB-BD31-4B8C-83A1-F6EECF244321}">
                <p14:modId xmlns:p14="http://schemas.microsoft.com/office/powerpoint/2010/main" val="2931685887"/>
              </p:ext>
            </p:extLst>
          </p:nvPr>
        </p:nvGraphicFramePr>
        <p:xfrm>
          <a:off x="5934074" y="1496321"/>
          <a:ext cx="3419475" cy="4414809"/>
        </p:xfrm>
        <a:graphic>
          <a:graphicData uri="http://schemas.openxmlformats.org/drawingml/2006/table">
            <a:tbl>
              <a:tblPr/>
              <a:tblGrid>
                <a:gridCol w="683895">
                  <a:extLst>
                    <a:ext uri="{9D8B030D-6E8A-4147-A177-3AD203B41FA5}">
                      <a16:colId xmlns:a16="http://schemas.microsoft.com/office/drawing/2014/main" val="3884631878"/>
                    </a:ext>
                  </a:extLst>
                </a:gridCol>
                <a:gridCol w="683895">
                  <a:extLst>
                    <a:ext uri="{9D8B030D-6E8A-4147-A177-3AD203B41FA5}">
                      <a16:colId xmlns:a16="http://schemas.microsoft.com/office/drawing/2014/main" val="3594531327"/>
                    </a:ext>
                  </a:extLst>
                </a:gridCol>
                <a:gridCol w="683895">
                  <a:extLst>
                    <a:ext uri="{9D8B030D-6E8A-4147-A177-3AD203B41FA5}">
                      <a16:colId xmlns:a16="http://schemas.microsoft.com/office/drawing/2014/main" val="2153151244"/>
                    </a:ext>
                  </a:extLst>
                </a:gridCol>
                <a:gridCol w="683895">
                  <a:extLst>
                    <a:ext uri="{9D8B030D-6E8A-4147-A177-3AD203B41FA5}">
                      <a16:colId xmlns:a16="http://schemas.microsoft.com/office/drawing/2014/main" val="3145952479"/>
                    </a:ext>
                  </a:extLst>
                </a:gridCol>
                <a:gridCol w="683895">
                  <a:extLst>
                    <a:ext uri="{9D8B030D-6E8A-4147-A177-3AD203B41FA5}">
                      <a16:colId xmlns:a16="http://schemas.microsoft.com/office/drawing/2014/main" val="1181539003"/>
                    </a:ext>
                  </a:extLst>
                </a:gridCol>
              </a:tblGrid>
              <a:tr h="766975">
                <a:tc>
                  <a:txBody>
                    <a:bodyPr/>
                    <a:lstStyle/>
                    <a:p>
                      <a:pPr algn="l"/>
                      <a:r>
                        <a:rPr lang="cs-CZ" sz="1000" b="1" dirty="0" err="1">
                          <a:effectLst/>
                        </a:rPr>
                        <a:t>Characteristic</a:t>
                      </a:r>
                      <a:r>
                        <a:rPr lang="cs-CZ" sz="1000" b="1" dirty="0">
                          <a:effectLst/>
                        </a:rPr>
                        <a:t> </a:t>
                      </a:r>
                      <a:r>
                        <a:rPr lang="cs-CZ" sz="1000" b="1" dirty="0" err="1">
                          <a:effectLst/>
                        </a:rPr>
                        <a:t>of</a:t>
                      </a:r>
                      <a:r>
                        <a:rPr lang="cs-CZ" sz="1000" b="1" dirty="0">
                          <a:effectLst/>
                        </a:rPr>
                        <a:t> RRI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000" b="1">
                          <a:effectLst/>
                        </a:rPr>
                        <a:t>n (%)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>
                          <a:effectLst/>
                        </a:rPr>
                        <a:t>Duration of RRI in wks mean (SD)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>
                          <a:effectLst/>
                        </a:rPr>
                        <a:t>Lost training sessions/wk mean (SD)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000" b="1">
                          <a:effectLst/>
                        </a:rPr>
                        <a:t>Pain intensity mean (SD)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9411255"/>
                  </a:ext>
                </a:extLst>
              </a:tr>
              <a:tr h="277045">
                <a:tc gridSpan="5">
                  <a:txBody>
                    <a:bodyPr/>
                    <a:lstStyle/>
                    <a:p>
                      <a:pPr algn="l"/>
                      <a:r>
                        <a:rPr lang="cs-CZ" sz="1200" b="1" dirty="0" err="1">
                          <a:solidFill>
                            <a:srgbClr val="0000DC"/>
                          </a:solidFill>
                          <a:effectLst/>
                        </a:rPr>
                        <a:t>Anatomical</a:t>
                      </a:r>
                      <a:r>
                        <a:rPr lang="cs-CZ" sz="1200" b="1" dirty="0">
                          <a:solidFill>
                            <a:srgbClr val="0000DC"/>
                          </a:solidFill>
                          <a:effectLst/>
                        </a:rPr>
                        <a:t> </a:t>
                      </a:r>
                      <a:r>
                        <a:rPr lang="cs-CZ" sz="1200" b="1" dirty="0" err="1">
                          <a:solidFill>
                            <a:srgbClr val="0000DC"/>
                          </a:solidFill>
                          <a:effectLst/>
                        </a:rPr>
                        <a:t>location</a:t>
                      </a:r>
                      <a:endParaRPr lang="cs-CZ" sz="1200" b="1" dirty="0">
                        <a:solidFill>
                          <a:srgbClr val="0000DC"/>
                        </a:solidFill>
                        <a:effectLst/>
                      </a:endParaRP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64055"/>
                  </a:ext>
                </a:extLst>
              </a:tr>
              <a:tr h="277045">
                <a:tc>
                  <a:txBody>
                    <a:bodyPr/>
                    <a:lstStyle/>
                    <a:p>
                      <a:pPr algn="l"/>
                      <a:r>
                        <a:rPr lang="cs-CZ" sz="1000">
                          <a:effectLst/>
                        </a:rPr>
                        <a:t> Knee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16 (19)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4.3 (3.0)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4.2 (3.3)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4.9 (2.7)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5642025"/>
                  </a:ext>
                </a:extLst>
              </a:tr>
              <a:tr h="277045">
                <a:tc>
                  <a:txBody>
                    <a:bodyPr/>
                    <a:lstStyle/>
                    <a:p>
                      <a:pPr algn="l"/>
                      <a:r>
                        <a:rPr lang="cs-CZ" sz="1000">
                          <a:effectLst/>
                        </a:rPr>
                        <a:t> Foot/toes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14(17)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3.7 (2.7)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4.5 (4.4)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5.6 (2.4)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466409"/>
                  </a:ext>
                </a:extLst>
              </a:tr>
              <a:tr h="277045">
                <a:tc>
                  <a:txBody>
                    <a:bodyPr/>
                    <a:lstStyle/>
                    <a:p>
                      <a:pPr algn="l"/>
                      <a:r>
                        <a:rPr lang="cs-CZ" sz="1000">
                          <a:effectLst/>
                        </a:rPr>
                        <a:t> Leg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12 (14)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4.0 (3.1)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3.9 (2.1)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5.5 (2.2)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7000"/>
                  </a:ext>
                </a:extLst>
              </a:tr>
              <a:tr h="277045">
                <a:tc>
                  <a:txBody>
                    <a:bodyPr/>
                    <a:lstStyle/>
                    <a:p>
                      <a:pPr algn="l"/>
                      <a:r>
                        <a:rPr lang="cs-CZ" sz="1000">
                          <a:effectLst/>
                        </a:rPr>
                        <a:t> Lumbar spine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12 (14)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2.5 (0.9)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1.8(1.0)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5.6 (2.4)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562247"/>
                  </a:ext>
                </a:extLst>
              </a:tr>
              <a:tr h="277045">
                <a:tc>
                  <a:txBody>
                    <a:bodyPr/>
                    <a:lstStyle/>
                    <a:p>
                      <a:pPr algn="l"/>
                      <a:r>
                        <a:rPr lang="cs-CZ" sz="1000">
                          <a:effectLst/>
                        </a:rPr>
                        <a:t> Thigh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>
                          <a:effectLst/>
                        </a:rPr>
                        <a:t>12(14)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2.5 (1.2)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3.4 (3.1)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5.9 (1.9)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967139"/>
                  </a:ext>
                </a:extLst>
              </a:tr>
              <a:tr h="277045">
                <a:tc>
                  <a:txBody>
                    <a:bodyPr/>
                    <a:lstStyle/>
                    <a:p>
                      <a:pPr algn="l"/>
                      <a:r>
                        <a:rPr lang="cs-CZ" sz="1000">
                          <a:effectLst/>
                        </a:rPr>
                        <a:t> Ankle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6(7)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2.7 (1.0)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2.4(1.8)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5.3 (2.6)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688477"/>
                  </a:ext>
                </a:extLst>
              </a:tr>
              <a:tr h="277045">
                <a:tc>
                  <a:txBody>
                    <a:bodyPr/>
                    <a:lstStyle/>
                    <a:p>
                      <a:pPr algn="l"/>
                      <a:r>
                        <a:rPr lang="cs-CZ" sz="1000">
                          <a:effectLst/>
                        </a:rPr>
                        <a:t> Hip/groin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5(6)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4.0 (3.5)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6.8 (4.0)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7.3(1.4)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025803"/>
                  </a:ext>
                </a:extLst>
              </a:tr>
              <a:tr h="522010">
                <a:tc>
                  <a:txBody>
                    <a:bodyPr/>
                    <a:lstStyle/>
                    <a:p>
                      <a:pPr algn="l"/>
                      <a:r>
                        <a:rPr lang="cs-CZ" sz="1000">
                          <a:effectLst/>
                        </a:rPr>
                        <a:t> Achilles tendon (calcaneal)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3(4)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4.7 (1.2)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1.7(1.7)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6.1 (2.1)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3875341"/>
                  </a:ext>
                </a:extLst>
              </a:tr>
              <a:tr h="277045">
                <a:tc>
                  <a:txBody>
                    <a:bodyPr/>
                    <a:lstStyle/>
                    <a:p>
                      <a:pPr algn="l"/>
                      <a:r>
                        <a:rPr lang="cs-CZ" sz="1000">
                          <a:effectLst/>
                        </a:rPr>
                        <a:t> Cervical spine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2(2)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3.0(1.4)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4.3 (4.2)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4.7 (3.1)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2649584"/>
                  </a:ext>
                </a:extLst>
              </a:tr>
              <a:tr h="522010">
                <a:tc>
                  <a:txBody>
                    <a:bodyPr/>
                    <a:lstStyle/>
                    <a:p>
                      <a:pPr algn="l"/>
                      <a:r>
                        <a:rPr lang="cs-CZ" sz="1000">
                          <a:effectLst/>
                        </a:rPr>
                        <a:t> Pelvis/sacrum/buttocks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2(2)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7.0 (4.2)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4.6(1.1)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>
                          <a:effectLst/>
                        </a:rPr>
                        <a:t>5.4(1.5)</a:t>
                      </a:r>
                    </a:p>
                  </a:txBody>
                  <a:tcPr marL="9979" marR="9979" marT="9979" marB="997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3577950"/>
                  </a:ext>
                </a:extLst>
              </a:tr>
            </a:tbl>
          </a:graphicData>
        </a:graphic>
      </p:graphicFrame>
      <p:sp>
        <p:nvSpPr>
          <p:cNvPr id="1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en-US" dirty="0" err="1"/>
              <a:t>Hespanhol</a:t>
            </a:r>
            <a:r>
              <a:rPr lang="en-US" dirty="0"/>
              <a:t> Junior, Luiz &amp; Costa, Leonardo &amp; Lopes, Alexandre. (2013). Previous injuries and some training characteristics predict running-related injuries in recreational runners: A prospective cohort study. Journal of physiotherapy. 59. 263-269. 10.1016/S1836-9553(13)70203-0. </a:t>
            </a:r>
            <a:endParaRPr lang="cs-CZ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5186" y="1319231"/>
            <a:ext cx="2686814" cy="467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2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6401370" y="4780200"/>
            <a:ext cx="5300594" cy="252000"/>
          </a:xfrm>
        </p:spPr>
        <p:txBody>
          <a:bodyPr/>
          <a:lstStyle/>
          <a:p>
            <a:r>
              <a:rPr lang="cs-CZ" altLang="cs-CZ" sz="1100" dirty="0" err="1"/>
              <a:t>Paavolainen</a:t>
            </a:r>
            <a:r>
              <a:rPr lang="cs-CZ" altLang="cs-CZ" sz="1100" dirty="0"/>
              <a:t>, L.M., </a:t>
            </a:r>
            <a:r>
              <a:rPr lang="cs-CZ" altLang="cs-CZ" sz="1100" dirty="0" err="1"/>
              <a:t>Häkkinen</a:t>
            </a:r>
            <a:r>
              <a:rPr lang="cs-CZ" altLang="cs-CZ" sz="1100" dirty="0"/>
              <a:t>, K.K., </a:t>
            </a:r>
            <a:r>
              <a:rPr lang="cs-CZ" altLang="cs-CZ" sz="1100" dirty="0" err="1"/>
              <a:t>Hämäläinen</a:t>
            </a:r>
            <a:r>
              <a:rPr lang="cs-CZ" altLang="cs-CZ" sz="1100" dirty="0"/>
              <a:t>, I., </a:t>
            </a:r>
            <a:r>
              <a:rPr lang="cs-CZ" altLang="cs-CZ" sz="1100" dirty="0" err="1"/>
              <a:t>Nummela</a:t>
            </a:r>
            <a:r>
              <a:rPr lang="cs-CZ" altLang="cs-CZ" sz="1100" dirty="0"/>
              <a:t>, A., &amp; Rusko, H. (1999). </a:t>
            </a:r>
            <a:r>
              <a:rPr lang="cs-CZ" altLang="cs-CZ" sz="1100" dirty="0" err="1"/>
              <a:t>Explosive-strength</a:t>
            </a:r>
            <a:r>
              <a:rPr lang="cs-CZ" altLang="cs-CZ" sz="1100" dirty="0"/>
              <a:t> </a:t>
            </a:r>
            <a:r>
              <a:rPr lang="cs-CZ" altLang="cs-CZ" sz="1100" dirty="0" err="1"/>
              <a:t>training</a:t>
            </a:r>
            <a:r>
              <a:rPr lang="cs-CZ" altLang="cs-CZ" sz="1100" dirty="0"/>
              <a:t> </a:t>
            </a:r>
            <a:r>
              <a:rPr lang="cs-CZ" altLang="cs-CZ" sz="1100" dirty="0" err="1"/>
              <a:t>improves</a:t>
            </a:r>
            <a:r>
              <a:rPr lang="cs-CZ" altLang="cs-CZ" sz="1100" dirty="0"/>
              <a:t> 5-km </a:t>
            </a:r>
            <a:r>
              <a:rPr lang="cs-CZ" altLang="cs-CZ" sz="1100" dirty="0" err="1"/>
              <a:t>running</a:t>
            </a:r>
            <a:r>
              <a:rPr lang="cs-CZ" altLang="cs-CZ" sz="1100" dirty="0"/>
              <a:t> </a:t>
            </a:r>
            <a:r>
              <a:rPr lang="cs-CZ" altLang="cs-CZ" sz="1100" dirty="0" err="1"/>
              <a:t>time</a:t>
            </a:r>
            <a:r>
              <a:rPr lang="cs-CZ" altLang="cs-CZ" sz="1100" dirty="0"/>
              <a:t> by </a:t>
            </a:r>
            <a:r>
              <a:rPr lang="cs-CZ" altLang="cs-CZ" sz="1100" dirty="0" err="1"/>
              <a:t>improving</a:t>
            </a:r>
            <a:r>
              <a:rPr lang="cs-CZ" altLang="cs-CZ" sz="1100" dirty="0"/>
              <a:t> </a:t>
            </a:r>
            <a:r>
              <a:rPr lang="cs-CZ" altLang="cs-CZ" sz="1100" dirty="0" err="1"/>
              <a:t>running</a:t>
            </a:r>
            <a:r>
              <a:rPr lang="cs-CZ" altLang="cs-CZ" sz="1100" dirty="0"/>
              <a:t> </a:t>
            </a:r>
            <a:r>
              <a:rPr lang="cs-CZ" altLang="cs-CZ" sz="1100" dirty="0" err="1"/>
              <a:t>economy</a:t>
            </a:r>
            <a:r>
              <a:rPr lang="cs-CZ" altLang="cs-CZ" sz="1100" dirty="0"/>
              <a:t> and </a:t>
            </a:r>
            <a:r>
              <a:rPr lang="cs-CZ" altLang="cs-CZ" sz="1100" dirty="0" err="1"/>
              <a:t>muscle</a:t>
            </a:r>
            <a:r>
              <a:rPr lang="cs-CZ" altLang="cs-CZ" sz="1100" dirty="0"/>
              <a:t> </a:t>
            </a:r>
            <a:r>
              <a:rPr lang="cs-CZ" altLang="cs-CZ" sz="1100" dirty="0" err="1"/>
              <a:t>power</a:t>
            </a:r>
            <a:r>
              <a:rPr lang="cs-CZ" altLang="cs-CZ" sz="1100" dirty="0"/>
              <a:t>. </a:t>
            </a:r>
            <a:r>
              <a:rPr lang="cs-CZ" altLang="cs-CZ" sz="1100" i="1" dirty="0" err="1"/>
              <a:t>Journal</a:t>
            </a:r>
            <a:r>
              <a:rPr lang="cs-CZ" altLang="cs-CZ" sz="1100" i="1" dirty="0"/>
              <a:t> </a:t>
            </a:r>
            <a:r>
              <a:rPr lang="cs-CZ" altLang="cs-CZ" sz="1100" i="1" dirty="0" err="1"/>
              <a:t>of</a:t>
            </a:r>
            <a:r>
              <a:rPr lang="cs-CZ" altLang="cs-CZ" sz="1100" i="1" dirty="0"/>
              <a:t> </a:t>
            </a:r>
            <a:r>
              <a:rPr lang="cs-CZ" altLang="cs-CZ" sz="1100" i="1" dirty="0" err="1"/>
              <a:t>applied</a:t>
            </a:r>
            <a:r>
              <a:rPr lang="cs-CZ" altLang="cs-CZ" sz="1100" i="1" dirty="0"/>
              <a:t> </a:t>
            </a:r>
            <a:r>
              <a:rPr lang="cs-CZ" altLang="cs-CZ" sz="1100" i="1" dirty="0" err="1"/>
              <a:t>physiology</a:t>
            </a:r>
            <a:r>
              <a:rPr lang="cs-CZ" altLang="cs-CZ" sz="1100" i="1" dirty="0"/>
              <a:t>, 86 5</a:t>
            </a:r>
            <a:r>
              <a:rPr lang="cs-CZ" altLang="cs-CZ" sz="1100" dirty="0"/>
              <a:t>, 1527-33 </a:t>
            </a:r>
            <a:r>
              <a:rPr lang="cs-CZ" altLang="cs-CZ" sz="1100" dirty="0" smtClean="0"/>
              <a:t>.</a:t>
            </a:r>
          </a:p>
          <a:p>
            <a:endParaRPr lang="cs-CZ" sz="1100" dirty="0"/>
          </a:p>
          <a:p>
            <a:r>
              <a:rPr lang="en-GB" sz="1100" dirty="0" err="1"/>
              <a:t>Blagrove</a:t>
            </a:r>
            <a:r>
              <a:rPr lang="en-GB" sz="1100" dirty="0"/>
              <a:t> RC, Howe LP, Cushion EJ, Spence A, </a:t>
            </a:r>
            <a:r>
              <a:rPr lang="en-GB" sz="1100" dirty="0" err="1"/>
              <a:t>Howatson</a:t>
            </a:r>
            <a:r>
              <a:rPr lang="en-GB" sz="1100" dirty="0"/>
              <a:t> G, Pedlar CR, Hayes PR. Effects of Strength Training on </a:t>
            </a:r>
            <a:r>
              <a:rPr lang="en-GB" sz="1100" dirty="0" err="1"/>
              <a:t>Postpubertal</a:t>
            </a:r>
            <a:r>
              <a:rPr lang="en-GB" sz="1100" dirty="0"/>
              <a:t> Adolescent Distance Runners. Med </a:t>
            </a:r>
            <a:r>
              <a:rPr lang="en-GB" sz="1100" dirty="0" err="1"/>
              <a:t>Sci</a:t>
            </a:r>
            <a:r>
              <a:rPr lang="en-GB" sz="1100" dirty="0"/>
              <a:t> Sports </a:t>
            </a:r>
            <a:r>
              <a:rPr lang="en-GB" sz="1100" dirty="0" err="1"/>
              <a:t>Exerc</a:t>
            </a:r>
            <a:r>
              <a:rPr lang="en-GB" sz="1100" dirty="0"/>
              <a:t>. 2018 Jun;50(6) 1224-1232. doi:10.1249/mss.0000000000001543. PMID: 29315164</a:t>
            </a:r>
            <a:r>
              <a:rPr lang="en-GB" sz="1100" dirty="0" smtClean="0"/>
              <a:t>.</a:t>
            </a:r>
            <a:endParaRPr lang="cs-CZ" sz="1100" dirty="0" smtClean="0"/>
          </a:p>
          <a:p>
            <a:endParaRPr lang="cs-CZ" sz="1100" dirty="0"/>
          </a:p>
          <a:p>
            <a:r>
              <a:rPr lang="cs-CZ" sz="1100" dirty="0" smtClean="0"/>
              <a:t>… &amp; </a:t>
            </a:r>
            <a:r>
              <a:rPr lang="cs-CZ" sz="1100" dirty="0" err="1" smtClean="0"/>
              <a:t>hundreds</a:t>
            </a:r>
            <a:r>
              <a:rPr lang="cs-CZ" sz="1100" dirty="0" smtClean="0"/>
              <a:t> more!</a:t>
            </a:r>
            <a:endParaRPr lang="en-GB" sz="11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…and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course</a:t>
            </a:r>
            <a:endParaRPr lang="cs-CZ" dirty="0"/>
          </a:p>
        </p:txBody>
      </p:sp>
      <p:pic>
        <p:nvPicPr>
          <p:cNvPr id="19458" name="Picture 2" descr="VÃ½sledek obrÃ¡zku pro running winning boston"/>
          <p:cNvPicPr>
            <a:picLocks noGrp="1" noChangeAspect="1" noChangeArrowheads="1"/>
          </p:cNvPicPr>
          <p:nvPr>
            <p:ph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" y="1573502"/>
            <a:ext cx="51943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7"/>
          <p:cNvSpPr>
            <a:spLocks noGrp="1"/>
          </p:cNvSpPr>
          <p:nvPr>
            <p:ph idx="28"/>
          </p:nvPr>
        </p:nvSpPr>
        <p:spPr>
          <a:xfrm>
            <a:off x="5753100" y="1667024"/>
            <a:ext cx="5718178" cy="4143226"/>
          </a:xfrm>
        </p:spPr>
        <p:txBody>
          <a:bodyPr/>
          <a:lstStyle/>
          <a:p>
            <a:r>
              <a:rPr lang="cs-CZ" dirty="0" err="1" smtClean="0"/>
              <a:t>Building</a:t>
            </a:r>
            <a:r>
              <a:rPr lang="cs-CZ" dirty="0" smtClean="0"/>
              <a:t> </a:t>
            </a:r>
            <a:r>
              <a:rPr lang="cs-CZ" dirty="0" err="1" smtClean="0"/>
              <a:t>stronger</a:t>
            </a:r>
            <a:r>
              <a:rPr lang="cs-CZ" dirty="0" smtClean="0"/>
              <a:t>, </a:t>
            </a:r>
            <a:r>
              <a:rPr lang="cs-CZ" dirty="0" err="1" smtClean="0"/>
              <a:t>faster</a:t>
            </a:r>
            <a:r>
              <a:rPr lang="cs-CZ" dirty="0" smtClean="0"/>
              <a:t> and more </a:t>
            </a:r>
            <a:r>
              <a:rPr lang="cs-CZ" dirty="0" err="1" smtClean="0"/>
              <a:t>resilient</a:t>
            </a:r>
            <a:r>
              <a:rPr lang="cs-CZ" dirty="0" smtClean="0"/>
              <a:t> </a:t>
            </a:r>
            <a:r>
              <a:rPr lang="cs-CZ" dirty="0" err="1" smtClean="0"/>
              <a:t>runners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Runners</a:t>
            </a:r>
            <a:r>
              <a:rPr lang="cs-CZ" dirty="0" smtClean="0"/>
              <a:t> </a:t>
            </a:r>
            <a:r>
              <a:rPr lang="cs-CZ" dirty="0" err="1" smtClean="0"/>
              <a:t>shouldn‘t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afraid</a:t>
            </a:r>
            <a:r>
              <a:rPr lang="cs-CZ" dirty="0" smtClean="0"/>
              <a:t> </a:t>
            </a:r>
            <a:r>
              <a:rPr lang="cs-CZ" dirty="0" err="1" smtClean="0"/>
              <a:t>about</a:t>
            </a:r>
            <a:r>
              <a:rPr lang="cs-CZ" dirty="0" smtClean="0"/>
              <a:t> </a:t>
            </a:r>
            <a:r>
              <a:rPr lang="cs-CZ" dirty="0" err="1" smtClean="0"/>
              <a:t>being</a:t>
            </a:r>
            <a:r>
              <a:rPr lang="cs-CZ" dirty="0" smtClean="0"/>
              <a:t> bulky, </a:t>
            </a:r>
            <a:r>
              <a:rPr lang="cs-CZ" dirty="0" err="1" smtClean="0"/>
              <a:t>they</a:t>
            </a:r>
            <a:r>
              <a:rPr lang="cs-CZ" dirty="0" smtClean="0"/>
              <a:t> </a:t>
            </a:r>
            <a:r>
              <a:rPr lang="cs-CZ" dirty="0" err="1" smtClean="0"/>
              <a:t>should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afraid</a:t>
            </a:r>
            <a:r>
              <a:rPr lang="cs-CZ" dirty="0" smtClean="0"/>
              <a:t> </a:t>
            </a:r>
            <a:r>
              <a:rPr lang="cs-CZ" dirty="0" err="1" smtClean="0"/>
              <a:t>about</a:t>
            </a:r>
            <a:r>
              <a:rPr lang="cs-CZ" dirty="0" smtClean="0"/>
              <a:t> </a:t>
            </a:r>
            <a:r>
              <a:rPr lang="cs-CZ" dirty="0" err="1" smtClean="0"/>
              <a:t>being</a:t>
            </a:r>
            <a:r>
              <a:rPr lang="cs-CZ" dirty="0" smtClean="0"/>
              <a:t> </a:t>
            </a:r>
            <a:r>
              <a:rPr lang="cs-CZ" dirty="0" err="1" smtClean="0"/>
              <a:t>weak</a:t>
            </a:r>
            <a:r>
              <a:rPr lang="cs-CZ" dirty="0" smtClean="0"/>
              <a:t>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962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15"/>
          <p:cNvSpPr>
            <a:spLocks noGrp="1"/>
          </p:cNvSpPr>
          <p:nvPr>
            <p:ph idx="1"/>
          </p:nvPr>
        </p:nvSpPr>
        <p:spPr>
          <a:xfrm>
            <a:off x="720000" y="1098448"/>
            <a:ext cx="10753200" cy="4139998"/>
          </a:xfrm>
        </p:spPr>
        <p:txBody>
          <a:bodyPr/>
          <a:lstStyle/>
          <a:p>
            <a:pPr marL="72000" lvl="0" indent="0" algn="ctr">
              <a:buClr>
                <a:srgbClr val="0000DC"/>
              </a:buClr>
              <a:buNone/>
            </a:pPr>
            <a:r>
              <a:rPr lang="cs-CZ" sz="4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Thank</a:t>
            </a:r>
            <a:r>
              <a:rPr 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4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you</a:t>
            </a:r>
            <a:r>
              <a:rPr 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4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for</a:t>
            </a:r>
            <a:r>
              <a:rPr 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4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you</a:t>
            </a:r>
            <a:r>
              <a:rPr 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4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attantion</a:t>
            </a:r>
            <a:r>
              <a:rPr 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!</a:t>
            </a:r>
          </a:p>
          <a:p>
            <a:pPr marL="72000" lvl="0" indent="0" algn="ctr">
              <a:buClr>
                <a:srgbClr val="0000DC"/>
              </a:buClr>
              <a:buNone/>
            </a:pPr>
            <a:endParaRPr lang="cs-CZ" sz="4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72000" lvl="0" indent="0" algn="ctr">
              <a:buClr>
                <a:srgbClr val="0000DC"/>
              </a:buClr>
              <a:buNone/>
            </a:pPr>
            <a:r>
              <a:rPr lang="cs-CZ" sz="6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Q&amp;A</a:t>
            </a:r>
          </a:p>
          <a:p>
            <a:pPr marL="72000" lvl="0" indent="0" algn="ctr">
              <a:buClr>
                <a:srgbClr val="0000DC"/>
              </a:buClr>
              <a:buNone/>
            </a:pPr>
            <a:endParaRPr lang="cs-CZ" sz="4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72000" lvl="0" indent="0" algn="ctr">
              <a:buClr>
                <a:srgbClr val="0000DC"/>
              </a:buClr>
              <a:buNone/>
            </a:pPr>
            <a:r>
              <a:rPr lang="cs-CZ" sz="3200" b="1" u="sng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tkalina@fsps.muni.cz</a:t>
            </a:r>
          </a:p>
        </p:txBody>
      </p:sp>
    </p:spTree>
    <p:extLst>
      <p:ext uri="{BB962C8B-B14F-4D97-AF65-F5344CB8AC3E}">
        <p14:creationId xmlns:p14="http://schemas.microsoft.com/office/powerpoint/2010/main" val="247548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Focus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lecture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Endurance</a:t>
            </a:r>
            <a:r>
              <a:rPr lang="cs-CZ" dirty="0" smtClean="0"/>
              <a:t>/distance </a:t>
            </a:r>
            <a:r>
              <a:rPr lang="cs-CZ" dirty="0" err="1" smtClean="0"/>
              <a:t>running</a:t>
            </a:r>
            <a:r>
              <a:rPr lang="cs-CZ" dirty="0" smtClean="0"/>
              <a:t> (ER)</a:t>
            </a:r>
            <a:endParaRPr lang="cs-CZ" dirty="0"/>
          </a:p>
          <a:p>
            <a:pPr lvl="1"/>
            <a:r>
              <a:rPr lang="cs-CZ" dirty="0" err="1" smtClean="0"/>
              <a:t>Definition</a:t>
            </a:r>
            <a:r>
              <a:rPr lang="cs-CZ" dirty="0" smtClean="0"/>
              <a:t>, </a:t>
            </a:r>
            <a:r>
              <a:rPr lang="cs-CZ" dirty="0" err="1" smtClean="0"/>
              <a:t>factors</a:t>
            </a:r>
            <a:endParaRPr lang="cs-CZ" dirty="0" smtClean="0"/>
          </a:p>
          <a:p>
            <a:r>
              <a:rPr lang="en-US" dirty="0"/>
              <a:t>A testing purpose in </a:t>
            </a:r>
            <a:r>
              <a:rPr lang="en-US" dirty="0" smtClean="0"/>
              <a:t>running</a:t>
            </a:r>
            <a:endParaRPr lang="cs-CZ" dirty="0" smtClean="0"/>
          </a:p>
          <a:p>
            <a:r>
              <a:rPr lang="cs-CZ" dirty="0" smtClean="0"/>
              <a:t>4 </a:t>
            </a:r>
            <a:r>
              <a:rPr lang="cs-CZ" dirty="0" err="1" smtClean="0"/>
              <a:t>categories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tests</a:t>
            </a:r>
            <a:r>
              <a:rPr lang="cs-CZ" dirty="0" smtClean="0"/>
              <a:t>/</a:t>
            </a:r>
            <a:r>
              <a:rPr lang="cs-CZ" dirty="0" err="1" smtClean="0"/>
              <a:t>assessments</a:t>
            </a:r>
            <a:r>
              <a:rPr lang="cs-CZ" dirty="0" smtClean="0"/>
              <a:t> in ER:</a:t>
            </a:r>
          </a:p>
          <a:p>
            <a:pPr lvl="1"/>
            <a:r>
              <a:rPr lang="cs-CZ" dirty="0" smtClean="0"/>
              <a:t>Performance </a:t>
            </a:r>
            <a:r>
              <a:rPr lang="cs-CZ" dirty="0" err="1" smtClean="0"/>
              <a:t>tests</a:t>
            </a:r>
            <a:endParaRPr lang="cs-CZ" dirty="0" smtClean="0"/>
          </a:p>
          <a:p>
            <a:pPr lvl="1"/>
            <a:r>
              <a:rPr lang="cs-CZ" dirty="0" err="1" smtClean="0"/>
              <a:t>Movement</a:t>
            </a:r>
            <a:r>
              <a:rPr lang="cs-CZ" dirty="0" smtClean="0"/>
              <a:t> </a:t>
            </a:r>
            <a:r>
              <a:rPr lang="cs-CZ" dirty="0" err="1" smtClean="0"/>
              <a:t>screening</a:t>
            </a:r>
            <a:endParaRPr lang="cs-CZ" dirty="0" smtClean="0"/>
          </a:p>
          <a:p>
            <a:pPr lvl="1"/>
            <a:r>
              <a:rPr lang="cs-CZ" dirty="0" err="1" smtClean="0"/>
              <a:t>Strength</a:t>
            </a:r>
            <a:r>
              <a:rPr lang="cs-CZ" dirty="0" smtClean="0"/>
              <a:t> </a:t>
            </a:r>
            <a:r>
              <a:rPr lang="cs-CZ" dirty="0" err="1" smtClean="0"/>
              <a:t>diagnostics</a:t>
            </a:r>
            <a:endParaRPr lang="cs-CZ" dirty="0" smtClean="0"/>
          </a:p>
          <a:p>
            <a:pPr lvl="1"/>
            <a:r>
              <a:rPr lang="cs-CZ" dirty="0" err="1" smtClean="0"/>
              <a:t>Capacity</a:t>
            </a:r>
            <a:r>
              <a:rPr lang="cs-CZ" dirty="0" smtClean="0"/>
              <a:t> </a:t>
            </a:r>
            <a:r>
              <a:rPr lang="cs-CZ" dirty="0" err="1" smtClean="0"/>
              <a:t>tests</a:t>
            </a:r>
            <a:endParaRPr lang="cs-CZ" dirty="0" smtClean="0"/>
          </a:p>
          <a:p>
            <a:pPr lvl="1"/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Picture 12" descr="Steering to a optimum performance through constant testing to ensure continued succe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6"/>
          <a:stretch/>
        </p:blipFill>
        <p:spPr bwMode="auto">
          <a:xfrm>
            <a:off x="9129448" y="1692002"/>
            <a:ext cx="2694252" cy="274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87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 smtClean="0"/>
              <a:t>Cited</a:t>
            </a:r>
            <a:r>
              <a:rPr lang="cs-CZ" dirty="0" smtClean="0"/>
              <a:t>: http</a:t>
            </a:r>
            <a:r>
              <a:rPr lang="cs-CZ" dirty="0"/>
              <a:t>://tutorials.istudy.psu.edu/testing/testing2.html</a:t>
            </a:r>
            <a:endParaRPr lang="en-GB" noProof="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Sports</a:t>
            </a:r>
            <a:r>
              <a:rPr lang="cs-CZ" dirty="0" smtClean="0"/>
              <a:t> </a:t>
            </a:r>
            <a:r>
              <a:rPr lang="cs-CZ" dirty="0" err="1" smtClean="0"/>
              <a:t>diagnostics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„</a:t>
            </a:r>
            <a:r>
              <a:rPr lang="en-US" dirty="0" smtClean="0"/>
              <a:t>A</a:t>
            </a:r>
            <a:r>
              <a:rPr lang="en-US" dirty="0"/>
              <a:t> </a:t>
            </a:r>
            <a:r>
              <a:rPr lang="en-US" b="1" dirty="0"/>
              <a:t>test</a:t>
            </a:r>
            <a:r>
              <a:rPr lang="en-US" dirty="0"/>
              <a:t> or </a:t>
            </a:r>
            <a:r>
              <a:rPr lang="en-US" b="1" dirty="0"/>
              <a:t>quiz</a:t>
            </a:r>
            <a:r>
              <a:rPr lang="en-US" dirty="0"/>
              <a:t> is used to examine someone's knowledge of something to determine what he or she knows or has learned. </a:t>
            </a:r>
            <a:r>
              <a:rPr lang="en-US" u="sng" dirty="0"/>
              <a:t>Testing measures the level of skill </a:t>
            </a:r>
            <a:r>
              <a:rPr lang="en-US" dirty="0"/>
              <a:t>or knowledge that has been reached.</a:t>
            </a:r>
          </a:p>
          <a:p>
            <a:r>
              <a:rPr lang="en-US" b="1" dirty="0"/>
              <a:t>Evaluation</a:t>
            </a:r>
            <a:r>
              <a:rPr lang="en-US" dirty="0"/>
              <a:t> is the </a:t>
            </a:r>
            <a:r>
              <a:rPr lang="en-US" u="sng" dirty="0"/>
              <a:t>process of making judgments</a:t>
            </a:r>
            <a:r>
              <a:rPr lang="en-US" dirty="0"/>
              <a:t> based on criteria and </a:t>
            </a:r>
            <a:r>
              <a:rPr lang="en-US" u="sng" dirty="0"/>
              <a:t>evidence</a:t>
            </a:r>
            <a:r>
              <a:rPr lang="en-US" dirty="0"/>
              <a:t>.</a:t>
            </a:r>
          </a:p>
          <a:p>
            <a:r>
              <a:rPr lang="en-US" b="1" dirty="0"/>
              <a:t>Assessment</a:t>
            </a:r>
            <a:r>
              <a:rPr lang="en-US" dirty="0"/>
              <a:t> is the process of documenting knowledge, skills, attitudes and beliefs, </a:t>
            </a:r>
            <a:r>
              <a:rPr lang="en-US" u="sng" dirty="0"/>
              <a:t>usually in measurable terms</a:t>
            </a:r>
            <a:r>
              <a:rPr lang="en-US" dirty="0"/>
              <a:t>. The </a:t>
            </a:r>
            <a:r>
              <a:rPr lang="en-US" u="sng" dirty="0"/>
              <a:t>goal of assessment is to make improvements</a:t>
            </a:r>
            <a:r>
              <a:rPr lang="en-US" dirty="0"/>
              <a:t>, as opposed to simply being judged. In an educational context, assessment is the process of describing, collecting, recording, scoring, and interpreting information about learning</a:t>
            </a:r>
            <a:r>
              <a:rPr lang="en-US" dirty="0" smtClean="0"/>
              <a:t>.</a:t>
            </a:r>
            <a:r>
              <a:rPr lang="cs-CZ" dirty="0" smtClean="0"/>
              <a:t>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0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Purpose</a:t>
            </a:r>
            <a:r>
              <a:rPr lang="cs-CZ" dirty="0" smtClean="0"/>
              <a:t>?</a:t>
            </a:r>
          </a:p>
          <a:p>
            <a:r>
              <a:rPr lang="cs-CZ" dirty="0" smtClean="0"/>
              <a:t>Reliability?</a:t>
            </a:r>
          </a:p>
          <a:p>
            <a:r>
              <a:rPr lang="cs-CZ" dirty="0" smtClean="0"/>
              <a:t>Validity?</a:t>
            </a:r>
          </a:p>
          <a:p>
            <a:r>
              <a:rPr lang="cs-CZ" dirty="0" err="1" smtClean="0"/>
              <a:t>Rules</a:t>
            </a:r>
            <a:r>
              <a:rPr lang="cs-CZ" dirty="0" smtClean="0"/>
              <a:t>?</a:t>
            </a:r>
          </a:p>
          <a:p>
            <a:r>
              <a:rPr lang="cs-CZ" dirty="0" err="1" smtClean="0"/>
              <a:t>Order</a:t>
            </a:r>
            <a:r>
              <a:rPr lang="cs-CZ" dirty="0" smtClean="0"/>
              <a:t>?</a:t>
            </a:r>
          </a:p>
          <a:p>
            <a:r>
              <a:rPr lang="cs-CZ" dirty="0" err="1" smtClean="0"/>
              <a:t>Comparison</a:t>
            </a:r>
            <a:r>
              <a:rPr lang="cs-CZ" dirty="0" smtClean="0"/>
              <a:t>?</a:t>
            </a:r>
            <a:endParaRPr lang="cs-CZ" dirty="0"/>
          </a:p>
        </p:txBody>
      </p:sp>
      <p:pic>
        <p:nvPicPr>
          <p:cNvPr id="5" name="Picture 12" descr="Steering to a optimum performance through constant testing to ensure continued succe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6"/>
          <a:stretch/>
        </p:blipFill>
        <p:spPr bwMode="auto">
          <a:xfrm>
            <a:off x="7115175" y="692150"/>
            <a:ext cx="4260850" cy="434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40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err="1"/>
              <a:t>Midgley</a:t>
            </a:r>
            <a:r>
              <a:rPr lang="cs-CZ" altLang="cs-CZ" dirty="0"/>
              <a:t>, A.W., </a:t>
            </a:r>
            <a:r>
              <a:rPr lang="cs-CZ" altLang="cs-CZ" dirty="0" err="1"/>
              <a:t>McNaughton</a:t>
            </a:r>
            <a:r>
              <a:rPr lang="cs-CZ" altLang="cs-CZ" dirty="0"/>
              <a:t>, L.R. &amp; Jones, A.M. </a:t>
            </a:r>
            <a:r>
              <a:rPr lang="cs-CZ" altLang="cs-CZ" dirty="0" err="1"/>
              <a:t>Sports</a:t>
            </a:r>
            <a:r>
              <a:rPr lang="cs-CZ" altLang="cs-CZ" dirty="0"/>
              <a:t> Med (2007) 37: 857. https://doi.org/10.2165/00007256-200737100-00003</a:t>
            </a:r>
            <a:endParaRPr lang="en-GB" noProof="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Factors</a:t>
            </a:r>
            <a:r>
              <a:rPr lang="cs-CZ" dirty="0" smtClean="0"/>
              <a:t> </a:t>
            </a:r>
            <a:r>
              <a:rPr lang="cs-CZ" dirty="0" err="1" smtClean="0"/>
              <a:t>affecting</a:t>
            </a:r>
            <a:r>
              <a:rPr lang="cs-CZ" dirty="0" smtClean="0"/>
              <a:t> distance </a:t>
            </a:r>
            <a:r>
              <a:rPr lang="cs-CZ" dirty="0" err="1" smtClean="0"/>
              <a:t>running</a:t>
            </a:r>
            <a:r>
              <a:rPr lang="cs-CZ" dirty="0" smtClean="0"/>
              <a:t> performance</a:t>
            </a:r>
            <a:endParaRPr lang="cs-CZ" dirty="0"/>
          </a:p>
        </p:txBody>
      </p:sp>
      <p:pic>
        <p:nvPicPr>
          <p:cNvPr id="7" name="Picture 2" descr="VÃ½sledek obrÃ¡zku pro endurance performance determinant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25931"/>
            <a:ext cx="6344444" cy="406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56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-9525"/>
            <a:ext cx="6867525" cy="6867525"/>
          </a:xfrm>
          <a:prstGeom prst="rect">
            <a:avLst/>
          </a:prstGeom>
        </p:spPr>
      </p:pic>
      <p:sp>
        <p:nvSpPr>
          <p:cNvPr id="5" name="Nadpis 3"/>
          <p:cNvSpPr txBox="1">
            <a:spLocks/>
          </p:cNvSpPr>
          <p:nvPr/>
        </p:nvSpPr>
        <p:spPr>
          <a:xfrm>
            <a:off x="9683025" y="2972661"/>
            <a:ext cx="1075320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/>
              <a:t>WHO?</a:t>
            </a:r>
          </a:p>
          <a:p>
            <a:r>
              <a:rPr lang="cs-CZ" sz="2400" kern="0" dirty="0" smtClean="0"/>
              <a:t>(</a:t>
            </a:r>
            <a:r>
              <a:rPr lang="cs-CZ" sz="2400" kern="0" dirty="0" err="1" smtClean="0"/>
              <a:t>micro-contest</a:t>
            </a:r>
            <a:r>
              <a:rPr lang="cs-CZ" sz="2400" kern="0" dirty="0" smtClean="0"/>
              <a:t>)</a:t>
            </a:r>
            <a:endParaRPr lang="cs-CZ" kern="0" dirty="0"/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310425" y="2972661"/>
            <a:ext cx="1075320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/>
              <a:t>WHAT?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402093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PORT-EN.potx" id="{638DB9B7-193F-474C-92CF-105C142C9D0A}" vid="{615056AC-1F52-4FB7-AB86-C9F835679CB9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orienteering</Template>
  <TotalTime>1835</TotalTime>
  <Words>1817</Words>
  <Application>Microsoft Office PowerPoint</Application>
  <PresentationFormat>Širokoúhlá obrazovka</PresentationFormat>
  <Paragraphs>312</Paragraphs>
  <Slides>44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8" baseType="lpstr">
      <vt:lpstr>Arial</vt:lpstr>
      <vt:lpstr>Tahoma</vt:lpstr>
      <vt:lpstr>Wingdings</vt:lpstr>
      <vt:lpstr>Presentation_MU_EN</vt:lpstr>
      <vt:lpstr>Tests and assessment in endurance running</vt:lpstr>
      <vt:lpstr>…few words about me</vt:lpstr>
      <vt:lpstr>Prezentace aplikace PowerPoint</vt:lpstr>
      <vt:lpstr>Prezentace aplikace PowerPoint</vt:lpstr>
      <vt:lpstr>Focus of the lecture</vt:lpstr>
      <vt:lpstr>Sports diagnostics</vt:lpstr>
      <vt:lpstr>Prezentace aplikace PowerPoint</vt:lpstr>
      <vt:lpstr>Factors affecting distance running performance</vt:lpstr>
      <vt:lpstr>Prezentace aplikace PowerPoint</vt:lpstr>
      <vt:lpstr>Prezentace aplikace PowerPoint</vt:lpstr>
      <vt:lpstr>Performance testing</vt:lpstr>
      <vt:lpstr>VO2max and running economy</vt:lpstr>
      <vt:lpstr>Prezentace aplikace PowerPoint</vt:lpstr>
      <vt:lpstr>Prezentace aplikace PowerPoint</vt:lpstr>
      <vt:lpstr>More and more field testing (wearables)</vt:lpstr>
      <vt:lpstr>Prezentace aplikace PowerPoint</vt:lpstr>
      <vt:lpstr>Prezentace aplikace PowerPoint</vt:lpstr>
      <vt:lpstr>Prezentace aplikace PowerPoint</vt:lpstr>
      <vt:lpstr>Movement screening</vt:lpstr>
      <vt:lpstr>Y balance test (YBT)</vt:lpstr>
      <vt:lpstr>Functional Movement Screen (FMS)</vt:lpstr>
      <vt:lpstr>FMS – Overhead squat</vt:lpstr>
      <vt:lpstr>FMS – Hurdle step</vt:lpstr>
      <vt:lpstr>FMS – In-line lunge</vt:lpstr>
      <vt:lpstr>FMS – Shoulder mobility</vt:lpstr>
      <vt:lpstr>FMS – Active leg raise</vt:lpstr>
      <vt:lpstr>FMS – Trunk stability push-up</vt:lpstr>
      <vt:lpstr>FMS – Rotary stability</vt:lpstr>
      <vt:lpstr>Arabesque </vt:lpstr>
      <vt:lpstr>Standing rotation</vt:lpstr>
      <vt:lpstr>Hop and stick</vt:lpstr>
      <vt:lpstr>FMS, YBT – Houston, we have a problem…</vt:lpstr>
      <vt:lpstr>Running gait &amp; posture </vt:lpstr>
      <vt:lpstr>Dynamic neuromuscular stabilization </vt:lpstr>
      <vt:lpstr>Prezentace aplikace PowerPoint</vt:lpstr>
      <vt:lpstr>Strength diagnostics</vt:lpstr>
      <vt:lpstr>Strength diagnostics</vt:lpstr>
      <vt:lpstr>Prezentace aplikace PowerPoint</vt:lpstr>
      <vt:lpstr>Capacity tests</vt:lpstr>
      <vt:lpstr>Prezentace aplikace PowerPoint</vt:lpstr>
      <vt:lpstr>It makes perfect sense, right?</vt:lpstr>
      <vt:lpstr>This is the (another) reason why we are doing it</vt:lpstr>
      <vt:lpstr>…and of course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Orienteering: training in endurance running sport with a map</dc:title>
  <dc:creator>Tomáš Kalina</dc:creator>
  <cp:lastModifiedBy>Tomáš Kalina</cp:lastModifiedBy>
  <cp:revision>106</cp:revision>
  <cp:lastPrinted>1601-01-01T00:00:00Z</cp:lastPrinted>
  <dcterms:created xsi:type="dcterms:W3CDTF">2019-04-02T06:44:36Z</dcterms:created>
  <dcterms:modified xsi:type="dcterms:W3CDTF">2019-04-05T21:03:50Z</dcterms:modified>
</cp:coreProperties>
</file>