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uni Bold" panose="00000500000000000000" pitchFamily="50" charset="-18"/>
      <p:regular r:id="rId15"/>
      <p:bold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56788D"/>
    <a:srgbClr val="4BC8FF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E7612907-D2B9-7E41-9A9E-BAA8CB16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39" y="658738"/>
            <a:ext cx="2238972" cy="118149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5A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0E8F87D-D946-7841-9B25-3C841B2A0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8749812" cy="1010041"/>
          </a:xfrm>
        </p:spPr>
        <p:txBody>
          <a:bodyPr/>
          <a:lstStyle/>
          <a:p>
            <a:r>
              <a:rPr lang="cs-CZ" dirty="0"/>
              <a:t>Z projektu pořízené vybavení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5714"/>
            <a:ext cx="7570278" cy="741872"/>
          </a:xfrm>
        </p:spPr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</a:t>
            </a:r>
          </a:p>
          <a:p>
            <a:r>
              <a:rPr lang="cs-CZ" dirty="0">
                <a:latin typeface="Verdana" panose="020B0604030504040204" pitchFamily="34" charset="0"/>
              </a:rPr>
              <a:t>MUNI4PhD</a:t>
            </a:r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19EB4-3A06-492E-A6C5-5D3C2A4C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7" y="492035"/>
            <a:ext cx="5554785" cy="286262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Hlubokomrazící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box</a:t>
            </a:r>
            <a:b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492 659,- Kč vč. DPH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E34/124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Duální </a:t>
            </a:r>
            <a:r>
              <a:rPr lang="cs-CZ" sz="18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hlubokomrazicí</a:t>
            </a: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box -86 °C, velkokapacitní (729litrů), 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včetně příslušenství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1ks boxu byl dodán na konci července 2024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Další 2 boxy budou pořízeny v následujících etapách 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realizace projektu</a:t>
            </a:r>
            <a:r>
              <a:rPr lang="cs-CZ" sz="1800" b="0" i="1" dirty="0">
                <a:solidFill>
                  <a:schemeClr val="tx1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C3BEB2-F7AF-4294-8673-17B414368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b="0" i="0" dirty="0">
              <a:effectLst/>
              <a:latin typeface="Verdana" panose="020B0604030504040204" pitchFamily="34" charset="0"/>
            </a:endParaRP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 </a:t>
            </a: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M</a:t>
            </a:r>
            <a:r>
              <a:rPr lang="cs-CZ" dirty="0">
                <a:latin typeface="Verdana" panose="020B0604030504040204" pitchFamily="34" charset="0"/>
              </a:rPr>
              <a:t>UNI4PhD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3229F4-D781-4FBC-AD2F-7CBDDD77D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16C7C4-BA20-4AB1-8368-BC6C1EB5C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43994" y="237685"/>
            <a:ext cx="4328990" cy="5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E3CD1-FA20-4EB8-BCC4-29E679AF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37554" cy="415998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Systém silových desek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 ceně  4 759 499,- Kč vč. DPH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umístění: E34/123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Inovativní víceúčelový systém umožňující měření pohybových stereotypu při konkrétní sportovní aktivitě v laboratoři. Jedná se o specifický produkt s unikátním HW (piezoelektrické snímače), kompatibilita se stávajícím zařízením.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probíhá instalace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494FE3-2471-44AD-AAC0-8D4973453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 </a:t>
            </a: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M</a:t>
            </a:r>
            <a:r>
              <a:rPr lang="cs-CZ" dirty="0">
                <a:latin typeface="Verdana" panose="020B0604030504040204" pitchFamily="34" charset="0"/>
              </a:rPr>
              <a:t>UNI4PhD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C86AEE-E76F-4AF3-A4FE-995E82D52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CE9D99-A77E-43EC-B5AF-44FDFDCB5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69649" y="450850"/>
            <a:ext cx="4196936" cy="52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F44BE-24D7-4FC0-A551-97D97954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5449520"/>
          </a:xfrm>
        </p:spPr>
        <p:txBody>
          <a:bodyPr>
            <a:normAutofit/>
          </a:bodyPr>
          <a:lstStyle/>
          <a:p>
            <a:pPr marL="342900" indent="-342900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Vybavení do posilovny </a:t>
            </a:r>
            <a:b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 celkové částce 290 000,- Kč</a:t>
            </a:r>
            <a:br>
              <a:rPr lang="cs-CZ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E34/147</a:t>
            </a:r>
            <a:br>
              <a:rPr lang="cs-CZ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Posilovací stroje ATX,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Plyoboxy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Lavice rovná profesionální ATX LINE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Předkop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zákop - doplněk k lavicím ATX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Lavice na hýžďové svaly ATX LINE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Lavice benchpress ATX LINE s bezpečnost. zarážkami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Výsuvné stojany na benchpress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Posilovací lavice ATX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bench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Olympijské osy, zátěžové řetězy, kotouče, stojany na osy, dopadové matrace a další drobné vybavení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Jednoruční činky o hmotnosti 45kg a 50 kg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Jerk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Box, a další…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br>
              <a:rPr kumimoji="0" lang="cs-CZ" altLang="cs-CZ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br>
              <a:rPr kumimoji="0" lang="cs-CZ" altLang="cs-CZ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77159D-0D18-412D-9BFD-06228167D1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 </a:t>
            </a: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M</a:t>
            </a:r>
            <a:r>
              <a:rPr lang="cs-CZ" dirty="0">
                <a:latin typeface="Verdana" panose="020B0604030504040204" pitchFamily="34" charset="0"/>
              </a:rPr>
              <a:t>UNI4PhD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297019-5316-432E-96E7-D44AB7A12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3086" name="Obrázek 2">
            <a:extLst>
              <a:ext uri="{FF2B5EF4-FFF2-40B4-BE49-F238E27FC236}">
                <a16:creationId xmlns:a16="http://schemas.microsoft.com/office/drawing/2014/main" id="{5A08E49D-3B6F-4F8D-969F-E0AC10E7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01110"/>
            <a:ext cx="23717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Obrázek 1">
            <a:extLst>
              <a:ext uri="{FF2B5EF4-FFF2-40B4-BE49-F238E27FC236}">
                <a16:creationId xmlns:a16="http://schemas.microsoft.com/office/drawing/2014/main" id="{F7572E49-D4F7-40EC-9E42-887BE2EB5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2" y="243986"/>
            <a:ext cx="23526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Obrázek 37">
            <a:extLst>
              <a:ext uri="{FF2B5EF4-FFF2-40B4-BE49-F238E27FC236}">
                <a16:creationId xmlns:a16="http://schemas.microsoft.com/office/drawing/2014/main" id="{CF051F7F-7F65-4E5A-9D43-67131569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31" y="2072786"/>
            <a:ext cx="22098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Obrázek 38">
            <a:extLst>
              <a:ext uri="{FF2B5EF4-FFF2-40B4-BE49-F238E27FC236}">
                <a16:creationId xmlns:a16="http://schemas.microsoft.com/office/drawing/2014/main" id="{A6907708-EA20-402C-AE1A-2B446A33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87" y="282085"/>
            <a:ext cx="17335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Obrázek 39">
            <a:extLst>
              <a:ext uri="{FF2B5EF4-FFF2-40B4-BE49-F238E27FC236}">
                <a16:creationId xmlns:a16="http://schemas.microsoft.com/office/drawing/2014/main" id="{CA3439B5-CBD7-4664-A6EC-DCEF71BF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2279405"/>
            <a:ext cx="17811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Obrázek 40">
            <a:extLst>
              <a:ext uri="{FF2B5EF4-FFF2-40B4-BE49-F238E27FC236}">
                <a16:creationId xmlns:a16="http://schemas.microsoft.com/office/drawing/2014/main" id="{430B3A39-57E3-436A-9FBE-358EAFA4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68" y="2234711"/>
            <a:ext cx="18859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Obrázek 6">
            <a:extLst>
              <a:ext uri="{FF2B5EF4-FFF2-40B4-BE49-F238E27FC236}">
                <a16:creationId xmlns:a16="http://schemas.microsoft.com/office/drawing/2014/main" id="{660B0E66-A0E2-4A32-B827-6F0EAC8B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2" y="3403476"/>
            <a:ext cx="54578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Obrázek 11">
            <a:extLst>
              <a:ext uri="{FF2B5EF4-FFF2-40B4-BE49-F238E27FC236}">
                <a16:creationId xmlns:a16="http://schemas.microsoft.com/office/drawing/2014/main" id="{C42DE613-6309-4A5D-8DE2-D164BD2C2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0" y="4220861"/>
            <a:ext cx="3505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Obrázek 9">
            <a:extLst>
              <a:ext uri="{FF2B5EF4-FFF2-40B4-BE49-F238E27FC236}">
                <a16:creationId xmlns:a16="http://schemas.microsoft.com/office/drawing/2014/main" id="{4211ECF5-2E70-451C-AD2A-E3DCFCB8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64" y="4238381"/>
            <a:ext cx="28003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ázek 12">
            <a:extLst>
              <a:ext uri="{FF2B5EF4-FFF2-40B4-BE49-F238E27FC236}">
                <a16:creationId xmlns:a16="http://schemas.microsoft.com/office/drawing/2014/main" id="{A89A9043-CD70-41A0-B757-F4EEA5E4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54" y="4244487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5">
            <a:extLst>
              <a:ext uri="{FF2B5EF4-FFF2-40B4-BE49-F238E27FC236}">
                <a16:creationId xmlns:a16="http://schemas.microsoft.com/office/drawing/2014/main" id="{04BAC4D1-4AE3-4293-AF65-634A23E25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65D68A0D-139D-414F-9040-E290AE23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50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80" name="Obrázek 5">
            <a:extLst>
              <a:ext uri="{FF2B5EF4-FFF2-40B4-BE49-F238E27FC236}">
                <a16:creationId xmlns:a16="http://schemas.microsoft.com/office/drawing/2014/main" id="{49416F8F-CFB3-45F5-8E39-E30C74B0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30" y="4038355"/>
            <a:ext cx="41719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101EE7-1047-4B2D-8DC6-8ED6A6F17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 </a:t>
            </a: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M</a:t>
            </a:r>
            <a:r>
              <a:rPr lang="cs-CZ" dirty="0">
                <a:latin typeface="Verdana" panose="020B0604030504040204" pitchFamily="34" charset="0"/>
              </a:rPr>
              <a:t>UNI4PhD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AF048B-0AA4-406A-98CD-FBC9E7D8C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B26A5B8-56A7-4A64-92C6-9B49CED6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8694" y="477511"/>
            <a:ext cx="293663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Gymaware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136 000,- Kč</a:t>
            </a:r>
            <a:br>
              <a:rPr lang="cs-CZ" alt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E34/307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GymAware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zařízení pro měření síly, provádění tréninku založeného na rychlosti a sledování výkonu.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249D6D-2D6B-4D37-9422-13E10213E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61289" y="136525"/>
            <a:ext cx="2171700" cy="219519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2A7B4E2-1DCD-418D-813D-90C935275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94" y="3424616"/>
            <a:ext cx="4114800" cy="18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indent="449263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Treninkový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set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Brower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Black box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29 900,- Kč</a:t>
            </a:r>
          </a:p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E34/307</a:t>
            </a:r>
          </a:p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Modulární systém skládající se z 1 páru fotobuněk (+stativy) a startovního čidla (</a:t>
            </a:r>
            <a:r>
              <a:rPr lang="cs-CZ" sz="1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motion</a:t>
            </a: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start), která rozšiřuje současný fakultní systém </a:t>
            </a:r>
            <a:r>
              <a:rPr lang="cs-CZ" sz="1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Brower</a:t>
            </a: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</a:t>
            </a: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TCi</a:t>
            </a:r>
            <a:endParaRPr lang="cs-CZ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5186B75-0783-49D7-AC69-8ACC750FEE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31973" y="3704705"/>
            <a:ext cx="3130550" cy="2102485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A19EE18-BE04-41A4-83D5-A3D2F6A29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355" y="311948"/>
            <a:ext cx="5017473" cy="22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indent="449263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Brower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PhotoGate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rozšiřující sada fotobuněk </a:t>
            </a:r>
          </a:p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62 000,- Kč </a:t>
            </a:r>
            <a:endParaRPr lang="cs-CZ" sz="1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E34/307</a:t>
            </a:r>
          </a:p>
          <a:p>
            <a:pPr lvl="0" indent="0">
              <a:lnSpc>
                <a:spcPct val="107000"/>
              </a:lnSpc>
              <a:spcAft>
                <a:spcPts val="800"/>
              </a:spcAft>
            </a:pPr>
            <a:r>
              <a:rPr lang="cs-CZ" sz="1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Brower</a:t>
            </a:r>
            <a:r>
              <a:rPr lang="cs-CZ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 </a:t>
            </a:r>
            <a:r>
              <a:rPr lang="cs-CZ" sz="1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PhotoGate</a:t>
            </a:r>
            <a:r>
              <a:rPr lang="cs-CZ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A&amp; B </a:t>
            </a:r>
            <a:r>
              <a:rPr lang="cs-CZ" sz="1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tripods</a:t>
            </a:r>
            <a:r>
              <a:rPr lang="cs-CZ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rozšiřující sada fotobuněk (5 ks párů fotobuněk se stativy). Je to  bezdrátové časovací zařízení, které umožňuje sportovcům a trenérům měřit čas, rychlost, počítat opakování, zadávat údaje o testech a ukládat je do paměti TC-</a:t>
            </a:r>
            <a:r>
              <a:rPr lang="cs-CZ" sz="1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Timer</a:t>
            </a:r>
            <a:r>
              <a:rPr lang="cs-CZ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D7149A6-68B7-42B0-9CDB-B1C389A6721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70850" y="2611808"/>
            <a:ext cx="3822700" cy="20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66F0C-F30F-49B6-BA0E-C5EA6C8A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46116" cy="2545854"/>
          </a:xfrm>
        </p:spPr>
        <p:txBody>
          <a:bodyPr>
            <a:normAutofit fontScale="90000"/>
          </a:bodyPr>
          <a:lstStyle/>
          <a:p>
            <a:r>
              <a:rPr lang="cs-CZ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Kinvent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Strength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Conditioning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Pack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včetně licence na program Excellence</a:t>
            </a:r>
            <a:b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430 000,- Kč</a:t>
            </a:r>
            <a:br>
              <a:rPr lang="cs-CZ" altLang="cs-CZ" sz="1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D33/307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Jedná se o ucelenou sadu diagnostických přístrojů k individuálnímu posouzení silových schopností izometrického charakteru (tlakový siloměr), dynamického charakteru (duální silové desky) a goniometru. Klíčovým parametrem je transportovatelnost a bezdrátové provedení.</a:t>
            </a:r>
            <a:br>
              <a:rPr lang="cs-CZ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EDC861-D755-439E-9CC4-5357DDE684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 </a:t>
            </a: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M</a:t>
            </a:r>
            <a:r>
              <a:rPr lang="cs-CZ" dirty="0">
                <a:latin typeface="Verdana" panose="020B0604030504040204" pitchFamily="34" charset="0"/>
              </a:rPr>
              <a:t>UNI4PhD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D52C7-FB8A-4EC6-BF87-2B85CB700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2152F1-6104-4252-96F8-F90129A44482}"/>
              </a:ext>
            </a:extLst>
          </p:cNvPr>
          <p:cNvPicPr/>
          <p:nvPr/>
        </p:nvPicPr>
        <p:blipFill rotWithShape="1">
          <a:blip r:embed="rId2"/>
          <a:srcRect t="7029" b="7130"/>
          <a:stretch/>
        </p:blipFill>
        <p:spPr>
          <a:xfrm>
            <a:off x="7826360" y="136525"/>
            <a:ext cx="3339387" cy="277445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CA8C734-0D04-4E36-A1ED-656D7DB1C38A}"/>
              </a:ext>
            </a:extLst>
          </p:cNvPr>
          <p:cNvSpPr txBox="1">
            <a:spLocks/>
          </p:cNvSpPr>
          <p:nvPr/>
        </p:nvSpPr>
        <p:spPr>
          <a:xfrm>
            <a:off x="838200" y="3246744"/>
            <a:ext cx="3683466" cy="28184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spc="30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EXERGENIE SPEED TRAINER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cs-CZ" altLang="cs-CZ" sz="19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18 580,- Kč</a:t>
            </a:r>
            <a:br>
              <a:rPr lang="cs-CZ" altLang="cs-CZ" sz="19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9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E34/150 (sklad Kondičního tréninku)</a:t>
            </a:r>
            <a:r>
              <a:rPr lang="cs-CZ" altLang="cs-CZ" sz="19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cs-CZ" sz="1900" b="0" spc="30" dirty="0">
                <a:solidFill>
                  <a:srgbClr val="16161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cs-CZ" sz="1900" b="0" spc="30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nikátní, patentovaným systémem pro rozvoj rychlosti a rychlostní síly. Nastavitelný, přenosný a variabilní odporový tréninkový nástroj.</a:t>
            </a:r>
            <a:endParaRPr lang="cs-CZ" sz="1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cs-CZ" altLang="cs-CZ" sz="16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b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25855E-824B-41F7-B376-219445B50D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94638" y="3131540"/>
            <a:ext cx="3060700" cy="29337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51C2EF-ED25-4BEB-A112-3794E32D4C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97613" y="3440150"/>
            <a:ext cx="3000375" cy="26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4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7179D-3996-496C-9FCA-D0E1DD43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748868" cy="2495521"/>
          </a:xfrm>
        </p:spPr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cs-CZ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EMOTIV </a:t>
            </a:r>
            <a:r>
              <a:rPr lang="cs-CZ" sz="18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 2 Gel - 32 </a:t>
            </a:r>
            <a:r>
              <a:rPr lang="cs-CZ" sz="1800" dirty="0" err="1">
                <a:solidFill>
                  <a:srgbClr val="2C2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Channel</a:t>
            </a:r>
            <a:r>
              <a:rPr lang="cs-CZ" sz="18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C2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Wireless</a:t>
            </a:r>
            <a:r>
              <a:rPr lang="cs-CZ" sz="18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EEG </a:t>
            </a:r>
            <a:r>
              <a:rPr lang="cs-CZ" sz="1800" dirty="0" err="1">
                <a:solidFill>
                  <a:srgbClr val="2C2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Head</a:t>
            </a:r>
            <a:r>
              <a:rPr lang="cs-CZ" sz="18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Cap Systém včetně licence</a:t>
            </a:r>
            <a:b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215 000,- Kč</a:t>
            </a:r>
            <a:br>
              <a:rPr lang="cs-CZ" altLang="cs-CZ" sz="1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E34/127 </a:t>
            </a:r>
            <a:r>
              <a:rPr lang="cs-CZ" sz="16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(laboratoř podpory zdraví) </a:t>
            </a:r>
            <a:br>
              <a:rPr lang="cs-CZ" sz="1600" b="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sz="1600" b="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Mobilní EEG zařízení umožňuje bezdrátové měření neurofyziologických hodnot, konkrétně elektrické aktivity mozku. To přináší nové možnosti pro měření v laboratoři i dynamických podmínkách reálného prostředí.</a:t>
            </a:r>
            <a:br>
              <a:rPr lang="cs-CZ" sz="1600" b="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A71A06-EBBD-4F2A-89CA-A216745161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 </a:t>
            </a: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M</a:t>
            </a:r>
            <a:r>
              <a:rPr lang="cs-CZ" dirty="0">
                <a:latin typeface="Verdana" panose="020B0604030504040204" pitchFamily="34" charset="0"/>
              </a:rPr>
              <a:t>UNI4PhD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74D991-293F-4D56-970C-B9B0E0F5F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DB0F90-B50B-4601-9DB7-22CB0323B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0375" y="365125"/>
            <a:ext cx="3070225" cy="2774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289B49-1539-46E3-A561-2915CDE5E7F1}"/>
              </a:ext>
            </a:extLst>
          </p:cNvPr>
          <p:cNvPicPr/>
          <p:nvPr/>
        </p:nvPicPr>
        <p:blipFill rotWithShape="1">
          <a:blip r:embed="rId3"/>
          <a:srcRect t="14563"/>
          <a:stretch/>
        </p:blipFill>
        <p:spPr>
          <a:xfrm>
            <a:off x="9011940" y="365125"/>
            <a:ext cx="2554605" cy="2714788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6BE4627-2020-4E6C-A0F1-D6FEEA217339}"/>
              </a:ext>
            </a:extLst>
          </p:cNvPr>
          <p:cNvSpPr txBox="1">
            <a:spLocks/>
          </p:cNvSpPr>
          <p:nvPr/>
        </p:nvSpPr>
        <p:spPr>
          <a:xfrm>
            <a:off x="910710" y="3856344"/>
            <a:ext cx="4748868" cy="203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Běžecký wattmetr-</a:t>
            </a:r>
            <a:r>
              <a:rPr lang="cs-CZ" sz="1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b="1" spc="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STRYD DUO </a:t>
            </a:r>
            <a:r>
              <a:rPr lang="cs-CZ" sz="1900" b="1" spc="4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cs-CZ" sz="1900" b="1" spc="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</a:t>
            </a:r>
            <a:r>
              <a:rPr lang="cs-CZ" sz="1900" spc="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altLang="cs-CZ" sz="17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11 000,- Kč</a:t>
            </a:r>
            <a:br>
              <a:rPr lang="cs-CZ" altLang="cs-CZ" sz="17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7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E34/307</a:t>
            </a:r>
            <a:br>
              <a:rPr lang="cs-CZ" sz="1700" b="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1700" b="0" dirty="0">
              <a:solidFill>
                <a:srgbClr val="14141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b="0" spc="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Vzájemně propojená dvojice patentovaných snímačů běžeckého výkonu STRYD, která rozšiřuje jeho možnosti o duální prostorovou analýzu pohybu a sledování rozdílů v pohybu levé a pravé části těla.</a:t>
            </a:r>
            <a:endParaRPr lang="cs-CZ" sz="17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cs-CZ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DCA510-D68C-4152-91CF-D7F2075CB6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6151" y="3856344"/>
            <a:ext cx="2738671" cy="21259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136619-9020-4331-B488-DBDCC48A6B1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888205" y="3778088"/>
            <a:ext cx="2802074" cy="23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7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E4C5A-DC18-4303-9CDC-644D25FA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520655" cy="243679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Fotobiomodulační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 Panel -Set Pro Sport Pulse</a:t>
            </a: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ceně </a:t>
            </a:r>
            <a:r>
              <a:rPr lang="cs-CZ" sz="16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130 000,- 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Kč</a:t>
            </a:r>
            <a:b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místění: 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E34/128 (laboratoř Fyzioterapie)</a:t>
            </a:r>
            <a:b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Praktický set umožňuje efektivní a pohodlnou aplikaci celotělové terapie, kde LED panel Pulse1500 exceluje v řešení nejen zdravotních potíží, ale stále častěji je také součástí regenerace a terapie po úrazech u špičkových sportovců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93CE20-D331-4AA3-BBA2-56DE5D545B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CZ.02.01.01/00/22_012/0008113 </a:t>
            </a:r>
          </a:p>
          <a:p>
            <a:r>
              <a:rPr lang="cs-CZ" b="0" i="0" dirty="0">
                <a:effectLst/>
                <a:latin typeface="Verdana" panose="020B0604030504040204" pitchFamily="34" charset="0"/>
              </a:rPr>
              <a:t>M</a:t>
            </a:r>
            <a:r>
              <a:rPr lang="cs-CZ" dirty="0">
                <a:latin typeface="Verdana" panose="020B0604030504040204" pitchFamily="34" charset="0"/>
              </a:rPr>
              <a:t>UNI4PhD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2D22BA-B294-4EBB-BE44-72A223AAC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029173-3934-4D36-B22B-3FE2D9341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58855" y="218696"/>
            <a:ext cx="2289175" cy="29273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A987BA-4AAB-41C7-8AC7-0FD4D57522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58200" y="272671"/>
            <a:ext cx="1524000" cy="2819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F0889C-6F70-44F1-A3C0-037CBF69F2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164375" y="272671"/>
            <a:ext cx="1715135" cy="30099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969E7ACC-A152-40EC-AB93-8052F6ADDD73}"/>
              </a:ext>
            </a:extLst>
          </p:cNvPr>
          <p:cNvSpPr txBox="1">
            <a:spLocks/>
          </p:cNvSpPr>
          <p:nvPr/>
        </p:nvSpPr>
        <p:spPr>
          <a:xfrm>
            <a:off x="747112" y="3218781"/>
            <a:ext cx="5520655" cy="24367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Dynamometr </a:t>
            </a:r>
            <a:r>
              <a:rPr lang="cs-CZ" sz="1800" b="1" kern="180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Tindeq</a:t>
            </a:r>
            <a:r>
              <a:rPr lang="cs-CZ" sz="1800" b="1" kern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b="1" kern="180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800" b="1" kern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b="1" kern="180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Progressor</a:t>
            </a:r>
            <a:r>
              <a:rPr lang="cs-CZ" sz="1800" b="1" kern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300</a:t>
            </a:r>
          </a:p>
          <a:p>
            <a:pPr>
              <a:lnSpc>
                <a:spcPct val="107000"/>
              </a:lnSpc>
            </a:pPr>
            <a:r>
              <a:rPr lang="cs-CZ" altLang="cs-CZ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ceně 14 000,- Kč</a:t>
            </a:r>
            <a:br>
              <a:rPr lang="cs-CZ" alt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umístění: E34/307</a:t>
            </a:r>
          </a:p>
          <a:p>
            <a:pPr>
              <a:lnSpc>
                <a:spcPct val="107000"/>
              </a:lnSpc>
            </a:pPr>
            <a:br>
              <a:rPr lang="cs-CZ" sz="1400" b="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b="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Dynamometr / siloměr poskytuje přesné údaje o zatížení. Produkt používají horolezci k měření síly prstů a fyzioterapeuti k rehabilitačním cvičením a izometrickému testování. Lze jej například použít k měření vytrvalosti, </a:t>
            </a:r>
            <a:r>
              <a:rPr lang="cs-CZ" sz="1400" b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peak</a:t>
            </a:r>
            <a:r>
              <a:rPr lang="cs-CZ" sz="1400" b="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400" b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force</a:t>
            </a:r>
            <a:r>
              <a:rPr lang="cs-CZ" sz="1400" b="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nebo rychlosti rozvoje síly. </a:t>
            </a:r>
            <a:endParaRPr lang="cs-CZ" sz="14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3E22B8D-4EF5-4C08-914E-342261B14A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58855" y="3625660"/>
            <a:ext cx="2414905" cy="2197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F8578E2-F759-40C5-B69C-90175F2FA14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281923" y="3965844"/>
            <a:ext cx="2470150" cy="16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51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87" id="{F1D0C1D7-B4A4-254F-B099-74B319BD5BD7}" vid="{4B5075FA-5927-DA48-A1A9-E2B2BC49F7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148</TotalTime>
  <Words>114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Muni Bold</vt:lpstr>
      <vt:lpstr>Calibri</vt:lpstr>
      <vt:lpstr>Verdana</vt:lpstr>
      <vt:lpstr>Times New Roman</vt:lpstr>
      <vt:lpstr>Aptos</vt:lpstr>
      <vt:lpstr>Arial</vt:lpstr>
      <vt:lpstr>Motiv Office</vt:lpstr>
      <vt:lpstr>Z projektu pořízené vybavení</vt:lpstr>
      <vt:lpstr>Hlubokomrazící box  v ceně 492 659,- Kč vč. DPH umístění: E34/124  Duální hlubokomrazicí box -86 °C, velkokapacitní (729litrů),  včetně příslušenství  1ks boxu byl dodán na konci července 2024 Další 2 boxy budou pořízeny v následujících etapách  realizace projektu. </vt:lpstr>
      <vt:lpstr> Systém silových desek  v ceně  4 759 499,- Kč vč. DPH umístění: E34/123  Inovativní víceúčelový systém umožňující měření pohybových stereotypu při konkrétní sportovní aktivitě v laboratoři. Jedná se o specifický produkt s unikátním HW (piezoelektrické snímače), kompatibilita se stávajícím zařízením.  Aktuálně probíhá instalace </vt:lpstr>
      <vt:lpstr>Vybavení do posilovny  v celkové částce 290 000,- Kč umístění: E34/147  Posilovací stroje ATX, Plyoboxy Lavice rovná profesionální ATX LINE Předkop a zákop - doplněk k lavicím ATX Lavice na hýžďové svaly ATX LINE Lavice benchpress ATX LINE s bezpečnost. zarážkami Výsuvné stojany na benchpress Posilovací lavice ATX multi bench Olympijské osy, zátěžové řetězy, kotouče, stojany na osy, dopadové matrace a další drobné vybavení Jednoruční činky o hmotnosti 45kg a 50 kg  Jerk Box, a další…      </vt:lpstr>
      <vt:lpstr>Gymaware  v ceně 136 000,- Kč umístění: E34/307  GymAware je zařízení pro měření síly, provádění tréninku založeného na rychlosti a sledování výkonu. </vt:lpstr>
      <vt:lpstr>Kinvent PRO Strength &amp; Conditioning Pack včetně licence na program Excellence  v ceně 430 000,- Kč umístění: D33/307  Jedná se o ucelenou sadu diagnostických přístrojů k individuálnímu posouzení silových schopností izometrického charakteru (tlakový siloměr), dynamického charakteru (duální silové desky) a goniometru. Klíčovým parametrem je transportovatelnost a bezdrátové provedení. </vt:lpstr>
      <vt:lpstr>EMOTIV FLEX 2 Gel - 32 Channel Wireless EEG Head Cap Systém včetně licence  v ceně 215 000,- Kč umístění: E34/127 (laboratoř podpory zdraví)   Mobilní EEG zařízení umožňuje bezdrátové měření neurofyziologických hodnot, konkrétně elektrické aktivity mozku. To přináší nové možnosti pro měření v laboratoři i dynamických podmínkách reálného prostředí. </vt:lpstr>
      <vt:lpstr>Fotobiomodulační Led Panel -Set Pro Sport Pulse  v ceně 130 000,- Kč umístění: E34/128 (laboratoř Fyzioterapie)  Praktický set umožňuje efektivní a pohodlnou aplikaci celotělové terapie, kde LED panel Pulse1500 exceluje v řešení nejen zdravotních potíží, ale stále častěji je také součástí regenerace a terapie po úrazech u špičkových sportovců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Pořízené vybavení z projektu</dc:title>
  <dc:creator>Katarína Peterková</dc:creator>
  <cp:lastModifiedBy>Roman Drga</cp:lastModifiedBy>
  <cp:revision>16</cp:revision>
  <dcterms:created xsi:type="dcterms:W3CDTF">2024-09-09T08:39:51Z</dcterms:created>
  <dcterms:modified xsi:type="dcterms:W3CDTF">2024-09-20T07:39:08Z</dcterms:modified>
</cp:coreProperties>
</file>