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  <a:srgbClr val="9FE6FF"/>
    <a:srgbClr val="6DD9F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12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004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/>
              <a:t>Studijní obor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4800" dirty="0"/>
              <a:t>Management sportu</a:t>
            </a:r>
            <a:r>
              <a:rPr lang="cs-CZ" dirty="0"/>
              <a:t/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</a:t>
            </a:r>
            <a:r>
              <a:rPr lang="cs-CZ" dirty="0" smtClean="0"/>
              <a:t>2017/2018: </a:t>
            </a:r>
            <a:r>
              <a:rPr lang="cs-CZ" dirty="0"/>
              <a:t>MAN </a:t>
            </a:r>
            <a:r>
              <a:rPr lang="cs-CZ" dirty="0" err="1"/>
              <a:t>NMgr</a:t>
            </a:r>
            <a:r>
              <a:rPr lang="cs-CZ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dirty="0"/>
              <a:t>Prezenční forma</a:t>
            </a:r>
          </a:p>
          <a:p>
            <a:pPr>
              <a:buClr>
                <a:srgbClr val="0070C0"/>
              </a:buClr>
            </a:pPr>
            <a:endParaRPr lang="cs-CZ" dirty="0" smtClean="0"/>
          </a:p>
          <a:p>
            <a:pPr>
              <a:buClr>
                <a:srgbClr val="0070C0"/>
              </a:buClr>
            </a:pPr>
            <a:endParaRPr lang="cs-CZ" dirty="0" smtClean="0"/>
          </a:p>
          <a:p>
            <a:pPr>
              <a:buClr>
                <a:srgbClr val="0070C0"/>
              </a:buClr>
            </a:pPr>
            <a:endParaRPr lang="cs-CZ" dirty="0" smtClean="0"/>
          </a:p>
          <a:p>
            <a:pPr>
              <a:buClr>
                <a:srgbClr val="0070C0"/>
              </a:buClr>
            </a:pPr>
            <a:endParaRPr lang="cs-CZ" dirty="0" smtClean="0"/>
          </a:p>
          <a:p>
            <a:pPr>
              <a:buClr>
                <a:srgbClr val="0070C0"/>
              </a:buClr>
            </a:pPr>
            <a:r>
              <a:rPr lang="cs-CZ" dirty="0" smtClean="0"/>
              <a:t>Kombinovaná forma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41799"/>
              </p:ext>
            </p:extLst>
          </p:nvPr>
        </p:nvGraphicFramePr>
        <p:xfrm>
          <a:off x="1261450" y="2628271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přihlášek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Přijato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E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Zapsáno ke studiu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86122"/>
              </p:ext>
            </p:extLst>
          </p:nvPr>
        </p:nvGraphicFramePr>
        <p:xfrm>
          <a:off x="1214674" y="482675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přihlášek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Přijato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E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F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Zapsáno ke studiu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30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absolventů </a:t>
            </a:r>
            <a:r>
              <a:rPr lang="cs-CZ" dirty="0" err="1" smtClean="0"/>
              <a:t>NMgr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Uplatnění absolventů na středních až TOP </a:t>
            </a:r>
            <a:r>
              <a:rPr lang="cs-CZ" altLang="cs-CZ" sz="2000" b="1" dirty="0"/>
              <a:t>manažerských</a:t>
            </a:r>
            <a:r>
              <a:rPr lang="cs-CZ" altLang="cs-CZ" sz="2000" dirty="0"/>
              <a:t> pozicích ve sportovních organizacích ziskově i neziskově orientovaných, v oblasti všech stupňů veřejné správy, v komunální rekreaci, v cestovním ruchu, v soukromých sportovních a volnočasových zařízeních, ale také jako projektový či personální manažer v těchto organizacích apod.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Možnost absolvování rigorózní zkoušky a získání titulu PhDr. před jménem.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Možnost přechodu do doktorského studia oboru </a:t>
            </a:r>
            <a:r>
              <a:rPr lang="cs-CZ" altLang="cs-CZ" sz="2000" dirty="0" err="1"/>
              <a:t>Kinantropologie</a:t>
            </a:r>
            <a:r>
              <a:rPr lang="cs-CZ" altLang="cs-CZ" sz="2000" dirty="0"/>
              <a:t> na FSpS a získání titulu Ph.D. za jménem.</a:t>
            </a:r>
          </a:p>
          <a:p>
            <a:pPr>
              <a:buClr>
                <a:srgbClr val="0070C0"/>
              </a:buClr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703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vaše dotazy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pic>
        <p:nvPicPr>
          <p:cNvPr id="6" name="Picture 2" descr="E:\Vnější vztahy_Foto_FSpS\foto_propagace_rektorat (P.Hudcova)\FOTO\Galavečer\IMG_32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463531" y="2017713"/>
            <a:ext cx="6174075" cy="4114800"/>
          </a:xfrm>
          <a:prstGeom prst="rect">
            <a:avLst/>
          </a:prstGeom>
          <a:noFill/>
          <a:effectLst>
            <a:softEdge rad="63500"/>
          </a:effectLst>
          <a:extLst/>
        </p:spPr>
      </p:pic>
    </p:spTree>
    <p:extLst>
      <p:ext uri="{BB962C8B-B14F-4D97-AF65-F5344CB8AC3E}">
        <p14:creationId xmlns:p14="http://schemas.microsoft.com/office/powerpoint/2010/main" val="636901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sportu (MAN) Bc.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13903" y="1999425"/>
            <a:ext cx="8082321" cy="4114800"/>
          </a:xfrm>
        </p:spPr>
        <p:txBody>
          <a:bodyPr/>
          <a:lstStyle/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Mezifakultní studium s Ekonomicko-správní fakultou MU</a:t>
            </a: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Délka studia: 3 roky</a:t>
            </a: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Forma studia: prezenční i kombinovaná</a:t>
            </a: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Garant studijního oboru: </a:t>
            </a:r>
            <a:r>
              <a:rPr lang="cs-CZ" altLang="cs-CZ" sz="2000" dirty="0" smtClean="0">
                <a:solidFill>
                  <a:srgbClr val="000000"/>
                </a:solidFill>
              </a:rPr>
              <a:t>Mgr. Oldřich Racek, Ph.D.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Oborová katedra:  Katedra společenských věd a managementu sportu</a:t>
            </a: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Vedoucí katedry: Mgr. Milena Strachová, Ph.D.</a:t>
            </a:r>
          </a:p>
          <a:p>
            <a:pPr marL="449262" fontAlgn="auto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Koordinátor oboru MAN na ESF: Ing. Marek Pavlík, Ph.D.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 mezifakultního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7921179" cy="4114800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Studium probíhá střídavě v prostorách FSpS v Univerzitním kampusu Bohunice a v prostorách ESF v budově Lipová 41 A.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V bakalářském studiu absolvuje student na ESF 9 předmětů v rozsahu 52 kreditů, což činí </a:t>
            </a:r>
            <a:r>
              <a:rPr lang="cs-CZ" altLang="cs-CZ" sz="2000" dirty="0" smtClean="0"/>
              <a:t>29 % </a:t>
            </a:r>
            <a:r>
              <a:rPr lang="cs-CZ" altLang="cs-CZ" sz="2000" dirty="0"/>
              <a:t>z povinných 180 kreditů.</a:t>
            </a:r>
          </a:p>
          <a:p>
            <a:pPr>
              <a:buClr>
                <a:srgbClr val="0070C0"/>
              </a:buClr>
            </a:pPr>
            <a:r>
              <a:rPr lang="cs-CZ" altLang="cs-CZ" sz="2000" dirty="0" smtClean="0"/>
              <a:t>Pro </a:t>
            </a:r>
            <a:r>
              <a:rPr lang="cs-CZ" altLang="cs-CZ" sz="2000" dirty="0"/>
              <a:t>předměty studované na ESF platí pravidla pro studium, rozvrh </a:t>
            </a:r>
            <a:r>
              <a:rPr lang="cs-CZ" altLang="cs-CZ" sz="2000" dirty="0" smtClean="0"/>
              <a:t>a </a:t>
            </a:r>
            <a:r>
              <a:rPr lang="cs-CZ" altLang="cs-CZ" sz="2000" dirty="0"/>
              <a:t>ukončení předmětů stanovená na ESF.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Některé předměty ESF jsou koncipovány výhradně pro studenty jiných fakult (př. Základy managementu). Ostatní předměty jsou společné pro všechny studenty.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441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zkouška (MAN) </a:t>
            </a:r>
            <a:r>
              <a:rPr lang="cs-CZ" dirty="0" smtClean="0"/>
              <a:t>Bc.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cs-CZ" altLang="cs-CZ" dirty="0" smtClean="0">
                <a:solidFill>
                  <a:srgbClr val="00287D"/>
                </a:solidFill>
              </a:rPr>
              <a:t>40 % </a:t>
            </a:r>
            <a:r>
              <a:rPr lang="cs-CZ" altLang="cs-CZ" b="1" dirty="0">
                <a:solidFill>
                  <a:srgbClr val="00287D"/>
                </a:solidFill>
              </a:rPr>
              <a:t>Praktická přijímací </a:t>
            </a:r>
            <a:r>
              <a:rPr lang="cs-CZ" altLang="cs-CZ" b="1" dirty="0" smtClean="0">
                <a:solidFill>
                  <a:srgbClr val="00287D"/>
                </a:solidFill>
              </a:rPr>
              <a:t>zkouška</a:t>
            </a:r>
          </a:p>
          <a:p>
            <a:pPr lvl="1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cs-CZ" altLang="cs-CZ" sz="2000" dirty="0" err="1" smtClean="0">
                <a:solidFill>
                  <a:srgbClr val="000000"/>
                </a:solidFill>
              </a:rPr>
              <a:t>Jacíkův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celostní motorický </a:t>
            </a:r>
            <a:r>
              <a:rPr lang="cs-CZ" altLang="cs-CZ" sz="2000" dirty="0" smtClean="0">
                <a:solidFill>
                  <a:srgbClr val="000000"/>
                </a:solidFill>
              </a:rPr>
              <a:t>test</a:t>
            </a:r>
          </a:p>
          <a:p>
            <a:pPr lvl="1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Basketbal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lvl="1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max</a:t>
            </a:r>
            <a:r>
              <a:rPr lang="cs-CZ" altLang="cs-CZ" sz="2000" dirty="0">
                <a:solidFill>
                  <a:srgbClr val="000000"/>
                </a:solidFill>
              </a:rPr>
              <a:t>. 20 bodů</a:t>
            </a:r>
          </a:p>
          <a:p>
            <a:pPr marL="182880" indent="-182880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defRPr/>
            </a:pPr>
            <a:endParaRPr lang="cs-CZ" altLang="cs-CZ" sz="2000" dirty="0">
              <a:solidFill>
                <a:srgbClr val="000000"/>
              </a:solidFill>
            </a:endParaRPr>
          </a:p>
          <a:p>
            <a:pPr marL="182880" lvl="1" indent="-182880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Pct val="100000"/>
              <a:defRPr/>
            </a:pPr>
            <a:r>
              <a:rPr lang="cs-CZ" altLang="cs-CZ" dirty="0" smtClean="0">
                <a:solidFill>
                  <a:srgbClr val="00287D"/>
                </a:solidFill>
              </a:rPr>
              <a:t> 60 % </a:t>
            </a:r>
            <a:r>
              <a:rPr lang="cs-CZ" altLang="cs-CZ" b="1" dirty="0" smtClean="0">
                <a:solidFill>
                  <a:srgbClr val="00287D"/>
                </a:solidFill>
              </a:rPr>
              <a:t>Oborový test</a:t>
            </a:r>
          </a:p>
          <a:p>
            <a:pPr marL="715963" lvl="2" indent="-342900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percentil </a:t>
            </a:r>
            <a:r>
              <a:rPr lang="cs-CZ" altLang="cs-CZ" sz="2000" dirty="0" smtClean="0">
                <a:solidFill>
                  <a:srgbClr val="000000"/>
                </a:solidFill>
              </a:rPr>
              <a:t>*0,30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marL="715963" lvl="2" indent="-342900" fontAlgn="auto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max</a:t>
            </a:r>
            <a:r>
              <a:rPr lang="cs-CZ" altLang="cs-CZ" sz="2000" dirty="0">
                <a:solidFill>
                  <a:srgbClr val="000000"/>
                </a:solidFill>
              </a:rPr>
              <a:t>. 30 bodů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683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uplatnění absolventů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 fontAlgn="auto">
              <a:spcBef>
                <a:spcPts val="325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cs-CZ" altLang="cs-CZ" sz="2000" dirty="0" smtClean="0">
                <a:solidFill>
                  <a:srgbClr val="000000"/>
                </a:solidFill>
              </a:rPr>
              <a:t>V </a:t>
            </a:r>
            <a:r>
              <a:rPr lang="cs-CZ" altLang="cs-CZ" sz="2000" dirty="0">
                <a:solidFill>
                  <a:srgbClr val="000000"/>
                </a:solidFill>
              </a:rPr>
              <a:t>oblasti managementu a marketingu sportovních </a:t>
            </a:r>
            <a:r>
              <a:rPr lang="cs-CZ" altLang="cs-CZ" sz="2000" dirty="0" smtClean="0">
                <a:solidFill>
                  <a:srgbClr val="000000"/>
                </a:solidFill>
              </a:rPr>
              <a:t>organizací</a:t>
            </a:r>
            <a:r>
              <a:rPr lang="cs-CZ" altLang="cs-CZ" sz="2000" dirty="0">
                <a:solidFill>
                  <a:srgbClr val="000000"/>
                </a:solidFill>
              </a:rPr>
              <a:t>, klubů a tělovýchovných jednot.</a:t>
            </a:r>
          </a:p>
          <a:p>
            <a:pPr marL="342900" lvl="1" indent="-342900" fontAlgn="auto">
              <a:spcBef>
                <a:spcPts val="325"/>
              </a:spcBef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Ve státní správě a samosprávě a při komunikaci s veřejností.</a:t>
            </a:r>
          </a:p>
          <a:p>
            <a:pPr marL="342900" lvl="1" indent="-342900" fontAlgn="auto">
              <a:spcBef>
                <a:spcPts val="325"/>
              </a:spcBef>
              <a:spcAft>
                <a:spcPts val="600"/>
              </a:spcAft>
              <a:buClr>
                <a:srgbClr val="0070C0"/>
              </a:buClr>
              <a:buSzPct val="100000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V cestovním ruchu se zaměřením na sportovní aktivity.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6" name="Picture 2" descr="E:\Vnější vztahy_Foto_FSpS\foto_propagace_rektorat (P.Hudcova)\FOTO\Speciální den otevřených dveří 2013\IMG_2659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2798" y="3574407"/>
            <a:ext cx="4155112" cy="2616049"/>
          </a:xfrm>
          <a:prstGeom prst="rect">
            <a:avLst/>
          </a:prstGeom>
          <a:noFill/>
          <a:effectLst>
            <a:softEdge rad="63500"/>
          </a:effectLst>
          <a:extLst/>
        </p:spPr>
      </p:pic>
    </p:spTree>
    <p:extLst>
      <p:ext uri="{BB962C8B-B14F-4D97-AF65-F5344CB8AC3E}">
        <p14:creationId xmlns:p14="http://schemas.microsoft.com/office/powerpoint/2010/main" val="91417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 </a:t>
            </a:r>
            <a:r>
              <a:rPr lang="cs-CZ" dirty="0" smtClean="0"/>
              <a:t>2017/2018</a:t>
            </a:r>
            <a:r>
              <a:rPr lang="cs-CZ" dirty="0" smtClean="0"/>
              <a:t>: </a:t>
            </a:r>
            <a:r>
              <a:rPr lang="cs-CZ" dirty="0"/>
              <a:t>MAN </a:t>
            </a:r>
            <a:r>
              <a:rPr lang="cs-CZ" dirty="0" smtClean="0"/>
              <a:t>Bc.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dirty="0"/>
              <a:t>Prezenční </a:t>
            </a:r>
            <a:r>
              <a:rPr lang="cs-CZ" dirty="0" smtClean="0"/>
              <a:t>forma</a:t>
            </a:r>
          </a:p>
          <a:p>
            <a:pPr>
              <a:buClr>
                <a:srgbClr val="0070C0"/>
              </a:buClr>
            </a:pPr>
            <a:endParaRPr lang="cs-CZ" dirty="0"/>
          </a:p>
          <a:p>
            <a:pPr>
              <a:buClr>
                <a:srgbClr val="0070C0"/>
              </a:buClr>
            </a:pPr>
            <a:endParaRPr lang="cs-CZ" dirty="0"/>
          </a:p>
          <a:p>
            <a:pPr>
              <a:buClr>
                <a:srgbClr val="0070C0"/>
              </a:buClr>
            </a:pPr>
            <a:endParaRPr lang="cs-CZ" dirty="0" smtClean="0"/>
          </a:p>
          <a:p>
            <a:pPr>
              <a:buClr>
                <a:srgbClr val="0070C0"/>
              </a:buClr>
            </a:pPr>
            <a:r>
              <a:rPr lang="cs-CZ" dirty="0" smtClean="0"/>
              <a:t>Kombinovaná forma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146682"/>
              </p:ext>
            </p:extLst>
          </p:nvPr>
        </p:nvGraphicFramePr>
        <p:xfrm>
          <a:off x="1179968" y="2474866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přihlášek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359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Přijato</a:t>
                      </a:r>
                      <a:endParaRPr lang="cs-CZ" dirty="0"/>
                    </a:p>
                  </a:txBody>
                  <a:tcPr>
                    <a:solidFill>
                      <a:srgbClr val="9FE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71</a:t>
                      </a:r>
                      <a:endParaRPr lang="cs-CZ" dirty="0"/>
                    </a:p>
                  </a:txBody>
                  <a:tcPr>
                    <a:solidFill>
                      <a:srgbClr val="9F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Zapsáno ke studiu</a:t>
                      </a:r>
                      <a:endParaRPr lang="cs-CZ" dirty="0"/>
                    </a:p>
                  </a:txBody>
                  <a:tcPr>
                    <a:solidFill>
                      <a:srgbClr val="D9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</a:t>
                      </a:r>
                      <a:endParaRPr lang="cs-CZ" dirty="0"/>
                    </a:p>
                  </a:txBody>
                  <a:tcPr>
                    <a:solidFill>
                      <a:srgbClr val="D9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243727"/>
              </p:ext>
            </p:extLst>
          </p:nvPr>
        </p:nvGraphicFramePr>
        <p:xfrm>
          <a:off x="1169405" y="4410799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přihlášek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D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Přijato</a:t>
                      </a:r>
                      <a:endParaRPr lang="cs-CZ" dirty="0"/>
                    </a:p>
                  </a:txBody>
                  <a:tcPr>
                    <a:solidFill>
                      <a:srgbClr val="9FE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</a:t>
                      </a:r>
                      <a:endParaRPr lang="cs-CZ" dirty="0"/>
                    </a:p>
                  </a:txBody>
                  <a:tcPr>
                    <a:solidFill>
                      <a:srgbClr val="9F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Zapsáno ke studiu</a:t>
                      </a:r>
                      <a:endParaRPr lang="cs-CZ" dirty="0"/>
                    </a:p>
                  </a:txBody>
                  <a:tcPr>
                    <a:solidFill>
                      <a:srgbClr val="D9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</a:t>
                      </a:r>
                      <a:endParaRPr lang="cs-CZ" dirty="0"/>
                    </a:p>
                  </a:txBody>
                  <a:tcPr>
                    <a:solidFill>
                      <a:srgbClr val="D9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763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sportu (MAN) N Mgr.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Mezifakultní studium s Ekonomicko-správní fakultou MU</a:t>
            </a:r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Délka studia: 2 roky</a:t>
            </a:r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Forma studia: prezenční i kombinovaná</a:t>
            </a:r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Garant studijního oboru: doc. Ing. Jiří Novotný, CSc.</a:t>
            </a:r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Oborová katedra: Katedra společenských věd a </a:t>
            </a:r>
            <a:r>
              <a:rPr lang="cs-CZ" altLang="cs-CZ" sz="2000" dirty="0" smtClean="0"/>
              <a:t>managementu 	sportu</a:t>
            </a:r>
            <a:endParaRPr lang="cs-CZ" altLang="cs-CZ" sz="2000" dirty="0"/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Vedoucí katedry:  Mgr. Milena Strachová, Ph.D.</a:t>
            </a:r>
          </a:p>
          <a:p>
            <a:pPr marL="186055" fontAlgn="auto">
              <a:lnSpc>
                <a:spcPct val="93000"/>
              </a:lnSpc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Koordinátor oboru MAN na ESF: Ing. Marek Pavlík, Ph.D.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119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 mezifakultního studia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cs-CZ" altLang="cs-CZ" sz="2000" dirty="0"/>
              <a:t>Studium probíhá střídavě v prostorách FSpS v Univerzitním kampusu Bohunice a v prostorách ESF v budově Lipová 41 A.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V N Mgr studiu absolvuje student na ESF jen čtyři předměty, případně šest předmětů, pokud si vybere téma závěrečné práce na ESF.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Pro předměty studované na ESF platí pravidla pro studium, rozvrh a ukončení předmětů stanovená na ESF.</a:t>
            </a:r>
          </a:p>
          <a:p>
            <a:pPr>
              <a:buClr>
                <a:srgbClr val="0070C0"/>
              </a:buClr>
            </a:pPr>
            <a:r>
              <a:rPr lang="cs-CZ" altLang="cs-CZ" sz="2000" dirty="0"/>
              <a:t>Jeden předmět ESF je koncipován výhradně pro studenty jiných fakult (Účetnictví a daně v neziskovém sektoru). Ostatní předměty ESF jsou společné pro všechny studenty.</a:t>
            </a:r>
          </a:p>
          <a:p>
            <a:pPr>
              <a:buClr>
                <a:srgbClr val="0070C0"/>
              </a:buClr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8929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zkouška (MAN) </a:t>
            </a:r>
            <a:r>
              <a:rPr lang="cs-CZ" dirty="0" err="1"/>
              <a:t>NMgr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90281"/>
            <a:ext cx="8082321" cy="4114800"/>
          </a:xfrm>
        </p:spPr>
        <p:txBody>
          <a:bodyPr/>
          <a:lstStyle/>
          <a:p>
            <a:pPr marL="117475" lvl="1" indent="0" fontAlgn="auto">
              <a:lnSpc>
                <a:spcPct val="93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altLang="cs-CZ" dirty="0"/>
          </a:p>
          <a:p>
            <a:pPr>
              <a:lnSpc>
                <a:spcPct val="93000"/>
              </a:lnSpc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b="1" dirty="0" smtClean="0"/>
              <a:t>Písemný oborový </a:t>
            </a:r>
            <a:r>
              <a:rPr lang="cs-CZ" altLang="cs-CZ" sz="2000" b="1" dirty="0"/>
              <a:t>test MAN z </a:t>
            </a:r>
            <a:r>
              <a:rPr lang="cs-CZ" altLang="cs-CZ" sz="2000" b="1" dirty="0" smtClean="0"/>
              <a:t>okruhů:</a:t>
            </a:r>
            <a:endParaRPr lang="cs-CZ" altLang="cs-CZ" sz="2000" b="1" dirty="0"/>
          </a:p>
          <a:p>
            <a:pPr lvl="1">
              <a:buClr>
                <a:srgbClr val="0070C0"/>
              </a:buClr>
              <a:defRPr/>
            </a:pPr>
            <a:r>
              <a:rPr lang="cs-CZ" sz="2000" dirty="0"/>
              <a:t>Marketing a management se zaměřením na sport</a:t>
            </a:r>
          </a:p>
          <a:p>
            <a:pPr lvl="1">
              <a:buClr>
                <a:srgbClr val="0070C0"/>
              </a:buClr>
              <a:defRPr/>
            </a:pPr>
            <a:r>
              <a:rPr lang="cs-CZ" sz="2000" dirty="0"/>
              <a:t>Ekonomika organizací, finanční řízení podniku a veřejná ekonomie</a:t>
            </a:r>
          </a:p>
          <a:p>
            <a:pPr lvl="1">
              <a:buClr>
                <a:srgbClr val="0070C0"/>
              </a:buClr>
              <a:defRPr/>
            </a:pPr>
            <a:r>
              <a:rPr lang="cs-CZ" sz="2000" dirty="0"/>
              <a:t>Základy společenských věd</a:t>
            </a:r>
          </a:p>
          <a:p>
            <a:pPr lvl="1">
              <a:buClr>
                <a:srgbClr val="0070C0"/>
              </a:buClr>
              <a:defRPr/>
            </a:pPr>
            <a:r>
              <a:rPr lang="cs-CZ" sz="2000" dirty="0"/>
              <a:t>Teorie tělesné výchovy a sportu</a:t>
            </a:r>
          </a:p>
          <a:p>
            <a:pPr lvl="1">
              <a:buClr>
                <a:srgbClr val="0070C0"/>
              </a:buClr>
              <a:defRPr/>
            </a:pPr>
            <a:r>
              <a:rPr lang="cs-CZ" sz="2000" dirty="0"/>
              <a:t>Lékařsko-biologické vědy</a:t>
            </a:r>
          </a:p>
          <a:p>
            <a:pPr fontAlgn="auto">
              <a:lnSpc>
                <a:spcPct val="93000"/>
              </a:lnSpc>
              <a:spcAft>
                <a:spcPts val="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altLang="cs-CZ" sz="2000" dirty="0"/>
          </a:p>
          <a:p>
            <a:pPr fontAlgn="auto">
              <a:lnSpc>
                <a:spcPct val="93000"/>
              </a:lnSpc>
              <a:spcAft>
                <a:spcPts val="0"/>
              </a:spcAft>
              <a:buClr>
                <a:srgbClr val="0070C0"/>
              </a:buClr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000" dirty="0"/>
              <a:t>Testy vychází z okruhů státních závěrečných zkoušek   	bakalářského studia.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72575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fsps_sablona_4×3_cz</Template>
  <TotalTime>1681</TotalTime>
  <Words>437</Words>
  <Application>Microsoft Office PowerPoint</Application>
  <PresentationFormat>Předvádění na obrazovce (4:3)</PresentationFormat>
  <Paragraphs>105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Studijní obor  Management sportu </vt:lpstr>
      <vt:lpstr>Management sportu (MAN) Bc.</vt:lpstr>
      <vt:lpstr>Charakteristika  mezifakultního studia</vt:lpstr>
      <vt:lpstr>Přijímací zkouška (MAN) Bc.</vt:lpstr>
      <vt:lpstr>Možná uplatnění absolventů</vt:lpstr>
      <vt:lpstr>Statistika  2017/2018: MAN Bc.</vt:lpstr>
      <vt:lpstr>Management sportu (MAN) N Mgr.</vt:lpstr>
      <vt:lpstr>Charakteristika  mezifakultního studia</vt:lpstr>
      <vt:lpstr>Přijímací zkouška (MAN) NMgr.</vt:lpstr>
      <vt:lpstr>Statistika 2017/2018: MAN NMgr. </vt:lpstr>
      <vt:lpstr>Uplatnění absolventů NMgr.</vt:lpstr>
      <vt:lpstr>Prostor pro vaše dotazy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Wlodarczyk</dc:creator>
  <cp:lastModifiedBy>Iva Kašíková</cp:lastModifiedBy>
  <cp:revision>19</cp:revision>
  <cp:lastPrinted>1601-01-01T00:00:00Z</cp:lastPrinted>
  <dcterms:created xsi:type="dcterms:W3CDTF">2016-01-12T13:12:16Z</dcterms:created>
  <dcterms:modified xsi:type="dcterms:W3CDTF">2018-01-25T06:52:31Z</dcterms:modified>
</cp:coreProperties>
</file>