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51"/>
  </p:notesMasterIdLst>
  <p:handoutMasterIdLst>
    <p:handoutMasterId r:id="rId52"/>
  </p:handoutMasterIdLst>
  <p:sldIdLst>
    <p:sldId id="265" r:id="rId2"/>
    <p:sldId id="381" r:id="rId3"/>
    <p:sldId id="382" r:id="rId4"/>
    <p:sldId id="383" r:id="rId5"/>
    <p:sldId id="319" r:id="rId6"/>
    <p:sldId id="320" r:id="rId7"/>
    <p:sldId id="321" r:id="rId8"/>
    <p:sldId id="325" r:id="rId9"/>
    <p:sldId id="324" r:id="rId10"/>
    <p:sldId id="326" r:id="rId11"/>
    <p:sldId id="327" r:id="rId12"/>
    <p:sldId id="391" r:id="rId13"/>
    <p:sldId id="356" r:id="rId14"/>
    <p:sldId id="328" r:id="rId15"/>
    <p:sldId id="329" r:id="rId16"/>
    <p:sldId id="380" r:id="rId17"/>
    <p:sldId id="330" r:id="rId18"/>
    <p:sldId id="331" r:id="rId19"/>
    <p:sldId id="332" r:id="rId20"/>
    <p:sldId id="333" r:id="rId21"/>
    <p:sldId id="334" r:id="rId22"/>
    <p:sldId id="335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84" r:id="rId34"/>
    <p:sldId id="385" r:id="rId35"/>
    <p:sldId id="386" r:id="rId36"/>
    <p:sldId id="387" r:id="rId37"/>
    <p:sldId id="388" r:id="rId38"/>
    <p:sldId id="389" r:id="rId39"/>
    <p:sldId id="390" r:id="rId40"/>
    <p:sldId id="376" r:id="rId41"/>
    <p:sldId id="358" r:id="rId42"/>
    <p:sldId id="359" r:id="rId43"/>
    <p:sldId id="361" r:id="rId44"/>
    <p:sldId id="363" r:id="rId45"/>
    <p:sldId id="362" r:id="rId46"/>
    <p:sldId id="364" r:id="rId47"/>
    <p:sldId id="379" r:id="rId48"/>
    <p:sldId id="353" r:id="rId49"/>
    <p:sldId id="377" r:id="rId50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02" autoAdjust="0"/>
    <p:restoredTop sz="95380" autoAdjust="0"/>
  </p:normalViewPr>
  <p:slideViewPr>
    <p:cSldViewPr snapToGrid="0">
      <p:cViewPr varScale="1">
        <p:scale>
          <a:sx n="104" d="100"/>
          <a:sy n="104" d="100"/>
        </p:scale>
        <p:origin x="144" y="16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892"/>
        <p:guide pos="3688"/>
        <p:guide pos="3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text -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3999" y="6228000"/>
            <a:ext cx="304797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pPr algn="l"/>
            <a:fld id="{0DE708CC-0C3F-4567-9698-B54C0F35BD31}" type="slidenum">
              <a:rPr lang="cs-CZ" altLang="cs-CZ" smtClean="0"/>
              <a:pPr algn="l"/>
              <a:t>‹#›</a:t>
            </a:fld>
            <a:endParaRPr lang="cs-CZ" alt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4E9C526-F9E2-493E-8E4A-29B7948639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8797" y="1871999"/>
            <a:ext cx="3312000" cy="3960000"/>
          </a:xfrm>
        </p:spPr>
        <p:txBody>
          <a:bodyPr/>
          <a:lstStyle>
            <a:lvl1pPr>
              <a:lnSpc>
                <a:spcPts val="2300"/>
              </a:lnSpc>
              <a:defRPr sz="2000">
                <a:solidFill>
                  <a:schemeClr val="tx2"/>
                </a:solidFill>
              </a:defRPr>
            </a:lvl1pPr>
            <a:lvl2pPr>
              <a:lnSpc>
                <a:spcPts val="2300"/>
              </a:lnSpc>
              <a:defRPr sz="2000">
                <a:solidFill>
                  <a:schemeClr val="tx2"/>
                </a:solidFill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D9B1B16E-C592-4760-9D83-22FA9763E6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01" y="1872000"/>
            <a:ext cx="7153200" cy="3960000"/>
          </a:xfrm>
        </p:spPr>
        <p:txBody>
          <a:bodyPr numCol="2" spcCol="28800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600FB58D-598D-4588-A1F6-D6BA04F89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052AF5FE-F020-4775-A5D1-07BD66BDF4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452437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AFE9D3A-5688-42C1-9DB9-75301B260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6133286"/>
            <a:ext cx="1137898" cy="5984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 – 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3005999"/>
            <a:ext cx="11361600" cy="180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55DC671-29B6-435A-8E2C-26F718525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30299"/>
            <a:ext cx="2028018" cy="10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 – negativ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5C13AB4-C60C-41BB-A80B-0F32B6CA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3005999"/>
            <a:ext cx="11361600" cy="1800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20181"/>
            <a:ext cx="2015124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58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 –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5C13AB4-C60C-41BB-A80B-0F32B6CA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3005999"/>
            <a:ext cx="11361600" cy="1800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12FF874-29FF-486E-B04E-9FCD380AA2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20181"/>
            <a:ext cx="2015124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02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957" y="2477312"/>
            <a:ext cx="5672086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07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DOD 2020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80B5F-6CA8-4A65-BB18-317727FCAE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654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DOD 2020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872000"/>
            <a:ext cx="10753200" cy="3960000"/>
          </a:xfrm>
        </p:spPr>
        <p:txBody>
          <a:bodyPr lIns="0" tIns="0" rIns="0" bIns="0" numCol="2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4B48F090-61A9-44A1-AD2B-810270EA5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452437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524152A-BAC7-401F-986F-4699509D2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6133286"/>
            <a:ext cx="1137898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obrázky text -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870713"/>
            <a:ext cx="3311525" cy="2052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DOD 2020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500001"/>
            <a:ext cx="3312000" cy="1332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4B48F090-61A9-44A1-AD2B-810270EA5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452437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500001"/>
            <a:ext cx="3312000" cy="1332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500000"/>
            <a:ext cx="3312000" cy="133200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68000"/>
            <a:ext cx="3311525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68000"/>
            <a:ext cx="3311525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68000"/>
            <a:ext cx="3311525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870713"/>
            <a:ext cx="3311525" cy="2052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870713"/>
            <a:ext cx="3311525" cy="2052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D07C37F9-A4FA-452B-B0D7-7A975D5715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6133286"/>
            <a:ext cx="1137898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obrázky text - čty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DOD 2020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500001"/>
            <a:ext cx="2520000" cy="1332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4B48F090-61A9-44A1-AD2B-810270EA5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452437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870712"/>
            <a:ext cx="2520000" cy="250024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text 5">
            <a:extLst>
              <a:ext uri="{FF2B5EF4-FFF2-40B4-BE49-F238E27FC236}">
                <a16:creationId xmlns:a16="http://schemas.microsoft.com/office/drawing/2014/main" id="{9AA65E3F-0195-4D36-8526-0CE1096786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52003" y="4500001"/>
            <a:ext cx="2520000" cy="1332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Zástupný symbol pro obsah 12">
            <a:extLst>
              <a:ext uri="{FF2B5EF4-FFF2-40B4-BE49-F238E27FC236}">
                <a16:creationId xmlns:a16="http://schemas.microsoft.com/office/drawing/2014/main" id="{838FFA5A-2B52-4640-999A-0FA707EA2135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952003" y="1870712"/>
            <a:ext cx="2520000" cy="250024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text 5">
            <a:extLst>
              <a:ext uri="{FF2B5EF4-FFF2-40B4-BE49-F238E27FC236}">
                <a16:creationId xmlns:a16="http://schemas.microsoft.com/office/drawing/2014/main" id="{5C10658A-98D8-4556-87CE-64E54F171B3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59537" y="4500001"/>
            <a:ext cx="2520000" cy="1332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Zástupný symbol pro obsah 12">
            <a:extLst>
              <a:ext uri="{FF2B5EF4-FFF2-40B4-BE49-F238E27FC236}">
                <a16:creationId xmlns:a16="http://schemas.microsoft.com/office/drawing/2014/main" id="{68E7CFC0-159E-4EF0-9E07-70CA5454E32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459537" y="1870712"/>
            <a:ext cx="2520000" cy="250024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B0153366-7BB7-41A8-92B2-286A307A4C6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12465" y="4500001"/>
            <a:ext cx="2520000" cy="1332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Zástupný symbol pro obsah 12">
            <a:extLst>
              <a:ext uri="{FF2B5EF4-FFF2-40B4-BE49-F238E27FC236}">
                <a16:creationId xmlns:a16="http://schemas.microsoft.com/office/drawing/2014/main" id="{6206BCD2-CB4B-4872-B733-6E6D82EBEAF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212465" y="1870712"/>
            <a:ext cx="2520000" cy="250024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0B602E1-6FFD-4673-99E3-927B0CD41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6133286"/>
            <a:ext cx="1137898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07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obrázek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871999"/>
            <a:ext cx="5218413" cy="3690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DOD 2020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2863" y="1872000"/>
            <a:ext cx="5220000" cy="3960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4B48F090-61A9-44A1-AD2B-810270EA5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452437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700408"/>
            <a:ext cx="5218412" cy="131591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CD7005B-EC11-4385-95A6-36DF3CF11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6133286"/>
            <a:ext cx="1137898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DOD 2020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720000"/>
            <a:ext cx="10753200" cy="5112000"/>
          </a:xfrm>
        </p:spPr>
        <p:txBody>
          <a:bodyPr lIns="0" tIns="0" rIns="0" bIns="0" numCol="2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636F120-F4CF-4035-97DC-0D5461F0E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6133286"/>
            <a:ext cx="1137898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12">
            <a:extLst>
              <a:ext uri="{FF2B5EF4-FFF2-40B4-BE49-F238E27FC236}">
                <a16:creationId xmlns:a16="http://schemas.microsoft.com/office/drawing/2014/main" id="{6AC77FAA-7A24-4042-9EC0-03189B9567D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719999"/>
            <a:ext cx="5218413" cy="482476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DOD 2020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5">
            <a:extLst>
              <a:ext uri="{FF2B5EF4-FFF2-40B4-BE49-F238E27FC236}">
                <a16:creationId xmlns:a16="http://schemas.microsoft.com/office/drawing/2014/main" id="{01B2AE5E-5079-489F-B918-D5D9F938E9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2863" y="719999"/>
            <a:ext cx="5220000" cy="5111999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13">
            <a:extLst>
              <a:ext uri="{FF2B5EF4-FFF2-40B4-BE49-F238E27FC236}">
                <a16:creationId xmlns:a16="http://schemas.microsoft.com/office/drawing/2014/main" id="{56D7E9DF-7CA0-41ED-B50E-DAFFDA4ABC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700408"/>
            <a:ext cx="5218412" cy="131591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BE8647D-7464-4AFD-A1DB-01F2E3AE45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6133286"/>
            <a:ext cx="1137898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DOD 2020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7DF6D39-42D5-42F2-87A3-0EA64AEB3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6133286"/>
            <a:ext cx="1137898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872000"/>
            <a:ext cx="10753200" cy="3960000"/>
          </a:xfrm>
          <a:prstGeom prst="rect">
            <a:avLst/>
          </a:prstGeom>
        </p:spPr>
        <p:txBody>
          <a:bodyPr/>
          <a:lstStyle>
            <a:lvl1pPr marL="252000" indent="-180000"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/>
            </a:lvl1pPr>
            <a:lvl2pPr marL="504000" indent="-180000">
              <a:buClr>
                <a:schemeClr val="tx2"/>
              </a:buClr>
              <a:buFont typeface="Arial" panose="020B0604020202020204" pitchFamily="34" charset="0"/>
              <a:buChar char="̶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DOD 2020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452437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6133286"/>
            <a:ext cx="1137898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cs-CZ" altLang="cs-CZ" sz="10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306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6" r:id="rId2"/>
    <p:sldLayoutId id="2147483673" r:id="rId3"/>
    <p:sldLayoutId id="2147483682" r:id="rId4"/>
    <p:sldLayoutId id="2147483674" r:id="rId5"/>
    <p:sldLayoutId id="2147483675" r:id="rId6"/>
    <p:sldLayoutId id="2147483676" r:id="rId7"/>
    <p:sldLayoutId id="2147483677" r:id="rId8"/>
    <p:sldLayoutId id="2147483661" r:id="rId9"/>
    <p:sldLayoutId id="2147483678" r:id="rId10"/>
    <p:sldLayoutId id="2147483679" r:id="rId11"/>
    <p:sldLayoutId id="2147483681" r:id="rId12"/>
    <p:sldLayoutId id="2147483680" r:id="rId13"/>
    <p:sldLayoutId id="214748368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llowmasaryk.cz/" TargetMode="External"/><Relationship Id="rId2" Type="http://schemas.openxmlformats.org/officeDocument/2006/relationships/hyperlink" Target="https://www.topuniversities.com/university-rankings-articles/qs-best-student-cities/top-10-student-cities-according-students-2019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is.muni.cz/prihlaska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is.muni.cz/obchod/fakulta/fsps/aktual_CZV/#pripravka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tl.cz/mapa-pracovist/" TargetMode="External"/><Relationship Id="rId2" Type="http://schemas.openxmlformats.org/officeDocument/2006/relationships/hyperlink" Target="http://www.fsps.muni.cz/uchazeci/bc-studium/LP-965.html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hyperlink" Target="https://www.fsps.muni.cz/sportlab/nabidka-sluzeb/ambulance-telovychovneho-lekarstvi/standardni-sportovni-prohlidka-telovychovnym-lekarem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is.muni.cz/prihlaska" TargetMode="Externa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videos/search?q=welcome+erasmus&amp;qs=PF&amp;cvid=22aa978405834d7ebdd0fd2fe4f9cb5f&amp;refig=08e4bf0ccff0468a80338bf929c396ae&amp;cc=CZ&amp;setlang=cs-CZ&amp;DAF0=1&amp;plvar=0&amp;ru=%2fsearch%3fq%3dwelcome%2berasmus%26form%3dEDGHPT%26qs%3dPF%26cvid%3d22aa978405834d7ebdd0fd2fe4f9cb5f%26refig%3d08e4bf0ccff0468a80338bf929c396ae%26cc%3dCZ%26setlang%3dcs-CZ%26DAF0%3d1%26plvar%3d0&amp;view=detail&amp;mmscn=vwrc&amp;mid=E6E606F0A9DC366029CFE6E606F0A9DC366029CF&amp;FORM=WRVORC" TargetMode="Externa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L-uwgnnTflQ" TargetMode="Externa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mailto:studijni@fsps.muni.cz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DOD 2020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2004291"/>
            <a:ext cx="11361600" cy="2801708"/>
          </a:xfrm>
        </p:spPr>
        <p:txBody>
          <a:bodyPr>
            <a:normAutofit fontScale="90000"/>
          </a:bodyPr>
          <a:lstStyle/>
          <a:p>
            <a:br>
              <a:rPr lang="cs-CZ" sz="4400" dirty="0"/>
            </a:br>
            <a:br>
              <a:rPr lang="cs-CZ" sz="4400" dirty="0"/>
            </a:br>
            <a:br>
              <a:rPr lang="cs-CZ" sz="4400" dirty="0"/>
            </a:br>
            <a:r>
              <a:rPr lang="cs-CZ" sz="5300" dirty="0"/>
              <a:t>Den otevřených dveří </a:t>
            </a:r>
            <a:br>
              <a:rPr lang="cs-CZ" sz="5300" dirty="0"/>
            </a:br>
            <a:br>
              <a:rPr lang="cs-CZ" sz="5300" dirty="0"/>
            </a:br>
            <a:r>
              <a:rPr lang="cs-CZ" sz="5300" dirty="0"/>
              <a:t>Fakulty sportovních studií MU </a:t>
            </a:r>
            <a:br>
              <a:rPr lang="cs-CZ" sz="5300" dirty="0"/>
            </a:br>
            <a:br>
              <a:rPr lang="cs-CZ" sz="5300" dirty="0"/>
            </a:br>
            <a:br>
              <a:rPr lang="cs-CZ" sz="5300" dirty="0"/>
            </a:br>
            <a:r>
              <a:rPr lang="cs-CZ" sz="5300" dirty="0"/>
              <a:t>23. ledna 2020</a:t>
            </a:r>
          </a:p>
        </p:txBody>
      </p:sp>
    </p:spTree>
    <p:extLst>
      <p:ext uri="{BB962C8B-B14F-4D97-AF65-F5344CB8AC3E}">
        <p14:creationId xmlns:p14="http://schemas.microsoft.com/office/powerpoint/2010/main" val="476335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720000" y="1872000"/>
            <a:ext cx="10753200" cy="3960000"/>
          </a:xfrm>
        </p:spPr>
        <p:txBody>
          <a:bodyPr/>
          <a:lstStyle/>
          <a:p>
            <a:pPr marL="7200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600" b="1" dirty="0">
                <a:cs typeface="Arial" pitchFamily="34" charset="0"/>
              </a:rPr>
              <a:t>Absolventi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–"/>
            </a:pPr>
            <a:r>
              <a:rPr lang="cs-CZ" sz="1400" dirty="0"/>
              <a:t>Mgr. Jaroslav Soukup -  biatlon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–"/>
            </a:pPr>
            <a:r>
              <a:rPr lang="cs-CZ" sz="1400" dirty="0"/>
              <a:t>Mgr. Martin Verner - plavání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–"/>
            </a:pPr>
            <a:r>
              <a:rPr lang="cs-CZ" sz="1400" dirty="0"/>
              <a:t>Mgr. Tomáš </a:t>
            </a:r>
            <a:r>
              <a:rPr lang="cs-CZ" sz="1400" dirty="0" err="1"/>
              <a:t>Bábek</a:t>
            </a:r>
            <a:r>
              <a:rPr lang="cs-CZ" sz="1400" dirty="0"/>
              <a:t> – dráhová cyklistika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–"/>
            </a:pPr>
            <a:r>
              <a:rPr lang="cs-CZ" sz="1400" dirty="0"/>
              <a:t>Mgr. Jessica </a:t>
            </a:r>
            <a:r>
              <a:rPr lang="cs-CZ" sz="1400" dirty="0" err="1"/>
              <a:t>Jislová</a:t>
            </a:r>
            <a:r>
              <a:rPr lang="cs-CZ" sz="1400" dirty="0"/>
              <a:t> – biatlon – nominace na ZOH 2018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–"/>
            </a:pPr>
            <a:r>
              <a:rPr lang="cs-CZ" sz="1400" dirty="0"/>
              <a:t>Mgr. Eva </a:t>
            </a:r>
            <a:r>
              <a:rPr lang="cs-CZ" sz="1400" dirty="0" err="1"/>
              <a:t>Puskarčíková</a:t>
            </a:r>
            <a:r>
              <a:rPr lang="cs-CZ" sz="1400" dirty="0"/>
              <a:t> – biatlon – nominace na ZOH 2018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–"/>
            </a:pPr>
            <a:r>
              <a:rPr lang="cs-CZ" sz="1400" dirty="0"/>
              <a:t>Mgr. Jakub Tomeček - sportovní střelba nominace na Tokio 2020</a:t>
            </a:r>
          </a:p>
          <a:p>
            <a:pPr marL="72000" indent="0">
              <a:lnSpc>
                <a:spcPct val="90000"/>
              </a:lnSpc>
              <a:spcAft>
                <a:spcPts val="600"/>
              </a:spcAft>
              <a:buNone/>
            </a:pPr>
            <a:endParaRPr lang="cs-CZ" sz="1400" dirty="0"/>
          </a:p>
          <a:p>
            <a:pPr marL="7200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600" b="1" dirty="0">
                <a:cs typeface="Arial" pitchFamily="34" charset="0"/>
              </a:rPr>
              <a:t>Studenti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Bc. Michal Krčmář – biatlon, 2. místo na ZOH 2018</a:t>
            </a:r>
          </a:p>
          <a:p>
            <a:pPr>
              <a:spcAft>
                <a:spcPts val="300"/>
              </a:spcAft>
            </a:pPr>
            <a:r>
              <a:rPr lang="cs-CZ" sz="1400" dirty="0"/>
              <a:t>Adam Václavík – biatlon, 2. místo Zimní univerziáda Krasnojarsk 2019</a:t>
            </a:r>
          </a:p>
          <a:p>
            <a:pPr>
              <a:spcAft>
                <a:spcPts val="300"/>
              </a:spcAft>
            </a:pPr>
            <a:r>
              <a:rPr lang="cs-CZ" sz="1400" dirty="0"/>
              <a:t>Monika </a:t>
            </a:r>
            <a:r>
              <a:rPr lang="cs-CZ" sz="1400" dirty="0" err="1"/>
              <a:t>Chochlíková</a:t>
            </a:r>
            <a:r>
              <a:rPr lang="cs-CZ" sz="1400" dirty="0"/>
              <a:t> – thajský box - 3. místo na MS, kickbox – 1. m. univerziáda ME (K1) 2019</a:t>
            </a:r>
          </a:p>
          <a:p>
            <a:pPr>
              <a:spcAft>
                <a:spcPts val="300"/>
              </a:spcAft>
            </a:pPr>
            <a:r>
              <a:rPr lang="cs-CZ" sz="1400" dirty="0"/>
              <a:t>Bc. Jan Kubičík – snowboarding – nominace na ZOH 2018</a:t>
            </a:r>
          </a:p>
          <a:p>
            <a:pPr>
              <a:spcAft>
                <a:spcPts val="300"/>
              </a:spcAft>
            </a:pPr>
            <a:r>
              <a:rPr lang="cs-CZ" sz="1400" dirty="0">
                <a:cs typeface="Arial" pitchFamily="34" charset="0"/>
              </a:rPr>
              <a:t>Ondřej Teplý </a:t>
            </a:r>
            <a:r>
              <a:rPr lang="cs-CZ" sz="1400" dirty="0"/>
              <a:t>–</a:t>
            </a:r>
            <a:r>
              <a:rPr lang="cs-CZ" sz="1400" dirty="0">
                <a:cs typeface="Arial" pitchFamily="34" charset="0"/>
              </a:rPr>
              <a:t> jachting, </a:t>
            </a:r>
            <a:r>
              <a:rPr lang="cs-CZ" dirty="0"/>
              <a:t>8. místo světový pohár (26 lodí), Miami 2019</a:t>
            </a:r>
            <a:endParaRPr lang="cs-CZ" sz="1400" dirty="0">
              <a:cs typeface="Arial" pitchFamily="34" charset="0"/>
            </a:endParaRPr>
          </a:p>
          <a:p>
            <a:pPr>
              <a:spcAft>
                <a:spcPts val="300"/>
              </a:spcAft>
            </a:pPr>
            <a:r>
              <a:rPr lang="cs-CZ" sz="1400" dirty="0">
                <a:cs typeface="Arial" pitchFamily="34" charset="0"/>
              </a:rPr>
              <a:t>Lucie Brázdová – sportovní střelba, 1. místo Světová univerziáda Neapol, 2019</a:t>
            </a:r>
          </a:p>
          <a:p>
            <a:pPr>
              <a:spcAft>
                <a:spcPts val="300"/>
              </a:spcAft>
            </a:pPr>
            <a:r>
              <a:rPr lang="cs-CZ" sz="1400" dirty="0">
                <a:cs typeface="Arial" pitchFamily="34" charset="0"/>
              </a:rPr>
              <a:t>Bc. Martin Tuček – 400 m překážek, nominace a účast na ME 2019 v Berlíně</a:t>
            </a:r>
          </a:p>
          <a:p>
            <a:pPr marL="72000" indent="0">
              <a:spcAft>
                <a:spcPts val="300"/>
              </a:spcAft>
              <a:buNone/>
            </a:pPr>
            <a:endParaRPr lang="cs-CZ" sz="1400" dirty="0">
              <a:cs typeface="Arial" pitchFamily="34" charset="0"/>
            </a:endParaRPr>
          </a:p>
          <a:p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DOD 2020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3200" b="1" dirty="0"/>
              <a:t>Reprezentanti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8" r="17546" b="14675"/>
          <a:stretch/>
        </p:blipFill>
        <p:spPr>
          <a:xfrm>
            <a:off x="8640000" y="3040674"/>
            <a:ext cx="3481012" cy="28633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7470C7-D070-4545-8278-A2E5C7537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648000"/>
            <a:ext cx="3481012" cy="232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27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1400" dirty="0"/>
              <a:t>Ples Sportovců</a:t>
            </a:r>
          </a:p>
          <a:p>
            <a:pPr>
              <a:lnSpc>
                <a:spcPct val="100000"/>
              </a:lnSpc>
            </a:pPr>
            <a:r>
              <a:rPr lang="cs-CZ" sz="1400" dirty="0"/>
              <a:t>CAMPUS DAY</a:t>
            </a:r>
          </a:p>
          <a:p>
            <a:pPr>
              <a:lnSpc>
                <a:spcPct val="100000"/>
              </a:lnSpc>
            </a:pPr>
            <a:r>
              <a:rPr lang="cs-CZ" sz="1400" dirty="0"/>
              <a:t>Pohybové skladby</a:t>
            </a:r>
          </a:p>
          <a:p>
            <a:pPr>
              <a:lnSpc>
                <a:spcPct val="100000"/>
              </a:lnSpc>
            </a:pPr>
            <a:r>
              <a:rPr lang="cs-CZ" sz="1400" dirty="0"/>
              <a:t>Grilování děkanů</a:t>
            </a:r>
          </a:p>
          <a:p>
            <a:pPr>
              <a:lnSpc>
                <a:spcPct val="100000"/>
              </a:lnSpc>
            </a:pPr>
            <a:r>
              <a:rPr lang="cs-CZ" sz="1400" dirty="0"/>
              <a:t>Běh o pohár děkana</a:t>
            </a:r>
          </a:p>
          <a:p>
            <a:pPr>
              <a:lnSpc>
                <a:spcPct val="100000"/>
              </a:lnSpc>
            </a:pPr>
            <a:r>
              <a:rPr lang="cs-CZ" sz="1400" dirty="0"/>
              <a:t>Noc vědců</a:t>
            </a:r>
          </a:p>
          <a:p>
            <a:pPr>
              <a:lnSpc>
                <a:spcPct val="100000"/>
              </a:lnSpc>
            </a:pPr>
            <a:r>
              <a:rPr lang="cs-CZ" sz="1400" dirty="0" err="1"/>
              <a:t>Meziročníkový</a:t>
            </a:r>
            <a:r>
              <a:rPr lang="cs-CZ" sz="1400" dirty="0"/>
              <a:t> sportovní turnaj</a:t>
            </a:r>
          </a:p>
          <a:p>
            <a:pPr>
              <a:lnSpc>
                <a:spcPct val="100000"/>
              </a:lnSpc>
            </a:pPr>
            <a:r>
              <a:rPr lang="cs-CZ" sz="1400" dirty="0"/>
              <a:t>Odborné přednášky </a:t>
            </a:r>
          </a:p>
          <a:p>
            <a:pPr>
              <a:lnSpc>
                <a:spcPct val="100000"/>
              </a:lnSpc>
            </a:pPr>
            <a:r>
              <a:rPr lang="cs-CZ" sz="1400" dirty="0"/>
              <a:t>International </a:t>
            </a:r>
            <a:r>
              <a:rPr lang="cs-CZ" sz="1400" dirty="0" err="1"/>
              <a:t>Summer</a:t>
            </a:r>
            <a:r>
              <a:rPr lang="cs-CZ" sz="1400" dirty="0"/>
              <a:t> </a:t>
            </a:r>
            <a:r>
              <a:rPr lang="cs-CZ" sz="1400" dirty="0" err="1"/>
              <a:t>Schools</a:t>
            </a:r>
            <a:endParaRPr lang="cs-CZ" sz="1400" dirty="0"/>
          </a:p>
          <a:p>
            <a:pPr>
              <a:lnSpc>
                <a:spcPct val="100000"/>
              </a:lnSpc>
            </a:pPr>
            <a:endParaRPr lang="cs-CZ" sz="14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400" b="1" dirty="0"/>
              <a:t>Akce podpořené dobrovolníky z FSpS: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–"/>
            </a:pPr>
            <a:r>
              <a:rPr lang="cs-CZ" sz="1400" dirty="0"/>
              <a:t>Světový pohár v biatlonu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–"/>
            </a:pPr>
            <a:r>
              <a:rPr lang="cs-CZ" sz="1400" dirty="0"/>
              <a:t>Světový pohár v cyklistice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–"/>
            </a:pPr>
            <a:r>
              <a:rPr lang="cs-CZ" sz="1400" dirty="0"/>
              <a:t>Akademická mistrovství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4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400" b="1" dirty="0"/>
              <a:t>Akce organizované studentským spolkem FUKS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–"/>
            </a:pPr>
            <a:r>
              <a:rPr lang="cs-CZ" sz="1400" dirty="0"/>
              <a:t>Turnaj ve volejbalu, florbalu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–"/>
            </a:pPr>
            <a:r>
              <a:rPr lang="cs-CZ" sz="1400" dirty="0"/>
              <a:t>Duch Vánoc</a:t>
            </a:r>
          </a:p>
          <a:p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Akce pořádané na </a:t>
            </a:r>
            <a:r>
              <a:rPr lang="cs-CZ" sz="3200" b="1" dirty="0" err="1"/>
              <a:t>FSpS</a:t>
            </a:r>
            <a:r>
              <a:rPr lang="cs-CZ" sz="3200" b="1" dirty="0"/>
              <a:t> 2019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070429A-9174-45AD-B0B2-331A1B5710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252" y="639249"/>
            <a:ext cx="3618375" cy="506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34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B91E8FD9-FF3C-4885-A1A2-F916E3E82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6. místo </a:t>
            </a:r>
            <a:r>
              <a:rPr lang="cs-CZ" dirty="0"/>
              <a:t>v </a:t>
            </a:r>
            <a:r>
              <a:rPr lang="en-US" dirty="0"/>
              <a:t>Top 10 Student Cities According to Students in 2019</a:t>
            </a:r>
            <a:r>
              <a:rPr lang="cs-CZ" dirty="0"/>
              <a:t> - </a:t>
            </a:r>
            <a:r>
              <a:rPr lang="cs-CZ" dirty="0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https://www.topuniversities.com/university-rankings-articles/qs-best-student-cities/top-10-student-cities-according-students-2019</a:t>
            </a:r>
            <a:endParaRPr lang="cs-CZ" dirty="0">
              <a:solidFill>
                <a:srgbClr val="0000DC"/>
              </a:solidFill>
            </a:endParaRPr>
          </a:p>
          <a:p>
            <a:r>
              <a:rPr lang="cs-CZ" dirty="0"/>
              <a:t>Projděte si našeho studentského průvodce vesmírem MUNIVERSE na</a:t>
            </a:r>
            <a:r>
              <a:rPr lang="cs-CZ" dirty="0">
                <a:solidFill>
                  <a:srgbClr val="0000DC"/>
                </a:solidFill>
              </a:rPr>
              <a:t> </a:t>
            </a:r>
            <a:r>
              <a:rPr lang="cs-CZ" u="sng" dirty="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www.followmasaryk.cz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DD4A193-504F-4A6C-8A83-B1D2208F9F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DOD 2020</a:t>
            </a:r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C749DD-23CE-43DD-83EC-DF0D46446D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62851355-98E9-40D8-8FDB-C558C7A2A0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Studentské město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F19AE22-EF2B-434F-8787-1EA8213C2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BRNO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7DB3C88E-70CA-49BF-920E-ED53F1230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180" y="2720691"/>
            <a:ext cx="3309309" cy="3309309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A7FAD03-E3A7-40B5-AC46-A57376862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765" y="2720691"/>
            <a:ext cx="3309309" cy="3309309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6D5B5DB8-3DED-4CDE-9CBE-A2A6ACD8D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96" y="2720691"/>
            <a:ext cx="3309308" cy="330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15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000" y="2607733"/>
            <a:ext cx="11361600" cy="1642534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cs-CZ" dirty="0"/>
              <a:t>Přijímací řízení</a:t>
            </a:r>
            <a:br>
              <a:rPr lang="cs-CZ" dirty="0"/>
            </a:br>
            <a:br>
              <a:rPr lang="cs-CZ" dirty="0"/>
            </a:br>
            <a:r>
              <a:rPr lang="cs-CZ" dirty="0"/>
              <a:t>Mgr. Zora Poppová, </a:t>
            </a:r>
            <a:br>
              <a:rPr lang="cs-CZ" dirty="0"/>
            </a:br>
            <a:r>
              <a:rPr lang="cs-CZ" dirty="0"/>
              <a:t>studijní referentka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8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87855" y="2019300"/>
            <a:ext cx="10753200" cy="39600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>
                <a:cs typeface="Arial" pitchFamily="34" charset="0"/>
              </a:rPr>
              <a:t>podávání přihlášek do </a:t>
            </a:r>
            <a:r>
              <a:rPr lang="cs-CZ" sz="2000" b="1" dirty="0">
                <a:cs typeface="Arial" pitchFamily="34" charset="0"/>
              </a:rPr>
              <a:t>29. 2. 2020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>
                <a:cs typeface="Arial" pitchFamily="34" charset="0"/>
              </a:rPr>
              <a:t>elektronicky: 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  <a:hlinkClick r:id="rId2"/>
              </a:rPr>
              <a:t>http://is.muni.cz/prihlaska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>
                <a:cs typeface="Arial" pitchFamily="34" charset="0"/>
              </a:rPr>
              <a:t>poplatek za přihlášku 650,- Kč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>
                <a:cs typeface="Arial" pitchFamily="34" charset="0"/>
              </a:rPr>
              <a:t>posudek tělovýchovného lékaře odevzdat do </a:t>
            </a:r>
            <a:r>
              <a:rPr lang="cs-CZ" sz="2000" b="1" dirty="0">
                <a:cs typeface="Arial" pitchFamily="34" charset="0"/>
              </a:rPr>
              <a:t>31. 3. 2020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>
                <a:cs typeface="Arial" pitchFamily="34" charset="0"/>
              </a:rPr>
              <a:t>na</a:t>
            </a:r>
            <a:r>
              <a:rPr lang="cs-CZ" sz="2000" b="1" dirty="0">
                <a:cs typeface="Arial" pitchFamily="34" charset="0"/>
              </a:rPr>
              <a:t> </a:t>
            </a:r>
            <a:r>
              <a:rPr lang="cs-CZ" sz="2000" dirty="0">
                <a:cs typeface="Arial" pitchFamily="34" charset="0"/>
              </a:rPr>
              <a:t>1 přihlášku je možno zvolit až 3 prioritní studijní plány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Bakalářské studium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8" t="-76211" r="-174799" b="28890"/>
          <a:stretch/>
        </p:blipFill>
        <p:spPr>
          <a:xfrm>
            <a:off x="6797963" y="2214836"/>
            <a:ext cx="4943091" cy="34852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E71086F-F136-42AD-BAA8-40169141F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319" y="528526"/>
            <a:ext cx="3645736" cy="517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5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715962" y="2030896"/>
            <a:ext cx="10753200" cy="4449103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 dirty="0">
                <a:cs typeface="Arial" pitchFamily="34" charset="0"/>
              </a:rPr>
              <a:t>Specializace ve zdravotnictví – obor Fyzioterapie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 dirty="0">
                <a:cs typeface="Arial" pitchFamily="34" charset="0"/>
              </a:rPr>
              <a:t>Osobní a kondiční trenér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 dirty="0">
                <a:cs typeface="Arial" pitchFamily="34" charset="0"/>
              </a:rPr>
              <a:t>Tělesná výchova a sport :</a:t>
            </a:r>
            <a:endParaRPr lang="cs-CZ" sz="1400" dirty="0"/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specializace </a:t>
            </a:r>
            <a:r>
              <a:rPr lang="cs-CZ" sz="1800" b="1" dirty="0"/>
              <a:t>Management sportu</a:t>
            </a:r>
            <a:r>
              <a:rPr lang="cs-CZ" sz="1800" dirty="0"/>
              <a:t> (MAN) ve spolupráci s ESF MU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specializace </a:t>
            </a:r>
            <a:r>
              <a:rPr lang="cs-CZ" sz="1800" b="1" dirty="0"/>
              <a:t>Regenerace a výživa ve sportu</a:t>
            </a:r>
            <a:r>
              <a:rPr lang="cs-CZ" sz="1800" dirty="0"/>
              <a:t> (RVS)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specializace </a:t>
            </a:r>
            <a:r>
              <a:rPr lang="cs-CZ" sz="1800" b="1" dirty="0"/>
              <a:t>Rozhodčí kolektivních her </a:t>
            </a:r>
            <a:r>
              <a:rPr lang="cs-CZ" sz="1800" dirty="0"/>
              <a:t>(RKH) - </a:t>
            </a:r>
            <a:r>
              <a:rPr lang="cs-CZ" dirty="0"/>
              <a:t>zaměření Basketbal, Fotbal, Florbal, Lední hokej</a:t>
            </a:r>
            <a:endParaRPr lang="cs-CZ" sz="1800" dirty="0"/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specializace </a:t>
            </a:r>
            <a:r>
              <a:rPr lang="cs-CZ" sz="1800" b="1" dirty="0"/>
              <a:t>Speciální edukace bezpečnostních složek</a:t>
            </a:r>
            <a:r>
              <a:rPr lang="cs-CZ" sz="1800" dirty="0"/>
              <a:t> (SEBS)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cs-CZ" sz="1800" dirty="0"/>
              <a:t>specializace </a:t>
            </a:r>
            <a:r>
              <a:rPr lang="cs-CZ" sz="1800" b="1" dirty="0"/>
              <a:t>Trenérství </a:t>
            </a:r>
            <a:r>
              <a:rPr lang="cs-CZ" sz="1800" dirty="0"/>
              <a:t>(TRE) - </a:t>
            </a:r>
            <a:r>
              <a:rPr lang="cs-CZ" dirty="0"/>
              <a:t>zaměření Aikido, Alpské lyžování, Atletika, Badminton, Basketbal, Běžecké lyžování, Biatlon, Box, Cyklistika, </a:t>
            </a:r>
            <a:r>
              <a:rPr lang="cs-CZ" dirty="0" err="1"/>
              <a:t>Džúdó</a:t>
            </a:r>
            <a:r>
              <a:rPr lang="cs-CZ" dirty="0"/>
              <a:t>, Fotbal, Krasobruslení, Lední hokej, Moderní gymnastika, Plavání, Sportovní gymnastika, Volejbal, Zápas</a:t>
            </a:r>
            <a:br>
              <a:rPr lang="cs-CZ" dirty="0"/>
            </a:br>
            <a:r>
              <a:rPr lang="cs-CZ" dirty="0"/>
              <a:t>Zájemci o zaměření </a:t>
            </a:r>
            <a:r>
              <a:rPr lang="cs-CZ" b="1" dirty="0"/>
              <a:t>Fitness</a:t>
            </a:r>
            <a:r>
              <a:rPr lang="cs-CZ" dirty="0"/>
              <a:t> podávají přihlášky do studijního programu Osobní a kondiční trenér.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Studijní programy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F761B41-957F-4D1D-AB6F-BEB275DED5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241" y="102609"/>
            <a:ext cx="3622827" cy="36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17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880313"/>
            <a:ext cx="10753200" cy="39600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800" b="1" dirty="0"/>
              <a:t>Aprobace s Pedagogickou fakultou: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Anglický jazyk se zaměřením na vzdělávání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Český jazyk a literatura se zaměřením na vzdělávání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Francouzský jazyk se zaměřením na vzdělávání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Fyzika se zaměřením na vzdělávání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Matematika se zaměřením na vzdělávání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Občanská výchova a základy společenských věd se zaměřením na vzdělávání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Přírodopis se zaměřením na vzdělávání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Technická a informační výchova se zaměřením na vzdělávání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Zeměpis se zaměřením na vzdělávání</a:t>
            </a:r>
          </a:p>
          <a:p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DOD 2020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Studijní programy - sdružené studium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74E1AA4-05EB-4C63-8011-AF05B41649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654" y="157020"/>
            <a:ext cx="3818151" cy="381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44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0" y="2019300"/>
            <a:ext cx="11061605" cy="3960000"/>
          </a:xfrm>
        </p:spPr>
        <p:txBody>
          <a:bodyPr/>
          <a:lstStyle/>
          <a:p>
            <a:pPr marL="324000" lvl="1" indent="0">
              <a:lnSpc>
                <a:spcPct val="150000"/>
              </a:lnSpc>
              <a:buNone/>
            </a:pPr>
            <a:r>
              <a:rPr lang="cs-CZ" sz="2000" b="1" dirty="0"/>
              <a:t>Prezenční</a:t>
            </a:r>
            <a:endParaRPr lang="cs-CZ" sz="2000" dirty="0"/>
          </a:p>
          <a:p>
            <a:pPr lvl="1">
              <a:lnSpc>
                <a:spcPct val="150000"/>
              </a:lnSpc>
            </a:pPr>
            <a:r>
              <a:rPr lang="cs-CZ" sz="2000" dirty="0"/>
              <a:t>denní studium</a:t>
            </a:r>
          </a:p>
          <a:p>
            <a:pPr lvl="1">
              <a:lnSpc>
                <a:spcPct val="150000"/>
              </a:lnSpc>
            </a:pPr>
            <a:r>
              <a:rPr lang="cs-CZ" sz="2000" dirty="0"/>
              <a:t>výuka pondělí – čtvrtek (ojediněle pátek)</a:t>
            </a:r>
          </a:p>
          <a:p>
            <a:pPr marL="324000" lvl="1" indent="0">
              <a:lnSpc>
                <a:spcPct val="150000"/>
              </a:lnSpc>
              <a:buNone/>
            </a:pPr>
            <a:endParaRPr lang="cs-CZ" sz="2000" dirty="0"/>
          </a:p>
          <a:p>
            <a:pPr marL="324000" lvl="1" indent="0">
              <a:lnSpc>
                <a:spcPct val="150000"/>
              </a:lnSpc>
              <a:buNone/>
            </a:pPr>
            <a:r>
              <a:rPr lang="cs-CZ" sz="2000" b="1" dirty="0"/>
              <a:t>Kombinovaná</a:t>
            </a:r>
            <a:endParaRPr lang="cs-CZ" sz="2000" dirty="0"/>
          </a:p>
          <a:p>
            <a:pPr lvl="1">
              <a:lnSpc>
                <a:spcPct val="150000"/>
              </a:lnSpc>
            </a:pPr>
            <a:r>
              <a:rPr lang="cs-CZ" sz="2000" dirty="0"/>
              <a:t>kombinace prezenční a distanční formy</a:t>
            </a:r>
          </a:p>
          <a:p>
            <a:pPr lvl="1">
              <a:lnSpc>
                <a:spcPct val="150000"/>
              </a:lnSpc>
            </a:pPr>
            <a:r>
              <a:rPr lang="cs-CZ" sz="2000" dirty="0"/>
              <a:t>výuka každý pátek (ojediněle víkend – zejména MS)</a:t>
            </a:r>
          </a:p>
          <a:p>
            <a:pPr>
              <a:lnSpc>
                <a:spcPct val="150000"/>
              </a:lnSpc>
              <a:buClr>
                <a:srgbClr val="002060"/>
              </a:buClr>
              <a:buSzPct val="80000"/>
            </a:pPr>
            <a:endParaRPr lang="cs-CZ" sz="16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Forma studia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8" t="-76211" r="-174799" b="28890"/>
          <a:stretch/>
        </p:blipFill>
        <p:spPr>
          <a:xfrm>
            <a:off x="6797963" y="2214836"/>
            <a:ext cx="4943091" cy="34852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C7CF9C4-0CEB-44EA-8118-07BFFFFE4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695" y="182581"/>
            <a:ext cx="4791018" cy="47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54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715962" y="2019300"/>
            <a:ext cx="11025093" cy="39600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 dirty="0">
                <a:cs typeface="Arial" pitchFamily="34" charset="0"/>
              </a:rPr>
              <a:t>Povinné kurzy</a:t>
            </a:r>
          </a:p>
          <a:p>
            <a:pPr lvl="1"/>
            <a:r>
              <a:rPr lang="cs-CZ" sz="1600" dirty="0"/>
              <a:t>Lyžování (sjezdové, běžecké)</a:t>
            </a:r>
          </a:p>
          <a:p>
            <a:pPr lvl="1"/>
            <a:r>
              <a:rPr lang="cs-CZ" sz="1600" dirty="0"/>
              <a:t>Turistiky (pěší, </a:t>
            </a:r>
            <a:r>
              <a:rPr lang="cs-CZ" sz="1600" dirty="0" err="1"/>
              <a:t>cyklo</a:t>
            </a:r>
            <a:r>
              <a:rPr lang="cs-CZ" sz="1600" dirty="0"/>
              <a:t>, vodní)</a:t>
            </a:r>
          </a:p>
          <a:p>
            <a:pPr marL="274320" lvl="1" indent="0">
              <a:buNone/>
            </a:pPr>
            <a:endParaRPr lang="cs-CZ" sz="2000" dirty="0"/>
          </a:p>
          <a:p>
            <a:pPr lvl="1"/>
            <a:r>
              <a:rPr lang="cs-CZ" sz="2000" dirty="0"/>
              <a:t>Nutno počítat s náklady na pořízení/zapůjčení výbavy, ubytování, stravu, jízdné.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Finanční náročnost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8" t="-76211" r="-174799" b="28890"/>
          <a:stretch/>
        </p:blipFill>
        <p:spPr>
          <a:xfrm>
            <a:off x="6797963" y="2214836"/>
            <a:ext cx="4943091" cy="3485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0" y="3593854"/>
            <a:ext cx="3286395" cy="246479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1490858-B606-4E01-95A3-9D7716B0BB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11" y="3593854"/>
            <a:ext cx="3698097" cy="246479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718AD50-87ED-4D61-BD3F-6487094238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524" y="3593854"/>
            <a:ext cx="3698097" cy="246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62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87855" y="2019300"/>
            <a:ext cx="10753200" cy="39600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000" dirty="0">
                <a:cs typeface="Arial" pitchFamily="34" charset="0"/>
              </a:rPr>
              <a:t>Praktická přijímací zkouška z TV: </a:t>
            </a:r>
            <a:r>
              <a:rPr lang="cs-CZ" sz="2000" b="1" dirty="0">
                <a:cs typeface="Arial" pitchFamily="34" charset="0"/>
              </a:rPr>
              <a:t>18.–19. dubna 2020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Oborové testy </a:t>
            </a:r>
            <a:r>
              <a:rPr lang="cs-CZ" sz="2000" dirty="0" err="1"/>
              <a:t>FSpS</a:t>
            </a:r>
            <a:r>
              <a:rPr lang="cs-CZ" sz="2000" dirty="0"/>
              <a:t>: 		      </a:t>
            </a:r>
            <a:r>
              <a:rPr lang="cs-CZ" sz="2000" b="1" dirty="0"/>
              <a:t>26. 4. 2020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Testy studijních předpokladů (TSP) - písemné testy </a:t>
            </a:r>
            <a:r>
              <a:rPr lang="cs-CZ" sz="2000" u="sng" dirty="0"/>
              <a:t>pouze pro sdružené studium</a:t>
            </a:r>
          </a:p>
          <a:p>
            <a:pPr marL="72000" indent="0">
              <a:lnSpc>
                <a:spcPct val="150000"/>
              </a:lnSpc>
              <a:buNone/>
            </a:pPr>
            <a:r>
              <a:rPr lang="cs-CZ" sz="2000" dirty="0"/>
              <a:t>   dle harmonogramu </a:t>
            </a:r>
            <a:r>
              <a:rPr lang="cs-CZ" sz="2000" dirty="0" err="1"/>
              <a:t>PedF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/>
              <a:t>pro studium AJ - písemný test z AJ dle harmonogramu Pedagogické fakulty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Termíny přijímacích zkoušek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389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000" y="1566184"/>
            <a:ext cx="11361600" cy="442114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400"/>
              </a:spcAft>
            </a:pPr>
            <a:r>
              <a:rPr lang="cs-CZ" sz="3100" dirty="0"/>
              <a:t>Program A11/114:</a:t>
            </a:r>
            <a:br>
              <a:rPr lang="cs-CZ" dirty="0"/>
            </a:br>
            <a:r>
              <a:rPr lang="cs-CZ" sz="2000" dirty="0"/>
              <a:t>Představení MU, FSpS  		Mgr. Tomáš Vespalec, Ph.D., proděkan pro vnější vztahy</a:t>
            </a:r>
            <a:br>
              <a:rPr lang="cs-CZ" sz="2000" dirty="0"/>
            </a:br>
            <a:r>
              <a:rPr lang="cs-CZ" sz="2000" dirty="0"/>
              <a:t>Přijímací řízení			Mgr. Zora Poppová, studijní referentka</a:t>
            </a:r>
            <a:br>
              <a:rPr lang="cs-CZ" sz="2000" dirty="0"/>
            </a:br>
            <a:r>
              <a:rPr lang="cs-CZ" sz="2000" dirty="0"/>
              <a:t>Studium v zahraničí 		Mgr. Tomáš Vespalec, Ph.D., proděkan pro vnější vztahy</a:t>
            </a:r>
            <a:br>
              <a:rPr lang="cs-CZ" sz="2000" dirty="0"/>
            </a:br>
            <a:r>
              <a:rPr lang="cs-CZ" sz="2000" dirty="0"/>
              <a:t>Studentský spolek FUKS	   	Bc. Veronika </a:t>
            </a:r>
            <a:r>
              <a:rPr lang="cs-CZ" sz="2000" dirty="0" err="1"/>
              <a:t>Faranová</a:t>
            </a:r>
            <a:br>
              <a:rPr lang="cs-CZ" sz="2000" dirty="0"/>
            </a:br>
            <a:br>
              <a:rPr lang="cs-CZ" sz="2000" dirty="0"/>
            </a:br>
            <a:r>
              <a:rPr lang="cs-CZ" sz="3100" dirty="0"/>
              <a:t>Program budova A34:</a:t>
            </a:r>
            <a:br>
              <a:rPr lang="cs-CZ" sz="2000" dirty="0">
                <a:cs typeface="Arial" pitchFamily="34" charset="0"/>
              </a:rPr>
            </a:br>
            <a:r>
              <a:rPr lang="cs-CZ" sz="2000" dirty="0">
                <a:cs typeface="Arial" pitchFamily="34" charset="0"/>
              </a:rPr>
              <a:t>Prezentace jednotlivých studijních programů/specializací</a:t>
            </a:r>
            <a:br>
              <a:rPr lang="cs-CZ" sz="2000" dirty="0">
                <a:cs typeface="Arial" pitchFamily="34" charset="0"/>
              </a:rPr>
            </a:br>
            <a:r>
              <a:rPr lang="cs-CZ" sz="2000" dirty="0">
                <a:cs typeface="Arial" pitchFamily="34" charset="0"/>
              </a:rPr>
              <a:t>Prohlídka výukových prostor, tělocvičen a laboratoří</a:t>
            </a:r>
            <a:br>
              <a:rPr lang="cs-CZ" sz="2000" dirty="0">
                <a:cs typeface="Arial" pitchFamily="34" charset="0"/>
              </a:rPr>
            </a:br>
            <a:r>
              <a:rPr lang="cs-CZ" sz="2000" dirty="0">
                <a:cs typeface="Arial" pitchFamily="34" charset="0"/>
              </a:rPr>
              <a:t>Ukázka praktických přijímacích zkoušek</a:t>
            </a:r>
            <a:br>
              <a:rPr lang="cs-CZ" sz="2000" dirty="0">
                <a:cs typeface="Arial" pitchFamily="34" charset="0"/>
              </a:rPr>
            </a:br>
            <a:br>
              <a:rPr lang="cs-CZ" sz="2000" dirty="0">
                <a:cs typeface="Arial" pitchFamily="34" charset="0"/>
              </a:rPr>
            </a:br>
            <a:br>
              <a:rPr lang="cs-CZ" sz="2000" dirty="0">
                <a:solidFill>
                  <a:srgbClr val="002060"/>
                </a:solidFill>
                <a:cs typeface="Arial" pitchFamily="34" charset="0"/>
              </a:rPr>
            </a:br>
            <a:br>
              <a:rPr lang="cs-CZ" sz="2000" dirty="0"/>
            </a:br>
            <a:br>
              <a:rPr lang="cs-CZ" sz="2000" dirty="0">
                <a:solidFill>
                  <a:srgbClr val="002060"/>
                </a:solidFill>
                <a:cs typeface="Arial" pitchFamily="34" charset="0"/>
              </a:rPr>
            </a:br>
            <a:br>
              <a:rPr lang="cs-CZ" sz="2000" dirty="0"/>
            </a:br>
            <a:endParaRPr lang="cs-CZ" sz="20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62423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87855" y="2019300"/>
            <a:ext cx="10753200" cy="39600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/>
              <a:t>Program </a:t>
            </a:r>
            <a:r>
              <a:rPr lang="cs-CZ" sz="2000" b="1" dirty="0"/>
              <a:t>Tělesná výchova a sport 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000" b="1" dirty="0"/>
              <a:t>  </a:t>
            </a:r>
            <a:r>
              <a:rPr lang="cs-CZ" sz="2000" dirty="0"/>
              <a:t>(všechny specializace)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/>
              <a:t>Program </a:t>
            </a:r>
            <a:r>
              <a:rPr lang="cs-CZ" sz="2000" b="1" dirty="0"/>
              <a:t>Osobní a kondiční trenér</a:t>
            </a:r>
            <a:endParaRPr lang="cs-CZ" sz="2000" dirty="0"/>
          </a:p>
          <a:p>
            <a:pPr marL="59490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/>
              <a:t>Plavání 100 metrů</a:t>
            </a:r>
          </a:p>
          <a:p>
            <a:pPr marL="59490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/>
              <a:t>Běh 60 m</a:t>
            </a:r>
          </a:p>
          <a:p>
            <a:pPr marL="59490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/>
              <a:t>Gymnastika</a:t>
            </a:r>
          </a:p>
          <a:p>
            <a:pPr marL="59490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/>
              <a:t>Basketbal</a:t>
            </a:r>
          </a:p>
          <a:p>
            <a:pPr marL="594900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 err="1"/>
              <a:t>Jacikův</a:t>
            </a:r>
            <a:r>
              <a:rPr lang="cs-CZ" sz="2000" dirty="0"/>
              <a:t> test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/>
              <a:t>Obor </a:t>
            </a:r>
            <a:r>
              <a:rPr lang="cs-CZ" sz="2000" b="1" dirty="0"/>
              <a:t>Fyzioterapie</a:t>
            </a:r>
            <a:r>
              <a:rPr lang="cs-CZ" sz="2000" dirty="0"/>
              <a:t>: </a:t>
            </a:r>
            <a:r>
              <a:rPr lang="cs-CZ" sz="2000" dirty="0" err="1"/>
              <a:t>Jacikův</a:t>
            </a:r>
            <a:r>
              <a:rPr lang="cs-CZ" sz="2000" dirty="0"/>
              <a:t> test</a:t>
            </a:r>
          </a:p>
          <a:p>
            <a:pPr marL="72000" indent="0">
              <a:buNone/>
            </a:pPr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Praktická přijímací zkouška z TV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5F9A70D-A3DE-4C04-BA8D-F147928635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920" y="3375888"/>
            <a:ext cx="3905118" cy="260341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CC8481A-A34B-4E91-AF03-C9C723750A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920" y="641170"/>
            <a:ext cx="3905118" cy="259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49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87855" y="2019300"/>
            <a:ext cx="10753200" cy="39600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000" b="1" dirty="0"/>
              <a:t>KURZ BIOLOGIE ČLOVĚKA PRO STUDIJNÍ OBOR FYZIOTERAPIE- </a:t>
            </a:r>
            <a:r>
              <a:rPr lang="cs-CZ" b="1" dirty="0"/>
              <a:t>21. 3. 2020</a:t>
            </a:r>
            <a:r>
              <a:rPr lang="cs-CZ" sz="2000" b="1" dirty="0"/>
              <a:t> 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000" b="1" dirty="0"/>
              <a:t>SPORTOVNÍ KURZ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GYMNASTIKA</a:t>
            </a:r>
            <a:r>
              <a:rPr lang="cs-CZ" dirty="0"/>
              <a:t>: v rozsahu 10 vyučovacích hodin </a:t>
            </a:r>
          </a:p>
          <a:p>
            <a:pPr marL="324000" lvl="1" indent="0">
              <a:lnSpc>
                <a:spcPct val="150000"/>
              </a:lnSpc>
              <a:buNone/>
            </a:pPr>
            <a:r>
              <a:rPr lang="cs-CZ" dirty="0"/>
              <a:t>		 termíny: </a:t>
            </a:r>
            <a:r>
              <a:rPr lang="cs-CZ" b="1" dirty="0"/>
              <a:t>14. 3. 2020, 15. 3. 2020, 22. 3. 2020, 4. 4. 2020, 5. 4. 2020 </a:t>
            </a:r>
            <a:endParaRPr lang="cs-CZ" dirty="0"/>
          </a:p>
          <a:p>
            <a:pPr lvl="1">
              <a:lnSpc>
                <a:spcPct val="150000"/>
              </a:lnSpc>
            </a:pPr>
            <a:r>
              <a:rPr lang="cs-CZ" b="1" dirty="0"/>
              <a:t>BASKETBAL</a:t>
            </a:r>
            <a:r>
              <a:rPr lang="cs-CZ" dirty="0"/>
              <a:t>:   v rozsahu 4 vyučovacích hodin </a:t>
            </a:r>
          </a:p>
          <a:p>
            <a:pPr marL="324000" lvl="1" indent="0">
              <a:lnSpc>
                <a:spcPct val="150000"/>
              </a:lnSpc>
              <a:buNone/>
            </a:pPr>
            <a:r>
              <a:rPr lang="cs-CZ" dirty="0"/>
              <a:t> 		 termíny: </a:t>
            </a:r>
            <a:r>
              <a:rPr lang="cs-CZ" b="1" dirty="0"/>
              <a:t>29. 3. 2020</a:t>
            </a:r>
            <a:endParaRPr lang="cs-CZ" dirty="0"/>
          </a:p>
          <a:p>
            <a:pPr>
              <a:lnSpc>
                <a:spcPct val="150000"/>
              </a:lnSpc>
            </a:pPr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Přípravné kurzy FSpS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8" t="-76211" r="-174799" b="28890"/>
          <a:stretch/>
        </p:blipFill>
        <p:spPr>
          <a:xfrm>
            <a:off x="6797963" y="2214836"/>
            <a:ext cx="4943091" cy="3485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089" y="4578894"/>
            <a:ext cx="3327420" cy="221849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87" y="4578471"/>
            <a:ext cx="3327420" cy="221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10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87855" y="2019300"/>
            <a:ext cx="10753200" cy="3960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cs-CZ" sz="2000" dirty="0">
                <a:cs typeface="Arial" pitchFamily="34" charset="0"/>
              </a:rPr>
              <a:t>Přihlášky do </a:t>
            </a:r>
            <a:r>
              <a:rPr lang="cs-CZ" sz="2000" b="1" dirty="0">
                <a:cs typeface="Arial" pitchFamily="34" charset="0"/>
              </a:rPr>
              <a:t>1. 3. 2020 </a:t>
            </a:r>
            <a:r>
              <a:rPr lang="cs-CZ" sz="2000" dirty="0">
                <a:cs typeface="Arial" pitchFamily="34" charset="0"/>
              </a:rPr>
              <a:t>přes Obchodní centrum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000" b="1" dirty="0">
                <a:solidFill>
                  <a:srgbClr val="0000DC"/>
                </a:solidFill>
                <a:hlinkClick r:id="rId2"/>
              </a:rPr>
              <a:t>https://is.muni.cz/obchod/fakulta/fsps/aktual_CZV/#pripravka</a:t>
            </a:r>
            <a:r>
              <a:rPr lang="cs-CZ" sz="2000" b="1" dirty="0">
                <a:solidFill>
                  <a:srgbClr val="0000DC"/>
                </a:solidFill>
              </a:rPr>
              <a:t> </a:t>
            </a:r>
            <a:r>
              <a:rPr lang="cs-CZ" sz="2000" dirty="0">
                <a:solidFill>
                  <a:srgbClr val="0000DC"/>
                </a:solidFill>
              </a:rPr>
              <a:t> 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000" dirty="0">
                <a:cs typeface="Arial" pitchFamily="34" charset="0"/>
              </a:rPr>
              <a:t>Více informací: Centrum celoživotního vzdělávání </a:t>
            </a:r>
          </a:p>
          <a:p>
            <a:pPr lvl="1">
              <a:lnSpc>
                <a:spcPct val="150000"/>
              </a:lnSpc>
            </a:pPr>
            <a:r>
              <a:rPr lang="cs-CZ" sz="1600" dirty="0">
                <a:cs typeface="Arial" pitchFamily="34" charset="0"/>
              </a:rPr>
              <a:t>549 49 5147 </a:t>
            </a:r>
            <a:endParaRPr lang="cs-CZ" dirty="0"/>
          </a:p>
          <a:p>
            <a:pPr lvl="1">
              <a:lnSpc>
                <a:spcPct val="150000"/>
              </a:lnSpc>
            </a:pPr>
            <a:r>
              <a:rPr lang="cs-CZ" sz="1600" dirty="0">
                <a:cs typeface="Arial" pitchFamily="34" charset="0"/>
              </a:rPr>
              <a:t>549 49 5316</a:t>
            </a:r>
          </a:p>
          <a:p>
            <a:pPr lvl="1">
              <a:lnSpc>
                <a:spcPct val="150000"/>
              </a:lnSpc>
            </a:pPr>
            <a:r>
              <a:rPr lang="cs-CZ" sz="1600" dirty="0">
                <a:cs typeface="Arial" pitchFamily="34" charset="0"/>
              </a:rPr>
              <a:t>549 494 606</a:t>
            </a:r>
          </a:p>
          <a:p>
            <a:pPr lvl="1"/>
            <a:endParaRPr lang="cs-CZ" sz="1600" dirty="0">
              <a:cs typeface="Arial" pitchFamily="34" charset="0"/>
            </a:endParaRPr>
          </a:p>
          <a:p>
            <a:pPr lvl="1"/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Přípravné kurzy FSpS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8" t="-76211" r="-174799" b="28890"/>
          <a:stretch/>
        </p:blipFill>
        <p:spPr>
          <a:xfrm>
            <a:off x="8111164" y="3280263"/>
            <a:ext cx="3576109" cy="252143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289308" y="2641518"/>
            <a:ext cx="1921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/>
              <a:t> </a:t>
            </a:r>
          </a:p>
        </p:txBody>
      </p:sp>
      <p:pic>
        <p:nvPicPr>
          <p:cNvPr id="10" name="Picture 5" descr="P103061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667" y="3647595"/>
            <a:ext cx="4321224" cy="2952477"/>
          </a:xfrm>
          <a:prstGeom prst="rect">
            <a:avLst/>
          </a:prstGeom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872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87855" y="2019300"/>
            <a:ext cx="10753200" cy="396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Uchazeč - </a:t>
            </a:r>
            <a:r>
              <a:rPr lang="cs-CZ" sz="2000" b="1" dirty="0"/>
              <a:t>kteří jsou aktivními sportovci a reprezentovali ČR v olympijských sportech na ME, MS nebo OH v období 1. 4. 2018 - 31. 3. 2020</a:t>
            </a:r>
            <a:br>
              <a:rPr lang="cs-CZ" sz="2000" b="1" dirty="0"/>
            </a:br>
            <a:r>
              <a:rPr lang="cs-CZ" sz="2000" b="1" dirty="0"/>
              <a:t>v olympijských sportech 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žádost  podat do 31. 3. 2020 v e-přihlášce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lze podat </a:t>
            </a:r>
            <a:r>
              <a:rPr lang="cs-CZ" sz="2000" b="1" dirty="0"/>
              <a:t>maximálně pro 1 přihlášku </a:t>
            </a:r>
            <a:r>
              <a:rPr lang="cs-CZ" sz="2000" dirty="0"/>
              <a:t>na FSpS MU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nelze vyhovět u oboru Fyzioterapie a sdruženém studiu!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nutno </a:t>
            </a:r>
            <a:r>
              <a:rPr lang="cs-CZ" sz="2000" b="1" dirty="0"/>
              <a:t>doložit potvrzení sportovního svazu o zařazení do reprezentace ČR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prominuto celé přijímací řízení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ale je nutno v termínu doložit potvrzení tělovýchovného lékaře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000" b="1" u="sng" dirty="0"/>
              <a:t>Bonifikace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Uchazeči specializace </a:t>
            </a:r>
            <a:r>
              <a:rPr lang="cs-CZ" sz="2000" b="1" dirty="0"/>
              <a:t>Trenérství </a:t>
            </a:r>
            <a:r>
              <a:rPr lang="cs-CZ" sz="2000" dirty="0"/>
              <a:t>mohou v e-přihlášce </a:t>
            </a:r>
            <a:r>
              <a:rPr lang="cs-CZ" sz="2000" b="1" dirty="0"/>
              <a:t>do 31. 3. 2020 </a:t>
            </a:r>
            <a:r>
              <a:rPr lang="cs-CZ" sz="2000" dirty="0"/>
              <a:t>požádat o bonifikaci ve výši 20 bodů.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Prominutí přijímacích zkoušek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04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87855" y="2019300"/>
            <a:ext cx="10753200" cy="39600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  <a:defRPr/>
            </a:pPr>
            <a:r>
              <a:rPr lang="cs-CZ" sz="2000" dirty="0">
                <a:cs typeface="Arial" pitchFamily="34" charset="0"/>
              </a:rPr>
              <a:t>povinná příloha přihlášky</a:t>
            </a:r>
          </a:p>
          <a:p>
            <a:pPr>
              <a:lnSpc>
                <a:spcPct val="100000"/>
              </a:lnSpc>
              <a:spcAft>
                <a:spcPts val="1200"/>
              </a:spcAft>
              <a:defRPr/>
            </a:pPr>
            <a:r>
              <a:rPr lang="cs-CZ" sz="2000" dirty="0">
                <a:cs typeface="Arial" pitchFamily="34" charset="0"/>
              </a:rPr>
              <a:t>vystaví </a:t>
            </a:r>
            <a:r>
              <a:rPr lang="cs-CZ" sz="2000" b="1" dirty="0">
                <a:cs typeface="Arial" pitchFamily="34" charset="0"/>
              </a:rPr>
              <a:t>tělovýchovný lékař </a:t>
            </a:r>
            <a:r>
              <a:rPr lang="cs-CZ" sz="2000" dirty="0">
                <a:cs typeface="Arial" pitchFamily="34" charset="0"/>
              </a:rPr>
              <a:t>na základě zátěžového vyšetření</a:t>
            </a:r>
          </a:p>
          <a:p>
            <a:pPr>
              <a:lnSpc>
                <a:spcPct val="100000"/>
              </a:lnSpc>
              <a:spcAft>
                <a:spcPts val="1200"/>
              </a:spcAft>
              <a:defRPr/>
            </a:pPr>
            <a:r>
              <a:rPr lang="cs-CZ" sz="2000" dirty="0">
                <a:cs typeface="Arial" pitchFamily="34" charset="0"/>
              </a:rPr>
              <a:t>na formuláři FSpS </a:t>
            </a:r>
            <a:r>
              <a:rPr lang="cs-CZ" sz="2000" b="1" dirty="0">
                <a:cs typeface="Arial" pitchFamily="34" charset="0"/>
              </a:rPr>
              <a:t>do 31. 3. 2020 </a:t>
            </a:r>
            <a:r>
              <a:rPr lang="cs-CZ" sz="2000" dirty="0">
                <a:cs typeface="Arial" pitchFamily="34" charset="0"/>
              </a:rPr>
              <a:t>naskenovat do e-přihlášky</a:t>
            </a:r>
          </a:p>
          <a:p>
            <a:pPr>
              <a:lnSpc>
                <a:spcPct val="100000"/>
              </a:lnSpc>
              <a:spcAft>
                <a:spcPts val="1200"/>
              </a:spcAft>
              <a:defRPr/>
            </a:pPr>
            <a:r>
              <a:rPr lang="cs-CZ" sz="2000" b="1" dirty="0">
                <a:cs typeface="Arial" pitchFamily="34" charset="0"/>
              </a:rPr>
              <a:t>formulář </a:t>
            </a:r>
            <a:r>
              <a:rPr lang="cs-CZ" sz="2000" dirty="0">
                <a:cs typeface="Arial" pitchFamily="34" charset="0"/>
              </a:rPr>
              <a:t>na webu FSpS: </a:t>
            </a:r>
            <a:br>
              <a:rPr lang="cs-CZ" sz="2000" dirty="0">
                <a:cs typeface="Arial" pitchFamily="34" charset="0"/>
              </a:rPr>
            </a:br>
            <a:r>
              <a:rPr lang="cs-CZ" sz="2000" dirty="0">
                <a:cs typeface="Arial" pitchFamily="34" charset="0"/>
                <a:hlinkClick r:id="rId2"/>
              </a:rPr>
              <a:t>http://www.fsps.muni.cz/uchazeci/bc-studium/LP-965.html</a:t>
            </a:r>
            <a:endParaRPr lang="cs-CZ" sz="2000" dirty="0">
              <a:cs typeface="Arial" pitchFamily="34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defRPr/>
            </a:pPr>
            <a:r>
              <a:rPr lang="cs-CZ" sz="2000" dirty="0">
                <a:cs typeface="Arial" pitchFamily="34" charset="0"/>
              </a:rPr>
              <a:t>Tělovýchovní lékaři: </a:t>
            </a:r>
            <a:r>
              <a:rPr lang="cs-CZ" sz="2000" dirty="0">
                <a:hlinkClick r:id="rId3"/>
              </a:rPr>
              <a:t>www.cstl.cz/mapa-pracovist/</a:t>
            </a:r>
            <a:r>
              <a:rPr lang="cs-CZ" sz="2000" dirty="0"/>
              <a:t> (</a:t>
            </a:r>
            <a:r>
              <a:rPr lang="cs-CZ" sz="2000" b="1" dirty="0"/>
              <a:t>zatrhněte žluté pole "Tělovýchovné lékařství (vč. posudků)"</a:t>
            </a:r>
            <a:r>
              <a:rPr lang="cs-CZ" sz="2000" dirty="0"/>
              <a:t>, ostatní volby např. poradna pro sportovce nejsou dostačující).</a:t>
            </a:r>
          </a:p>
          <a:p>
            <a:pPr>
              <a:lnSpc>
                <a:spcPct val="100000"/>
              </a:lnSpc>
              <a:spcAft>
                <a:spcPts val="1200"/>
              </a:spcAft>
              <a:defRPr/>
            </a:pPr>
            <a:r>
              <a:rPr lang="cs-CZ" sz="2000" dirty="0"/>
              <a:t>Prohlídku je možné absolvovat i na </a:t>
            </a:r>
            <a:r>
              <a:rPr lang="cs-CZ" sz="2000" dirty="0" err="1"/>
              <a:t>FSpS</a:t>
            </a:r>
            <a:r>
              <a:rPr lang="cs-CZ" sz="2000" dirty="0"/>
              <a:t> v </a:t>
            </a:r>
            <a:r>
              <a:rPr lang="cs-CZ" sz="2000" dirty="0">
                <a:hlinkClick r:id="rId4"/>
              </a:rPr>
              <a:t>Laboratořích sportovní diagnostiky</a:t>
            </a: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POZOR, na prohlídku je třeba se </a:t>
            </a:r>
            <a:r>
              <a:rPr lang="cs-CZ" sz="2000" dirty="0">
                <a:solidFill>
                  <a:srgbClr val="FF0000"/>
                </a:solidFill>
              </a:rPr>
              <a:t>s dostatečným předstihem objednat!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Posudek tělovýchovného lékaře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8" t="-76211" r="-174799" b="28890"/>
          <a:stretch/>
        </p:blipFill>
        <p:spPr>
          <a:xfrm>
            <a:off x="5854700" y="2268268"/>
            <a:ext cx="4943091" cy="34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72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87855" y="2019300"/>
            <a:ext cx="10753200" cy="3960000"/>
          </a:xfrm>
        </p:spPr>
        <p:txBody>
          <a:bodyPr/>
          <a:lstStyle/>
          <a:p>
            <a:pPr marL="342900" lvl="1" indent="-342900">
              <a:lnSpc>
                <a:spcPct val="100000"/>
              </a:lnSpc>
              <a:spcAft>
                <a:spcPts val="600"/>
              </a:spcAft>
              <a:defRPr/>
            </a:pPr>
            <a:r>
              <a:rPr lang="cs-CZ" sz="2000" b="1" dirty="0">
                <a:cs typeface="Arial" pitchFamily="34" charset="0"/>
              </a:rPr>
              <a:t>vykonání všech částí přijímacího řízení </a:t>
            </a:r>
            <a:r>
              <a:rPr lang="cs-CZ" sz="2000" dirty="0">
                <a:cs typeface="Arial" pitchFamily="34" charset="0"/>
              </a:rPr>
              <a:t>v předepsaném pořadí disciplín</a:t>
            </a: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  <a:defRPr/>
            </a:pPr>
            <a:r>
              <a:rPr lang="cs-CZ" sz="2000" dirty="0">
                <a:cs typeface="Arial" pitchFamily="34" charset="0"/>
              </a:rPr>
              <a:t>odevzdání </a:t>
            </a:r>
            <a:r>
              <a:rPr lang="cs-CZ" sz="2000" b="1" dirty="0">
                <a:cs typeface="Arial" pitchFamily="34" charset="0"/>
              </a:rPr>
              <a:t>potvrzení tělovýchovného lékaře do 31. 3. 2020 </a:t>
            </a: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  <a:defRPr/>
            </a:pPr>
            <a:r>
              <a:rPr lang="cs-CZ" sz="2000" b="1" dirty="0">
                <a:cs typeface="Arial" pitchFamily="34" charset="0"/>
              </a:rPr>
              <a:t>uchazeč ze zahraničí (mimo Slovenska) </a:t>
            </a:r>
            <a:r>
              <a:rPr lang="cs-CZ" sz="2000" dirty="0">
                <a:cs typeface="Arial" pitchFamily="34" charset="0"/>
              </a:rPr>
              <a:t>doloží do </a:t>
            </a:r>
            <a:r>
              <a:rPr lang="cs-CZ" sz="2000" b="1" dirty="0">
                <a:cs typeface="Arial" pitchFamily="34" charset="0"/>
              </a:rPr>
              <a:t>30. 4. 2020 certifikát o zkoušce z českého jazyka na úrovni B2 </a:t>
            </a:r>
          </a:p>
          <a:p>
            <a:pPr marL="617220" lvl="1" indent="-342900">
              <a:lnSpc>
                <a:spcPct val="100000"/>
              </a:lnSpc>
              <a:defRPr/>
            </a:pPr>
            <a:endParaRPr lang="cs-CZ" dirty="0"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1400"/>
              </a:spcBef>
              <a:defRPr/>
            </a:pPr>
            <a:r>
              <a:rPr lang="cs-CZ" sz="2000" b="1" dirty="0">
                <a:cs typeface="Arial" pitchFamily="34" charset="0"/>
              </a:rPr>
              <a:t>Výsledky zkoušek </a:t>
            </a:r>
            <a:r>
              <a:rPr lang="cs-CZ" sz="2000" dirty="0">
                <a:cs typeface="Arial" pitchFamily="34" charset="0"/>
              </a:rPr>
              <a:t>- pořadník sestaven na základě</a:t>
            </a:r>
          </a:p>
          <a:p>
            <a:pPr lvl="1">
              <a:lnSpc>
                <a:spcPct val="100000"/>
              </a:lnSpc>
              <a:spcBef>
                <a:spcPts val="1400"/>
              </a:spcBef>
              <a:defRPr/>
            </a:pPr>
            <a:r>
              <a:rPr lang="cs-CZ" sz="2000" dirty="0">
                <a:cs typeface="Arial" pitchFamily="34" charset="0"/>
              </a:rPr>
              <a:t>celkového bodového hodnocení přijímacích zkoušek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Kritérium pro úspěch v přijímacím řízení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3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87855" y="2019300"/>
            <a:ext cx="10753200" cy="396000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cs-CZ" sz="2000" b="1" dirty="0">
                <a:cs typeface="Arial" pitchFamily="34" charset="0"/>
              </a:rPr>
              <a:t>Dosažení úplného středního nebo úplného středního odborného vzdělání ukončené maturitou 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2000" dirty="0">
                <a:cs typeface="Arial" pitchFamily="34" charset="0"/>
              </a:rPr>
              <a:t>Úředně ověřená fotokopie maturitního vysvědčení  </a:t>
            </a:r>
          </a:p>
          <a:p>
            <a:pPr marL="274320" lvl="1" indent="0">
              <a:lnSpc>
                <a:spcPct val="100000"/>
              </a:lnSpc>
              <a:buNone/>
              <a:defRPr/>
            </a:pPr>
            <a:r>
              <a:rPr lang="cs-CZ" sz="2000" dirty="0">
                <a:cs typeface="Arial" pitchFamily="34" charset="0"/>
              </a:rPr>
              <a:t>    (odevzdává uchazeč u zápisu do studia)</a:t>
            </a:r>
          </a:p>
          <a:p>
            <a:pPr lvl="1">
              <a:lnSpc>
                <a:spcPct val="100000"/>
              </a:lnSpc>
              <a:defRPr/>
            </a:pPr>
            <a:r>
              <a:rPr lang="cs-CZ" sz="2000" dirty="0">
                <a:cs typeface="Arial" pitchFamily="34" charset="0"/>
              </a:rPr>
              <a:t>Zahraniční uchazeči (mimo Slovenska) dokládají nostrifikaci maturity vydanou Krajským úřadem ČR.</a:t>
            </a:r>
          </a:p>
          <a:p>
            <a:pPr lvl="1">
              <a:lnSpc>
                <a:spcPct val="100000"/>
              </a:lnSpc>
              <a:defRPr/>
            </a:pPr>
            <a:endParaRPr lang="cs-CZ" sz="2000" dirty="0"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000" b="1" dirty="0">
                <a:solidFill>
                  <a:srgbClr val="0000DC"/>
                </a:solidFill>
              </a:rPr>
              <a:t>Počet přijímaných v bakalářských studijních programech (max.)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Tělesná výchova a sport (všechny specializace + sdružené)   310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Specializace ve zdravotnictví – obor Fyzioterapie  25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Osobní a kondiční trenér  50</a:t>
            </a:r>
            <a:endParaRPr lang="cs-CZ" sz="2000" dirty="0">
              <a:cs typeface="Arial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5962" y="6204806"/>
            <a:ext cx="7920000" cy="252000"/>
          </a:xfrm>
        </p:spPr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Podmínky pro přijetí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8" t="-76211" r="-174799" b="28890"/>
          <a:stretch/>
        </p:blipFill>
        <p:spPr>
          <a:xfrm>
            <a:off x="5854700" y="2268268"/>
            <a:ext cx="4943091" cy="34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20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87855" y="2019300"/>
            <a:ext cx="10753200" cy="3960000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ct val="50000"/>
              </a:spcBef>
              <a:defRPr/>
            </a:pPr>
            <a:r>
              <a:rPr lang="cs-CZ" sz="1800" b="1" dirty="0">
                <a:solidFill>
                  <a:srgbClr val="FF0000"/>
                </a:solidFill>
                <a:cs typeface="Arial" pitchFamily="34" charset="0"/>
              </a:rPr>
              <a:t>nezohledňuje se </a:t>
            </a:r>
          </a:p>
          <a:p>
            <a:pPr marL="1200150" lvl="2" indent="-28575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cs typeface="Arial" pitchFamily="34" charset="0"/>
              </a:rPr>
              <a:t>výsledek maturitní zkoušky ani předchozí výsledky studia</a:t>
            </a:r>
          </a:p>
          <a:p>
            <a:pPr marL="1200150" lvl="2" indent="-28575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cs typeface="Arial" pitchFamily="34" charset="0"/>
              </a:rPr>
              <a:t>věk</a:t>
            </a:r>
          </a:p>
          <a:p>
            <a:pPr marL="1200150" lvl="2" indent="-28575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cs typeface="Arial" pitchFamily="34" charset="0"/>
              </a:rPr>
              <a:t>délka praxe</a:t>
            </a:r>
          </a:p>
          <a:p>
            <a:pPr marL="1200150" lvl="2" indent="-28575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cs typeface="Arial" pitchFamily="34" charset="0"/>
              </a:rPr>
              <a:t>trenérská činnost</a:t>
            </a:r>
          </a:p>
          <a:p>
            <a:pPr marL="1200150" lvl="2" indent="-28575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cs typeface="Arial" pitchFamily="34" charset="0"/>
              </a:rPr>
              <a:t>sportovní činnost v oblastních, okresních a krajských soutěžích </a:t>
            </a:r>
          </a:p>
          <a:p>
            <a:pPr algn="just">
              <a:lnSpc>
                <a:spcPct val="100000"/>
              </a:lnSpc>
              <a:spcBef>
                <a:spcPct val="50000"/>
              </a:spcBef>
              <a:defRPr/>
            </a:pPr>
            <a:r>
              <a:rPr lang="cs-CZ" sz="1600" dirty="0">
                <a:solidFill>
                  <a:srgbClr val="FF0000"/>
                </a:solidFill>
                <a:cs typeface="Arial" pitchFamily="34" charset="0"/>
              </a:rPr>
              <a:t>odvolání se nepodává</a:t>
            </a:r>
          </a:p>
          <a:p>
            <a:pPr lvl="1" algn="just">
              <a:lnSpc>
                <a:spcPct val="100000"/>
              </a:lnSpc>
              <a:defRPr/>
            </a:pPr>
            <a:r>
              <a:rPr lang="cs-CZ" sz="1600" dirty="0">
                <a:cs typeface="Arial" pitchFamily="34" charset="0"/>
              </a:rPr>
              <a:t>pokud se uchazeč umístil </a:t>
            </a:r>
            <a:r>
              <a:rPr lang="cs-CZ" sz="1600" b="1" dirty="0">
                <a:cs typeface="Arial" pitchFamily="34" charset="0"/>
              </a:rPr>
              <a:t>pár míst „pod čarou“ </a:t>
            </a:r>
            <a:r>
              <a:rPr lang="cs-CZ" sz="1600" dirty="0">
                <a:cs typeface="Arial" pitchFamily="34" charset="0"/>
              </a:rPr>
              <a:t>a </a:t>
            </a:r>
            <a:r>
              <a:rPr lang="cs-CZ" sz="1600" dirty="0">
                <a:solidFill>
                  <a:srgbClr val="FF0000"/>
                </a:solidFill>
                <a:cs typeface="Arial" pitchFamily="34" charset="0"/>
              </a:rPr>
              <a:t>čeká, zda se všichni přijatí zapíší </a:t>
            </a:r>
            <a:r>
              <a:rPr lang="cs-CZ" sz="1600" dirty="0">
                <a:cs typeface="Arial" pitchFamily="34" charset="0"/>
              </a:rPr>
              <a:t>(pozn.: v počtu přijatých již počítáme s tím, že se všichni nezapíší, proto je počet přijatých vyšší, než kolik požadujeme zapsaných, dobíráme do počtu zapsaných – cca 20 v každém studijním plánu)</a:t>
            </a:r>
          </a:p>
          <a:p>
            <a:pPr lvl="1" algn="just">
              <a:lnSpc>
                <a:spcPct val="100000"/>
              </a:lnSpc>
              <a:spcBef>
                <a:spcPts val="30"/>
              </a:spcBef>
              <a:defRPr/>
            </a:pPr>
            <a:r>
              <a:rPr lang="cs-CZ" sz="1600" b="1" dirty="0">
                <a:cs typeface="Arial" pitchFamily="34" charset="0"/>
              </a:rPr>
              <a:t>postup FSpS</a:t>
            </a:r>
            <a:r>
              <a:rPr lang="cs-CZ" sz="1600" dirty="0">
                <a:cs typeface="Arial" pitchFamily="34" charset="0"/>
              </a:rPr>
              <a:t>: na uvolněná místa přijímáme další uchazeče </a:t>
            </a:r>
            <a:r>
              <a:rPr lang="cs-CZ" sz="1600" b="1" dirty="0">
                <a:cs typeface="Arial" pitchFamily="34" charset="0"/>
              </a:rPr>
              <a:t>dle pořadí, </a:t>
            </a:r>
            <a:r>
              <a:rPr lang="cs-CZ" sz="1600" dirty="0">
                <a:cs typeface="Arial" pitchFamily="34" charset="0"/>
              </a:rPr>
              <a:t>uchazeče sami kontaktujeme s výzvou k zápisu (červenec)</a:t>
            </a:r>
          </a:p>
          <a:p>
            <a:pPr algn="just">
              <a:lnSpc>
                <a:spcPct val="100000"/>
              </a:lnSpc>
              <a:spcBef>
                <a:spcPct val="50000"/>
              </a:spcBef>
              <a:defRPr/>
            </a:pPr>
            <a:r>
              <a:rPr lang="cs-CZ" sz="1600" dirty="0">
                <a:cs typeface="Arial" pitchFamily="34" charset="0"/>
              </a:rPr>
              <a:t>uchazeč </a:t>
            </a:r>
            <a:r>
              <a:rPr lang="cs-CZ" sz="1600" dirty="0">
                <a:solidFill>
                  <a:srgbClr val="0070C0"/>
                </a:solidFill>
                <a:cs typeface="Arial" pitchFamily="34" charset="0"/>
              </a:rPr>
              <a:t>podává odvolání </a:t>
            </a:r>
            <a:r>
              <a:rPr lang="cs-CZ" sz="1600" dirty="0">
                <a:cs typeface="Arial" pitchFamily="34" charset="0"/>
              </a:rPr>
              <a:t>jen tehdy, pokud má reálný důvod </a:t>
            </a:r>
          </a:p>
          <a:p>
            <a:pPr marL="658813" indent="-285750" algn="just">
              <a:lnSpc>
                <a:spcPct val="100000"/>
              </a:lnSpc>
              <a:spcBef>
                <a:spcPts val="30"/>
              </a:spcBef>
              <a:buSzPct val="80000"/>
              <a:defRPr/>
            </a:pPr>
            <a:r>
              <a:rPr lang="cs-CZ" sz="1600" dirty="0">
                <a:cs typeface="Arial" pitchFamily="34" charset="0"/>
              </a:rPr>
              <a:t>např. je </a:t>
            </a:r>
            <a:r>
              <a:rPr lang="cs-CZ" sz="1600" dirty="0">
                <a:solidFill>
                  <a:srgbClr val="0070C0"/>
                </a:solidFill>
                <a:cs typeface="Arial" pitchFamily="34" charset="0"/>
              </a:rPr>
              <a:t>reprezentantem</a:t>
            </a:r>
            <a:r>
              <a:rPr lang="cs-CZ" sz="1600" dirty="0">
                <a:cs typeface="Arial" pitchFamily="34" charset="0"/>
              </a:rPr>
              <a:t> – nutno doložit </a:t>
            </a:r>
            <a:r>
              <a:rPr lang="cs-CZ" sz="1600" b="1" dirty="0">
                <a:cs typeface="Arial" pitchFamily="34" charset="0"/>
              </a:rPr>
              <a:t>potvrzením sportovního svazu o účasti na závodech na úrovni MČR, ME, MS, OH</a:t>
            </a:r>
            <a:endParaRPr lang="cs-CZ" sz="1600" dirty="0">
              <a:cs typeface="Arial" pitchFamily="34" charset="0"/>
            </a:endParaRPr>
          </a:p>
          <a:p>
            <a:pPr>
              <a:spcBef>
                <a:spcPts val="1400"/>
              </a:spcBef>
              <a:defRPr/>
            </a:pPr>
            <a:endParaRPr lang="cs-CZ" sz="1600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5962" y="6204806"/>
            <a:ext cx="7920000" cy="252000"/>
          </a:xfrm>
        </p:spPr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Odvolání proti nepřijetí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8" t="-76211" r="-174799" b="28890"/>
          <a:stretch/>
        </p:blipFill>
        <p:spPr>
          <a:xfrm>
            <a:off x="5829533" y="2268268"/>
            <a:ext cx="4943091" cy="34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91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87855" y="2019300"/>
            <a:ext cx="10753200" cy="3960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cs-CZ" sz="2000" dirty="0">
                <a:cs typeface="Arial" pitchFamily="34" charset="0"/>
              </a:rPr>
              <a:t>podávání přihlášek do </a:t>
            </a:r>
            <a:r>
              <a:rPr lang="cs-CZ" sz="2000" b="1" dirty="0">
                <a:cs typeface="Arial" pitchFamily="34" charset="0"/>
              </a:rPr>
              <a:t>1. 1.–30. 4. 2020</a:t>
            </a: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cs-CZ" sz="2000" dirty="0">
                <a:cs typeface="Arial" pitchFamily="34" charset="0"/>
              </a:rPr>
              <a:t>elektronicky: 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  <a:hlinkClick r:id="rId2"/>
              </a:rPr>
              <a:t>http://is.muni.cz/prihlaska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cs-CZ" sz="2000" dirty="0">
                <a:cs typeface="Arial" pitchFamily="34" charset="0"/>
              </a:rPr>
              <a:t>poplatek za přihlášku 650,- Kč 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cs typeface="Arial" pitchFamily="34" charset="0"/>
              </a:rPr>
              <a:t>posudek tělovýchovného lékaře </a:t>
            </a:r>
            <a:br>
              <a:rPr lang="cs-CZ" sz="2000" dirty="0">
                <a:cs typeface="Arial" pitchFamily="34" charset="0"/>
              </a:rPr>
            </a:br>
            <a:r>
              <a:rPr lang="cs-CZ" sz="2000" dirty="0">
                <a:cs typeface="Arial" pitchFamily="34" charset="0"/>
              </a:rPr>
              <a:t>odevzdat do </a:t>
            </a:r>
            <a:r>
              <a:rPr lang="cs-CZ" sz="2000" b="1" dirty="0">
                <a:cs typeface="Arial" pitchFamily="34" charset="0"/>
              </a:rPr>
              <a:t>31. 5. 2020</a:t>
            </a:r>
            <a:endParaRPr lang="cs-CZ" sz="2000" dirty="0"/>
          </a:p>
          <a:p>
            <a:pPr algn="ctr">
              <a:lnSpc>
                <a:spcPct val="100000"/>
              </a:lnSpc>
              <a:spcBef>
                <a:spcPts val="1400"/>
              </a:spcBef>
              <a:buFont typeface="Wingdings 3" pitchFamily="18" charset="2"/>
              <a:buNone/>
            </a:pPr>
            <a:endParaRPr lang="cs-CZ" sz="2000" dirty="0">
              <a:cs typeface="Arial" pitchFamily="34" charset="0"/>
            </a:endParaRPr>
          </a:p>
          <a:p>
            <a:pPr algn="ctr">
              <a:buFont typeface="Wingdings 3" pitchFamily="18" charset="2"/>
              <a:buNone/>
            </a:pPr>
            <a:endParaRPr lang="cs-CZ" sz="2000" b="1" dirty="0"/>
          </a:p>
          <a:p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Navazující magisterské studium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F8B00A-FAFD-48DB-AC81-F5AFEE5CF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43" t="25453" r="37542" b="17719"/>
          <a:stretch/>
        </p:blipFill>
        <p:spPr>
          <a:xfrm>
            <a:off x="8071790" y="378000"/>
            <a:ext cx="3669265" cy="523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39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87855" y="2019300"/>
            <a:ext cx="10753200" cy="39600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>
                <a:cs typeface="Arial" pitchFamily="34" charset="0"/>
              </a:rPr>
              <a:t>Aplikovaná sportovní edukace bezpečnostních složek </a:t>
            </a:r>
            <a:r>
              <a:rPr lang="cs-CZ" sz="1800" dirty="0">
                <a:cs typeface="Arial" pitchFamily="34" charset="0"/>
              </a:rPr>
              <a:t>(ASEBS)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>
                <a:cs typeface="Arial" pitchFamily="34" charset="0"/>
              </a:rPr>
              <a:t>Kondiční trénink a aplikovaná kineziologie (KTAK)</a:t>
            </a:r>
          </a:p>
          <a:p>
            <a:pPr lvl="1"/>
            <a:r>
              <a:rPr lang="cs-CZ" dirty="0"/>
              <a:t>Specializace </a:t>
            </a:r>
            <a:r>
              <a:rPr lang="cs-CZ" sz="1600" dirty="0">
                <a:cs typeface="Arial" pitchFamily="34" charset="0"/>
              </a:rPr>
              <a:t>Kondiční trénink (KT)</a:t>
            </a:r>
            <a:endParaRPr lang="cs-CZ" dirty="0"/>
          </a:p>
          <a:p>
            <a:pPr lvl="1"/>
            <a:r>
              <a:rPr lang="cs-CZ" dirty="0"/>
              <a:t>Specializace </a:t>
            </a:r>
            <a:r>
              <a:rPr lang="cs-CZ" sz="1600" dirty="0"/>
              <a:t>A</a:t>
            </a:r>
            <a:r>
              <a:rPr lang="cs-CZ" sz="1600" dirty="0">
                <a:cs typeface="Arial" pitchFamily="34" charset="0"/>
              </a:rPr>
              <a:t>plikovaná kineziologie (AK)</a:t>
            </a:r>
          </a:p>
          <a:p>
            <a:pPr lvl="1"/>
            <a:endParaRPr lang="cs-CZ" sz="1800" dirty="0">
              <a:cs typeface="Arial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>
                <a:cs typeface="Arial" pitchFamily="34" charset="0"/>
              </a:rPr>
              <a:t>Management sportu (MS)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>
                <a:cs typeface="Arial" pitchFamily="34" charset="0"/>
              </a:rPr>
              <a:t>Učitelství tělesné výchovy pro ZŠ a SŠ (UTV)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800" dirty="0">
                <a:cs typeface="Arial" pitchFamily="34" charset="0"/>
              </a:rPr>
              <a:t>jednooborové studium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800" dirty="0">
                <a:cs typeface="Arial" pitchFamily="34" charset="0"/>
              </a:rPr>
              <a:t>sdružené studium, aprobace: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200" dirty="0">
                <a:cs typeface="Arial" pitchFamily="34" charset="0"/>
              </a:rPr>
              <a:t>Učitelství anglického jazyka pro základní školy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200" dirty="0">
                <a:cs typeface="Arial" pitchFamily="34" charset="0"/>
              </a:rPr>
              <a:t>Učitelství matematiky pro základní školy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200" dirty="0">
                <a:cs typeface="Arial" pitchFamily="34" charset="0"/>
              </a:rPr>
              <a:t>Učitelství občanské výchovy pro základní školy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200" dirty="0">
                <a:cs typeface="Arial" pitchFamily="34" charset="0"/>
              </a:rPr>
              <a:t>Učitelství přírodopisu pro základní školy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200" dirty="0">
                <a:cs typeface="Arial" pitchFamily="34" charset="0"/>
              </a:rPr>
              <a:t>Učitelství technické a informační výchovy pro základní školy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200" dirty="0">
                <a:cs typeface="Arial" pitchFamily="34" charset="0"/>
              </a:rPr>
              <a:t>Učitelství zeměpisu pro základní školy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b="1" dirty="0"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algn="ctr">
              <a:lnSpc>
                <a:spcPct val="100000"/>
              </a:lnSpc>
              <a:spcBef>
                <a:spcPts val="1400"/>
              </a:spcBef>
              <a:buFont typeface="Wingdings 3" pitchFamily="18" charset="2"/>
              <a:buNone/>
            </a:pPr>
            <a:endParaRPr lang="cs-CZ" sz="2000" dirty="0">
              <a:cs typeface="Arial" pitchFamily="34" charset="0"/>
            </a:endParaRPr>
          </a:p>
          <a:p>
            <a:pPr algn="ctr">
              <a:buFont typeface="Wingdings 3" pitchFamily="18" charset="2"/>
              <a:buNone/>
            </a:pPr>
            <a:endParaRPr lang="cs-CZ" sz="2000" b="1" dirty="0"/>
          </a:p>
          <a:p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Studijní programy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8" t="-76211" r="-174799" b="28890"/>
          <a:stretch/>
        </p:blipFill>
        <p:spPr>
          <a:xfrm>
            <a:off x="6797964" y="2242545"/>
            <a:ext cx="4943091" cy="34852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502CC2-DC9F-45CC-A38C-BF9AC5974E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455" y="2752436"/>
            <a:ext cx="3856288" cy="385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1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000" y="2607733"/>
            <a:ext cx="11361600" cy="1642534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cs-CZ" dirty="0"/>
              <a:t>Představení MU, FSpS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Mgr. Tomáš Vespalec, Ph.D., </a:t>
            </a:r>
            <a:br>
              <a:rPr lang="cs-CZ" dirty="0"/>
            </a:br>
            <a:r>
              <a:rPr lang="cs-CZ" dirty="0"/>
              <a:t>proděkan pro vnější vztahy</a:t>
            </a:r>
            <a:br>
              <a:rPr lang="cs-CZ" dirty="0"/>
            </a:br>
            <a:r>
              <a:rPr lang="cs-CZ" dirty="0"/>
              <a:t>	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21894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87855" y="2019300"/>
            <a:ext cx="10753200" cy="3960000"/>
          </a:xfrm>
        </p:spPr>
        <p:txBody>
          <a:bodyPr/>
          <a:lstStyle/>
          <a:p>
            <a:pPr>
              <a:buClr>
                <a:srgbClr val="002060"/>
              </a:buClr>
              <a:defRPr/>
            </a:pPr>
            <a:r>
              <a:rPr lang="cs-CZ" sz="2000" b="1" dirty="0">
                <a:cs typeface="Arial" pitchFamily="34" charset="0"/>
              </a:rPr>
              <a:t>Písemná přijímací zkouška </a:t>
            </a:r>
          </a:p>
          <a:p>
            <a:pPr lvl="1">
              <a:buClr>
                <a:srgbClr val="002060"/>
              </a:buClr>
              <a:defRPr/>
            </a:pPr>
            <a:r>
              <a:rPr lang="cs-CZ" sz="1800" b="1" dirty="0">
                <a:cs typeface="Arial" pitchFamily="34" charset="0"/>
              </a:rPr>
              <a:t>20. 6. 2020</a:t>
            </a:r>
          </a:p>
          <a:p>
            <a:pPr lvl="1">
              <a:buClr>
                <a:srgbClr val="002060"/>
              </a:buClr>
              <a:defRPr/>
            </a:pPr>
            <a:r>
              <a:rPr lang="cs-CZ" sz="1800" dirty="0">
                <a:cs typeface="Arial" pitchFamily="34" charset="0"/>
              </a:rPr>
              <a:t>každý obor samostatný test</a:t>
            </a:r>
            <a:endParaRPr lang="cs-CZ" sz="1600" dirty="0">
              <a:cs typeface="Arial" pitchFamily="34" charset="0"/>
            </a:endParaRPr>
          </a:p>
          <a:p>
            <a:pPr marL="252000" lvl="1">
              <a:spcBef>
                <a:spcPts val="1400"/>
              </a:spcBef>
              <a:buClr>
                <a:srgbClr val="002060"/>
              </a:buClr>
              <a:defRPr/>
            </a:pPr>
            <a:r>
              <a:rPr lang="cs-CZ" sz="2000" b="1" dirty="0">
                <a:cs typeface="Arial" pitchFamily="34" charset="0"/>
              </a:rPr>
              <a:t>Sdružené studium UTV </a:t>
            </a:r>
          </a:p>
          <a:p>
            <a:pPr marL="948150" lvl="2" indent="-285750">
              <a:spcBef>
                <a:spcPts val="1400"/>
              </a:spcBef>
              <a:buClr>
                <a:srgbClr val="002060"/>
              </a:buClr>
              <a:buFont typeface="Arial" panose="020B0604020202020204" pitchFamily="34" charset="0"/>
              <a:buChar char="–"/>
              <a:defRPr/>
            </a:pPr>
            <a:r>
              <a:rPr lang="cs-CZ" sz="1800" dirty="0">
                <a:cs typeface="Arial" pitchFamily="34" charset="0"/>
              </a:rPr>
              <a:t>Koná oborový test z aprobace dle harmonogramu </a:t>
            </a:r>
            <a:r>
              <a:rPr lang="cs-CZ" sz="1800" dirty="0" err="1">
                <a:cs typeface="Arial" pitchFamily="34" charset="0"/>
              </a:rPr>
              <a:t>PedF</a:t>
            </a:r>
            <a:endParaRPr lang="cs-CZ" sz="1600" dirty="0"/>
          </a:p>
          <a:p>
            <a:pPr marL="72000" indent="0">
              <a:lnSpc>
                <a:spcPct val="100000"/>
              </a:lnSpc>
              <a:buNone/>
            </a:pPr>
            <a:endParaRPr lang="cs-CZ" sz="2000" b="1" dirty="0"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algn="ctr">
              <a:lnSpc>
                <a:spcPct val="100000"/>
              </a:lnSpc>
              <a:spcBef>
                <a:spcPts val="1400"/>
              </a:spcBef>
              <a:buFont typeface="Wingdings 3" pitchFamily="18" charset="2"/>
              <a:buNone/>
            </a:pPr>
            <a:endParaRPr lang="cs-CZ" sz="2000" dirty="0">
              <a:cs typeface="Arial" pitchFamily="34" charset="0"/>
            </a:endParaRPr>
          </a:p>
          <a:p>
            <a:pPr algn="ctr">
              <a:buFont typeface="Wingdings 3" pitchFamily="18" charset="2"/>
              <a:buNone/>
            </a:pPr>
            <a:endParaRPr lang="cs-CZ" sz="2000" b="1" dirty="0"/>
          </a:p>
          <a:p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Přijímací zkoušky </a:t>
            </a:r>
            <a:r>
              <a:rPr lang="cs-CZ" sz="3200" b="1" dirty="0" err="1"/>
              <a:t>NMgr</a:t>
            </a:r>
            <a:r>
              <a:rPr lang="cs-CZ" sz="3200" b="1" dirty="0"/>
              <a:t>.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AE0F722-31A2-4529-B031-CFB59C739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516" y="3574472"/>
            <a:ext cx="4542962" cy="302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03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87855" y="2019300"/>
            <a:ext cx="10753200" cy="396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b="1" dirty="0">
                <a:cs typeface="Arial" pitchFamily="34" charset="0"/>
              </a:rPr>
              <a:t>absolvování bakalářského studia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 dirty="0">
                <a:cs typeface="Arial" pitchFamily="34" charset="0"/>
              </a:rPr>
              <a:t>     (</a:t>
            </a:r>
            <a:r>
              <a:rPr lang="cs-CZ" sz="2000" dirty="0">
                <a:solidFill>
                  <a:srgbClr val="FF0000"/>
                </a:solidFill>
                <a:cs typeface="Arial" pitchFamily="34" charset="0"/>
              </a:rPr>
              <a:t>UTV regulované povolání – nutno předem dodat plány Bc. studia k posouzení shodnosti </a:t>
            </a:r>
            <a:r>
              <a:rPr lang="cs-CZ" sz="2000" dirty="0"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cs typeface="Arial" pitchFamily="34" charset="0"/>
              </a:rPr>
              <a:t>úspěšné </a:t>
            </a:r>
            <a:r>
              <a:rPr lang="cs-CZ" sz="2000" b="1" dirty="0">
                <a:cs typeface="Arial" pitchFamily="34" charset="0"/>
              </a:rPr>
              <a:t>vykonání všech částí přijímacích zkoušek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cs typeface="Arial" pitchFamily="34" charset="0"/>
              </a:rPr>
              <a:t>odevzdání </a:t>
            </a:r>
            <a:r>
              <a:rPr lang="cs-CZ" sz="2000" b="1" dirty="0">
                <a:cs typeface="Arial" pitchFamily="34" charset="0"/>
              </a:rPr>
              <a:t>posudku tělovýchovného lékaře do 31. 5. 2020 do e-přihlášky</a:t>
            </a:r>
          </a:p>
          <a:p>
            <a:pPr>
              <a:lnSpc>
                <a:spcPct val="150000"/>
              </a:lnSpc>
            </a:pPr>
            <a:r>
              <a:rPr lang="cs-CZ" sz="2000" b="1" dirty="0">
                <a:cs typeface="Arial" pitchFamily="34" charset="0"/>
              </a:rPr>
              <a:t> uchazeč ze zahraničí (mimo Slovenska) </a:t>
            </a:r>
            <a:r>
              <a:rPr lang="cs-CZ" sz="2000" dirty="0">
                <a:cs typeface="Arial" pitchFamily="34" charset="0"/>
              </a:rPr>
              <a:t>doloží do 31. 5. 2020</a:t>
            </a:r>
            <a:r>
              <a:rPr lang="cs-CZ" sz="2000" b="1" dirty="0">
                <a:cs typeface="Arial" pitchFamily="34" charset="0"/>
              </a:rPr>
              <a:t> certifikát o zkoušce z českého jazyka na úrovni B2 </a:t>
            </a:r>
          </a:p>
          <a:p>
            <a:pPr>
              <a:lnSpc>
                <a:spcPct val="150000"/>
              </a:lnSpc>
            </a:pPr>
            <a:endParaRPr lang="cs-CZ" sz="2000" b="1" dirty="0">
              <a:cs typeface="Arial" pitchFamily="34" charset="0"/>
            </a:endParaRPr>
          </a:p>
          <a:p>
            <a:pPr marL="72000" indent="0">
              <a:lnSpc>
                <a:spcPct val="150000"/>
              </a:lnSpc>
              <a:buNone/>
            </a:pPr>
            <a:r>
              <a:rPr lang="cs-CZ" sz="2000" i="1" dirty="0"/>
              <a:t>Při zápisu do studia dokládají uchazeči ověřenou kopii VŠ diplomu.</a:t>
            </a:r>
          </a:p>
          <a:p>
            <a:pPr>
              <a:lnSpc>
                <a:spcPct val="150000"/>
              </a:lnSpc>
            </a:pPr>
            <a:endParaRPr lang="cs-CZ" sz="2000" b="1" dirty="0">
              <a:cs typeface="Arial" pitchFamily="34" charset="0"/>
            </a:endParaRPr>
          </a:p>
          <a:p>
            <a:pPr marL="72000" indent="0">
              <a:lnSpc>
                <a:spcPct val="100000"/>
              </a:lnSpc>
              <a:buNone/>
            </a:pPr>
            <a:endParaRPr lang="cs-CZ" sz="2000" b="1" dirty="0"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algn="ctr">
              <a:lnSpc>
                <a:spcPct val="100000"/>
              </a:lnSpc>
              <a:spcBef>
                <a:spcPts val="1400"/>
              </a:spcBef>
              <a:buFont typeface="Wingdings 3" pitchFamily="18" charset="2"/>
              <a:buNone/>
            </a:pPr>
            <a:endParaRPr lang="cs-CZ" sz="2000" dirty="0">
              <a:cs typeface="Arial" pitchFamily="34" charset="0"/>
            </a:endParaRPr>
          </a:p>
          <a:p>
            <a:pPr algn="ctr">
              <a:buFont typeface="Wingdings 3" pitchFamily="18" charset="2"/>
              <a:buNone/>
            </a:pPr>
            <a:endParaRPr lang="cs-CZ" sz="2000" b="1" dirty="0"/>
          </a:p>
          <a:p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Kritéria přijetí </a:t>
            </a:r>
            <a:r>
              <a:rPr lang="cs-CZ" sz="3200" b="1" dirty="0" err="1"/>
              <a:t>NMgr</a:t>
            </a:r>
            <a:r>
              <a:rPr lang="cs-CZ" sz="3200" dirty="0"/>
              <a:t>.</a:t>
            </a:r>
            <a:endParaRPr lang="cs-CZ" sz="3200" b="1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87855" y="2019300"/>
            <a:ext cx="10753200" cy="3960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cs-CZ" sz="2000" dirty="0">
                <a:cs typeface="Arial" pitchFamily="34" charset="0"/>
              </a:rPr>
              <a:t>ASEBS 25 přijatých</a:t>
            </a:r>
            <a:endParaRPr lang="cs-CZ" sz="2000" b="1" dirty="0"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cs-CZ" sz="2000" dirty="0">
                <a:cs typeface="Arial" pitchFamily="34" charset="0"/>
              </a:rPr>
              <a:t>KTAK    75 přijatých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cs-CZ" sz="2000" dirty="0">
                <a:cs typeface="Arial" pitchFamily="34" charset="0"/>
              </a:rPr>
              <a:t>MAN      50 přijatých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cs-CZ" sz="2000" dirty="0">
                <a:cs typeface="Arial" pitchFamily="34" charset="0"/>
              </a:rPr>
              <a:t>UTV       75 přijatých</a:t>
            </a:r>
            <a:endParaRPr lang="cs-CZ" sz="2000" b="1" dirty="0"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algn="ctr">
              <a:lnSpc>
                <a:spcPct val="100000"/>
              </a:lnSpc>
              <a:spcBef>
                <a:spcPts val="1400"/>
              </a:spcBef>
              <a:buFont typeface="Wingdings 3" pitchFamily="18" charset="2"/>
              <a:buNone/>
            </a:pPr>
            <a:endParaRPr lang="cs-CZ" sz="2000" dirty="0">
              <a:cs typeface="Arial" pitchFamily="34" charset="0"/>
            </a:endParaRPr>
          </a:p>
          <a:p>
            <a:pPr algn="ctr">
              <a:buFont typeface="Wingdings 3" pitchFamily="18" charset="2"/>
              <a:buNone/>
            </a:pPr>
            <a:endParaRPr lang="cs-CZ" sz="2000" b="1" dirty="0"/>
          </a:p>
          <a:p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Počet přijímaných studentů do jednotlivých programů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8" t="-76211" r="-174799" b="28890"/>
          <a:stretch/>
        </p:blipFill>
        <p:spPr>
          <a:xfrm>
            <a:off x="6797964" y="2242545"/>
            <a:ext cx="4943091" cy="348525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3A6CF38-67F9-4879-99C5-CBEFC58FEA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97" y="2405040"/>
            <a:ext cx="5318431" cy="354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09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000" y="2607733"/>
            <a:ext cx="11361600" cy="1642534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cs-CZ" dirty="0"/>
              <a:t>Studium v zahraničí</a:t>
            </a:r>
            <a:br>
              <a:rPr lang="cs-CZ" dirty="0"/>
            </a:br>
            <a:br>
              <a:rPr lang="cs-CZ" dirty="0"/>
            </a:br>
            <a:r>
              <a:rPr lang="cs-CZ" dirty="0"/>
              <a:t>Proděkan pro vnější vztahy</a:t>
            </a:r>
            <a:br>
              <a:rPr lang="cs-CZ" dirty="0"/>
            </a:br>
            <a:r>
              <a:rPr lang="cs-CZ" dirty="0"/>
              <a:t>      Mgr. Tomáš Vespalec, Ph.D.	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2019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56345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L-uwgnnTflQ">
            <a:hlinkClick r:id="rId3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5008"/>
            <a:ext cx="12339781" cy="6941127"/>
          </a:xfrm>
          <a:prstGeom prst="rect">
            <a:avLst/>
          </a:prstGeom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DOD 2020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80B5F-6CA8-4A65-BB18-317727FCAECB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409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188" y="1396481"/>
            <a:ext cx="5418812" cy="4065037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DOD 2020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51E94EC-FF08-47A9-8C5B-2CEF7831B6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9" t="26468" r="16625"/>
          <a:stretch/>
        </p:blipFill>
        <p:spPr>
          <a:xfrm>
            <a:off x="6096000" y="1224501"/>
            <a:ext cx="5913120" cy="4533860"/>
          </a:xfrm>
          <a:prstGeom prst="rect">
            <a:avLst/>
          </a:prstGeom>
        </p:spPr>
      </p:pic>
      <p:sp>
        <p:nvSpPr>
          <p:cNvPr id="12" name="Zástupný symbol pro obsah 6">
            <a:extLst>
              <a:ext uri="{FF2B5EF4-FFF2-40B4-BE49-F238E27FC236}">
                <a16:creationId xmlns:a16="http://schemas.microsoft.com/office/drawing/2014/main" id="{FF634310-BC76-4AB7-AAFA-F891FC470C00}"/>
              </a:ext>
            </a:extLst>
          </p:cNvPr>
          <p:cNvSpPr txBox="1">
            <a:spLocks/>
          </p:cNvSpPr>
          <p:nvPr/>
        </p:nvSpPr>
        <p:spPr>
          <a:xfrm>
            <a:off x="6096000" y="621600"/>
            <a:ext cx="5003671" cy="60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800" b="1" dirty="0">
                <a:solidFill>
                  <a:schemeClr val="tx2"/>
                </a:solidFill>
                <a:latin typeface="+mj-lt"/>
              </a:rPr>
              <a:t>Matej Nosek </a:t>
            </a:r>
            <a:r>
              <a:rPr lang="cs-CZ" sz="1800" dirty="0">
                <a:solidFill>
                  <a:schemeClr val="tx2"/>
                </a:solidFill>
                <a:latin typeface="+mj-lt"/>
              </a:rPr>
              <a:t>– Mgr. Management sportu University </a:t>
            </a:r>
            <a:r>
              <a:rPr lang="cs-CZ" sz="1800" dirty="0" err="1">
                <a:solidFill>
                  <a:schemeClr val="tx2"/>
                </a:solidFill>
                <a:latin typeface="+mj-lt"/>
              </a:rPr>
              <a:t>of</a:t>
            </a:r>
            <a:r>
              <a:rPr lang="cs-CZ" sz="1800" dirty="0">
                <a:solidFill>
                  <a:schemeClr val="tx2"/>
                </a:solidFill>
                <a:latin typeface="+mj-lt"/>
              </a:rPr>
              <a:t> Coimbra, Portugalsko – Jaro 2018</a:t>
            </a:r>
          </a:p>
        </p:txBody>
      </p:sp>
      <p:sp>
        <p:nvSpPr>
          <p:cNvPr id="8" name="Zástupný symbol pro text 11">
            <a:extLst>
              <a:ext uri="{FF2B5EF4-FFF2-40B4-BE49-F238E27FC236}">
                <a16:creationId xmlns:a16="http://schemas.microsoft.com/office/drawing/2014/main" id="{CF710754-FB13-4096-9543-EC4D2457AD96}"/>
              </a:ext>
            </a:extLst>
          </p:cNvPr>
          <p:cNvSpPr txBox="1">
            <a:spLocks/>
          </p:cNvSpPr>
          <p:nvPr/>
        </p:nvSpPr>
        <p:spPr>
          <a:xfrm>
            <a:off x="720725" y="1296000"/>
            <a:ext cx="10752138" cy="452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1" fontAlgn="base" hangingPunct="1">
              <a:lnSpc>
                <a:spcPts val="23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3200" b="1" dirty="0"/>
              <a:t>Jdi do světa s MUNI!</a:t>
            </a:r>
          </a:p>
        </p:txBody>
      </p:sp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8169E1A5-B970-4DED-8D97-B322D80BBEF6}"/>
              </a:ext>
            </a:extLst>
          </p:cNvPr>
          <p:cNvSpPr txBox="1">
            <a:spLocks/>
          </p:cNvSpPr>
          <p:nvPr/>
        </p:nvSpPr>
        <p:spPr>
          <a:xfrm>
            <a:off x="720000" y="1872000"/>
            <a:ext cx="5203722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2000" dirty="0"/>
              <a:t>Studijní nebo pracovní pobyt v zahraničí jako součást studia na </a:t>
            </a:r>
            <a:r>
              <a:rPr lang="cs-CZ" sz="2000" dirty="0" err="1"/>
              <a:t>FSpS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/>
              <a:t>Stipendium na podporu mobility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Obrovská zkušenost, zlepšení angličtiny,</a:t>
            </a:r>
          </a:p>
          <a:p>
            <a:pPr marL="72000" indent="0">
              <a:lnSpc>
                <a:spcPct val="150000"/>
              </a:lnSpc>
              <a:buNone/>
            </a:pPr>
            <a:r>
              <a:rPr lang="cs-CZ" sz="2000" dirty="0"/>
              <a:t>    výhoda při hledání práce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Zážitky a přátelé na celý život</a:t>
            </a:r>
          </a:p>
        </p:txBody>
      </p:sp>
    </p:spTree>
    <p:extLst>
      <p:ext uri="{BB962C8B-B14F-4D97-AF65-F5344CB8AC3E}">
        <p14:creationId xmlns:p14="http://schemas.microsoft.com/office/powerpoint/2010/main" val="3247655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900362"/>
            <a:ext cx="5521774" cy="3931638"/>
          </a:xfrm>
        </p:spPr>
        <p:txBody>
          <a:bodyPr/>
          <a:lstStyle/>
          <a:p>
            <a:pPr marL="228600" lvl="1">
              <a:lnSpc>
                <a:spcPct val="150000"/>
              </a:lnSpc>
              <a:spcBef>
                <a:spcPts val="1000"/>
              </a:spcBef>
            </a:pPr>
            <a:r>
              <a:rPr lang="cs-CZ" sz="2000" dirty="0"/>
              <a:t>Semestr nebo celý rok na univerzitě                 v zahraničí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cs-CZ" sz="2000" dirty="0"/>
              <a:t>Partnerské univerzity v Evropě i v celém světě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Uznávání předmětů ze zahraničí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Letní školy</a:t>
            </a:r>
            <a:r>
              <a:rPr lang="en-CA" sz="2000" dirty="0"/>
              <a:t> (t</a:t>
            </a:r>
            <a:r>
              <a:rPr lang="cs-CZ" sz="2000" dirty="0" err="1"/>
              <a:t>ýden</a:t>
            </a:r>
            <a:r>
              <a:rPr lang="cs-CZ" sz="2000" dirty="0"/>
              <a:t> až měsíc)</a:t>
            </a:r>
          </a:p>
          <a:p>
            <a:pPr marL="72000" indent="0">
              <a:lnSpc>
                <a:spcPct val="150000"/>
              </a:lnSpc>
              <a:buNone/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400" dirty="0">
              <a:latin typeface="Candara" panose="020E0502030303020204" pitchFamily="34" charset="0"/>
            </a:endParaRPr>
          </a:p>
          <a:p>
            <a:pPr>
              <a:lnSpc>
                <a:spcPct val="100000"/>
              </a:lnSpc>
            </a:pPr>
            <a:endParaRPr lang="cs-CZ" sz="2400" dirty="0">
              <a:latin typeface="Candara" panose="020E0502030303020204" pitchFamily="34" charset="0"/>
            </a:endParaRPr>
          </a:p>
          <a:p>
            <a:pPr marL="324000" lvl="1" indent="0">
              <a:lnSpc>
                <a:spcPct val="150000"/>
              </a:lnSpc>
              <a:buNone/>
            </a:pPr>
            <a:r>
              <a:rPr lang="cs-CZ" sz="2000" dirty="0"/>
              <a:t>  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DOD 2020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721062" y="1315387"/>
            <a:ext cx="10752138" cy="452437"/>
          </a:xfrm>
        </p:spPr>
        <p:txBody>
          <a:bodyPr/>
          <a:lstStyle/>
          <a:p>
            <a:r>
              <a:rPr lang="cs-CZ" sz="3200" b="1" dirty="0"/>
              <a:t>Studijní pobyty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C884418-BC65-4BD0-A4AA-E2DEA07399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" r="3876"/>
          <a:stretch/>
        </p:blipFill>
        <p:spPr>
          <a:xfrm>
            <a:off x="6433456" y="1533161"/>
            <a:ext cx="5456613" cy="3994432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9124CF19-38E2-49B6-BA31-249FBF15A256}"/>
              </a:ext>
            </a:extLst>
          </p:cNvPr>
          <p:cNvSpPr/>
          <p:nvPr/>
        </p:nvSpPr>
        <p:spPr>
          <a:xfrm>
            <a:off x="6433457" y="845417"/>
            <a:ext cx="5456612" cy="687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800" b="1" dirty="0">
                <a:solidFill>
                  <a:schemeClr val="tx2"/>
                </a:solidFill>
                <a:latin typeface="+mj-lt"/>
              </a:rPr>
              <a:t>Hana Kopecká </a:t>
            </a:r>
            <a:r>
              <a:rPr lang="cs-CZ" sz="1800" dirty="0">
                <a:solidFill>
                  <a:schemeClr val="tx2"/>
                </a:solidFill>
                <a:latin typeface="+mj-lt"/>
              </a:rPr>
              <a:t>– Mgr. Management sportu</a:t>
            </a:r>
          </a:p>
          <a:p>
            <a:r>
              <a:rPr lang="cs-CZ" sz="1800" dirty="0">
                <a:solidFill>
                  <a:schemeClr val="tx2"/>
                </a:solidFill>
                <a:latin typeface="+mj-lt"/>
              </a:rPr>
              <a:t>University </a:t>
            </a:r>
            <a:r>
              <a:rPr lang="cs-CZ" sz="1800" dirty="0" err="1">
                <a:solidFill>
                  <a:schemeClr val="tx2"/>
                </a:solidFill>
                <a:latin typeface="+mj-lt"/>
              </a:rPr>
              <a:t>of</a:t>
            </a:r>
            <a:r>
              <a:rPr lang="cs-CZ" sz="1800" dirty="0">
                <a:solidFill>
                  <a:schemeClr val="tx2"/>
                </a:solidFill>
                <a:latin typeface="+mj-lt"/>
              </a:rPr>
              <a:t> Worcester, Velká Británie – Jaro 2019</a:t>
            </a:r>
          </a:p>
        </p:txBody>
      </p:sp>
    </p:spTree>
    <p:extLst>
      <p:ext uri="{BB962C8B-B14F-4D97-AF65-F5344CB8AC3E}">
        <p14:creationId xmlns:p14="http://schemas.microsoft.com/office/powerpoint/2010/main" val="255085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947742"/>
            <a:ext cx="5456345" cy="38127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dirty="0"/>
              <a:t>Evropa i celý svět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pár týdnů i celý rok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uznání za kredity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trenér ve </a:t>
            </a:r>
            <a:r>
              <a:rPr lang="cs-CZ" sz="2000" dirty="0" err="1"/>
              <a:t>fitku</a:t>
            </a:r>
            <a:r>
              <a:rPr lang="cs-CZ" sz="2000" dirty="0"/>
              <a:t>, animátor v hotelu, lektor dětských táborů, fyzioterapeut ve sportovních klubech nebo na klinikách</a:t>
            </a:r>
          </a:p>
          <a:p>
            <a:pPr>
              <a:lnSpc>
                <a:spcPct val="150000"/>
              </a:lnSpc>
            </a:pPr>
            <a:endParaRPr lang="cs-CZ" sz="2000" dirty="0"/>
          </a:p>
          <a:p>
            <a:pPr>
              <a:lnSpc>
                <a:spcPct val="150000"/>
              </a:lnSpc>
            </a:pPr>
            <a:endParaRPr lang="cs-CZ" sz="2000" dirty="0"/>
          </a:p>
          <a:p>
            <a:pPr>
              <a:lnSpc>
                <a:spcPct val="150000"/>
              </a:lnSpc>
            </a:pPr>
            <a:endParaRPr lang="cs-CZ" sz="2000" dirty="0"/>
          </a:p>
          <a:p>
            <a:pPr lvl="1">
              <a:lnSpc>
                <a:spcPct val="150000"/>
              </a:lnSpc>
            </a:pPr>
            <a:endParaRPr lang="cs-CZ" sz="20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DOD 2020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720000" y="1339683"/>
            <a:ext cx="10752138" cy="452437"/>
          </a:xfrm>
        </p:spPr>
        <p:txBody>
          <a:bodyPr/>
          <a:lstStyle/>
          <a:p>
            <a:r>
              <a:rPr lang="cs-CZ" sz="3200" b="1" dirty="0"/>
              <a:t>Pracovní pobyty a stáže</a:t>
            </a:r>
          </a:p>
        </p:txBody>
      </p:sp>
      <p:pic>
        <p:nvPicPr>
          <p:cNvPr id="10" name="Zástupný symbol pro obsah 7">
            <a:extLst>
              <a:ext uri="{FF2B5EF4-FFF2-40B4-BE49-F238E27FC236}">
                <a16:creationId xmlns:a16="http://schemas.microsoft.com/office/drawing/2014/main" id="{AB4A3DEB-8504-46F0-BBDC-D9FEC7F483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" r="1397" b="10380"/>
          <a:stretch/>
        </p:blipFill>
        <p:spPr>
          <a:xfrm>
            <a:off x="6177545" y="1827115"/>
            <a:ext cx="5294455" cy="3954215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A61E88AA-4FE0-4BD2-A2CF-13F617790BB5}"/>
              </a:ext>
            </a:extLst>
          </p:cNvPr>
          <p:cNvSpPr/>
          <p:nvPr/>
        </p:nvSpPr>
        <p:spPr>
          <a:xfrm>
            <a:off x="6176345" y="1053784"/>
            <a:ext cx="4508498" cy="803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2"/>
                </a:solidFill>
                <a:latin typeface="+mj-lt"/>
              </a:rPr>
              <a:t>Jon</a:t>
            </a:r>
            <a:r>
              <a:rPr lang="cs-CZ" sz="1800" b="1" dirty="0" err="1">
                <a:solidFill>
                  <a:schemeClr val="tx2"/>
                </a:solidFill>
                <a:latin typeface="+mj-lt"/>
              </a:rPr>
              <a:t>áš</a:t>
            </a:r>
            <a:r>
              <a:rPr lang="cs-CZ" sz="1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chemeClr val="tx2"/>
                </a:solidFill>
                <a:latin typeface="+mj-lt"/>
              </a:rPr>
              <a:t>Slabík</a:t>
            </a:r>
            <a:r>
              <a:rPr lang="cs-CZ" sz="1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1800" dirty="0">
                <a:solidFill>
                  <a:schemeClr val="tx2"/>
                </a:solidFill>
                <a:latin typeface="+mj-lt"/>
              </a:rPr>
              <a:t>– Bc. Fyzioterapie </a:t>
            </a:r>
          </a:p>
          <a:p>
            <a:r>
              <a:rPr lang="cs-CZ" sz="1800" dirty="0">
                <a:solidFill>
                  <a:schemeClr val="tx2"/>
                </a:solidFill>
                <a:latin typeface="+mj-lt"/>
              </a:rPr>
              <a:t>Stáž </a:t>
            </a:r>
            <a:r>
              <a:rPr lang="cs-CZ" sz="1800" dirty="0" err="1">
                <a:solidFill>
                  <a:schemeClr val="tx2"/>
                </a:solidFill>
                <a:latin typeface="+mj-lt"/>
              </a:rPr>
              <a:t>Fyzio</a:t>
            </a:r>
            <a:r>
              <a:rPr lang="cs-CZ" sz="1800" dirty="0">
                <a:solidFill>
                  <a:schemeClr val="tx2"/>
                </a:solidFill>
                <a:latin typeface="+mj-lt"/>
              </a:rPr>
              <a:t> asistent, Srí Lanka – Léto 2019</a:t>
            </a:r>
          </a:p>
        </p:txBody>
      </p:sp>
    </p:spTree>
    <p:extLst>
      <p:ext uri="{BB962C8B-B14F-4D97-AF65-F5344CB8AC3E}">
        <p14:creationId xmlns:p14="http://schemas.microsoft.com/office/powerpoint/2010/main" val="4071423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1" y="1708484"/>
            <a:ext cx="5449890" cy="4123516"/>
          </a:xfrm>
        </p:spPr>
        <p:txBody>
          <a:bodyPr/>
          <a:lstStyle/>
          <a:p>
            <a:pPr marL="72000" indent="0">
              <a:buNone/>
            </a:pPr>
            <a:endParaRPr lang="cs-CZ" sz="3200" dirty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000" dirty="0"/>
              <a:t>Bc.  Studium Regenerace a výživa ve sportu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studijní pobyt Erasmus+</a:t>
            </a:r>
          </a:p>
          <a:p>
            <a:pPr>
              <a:lnSpc>
                <a:spcPct val="150000"/>
              </a:lnSpc>
            </a:pPr>
            <a:r>
              <a:rPr lang="cs-CZ" sz="2000" dirty="0" err="1"/>
              <a:t>Inholland</a:t>
            </a:r>
            <a:r>
              <a:rPr lang="cs-CZ" sz="2000" dirty="0"/>
              <a:t> University of </a:t>
            </a:r>
            <a:r>
              <a:rPr lang="cs-CZ" sz="2000" dirty="0" err="1"/>
              <a:t>Applied</a:t>
            </a:r>
            <a:r>
              <a:rPr lang="cs-CZ" sz="2000" dirty="0"/>
              <a:t> </a:t>
            </a:r>
            <a:r>
              <a:rPr lang="cs-CZ" sz="2000" dirty="0" err="1"/>
              <a:t>Sciences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/>
              <a:t>Nizozemí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Jaro 2019</a:t>
            </a:r>
          </a:p>
          <a:p>
            <a:pPr>
              <a:lnSpc>
                <a:spcPct val="150000"/>
              </a:lnSpc>
            </a:pPr>
            <a:endParaRPr lang="cs-CZ" sz="2000" dirty="0"/>
          </a:p>
          <a:p>
            <a:pPr marL="72000" indent="0">
              <a:lnSpc>
                <a:spcPct val="150000"/>
              </a:lnSpc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DOD 2020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720000" y="1089354"/>
            <a:ext cx="3792724" cy="6403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200" b="1" dirty="0"/>
              <a:t>Tereza Koňaříková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A739D40-4485-443B-BEF0-EEF2361FC3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t="4264" r="4947" b="21043"/>
          <a:stretch/>
        </p:blipFill>
        <p:spPr>
          <a:xfrm>
            <a:off x="6128807" y="3354726"/>
            <a:ext cx="2740775" cy="263797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2C211C3-4ABC-49BE-9D2F-E6EDE1DCFB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0" b="664"/>
          <a:stretch/>
        </p:blipFill>
        <p:spPr>
          <a:xfrm>
            <a:off x="6096000" y="481457"/>
            <a:ext cx="2732497" cy="263797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4C9F2AD-3815-43DE-9A36-20F01E5413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t="21261" r="-49" b="7633"/>
          <a:stretch/>
        </p:blipFill>
        <p:spPr>
          <a:xfrm>
            <a:off x="9030592" y="481454"/>
            <a:ext cx="2782432" cy="263797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4839321-9687-450C-8029-4C35CE697F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8" b="3854"/>
          <a:stretch/>
        </p:blipFill>
        <p:spPr>
          <a:xfrm>
            <a:off x="9030592" y="3354727"/>
            <a:ext cx="2782432" cy="263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44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15019" y="1857375"/>
            <a:ext cx="5188431" cy="3974625"/>
          </a:xfrm>
        </p:spPr>
        <p:txBody>
          <a:bodyPr/>
          <a:lstStyle/>
          <a:p>
            <a:pPr marL="72000" indent="0">
              <a:buNone/>
            </a:pPr>
            <a:endParaRPr lang="cs-CZ" sz="3200" dirty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000" dirty="0"/>
              <a:t>Bc. studium Regenerace a výživa ve sportu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Studijní pobyt na </a:t>
            </a:r>
            <a:r>
              <a:rPr lang="cs-CZ" sz="2000" dirty="0" err="1"/>
              <a:t>Gerlev</a:t>
            </a:r>
            <a:r>
              <a:rPr lang="cs-CZ" sz="2000" dirty="0"/>
              <a:t> </a:t>
            </a:r>
            <a:r>
              <a:rPr lang="cs-CZ" sz="2000" dirty="0" err="1"/>
              <a:t>Sports</a:t>
            </a:r>
            <a:r>
              <a:rPr lang="cs-CZ" sz="2000" dirty="0"/>
              <a:t> </a:t>
            </a:r>
            <a:r>
              <a:rPr lang="cs-CZ" sz="2000" dirty="0" err="1"/>
              <a:t>Academy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/>
              <a:t>Dánsko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Podzim 2019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DOD 2020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720000" y="870135"/>
            <a:ext cx="3861525" cy="9872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200" b="1" dirty="0"/>
              <a:t>Markéta Valová</a:t>
            </a:r>
            <a:endParaRPr lang="en-US" sz="3200" b="1" dirty="0"/>
          </a:p>
          <a:p>
            <a:pPr>
              <a:lnSpc>
                <a:spcPct val="100000"/>
              </a:lnSpc>
            </a:pPr>
            <a:r>
              <a:rPr lang="cs-CZ" sz="3200" b="1" dirty="0"/>
              <a:t>Monika Zemanová</a:t>
            </a:r>
          </a:p>
        </p:txBody>
      </p:sp>
      <p:pic>
        <p:nvPicPr>
          <p:cNvPr id="1026" name="Picture 2" descr="https://lh3.googleusercontent.com/TZfNYbXL3nChSt34YevbJDdjv5PBlXbsS3dbRCtPqChVX3B6LIAcS2t7bIDSXOrX7qOiw4xc2BKFaW4rlRjKBm8oYb6PZAtbNFHuwEhLBzQv4cMUV358Ej65aXMhEJmWUjOn_8PM-LDYBT9E3kylvUJXEpi3Apl50h5_ZmIYGhlJ871pjlatacnBNPCwESTtJ-BkCt_TWPw-eV4Cs4_-ChEaCaqiFO2K0OOS_kZFFxlLycozKGQPtJAYk6wg2nsG0dhh8HRmOo0VBgTbmDMgbt_KxUc2IrCe6mr6Lrqc4v3L3gtI4qiYWuR_04A-0pgryDyAY3xgPUdFrKpKCAkxLDDlz3QDRHTzSiim5IPIL8bHgIZFX7Uuy_rAB3GFpCyFDj4aNLFUg7PpPwQqK8Ko0JL-rKmiSUpVMwQFvqcc-WLNu7kebH3lI-v2v5jfwIGMi--FbH5wxVpMTd7Hto5qoIBsal5zMxVJO8qG4Lrb_Ail3LjKfN-hzKzOxwjjpzEuC1T_K3F0jUWtWf1wzkXcPETJe5WZQAwebYAFdeW4MpVK5NY17gLrEwRGDm60jvQgw1lt4bKpxvHpt1cCQtNH5wArrN-TqiO9OG44hDf8uB7IPyPt7cYV1YDwQtFNVfjeoS_MQ4h2ZGVBYMQVHCea4iCGzAM_9-zitDIcd1Ay-9x3-13y97AhSgL8-GaE-rfDytsX3JamhUuo1hMCTB5swe8E8tr6BeC23Jw9nymPkzoYdTg=w1410-h1057-no">
            <a:extLst>
              <a:ext uri="{FF2B5EF4-FFF2-40B4-BE49-F238E27FC236}">
                <a16:creationId xmlns:a16="http://schemas.microsoft.com/office/drawing/2014/main" id="{302F9F58-070E-4993-8951-E0B29D59B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1" r="17023" b="9499"/>
          <a:stretch/>
        </p:blipFill>
        <p:spPr bwMode="auto">
          <a:xfrm>
            <a:off x="6096793" y="426500"/>
            <a:ext cx="2718692" cy="271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tSUxmTWcHeFa0gpLQzRvliVs_YXZfdnHL-xMT-VbStlqGT10sAFkP06wbDnhUEFf5u4rG0Rz_EFBowVCvay_X-udwavlmNutuSSaU2ZG4TA0_xgYYwf0Apxj3A0Np4qJyFI_c723yEnrRgMVNvQ_5Haxm5mw5Pg_S2NrMxOwzxQLc17IJcg5ptVpbJEV25jzP4weZrlUpWLjBE3oRCetaJvYKX1q-0bZD6Rddhogqu-B0odpbiR6uVP8SUGvG1E-SA6fQMgdtrEeUpzX2PBZL4qkuULmilDepk3T2qe4ILgeqv9fg3XuCWG7M7VGVcOapShROWUFeMWGmheBrIsyWnOlV3yiQBR95LTQ3v1KtPxPKskkyBwgIao_DHwvSKWiQ-xY0lIi7eYcZnk_HGGZn0J-NDJ_ZNJdBRpfD-TEY_lVGI2hEcSQNe9Zf_yyae-rz22TpEIIzjDV7MlocnnQUI82UcCCs9lUv5U0iT1RCIajiqvIv1RZInSUcxiSammgIa_0ED1obi4lUlA6BP_HI8ausD2JXSGl46CtPL11QWDt7jcbh-FceXaYUkiXjGqbO0KUQeaJq-fv6ECLQc5V6iaqUAYvzbGuwAG_l89U0DrA7HjmCm-BYayCLMoXYL9cuPsaVTF6goQdwORg04YfzHf0FL-VIn7sd73DPHkdPKbSpSwkFT2kv3wCmwYh-qqUq9Puy9jrEv4DBLWbwig-6PJumvwhI4cQi9uz8GQOtfawgdE=s1057-no">
            <a:extLst>
              <a:ext uri="{FF2B5EF4-FFF2-40B4-BE49-F238E27FC236}">
                <a16:creationId xmlns:a16="http://schemas.microsoft.com/office/drawing/2014/main" id="{D91E6500-1E05-45FA-BB72-FF5B7004F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8" y="426500"/>
            <a:ext cx="2718691" cy="271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sxhVs7GsKkrdRN1Tv_zfSWE4dFG0XvRnI6yzkeSgfWwdncLcYytu6F8LDRC483nfwYymERiOXFvrgFmTgkT7t0nSB_jdjI4123h_w-5P_IcE5LtZJQVXzer2REwMXV6_P5tLRRiL40iUuEQgZ1SFdmVpufGaSObDkc8LbB6D85Iy8Zywtu8M54SetzmWxko4eH2PNUbCrsI0p_AamBINfcy8HmjwkG2wOvn2SXAU1CW5SssFk1s3BfR18unXnWMNOffhMyPLiXb-EkP5rWR3s7vqO8ZiYlD2QLsy5iLttg-gz91xvAMgYMYHpLc9nw2DrpL7oVMkjG3Z__UAKqD8yC71CpOWF-PzP3EeKoNJI_UeuXgzzcHYrLH22xcTbQgoH1Khq48LeNAswj_UnPP7NGjxIMuiSUWziapUArleE1FWnRB4P3vrbr5GJhr3qCwGsmvwdZNAr2Hc-NYdW58OzZ2bTLnn9_pAHnzSXEY36QcSKFgEsA7emvdXWmOR8BfG-DJhgcZtizzHDIHa1onprufWNn-YGgNfq5w_AnaLJJUQiuTAPDFLO2t6g48t5F5eqlLJnuxrcEF_GNz4AR8wafFTXZuyPNAsHydbiPGhptSSC-5oteovLCpp3s3Vo9ZgaLtHx0adXGMRSjJyQVW6MYS4ZY6ojhLJSk8H9kkthZWPoorssHCBc2MN7EGyMoNvZ6d9D_sW9XTQtxxN-kPp_dWlb0eoRAmvVJauJGPlfqA4PL8=w1410-h1057-no">
            <a:extLst>
              <a:ext uri="{FF2B5EF4-FFF2-40B4-BE49-F238E27FC236}">
                <a16:creationId xmlns:a16="http://schemas.microsoft.com/office/drawing/2014/main" id="{A44F3C2B-0CDF-4D8D-A0D5-2E8B2AA7A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8" t="11202" r="21451" b="12964"/>
          <a:stretch/>
        </p:blipFill>
        <p:spPr bwMode="auto">
          <a:xfrm>
            <a:off x="9008828" y="3312824"/>
            <a:ext cx="2718692" cy="27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3.googleusercontent.com/JGF6jytBQubNGFcnKaNWWHAb-HOlMIVYAdbIIiwdCrWHX4CBL2MFY5jF7_DRhytRtiSIEI21UH7pxfeHAnGkTimAhJYoc5TqwsMs7TSDeSsvdCStX37UGbzQHyHaOYsnfx083vN-4GiStWI2B9L1bfXAOzPR6A0uDslYN392BzrHMFIV7ia1d2cAb3Wo_fMoKF7x0zeYWHQPXscGGU8xb2cpbJk85VOyFPQVlhEEwbAU5PiSsHejY9NWfk5sENDqzFDB7fnV-CHrCbsf90cwATmF5Q67O_rhF10xvGvaZ7b6JXf2Wy-tPsH9q0Xaac1Sw5jxrcjyJlxB7hdsjkHnGo4LPzBjdDdKqkKbWuq40dgesLKjdEapz_ZX8GEZYtntsiAU6V8F2keAxY6MkvCz6hBC8unnttDNxh4ikImNWle0MJ4cQ57nk5CQ2cLJrJxv_iow52plsNLSHFlG7XomBjok6OAZygCMUCvO2eyiuRDmo4YiSGRdjwxU7LVjV58jkxz_77TKdqlqhrKNWvQPD4uWG0PjE0PzICnROM0D5dRRL9OqvYjzdBRwHloVOw2i73Ymw1bX2JSzcOWj5pfWg3U_Ksa5WZ2vcKVEEUm61finlQvEom4YgmW4_ObYQp28aOS521_mXDGYZa3YqeW9Axx1RA9b6WSJ4Uqxda0mWku0KGp3CUfDfEyZJ_kiJAv7JkSmVlavrGrmm3oH0GZuayhlQUBA0hYJxdpJyZj9d1ws6_4=w793-h1057-no">
            <a:extLst>
              <a:ext uri="{FF2B5EF4-FFF2-40B4-BE49-F238E27FC236}">
                <a16:creationId xmlns:a16="http://schemas.microsoft.com/office/drawing/2014/main" id="{3C4A3823-322E-4E10-AAF1-26D8A1469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5" b="16873"/>
          <a:stretch/>
        </p:blipFill>
        <p:spPr bwMode="auto">
          <a:xfrm>
            <a:off x="6096000" y="3312824"/>
            <a:ext cx="2718693" cy="27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26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lnSpc>
                <a:spcPct val="150000"/>
              </a:lnSpc>
              <a:buNone/>
            </a:pPr>
            <a:r>
              <a:rPr lang="cs-CZ" sz="2000" b="1" dirty="0"/>
              <a:t>Významná data: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1919   založil T. G. Masaryk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2019   rektor. prof. MUDr. Martin Bareš, Ph.D.</a:t>
            </a:r>
          </a:p>
          <a:p>
            <a:pPr>
              <a:lnSpc>
                <a:spcPct val="150000"/>
              </a:lnSpc>
            </a:pPr>
            <a:endParaRPr lang="cs-CZ" sz="2000" dirty="0"/>
          </a:p>
          <a:p>
            <a:pPr marL="72000" indent="0">
              <a:lnSpc>
                <a:spcPct val="150000"/>
              </a:lnSpc>
              <a:buNone/>
            </a:pPr>
            <a:r>
              <a:rPr lang="cs-CZ" sz="2000" b="1" dirty="0"/>
              <a:t>Proč studovat Masarykovu univerzitu?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10 důvodů proč studovat MU najdete na webu univerzity</a:t>
            </a:r>
          </a:p>
          <a:p>
            <a:pPr marL="72000" indent="0">
              <a:lnSpc>
                <a:spcPct val="150000"/>
              </a:lnSpc>
              <a:buNone/>
            </a:pPr>
            <a:r>
              <a:rPr lang="cs-CZ" sz="2000" dirty="0"/>
              <a:t>   </a:t>
            </a:r>
            <a:r>
              <a:rPr lang="cs-CZ" sz="2000" dirty="0">
                <a:solidFill>
                  <a:srgbClr val="0000DC"/>
                </a:solidFill>
              </a:rPr>
              <a:t>https://www.muni.cz/uchazeci/</a:t>
            </a:r>
          </a:p>
          <a:p>
            <a:pPr marL="72000" indent="0">
              <a:lnSpc>
                <a:spcPct val="150000"/>
              </a:lnSpc>
              <a:buNone/>
            </a:pPr>
            <a:br>
              <a:rPr lang="cs-CZ" sz="1600" dirty="0"/>
            </a:b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3200" b="1" dirty="0"/>
              <a:t>Masarykova univerzita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10" name="Obrázek 9" descr="MU n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36925" y="181659"/>
            <a:ext cx="4031173" cy="268025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7" t="26792"/>
          <a:stretch/>
        </p:blipFill>
        <p:spPr>
          <a:xfrm>
            <a:off x="7436925" y="2985481"/>
            <a:ext cx="4031173" cy="31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12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2019300"/>
            <a:ext cx="10753200" cy="38127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dirty="0"/>
              <a:t>Většina začátkem příštího roku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Únor – březen 2019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Nezaspěte to!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721062" y="1315387"/>
            <a:ext cx="10752138" cy="452437"/>
          </a:xfrm>
        </p:spPr>
        <p:txBody>
          <a:bodyPr/>
          <a:lstStyle/>
          <a:p>
            <a:r>
              <a:rPr lang="cs-CZ" sz="3200" b="1" dirty="0"/>
              <a:t>Termíny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00" y="891599"/>
            <a:ext cx="10753200" cy="451576"/>
          </a:xfrm>
        </p:spPr>
        <p:txBody>
          <a:bodyPr>
            <a:normAutofit fontScale="90000"/>
          </a:bodyPr>
          <a:lstStyle/>
          <a:p>
            <a:pPr marL="0" lvl="0" indent="0" algn="l" fontAlgn="auto">
              <a:spcAft>
                <a:spcPts val="0"/>
              </a:spcAft>
              <a:buClr>
                <a:srgbClr val="3891A7"/>
              </a:buClr>
              <a:buSzPct val="85000"/>
              <a:buNone/>
            </a:pPr>
            <a:br>
              <a:rPr lang="cs-CZ" sz="2800" u="sng" dirty="0">
                <a:solidFill>
                  <a:srgbClr val="FF0000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4319" r="14689"/>
          <a:stretch/>
        </p:blipFill>
        <p:spPr>
          <a:xfrm>
            <a:off x="5828412" y="1035423"/>
            <a:ext cx="5639687" cy="482123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t="11395" b="3658"/>
          <a:stretch/>
        </p:blipFill>
        <p:spPr>
          <a:xfrm>
            <a:off x="0" y="0"/>
            <a:ext cx="12192000" cy="689008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644153" y="2746710"/>
            <a:ext cx="5432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Candara" panose="020E0502030303020204" pitchFamily="34" charset="0"/>
              </a:rPr>
              <a:t>Jděte do toho!</a:t>
            </a:r>
          </a:p>
        </p:txBody>
      </p:sp>
    </p:spTree>
    <p:extLst>
      <p:ext uri="{BB962C8B-B14F-4D97-AF65-F5344CB8AC3E}">
        <p14:creationId xmlns:p14="http://schemas.microsoft.com/office/powerpoint/2010/main" val="3962569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000" y="2607733"/>
            <a:ext cx="11361600" cy="1642534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cs-CZ" dirty="0"/>
              <a:t>Studentský spolek FUKS</a:t>
            </a:r>
            <a:br>
              <a:rPr lang="cs-CZ" dirty="0"/>
            </a:br>
            <a:br>
              <a:rPr lang="cs-CZ" dirty="0"/>
            </a:br>
            <a:r>
              <a:rPr lang="cs-CZ" dirty="0"/>
              <a:t>Bc. Veronika </a:t>
            </a:r>
            <a:r>
              <a:rPr lang="cs-CZ" dirty="0" err="1"/>
              <a:t>Faranová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studentka </a:t>
            </a:r>
            <a:r>
              <a:rPr lang="cs-CZ" dirty="0" err="1"/>
              <a:t>FSpS</a:t>
            </a:r>
            <a:r>
              <a:rPr lang="cs-CZ" dirty="0"/>
              <a:t> 	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413548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000" y="1948872"/>
            <a:ext cx="11361600" cy="4079395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br>
              <a:rPr lang="cs-CZ" sz="2000" dirty="0"/>
            </a:br>
            <a:r>
              <a:rPr lang="cs-CZ" dirty="0"/>
              <a:t>	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9E35A9-8DAB-42E0-AFF3-ABA785D09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17" y="918967"/>
            <a:ext cx="6550165" cy="5020066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953502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sz="2400" dirty="0"/>
              <a:t>Studentský spolek se záštitou a spoluprací </a:t>
            </a:r>
            <a:r>
              <a:rPr lang="cs-CZ" sz="2400" dirty="0" err="1"/>
              <a:t>FSpS</a:t>
            </a:r>
            <a:endParaRPr lang="cs-CZ" sz="2400" dirty="0"/>
          </a:p>
          <a:p>
            <a:pPr>
              <a:lnSpc>
                <a:spcPct val="150000"/>
              </a:lnSpc>
            </a:pPr>
            <a:r>
              <a:rPr lang="cs-CZ" sz="2400" dirty="0"/>
              <a:t>Tvorba, management a organizace kompetitivního sportovního vyžití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Napomáhající univerzitě s praxemi, alokací a aktivací dobrovolníků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Iniciace studentských společenských akcí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Platforma pro budování kontaktů na fakultě, univerzitě i mimo ni</a:t>
            </a:r>
          </a:p>
          <a:p>
            <a:pPr>
              <a:lnSpc>
                <a:spcPct val="150000"/>
              </a:lnSpc>
            </a:pPr>
            <a:endParaRPr lang="cs-CZ" sz="2400" dirty="0"/>
          </a:p>
          <a:p>
            <a:pPr>
              <a:lnSpc>
                <a:spcPct val="150000"/>
              </a:lnSpc>
            </a:pPr>
            <a:endParaRPr lang="cs-CZ" sz="2400" dirty="0"/>
          </a:p>
          <a:p>
            <a:pPr>
              <a:lnSpc>
                <a:spcPct val="150000"/>
              </a:lnSpc>
            </a:pPr>
            <a:endParaRPr lang="cs-CZ" sz="2400" dirty="0"/>
          </a:p>
          <a:p>
            <a:pPr>
              <a:lnSpc>
                <a:spcPct val="150000"/>
              </a:lnSpc>
            </a:pPr>
            <a:endParaRPr lang="cs-CZ" sz="2800" dirty="0"/>
          </a:p>
          <a:p>
            <a:pPr>
              <a:lnSpc>
                <a:spcPct val="150000"/>
              </a:lnSpc>
            </a:pPr>
            <a:endParaRPr lang="cs-CZ" sz="2800" dirty="0"/>
          </a:p>
          <a:p>
            <a:pPr>
              <a:lnSpc>
                <a:spcPct val="150000"/>
              </a:lnSpc>
            </a:pPr>
            <a:endParaRPr lang="cs-CZ" sz="2800" dirty="0"/>
          </a:p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3200" b="1" dirty="0"/>
              <a:t>Přehled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3614313-1FA8-4A11-ADB1-889A34D23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160" y="491682"/>
            <a:ext cx="1890440" cy="1748136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97421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sz="2400" dirty="0"/>
              <a:t>Vytvoření kontinuální tradice spolku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Propojení studentského a pedagogického prostředí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Praxe při práci ve spolku jako velký benefit do životopisu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Propojení jednotlivých fakult MU skrze sportovní turnaje a události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Založení a vedení univerzitní ligy ve vybraných sportech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Spolupráce s dalšími univerzitami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3200" b="1" dirty="0"/>
              <a:t>Vize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l" fontAlgn="auto">
              <a:spcAft>
                <a:spcPts val="0"/>
              </a:spcAft>
              <a:buClr>
                <a:srgbClr val="3891A7"/>
              </a:buClr>
              <a:buSzPct val="85000"/>
              <a:buNone/>
            </a:pPr>
            <a:br>
              <a:rPr lang="cs-CZ" sz="2800" u="sng" dirty="0">
                <a:solidFill>
                  <a:srgbClr val="FF0000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6906D26-236E-4D2F-A735-450984FB7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160" y="491682"/>
            <a:ext cx="1890440" cy="1748136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54231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872000"/>
            <a:ext cx="10753200" cy="396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400" dirty="0"/>
              <a:t>Zkušenosti!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Management, </a:t>
            </a:r>
            <a:r>
              <a:rPr lang="cs-CZ" sz="2400" dirty="0" err="1"/>
              <a:t>networking</a:t>
            </a:r>
            <a:r>
              <a:rPr lang="cs-CZ" sz="2400" dirty="0"/>
              <a:t>, organizační dovednosti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Marketing, fundraising</a:t>
            </a:r>
            <a:br>
              <a:rPr lang="cs-CZ" sz="2400" dirty="0"/>
            </a:br>
            <a:endParaRPr lang="cs-CZ" sz="2400" dirty="0"/>
          </a:p>
          <a:p>
            <a:pPr marL="72000" indent="0">
              <a:lnSpc>
                <a:spcPct val="150000"/>
              </a:lnSpc>
              <a:buNone/>
            </a:pPr>
            <a:r>
              <a:rPr lang="cs-CZ" sz="2400" dirty="0"/>
              <a:t>V rámci sportovních událostí: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Trenéři, Rozhodčí, Management sportu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Fyzioterapie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3200" b="1" dirty="0"/>
              <a:t>Praxe ve FUKS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l" fontAlgn="auto">
              <a:spcAft>
                <a:spcPts val="0"/>
              </a:spcAft>
              <a:buClr>
                <a:srgbClr val="3891A7"/>
              </a:buClr>
              <a:buSzPct val="85000"/>
              <a:buNone/>
            </a:pPr>
            <a:br>
              <a:rPr lang="cs-CZ" sz="2800" u="sng" dirty="0">
                <a:solidFill>
                  <a:srgbClr val="FF0000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6906D26-236E-4D2F-A735-450984FB7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160" y="491682"/>
            <a:ext cx="1890440" cy="1748136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10180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000" y="2607733"/>
            <a:ext cx="11361600" cy="174813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br>
              <a:rPr lang="cs-CZ" dirty="0"/>
            </a:br>
            <a:r>
              <a:rPr lang="cs-CZ" sz="4000" dirty="0"/>
              <a:t>Děkujeme za pozornost.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C97728A-B5EC-478E-8E1D-6FFC4592F5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160" y="491682"/>
            <a:ext cx="1890440" cy="1748136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717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0" y="2019300"/>
            <a:ext cx="11061605" cy="396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dirty="0"/>
              <a:t>Prezentace jednotlivých programů/specializací – vestibul A34/2. NP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cs-CZ" sz="2000" dirty="0"/>
              <a:t>Prohlídka tělocvičen – budova přes silnici A34/1. NP a 2. NP</a:t>
            </a:r>
          </a:p>
          <a:p>
            <a:pPr lvl="1">
              <a:lnSpc>
                <a:spcPct val="150000"/>
              </a:lnSpc>
            </a:pPr>
            <a:r>
              <a:rPr lang="cs-CZ" sz="2000" dirty="0"/>
              <a:t>přízemí vlevo – ukázka </a:t>
            </a:r>
            <a:r>
              <a:rPr lang="cs-CZ" sz="2000" b="1" dirty="0" err="1"/>
              <a:t>Jacíkova</a:t>
            </a:r>
            <a:r>
              <a:rPr lang="cs-CZ" sz="2000" b="1" dirty="0"/>
              <a:t> testu </a:t>
            </a:r>
            <a:r>
              <a:rPr lang="cs-CZ" sz="2000" dirty="0"/>
              <a:t>a přijímací zkoušky z </a:t>
            </a:r>
            <a:r>
              <a:rPr lang="cs-CZ" sz="2000" b="1" dirty="0"/>
              <a:t>gymnastiky</a:t>
            </a:r>
            <a:r>
              <a:rPr lang="cs-CZ" sz="2000" dirty="0"/>
              <a:t> </a:t>
            </a:r>
          </a:p>
          <a:p>
            <a:pPr lvl="1">
              <a:lnSpc>
                <a:spcPct val="150000"/>
              </a:lnSpc>
            </a:pPr>
            <a:r>
              <a:rPr lang="cs-CZ" sz="2000" dirty="0"/>
              <a:t>přízemí za recepcí prohlídka </a:t>
            </a:r>
            <a:r>
              <a:rPr lang="cs-CZ" sz="2000" b="1" dirty="0"/>
              <a:t>Laboratoře sportovní medicíny </a:t>
            </a:r>
            <a:r>
              <a:rPr lang="cs-CZ" sz="2000" dirty="0"/>
              <a:t>dveře č.130</a:t>
            </a:r>
          </a:p>
          <a:p>
            <a:pPr lvl="1">
              <a:lnSpc>
                <a:spcPct val="150000"/>
              </a:lnSpc>
            </a:pPr>
            <a:r>
              <a:rPr lang="cs-CZ" sz="2000" dirty="0"/>
              <a:t>2. NP – ukázka přijímacích zkoušek z </a:t>
            </a:r>
            <a:r>
              <a:rPr lang="cs-CZ" sz="2000" b="1" dirty="0"/>
              <a:t>basketbalu</a:t>
            </a:r>
            <a:r>
              <a:rPr lang="cs-CZ" sz="2000" b="1" dirty="0">
                <a:solidFill>
                  <a:srgbClr val="00B050"/>
                </a:solidFill>
              </a:rPr>
              <a:t>                                         </a:t>
            </a:r>
          </a:p>
          <a:p>
            <a:pPr lvl="1">
              <a:lnSpc>
                <a:spcPct val="150000"/>
              </a:lnSpc>
              <a:buNone/>
            </a:pPr>
            <a:r>
              <a:rPr lang="cs-CZ" sz="2800" b="1" dirty="0">
                <a:solidFill>
                  <a:srgbClr val="0070C0"/>
                </a:solidFill>
              </a:rPr>
              <a:t>                     </a:t>
            </a:r>
          </a:p>
          <a:p>
            <a:pPr lvl="1">
              <a:lnSpc>
                <a:spcPct val="150000"/>
              </a:lnSpc>
              <a:buNone/>
            </a:pPr>
            <a:r>
              <a:rPr lang="cs-CZ" sz="2800" b="1" dirty="0">
                <a:solidFill>
                  <a:srgbClr val="0070C0"/>
                </a:solidFill>
              </a:rPr>
              <a:t>				následujte šipky</a:t>
            </a:r>
            <a:endParaRPr lang="cs-CZ" sz="2000" b="1" dirty="0">
              <a:solidFill>
                <a:srgbClr val="0070C0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dirty="0"/>
              <a:t>Další program DOD – budova A34</a:t>
            </a:r>
            <a:endParaRPr lang="cs-CZ" sz="3200" b="1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8" t="-76211" r="-174799" b="28890"/>
          <a:stretch/>
        </p:blipFill>
        <p:spPr>
          <a:xfrm>
            <a:off x="6797964" y="2742743"/>
            <a:ext cx="4943091" cy="3485257"/>
          </a:xfrm>
          <a:prstGeom prst="rect">
            <a:avLst/>
          </a:prstGeom>
        </p:spPr>
      </p:pic>
      <p:sp>
        <p:nvSpPr>
          <p:cNvPr id="10" name="Šipka doprava 9"/>
          <p:cNvSpPr/>
          <p:nvPr/>
        </p:nvSpPr>
        <p:spPr bwMode="auto">
          <a:xfrm>
            <a:off x="7029718" y="5126183"/>
            <a:ext cx="2326717" cy="601186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66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0" y="2019300"/>
            <a:ext cx="11061605" cy="396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dirty="0">
                <a:cs typeface="Arial" pitchFamily="34" charset="0"/>
              </a:rPr>
              <a:t>Masarykova univerzita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cs typeface="Arial" pitchFamily="34" charset="0"/>
              </a:rPr>
              <a:t>Fakulta sportovních studií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cs typeface="Arial" pitchFamily="34" charset="0"/>
              </a:rPr>
              <a:t>Kamenice 5, 625 00 Brno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cs typeface="Arial" pitchFamily="34" charset="0"/>
                <a:hlinkClick r:id="rId2"/>
              </a:rPr>
              <a:t>studijni@fsps.muni.cz</a:t>
            </a:r>
            <a:endParaRPr lang="cs-CZ" sz="2000" dirty="0"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000" dirty="0">
                <a:solidFill>
                  <a:srgbClr val="0000CC"/>
                </a:solidFill>
                <a:cs typeface="Arial" pitchFamily="34" charset="0"/>
              </a:rPr>
              <a:t>http://www.fsps.muni.cz/uchazeci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cs typeface="Arial" pitchFamily="34" charset="0"/>
              </a:rPr>
              <a:t>tel. 	549 49 2015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 dirty="0">
                <a:cs typeface="Arial" pitchFamily="34" charset="0"/>
              </a:rPr>
              <a:t>          	549 49 2016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 dirty="0">
                <a:cs typeface="Arial" pitchFamily="34" charset="0"/>
              </a:rPr>
              <a:t>          	549 49 2017</a:t>
            </a:r>
          </a:p>
          <a:p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1341357"/>
            <a:ext cx="10752138" cy="452437"/>
          </a:xfrm>
        </p:spPr>
        <p:txBody>
          <a:bodyPr/>
          <a:lstStyle/>
          <a:p>
            <a:r>
              <a:rPr lang="cs-CZ" sz="3200" b="1" dirty="0"/>
              <a:t>Kontakty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8" t="-76211" r="-174799" b="28890"/>
          <a:stretch/>
        </p:blipFill>
        <p:spPr>
          <a:xfrm>
            <a:off x="6797964" y="2242545"/>
            <a:ext cx="4943091" cy="3485257"/>
          </a:xfrm>
          <a:prstGeom prst="rect">
            <a:avLst/>
          </a:prstGeom>
        </p:spPr>
      </p:pic>
      <p:pic>
        <p:nvPicPr>
          <p:cNvPr id="14" name="Picture 2" descr="E:\Vnější vztahy_Foto_FSpS\foto_propagace_rektorat (P.Hudcova)\Lezatka\IMG_3899_big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328" y="1113308"/>
            <a:ext cx="3493366" cy="5240692"/>
          </a:xfrm>
          <a:prstGeom prst="rect">
            <a:avLst/>
          </a:prstGeom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2542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3005998"/>
            <a:ext cx="11361600" cy="2531201"/>
          </a:xfrm>
        </p:spPr>
        <p:txBody>
          <a:bodyPr>
            <a:normAutofit/>
          </a:bodyPr>
          <a:lstStyle/>
          <a:p>
            <a:r>
              <a:rPr lang="cs-CZ" sz="4000" dirty="0"/>
              <a:t>Dotazy</a:t>
            </a:r>
            <a:br>
              <a:rPr lang="cs-CZ" sz="4000" dirty="0"/>
            </a:br>
            <a:br>
              <a:rPr lang="cs-CZ" sz="4000" dirty="0"/>
            </a:br>
            <a:r>
              <a:rPr lang="cs-CZ" dirty="0"/>
              <a:t>Ptejte se prosím…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3341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cs-CZ" sz="2000" dirty="0">
                <a:cs typeface="Arial" pitchFamily="34" charset="0"/>
              </a:rPr>
              <a:t>2. největší univerzita v ČR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cs typeface="Arial" pitchFamily="34" charset="0"/>
              </a:rPr>
              <a:t>9 fakult, více jak 31 700 studentů,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cs typeface="Arial" pitchFamily="34" charset="0"/>
              </a:rPr>
              <a:t>22 997 uchazečů o studium v roce 2018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cs typeface="Arial" pitchFamily="34" charset="0"/>
              </a:rPr>
              <a:t> 7 165 absolventů v roce 2018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cs typeface="Arial" pitchFamily="34" charset="0"/>
              </a:rPr>
              <a:t>Kreditový systém ECTS </a:t>
            </a:r>
          </a:p>
          <a:p>
            <a:r>
              <a:rPr lang="cs-CZ" sz="2000" dirty="0">
                <a:cs typeface="Arial" pitchFamily="34" charset="0"/>
              </a:rPr>
              <a:t>Hodnoty MU: Svoboda, Úcta k pravidlům, Zodpovědnost</a:t>
            </a:r>
          </a:p>
          <a:p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3200" b="1" dirty="0"/>
              <a:t>Masarykova univerzita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6" y="4265603"/>
            <a:ext cx="3788091" cy="199549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577" y="4275535"/>
            <a:ext cx="3111265" cy="198556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20913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 dirty="0">
                <a:cs typeface="Arial" pitchFamily="34" charset="0"/>
              </a:rPr>
              <a:t>založena v roce 2002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 dirty="0">
                <a:cs typeface="Arial" pitchFamily="34" charset="0"/>
              </a:rPr>
              <a:t>vzdělává</a:t>
            </a:r>
            <a:r>
              <a:rPr lang="cs-CZ" sz="2000" b="1" dirty="0">
                <a:cs typeface="Arial" pitchFamily="34" charset="0"/>
              </a:rPr>
              <a:t>  </a:t>
            </a:r>
            <a:r>
              <a:rPr lang="cs-CZ" sz="2000" dirty="0">
                <a:cs typeface="Arial" pitchFamily="34" charset="0"/>
              </a:rPr>
              <a:t>více než 1300 studentů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 dirty="0">
                <a:cs typeface="Arial" pitchFamily="34" charset="0"/>
              </a:rPr>
              <a:t>nejmladší a dynamicky se rozvíjející fakulta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 dirty="0">
                <a:cs typeface="Arial" pitchFamily="34" charset="0"/>
              </a:rPr>
              <a:t>propaguje zdravý a moderní životní styl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 dirty="0">
                <a:cs typeface="Arial" pitchFamily="34" charset="0"/>
              </a:rPr>
              <a:t>aplikuje a rozvíjí poznatky tělovýchovného lékařství pro potřeby sportu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 dirty="0">
                <a:cs typeface="Arial" pitchFamily="34" charset="0"/>
              </a:rPr>
              <a:t>připravuje kvalifikované odborníky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cs-CZ" sz="2000" dirty="0">
              <a:cs typeface="Arial" pitchFamily="34" charset="0"/>
            </a:endParaRPr>
          </a:p>
          <a:p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3200" b="1" dirty="0"/>
              <a:t>Fakulta sportovních studií MU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339" y="4012711"/>
            <a:ext cx="3257957" cy="2174129"/>
          </a:xfrm>
          <a:prstGeom prst="rect">
            <a:avLst/>
          </a:prstGeom>
        </p:spPr>
      </p:pic>
      <p:pic>
        <p:nvPicPr>
          <p:cNvPr id="10" name="Picture 8" descr="kam  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450" y="4012711"/>
            <a:ext cx="5021439" cy="221528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56126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cs-CZ" sz="2000" dirty="0">
                <a:cs typeface="Arial" pitchFamily="34" charset="0"/>
              </a:rPr>
              <a:t>Rozsáhlý výukový a výzkumný areál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cs typeface="Arial" pitchFamily="34" charset="0"/>
              </a:rPr>
              <a:t>90 000 m</a:t>
            </a:r>
            <a:r>
              <a:rPr lang="en-US" sz="2000" dirty="0">
                <a:cs typeface="Arial" pitchFamily="34" charset="0"/>
              </a:rPr>
              <a:t>²</a:t>
            </a:r>
            <a:r>
              <a:rPr lang="cs-CZ" sz="2000" dirty="0">
                <a:cs typeface="Arial" pitchFamily="34" charset="0"/>
              </a:rPr>
              <a:t> užitných ploch na 42 hektarech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cs typeface="Arial" pitchFamily="34" charset="0"/>
              </a:rPr>
              <a:t>Kapacita 5 000 studentů a 1 000 vysokoškolských pedagogů, odborných a vědeckých pracovníků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cs typeface="Arial" pitchFamily="34" charset="0"/>
              </a:rPr>
              <a:t>Poskytuje zázemí LF, části </a:t>
            </a:r>
            <a:r>
              <a:rPr lang="cs-CZ" sz="2000" dirty="0" err="1">
                <a:cs typeface="Arial" pitchFamily="34" charset="0"/>
              </a:rPr>
              <a:t>PřF</a:t>
            </a:r>
            <a:r>
              <a:rPr lang="cs-CZ" sz="2000" dirty="0">
                <a:cs typeface="Arial" pitchFamily="34" charset="0"/>
              </a:rPr>
              <a:t> a FSpS</a:t>
            </a:r>
          </a:p>
          <a:p>
            <a:pPr>
              <a:spcAft>
                <a:spcPts val="1200"/>
              </a:spcAft>
            </a:pPr>
            <a:endParaRPr lang="cs-CZ" sz="2000" dirty="0">
              <a:cs typeface="Arial" pitchFamily="34" charset="0"/>
            </a:endParaRPr>
          </a:p>
          <a:p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3200" b="1" dirty="0"/>
              <a:t>Univerzitní kampus Bohunice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23" y="3733987"/>
            <a:ext cx="4801853" cy="239535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0" descr="kampus_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4150" y="3733987"/>
            <a:ext cx="3551836" cy="239535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68971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720000" y="2052154"/>
            <a:ext cx="10753200" cy="3779845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2000" dirty="0"/>
              <a:t>rozloha 3000 m2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2000" dirty="0"/>
              <a:t>215 000 svazků 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560 studijních míst, z toho 121 vybaveno PC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3200" b="1" dirty="0"/>
              <a:t>Knihovna univerzitního kampusu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3668752"/>
            <a:ext cx="5485636" cy="22868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2052155"/>
            <a:ext cx="4782582" cy="390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9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2020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3200" b="1" dirty="0"/>
              <a:t>Tělocvičny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br>
              <a:rPr lang="cs-CZ" sz="2000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4341092"/>
            <a:ext cx="3602182" cy="2401455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99" y="1778000"/>
            <a:ext cx="3602182" cy="2401223"/>
          </a:xfr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688" y="4307304"/>
            <a:ext cx="3596011" cy="23973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03124B6-628A-4CF2-B98A-8991CCBB4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60" y="1778000"/>
            <a:ext cx="3605601" cy="239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3821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">
      <a:dk1>
        <a:srgbClr val="000000"/>
      </a:dk1>
      <a:lt1>
        <a:srgbClr val="FFFFFF"/>
      </a:lt1>
      <a:dk2>
        <a:srgbClr val="0000DC"/>
      </a:dk2>
      <a:lt2>
        <a:srgbClr val="FED141"/>
      </a:lt2>
      <a:accent1>
        <a:srgbClr val="008C78"/>
      </a:accent1>
      <a:accent2>
        <a:srgbClr val="FF7300"/>
      </a:accent2>
      <a:accent3>
        <a:srgbClr val="9100DC"/>
      </a:accent3>
      <a:accent4>
        <a:srgbClr val="5AC8AF"/>
      </a:accent4>
      <a:accent5>
        <a:srgbClr val="F01928"/>
      </a:accent5>
      <a:accent6>
        <a:srgbClr val="00AF3F"/>
      </a:accent6>
      <a:hlink>
        <a:srgbClr val="4BC8FF"/>
      </a:hlink>
      <a:folHlink>
        <a:srgbClr val="B9006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MUNI.pptx" id="{DC9E31B8-40F9-4507-8A5E-F584B5D50A9F}" vid="{D2106080-813D-4A23-BF51-F23FAE90D7A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PrezentaceMUNI</Template>
  <TotalTime>1540</TotalTime>
  <Words>1884</Words>
  <Application>Microsoft Office PowerPoint</Application>
  <PresentationFormat>Širokoúhlá obrazovka</PresentationFormat>
  <Paragraphs>477</Paragraphs>
  <Slides>49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5" baseType="lpstr">
      <vt:lpstr>Arial</vt:lpstr>
      <vt:lpstr>Candara</vt:lpstr>
      <vt:lpstr>Tahoma</vt:lpstr>
      <vt:lpstr>Wingdings</vt:lpstr>
      <vt:lpstr>Wingdings 3</vt:lpstr>
      <vt:lpstr>Prezentace_MU_CZ</vt:lpstr>
      <vt:lpstr>   Den otevřených dveří   Fakulty sportovních studií MU    23. ledna 2020</vt:lpstr>
      <vt:lpstr>Program A11/114: Představení MU, FSpS    Mgr. Tomáš Vespalec, Ph.D., proděkan pro vnější vztahy Přijímací řízení   Mgr. Zora Poppová, studijní referentka Studium v zahraničí   Mgr. Tomáš Vespalec, Ph.D., proděkan pro vnější vztahy Studentský spolek FUKS     Bc. Veronika Faranová  Program budova A34: Prezentace jednotlivých studijních programů/specializací Prohlídka výukových prostor, tělocvičen a laboratoří Ukázka praktických přijímacích zkoušek      </vt:lpstr>
      <vt:lpstr>Představení MU, FSpS   Mgr. Tomáš Vespalec, Ph.D.,  proděkan pro vnější vztahy  </vt:lpstr>
      <vt:lpstr>   </vt:lpstr>
      <vt:lpstr>   </vt:lpstr>
      <vt:lpstr>   </vt:lpstr>
      <vt:lpstr>   </vt:lpstr>
      <vt:lpstr>   </vt:lpstr>
      <vt:lpstr>   </vt:lpstr>
      <vt:lpstr>   </vt:lpstr>
      <vt:lpstr>   </vt:lpstr>
      <vt:lpstr>BRNO</vt:lpstr>
      <vt:lpstr>Přijímací řízení  Mgr. Zora Poppová,  studijní referentka</vt:lpstr>
      <vt:lpstr>   </vt:lpstr>
      <vt:lpstr>   </vt:lpstr>
      <vt:lpstr>Studijní programy - sdružené studium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Studium v zahraničí  Proděkan pro vnější vztahy       Mgr. Tomáš Vespalec, Ph.D.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</vt:lpstr>
      <vt:lpstr>Studentský spolek FUKS  Bc. Veronika Faranová,  studentka FSpS  </vt:lpstr>
      <vt:lpstr>  </vt:lpstr>
      <vt:lpstr>   </vt:lpstr>
      <vt:lpstr>   </vt:lpstr>
      <vt:lpstr>   </vt:lpstr>
      <vt:lpstr> Děkujeme za pozornost.</vt:lpstr>
      <vt:lpstr>   </vt:lpstr>
      <vt:lpstr>   </vt:lpstr>
      <vt:lpstr>Dotazy  Ptejte se prosím… 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Tomáš Kudela</dc:creator>
  <cp:lastModifiedBy>Iva Kašíková</cp:lastModifiedBy>
  <cp:revision>124</cp:revision>
  <cp:lastPrinted>2018-09-10T11:44:36Z</cp:lastPrinted>
  <dcterms:created xsi:type="dcterms:W3CDTF">2018-09-06T09:55:06Z</dcterms:created>
  <dcterms:modified xsi:type="dcterms:W3CDTF">2020-01-22T15:32:11Z</dcterms:modified>
</cp:coreProperties>
</file>