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3"/>
  </p:notesMasterIdLst>
  <p:handoutMasterIdLst>
    <p:handoutMasterId r:id="rId54"/>
  </p:handoutMasterIdLst>
  <p:sldIdLst>
    <p:sldId id="265" r:id="rId2"/>
    <p:sldId id="269" r:id="rId3"/>
    <p:sldId id="380" r:id="rId4"/>
    <p:sldId id="267" r:id="rId5"/>
    <p:sldId id="319" r:id="rId6"/>
    <p:sldId id="321" r:id="rId7"/>
    <p:sldId id="325" r:id="rId8"/>
    <p:sldId id="327" r:id="rId9"/>
    <p:sldId id="398" r:id="rId10"/>
    <p:sldId id="393" r:id="rId11"/>
    <p:sldId id="320" r:id="rId12"/>
    <p:sldId id="382" r:id="rId13"/>
    <p:sldId id="387" r:id="rId14"/>
    <p:sldId id="331" r:id="rId15"/>
    <p:sldId id="397" r:id="rId16"/>
    <p:sldId id="395" r:id="rId17"/>
    <p:sldId id="326" r:id="rId18"/>
    <p:sldId id="386" r:id="rId19"/>
    <p:sldId id="356" r:id="rId20"/>
    <p:sldId id="329" r:id="rId21"/>
    <p:sldId id="330" r:id="rId22"/>
    <p:sldId id="383" r:id="rId23"/>
    <p:sldId id="328" r:id="rId24"/>
    <p:sldId id="338" r:id="rId25"/>
    <p:sldId id="384" r:id="rId26"/>
    <p:sldId id="334" r:id="rId27"/>
    <p:sldId id="337" r:id="rId28"/>
    <p:sldId id="339" r:id="rId29"/>
    <p:sldId id="332" r:id="rId30"/>
    <p:sldId id="342" r:id="rId31"/>
    <p:sldId id="344" r:id="rId32"/>
    <p:sldId id="341" r:id="rId33"/>
    <p:sldId id="353" r:id="rId34"/>
    <p:sldId id="357" r:id="rId35"/>
    <p:sldId id="347" r:id="rId36"/>
    <p:sldId id="349" r:id="rId37"/>
    <p:sldId id="351" r:id="rId38"/>
    <p:sldId id="350" r:id="rId39"/>
    <p:sldId id="370" r:id="rId40"/>
    <p:sldId id="358" r:id="rId41"/>
    <p:sldId id="359" r:id="rId42"/>
    <p:sldId id="361" r:id="rId43"/>
    <p:sldId id="362" r:id="rId44"/>
    <p:sldId id="363" r:id="rId45"/>
    <p:sldId id="391" r:id="rId46"/>
    <p:sldId id="389" r:id="rId47"/>
    <p:sldId id="388" r:id="rId48"/>
    <p:sldId id="399" r:id="rId49"/>
    <p:sldId id="390" r:id="rId50"/>
    <p:sldId id="392" r:id="rId51"/>
    <p:sldId id="364" r:id="rId52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F12A85-A414-CBAB-7155-56310DB44FA8}" v="10" dt="2023-01-26T08:29:13.218"/>
    <p1510:client id="{56D5B262-0F78-5E07-BF45-C151CEF5D5BF}" v="1" dt="2023-01-25T22:51:07.203"/>
    <p1510:client id="{5C0693FA-B45F-BF7D-B328-1627C9E5782A}" v="2" dt="2023-02-15T11:40:34.934"/>
    <p1510:client id="{85F27FD3-4879-5FC8-44F8-6474BAAE7CB7}" v="16" dt="2023-01-25T14:30:32.273"/>
    <p1510:client id="{86473615-5CBE-BAC7-0899-B7337A335EE9}" v="109" dt="2023-01-25T23:14:56.072"/>
    <p1510:client id="{9ED8BAF9-EDE6-4095-044A-1E0BA0F52C33}" v="13" dt="2023-01-25T14:24:37.684"/>
    <p1510:client id="{A7E552BB-1709-C17A-56F5-1737D5CFCB72}" v="152" dt="2023-01-24T15:14:46.436"/>
    <p1510:client id="{ABD8FB1F-A65D-A16B-7400-9C5A857B8F69}" v="31" dt="2023-01-25T05:51:01.658"/>
    <p1510:client id="{E9EDA7D3-9B94-C268-44CA-B458F7F97555}" v="14" dt="2023-01-25T13:36:51.029"/>
    <p1510:client id="{F5CDF311-6871-2AFA-103F-728F15D2CC10}" v="205" dt="2023-01-25T13:11:13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892"/>
        <p:guide pos="3688"/>
        <p:guide pos="397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 Kašíková" userId="S::240633@muni.cz::77205d67-cfca-440b-ad43-be7c5d0310cc" providerId="AD" clId="Web-{9ED8BAF9-EDE6-4095-044A-1E0BA0F52C33}"/>
    <pc:docChg chg="modSld sldOrd">
      <pc:chgData name="Iva Kašíková" userId="S::240633@muni.cz::77205d67-cfca-440b-ad43-be7c5d0310cc" providerId="AD" clId="Web-{9ED8BAF9-EDE6-4095-044A-1E0BA0F52C33}" dt="2023-01-25T14:24:37.684" v="12" actId="20577"/>
      <pc:docMkLst>
        <pc:docMk/>
      </pc:docMkLst>
      <pc:sldChg chg="modSp">
        <pc:chgData name="Iva Kašíková" userId="S::240633@muni.cz::77205d67-cfca-440b-ad43-be7c5d0310cc" providerId="AD" clId="Web-{9ED8BAF9-EDE6-4095-044A-1E0BA0F52C33}" dt="2023-01-25T14:24:37.684" v="12" actId="20577"/>
        <pc:sldMkLst>
          <pc:docMk/>
          <pc:sldMk cId="551191104" sldId="392"/>
        </pc:sldMkLst>
        <pc:spChg chg="mod">
          <ac:chgData name="Iva Kašíková" userId="S::240633@muni.cz::77205d67-cfca-440b-ad43-be7c5d0310cc" providerId="AD" clId="Web-{9ED8BAF9-EDE6-4095-044A-1E0BA0F52C33}" dt="2023-01-25T14:24:37.684" v="12" actId="20577"/>
          <ac:spMkLst>
            <pc:docMk/>
            <pc:sldMk cId="551191104" sldId="392"/>
            <ac:spMk id="7" creationId="{2E9C0A65-622E-484D-A100-42C50D21FA1F}"/>
          </ac:spMkLst>
        </pc:spChg>
      </pc:sldChg>
      <pc:sldChg chg="ord">
        <pc:chgData name="Iva Kašíková" userId="S::240633@muni.cz::77205d67-cfca-440b-ad43-be7c5d0310cc" providerId="AD" clId="Web-{9ED8BAF9-EDE6-4095-044A-1E0BA0F52C33}" dt="2023-01-25T14:21:09.069" v="1"/>
        <pc:sldMkLst>
          <pc:docMk/>
          <pc:sldMk cId="1200422170" sldId="398"/>
        </pc:sldMkLst>
      </pc:sldChg>
    </pc:docChg>
  </pc:docChgLst>
  <pc:docChgLst>
    <pc:chgData name="Iva Kašíková" userId="S::240633@muni.cz::77205d67-cfca-440b-ad43-be7c5d0310cc" providerId="AD" clId="Web-{85F27FD3-4879-5FC8-44F8-6474BAAE7CB7}"/>
    <pc:docChg chg="modSld">
      <pc:chgData name="Iva Kašíková" userId="S::240633@muni.cz::77205d67-cfca-440b-ad43-be7c5d0310cc" providerId="AD" clId="Web-{85F27FD3-4879-5FC8-44F8-6474BAAE7CB7}" dt="2023-01-25T14:30:32.273" v="15" actId="20577"/>
      <pc:docMkLst>
        <pc:docMk/>
      </pc:docMkLst>
      <pc:sldChg chg="modSp">
        <pc:chgData name="Iva Kašíková" userId="S::240633@muni.cz::77205d67-cfca-440b-ad43-be7c5d0310cc" providerId="AD" clId="Web-{85F27FD3-4879-5FC8-44F8-6474BAAE7CB7}" dt="2023-01-25T14:30:32.273" v="15" actId="20577"/>
        <pc:sldMkLst>
          <pc:docMk/>
          <pc:sldMk cId="1200422170" sldId="398"/>
        </pc:sldMkLst>
        <pc:spChg chg="mod">
          <ac:chgData name="Iva Kašíková" userId="S::240633@muni.cz::77205d67-cfca-440b-ad43-be7c5d0310cc" providerId="AD" clId="Web-{85F27FD3-4879-5FC8-44F8-6474BAAE7CB7}" dt="2023-01-25T14:30:32.273" v="15" actId="20577"/>
          <ac:spMkLst>
            <pc:docMk/>
            <pc:sldMk cId="1200422170" sldId="398"/>
            <ac:spMk id="7" creationId="{2E9C0A65-622E-484D-A100-42C50D21FA1F}"/>
          </ac:spMkLst>
        </pc:spChg>
      </pc:sldChg>
    </pc:docChg>
  </pc:docChgLst>
  <pc:docChgLst>
    <pc:chgData name="Iva Kašíková" userId="S::240633@muni.cz::77205d67-cfca-440b-ad43-be7c5d0310cc" providerId="AD" clId="Web-{86473615-5CBE-BAC7-0899-B7337A335EE9}"/>
    <pc:docChg chg="addSld modSld sldOrd">
      <pc:chgData name="Iva Kašíková" userId="S::240633@muni.cz::77205d67-cfca-440b-ad43-be7c5d0310cc" providerId="AD" clId="Web-{86473615-5CBE-BAC7-0899-B7337A335EE9}" dt="2023-01-25T23:14:56.072" v="105" actId="14100"/>
      <pc:docMkLst>
        <pc:docMk/>
      </pc:docMkLst>
      <pc:sldChg chg="modSp">
        <pc:chgData name="Iva Kašíková" userId="S::240633@muni.cz::77205d67-cfca-440b-ad43-be7c5d0310cc" providerId="AD" clId="Web-{86473615-5CBE-BAC7-0899-B7337A335EE9}" dt="2023-01-25T23:03:25.223" v="2" actId="20577"/>
        <pc:sldMkLst>
          <pc:docMk/>
          <pc:sldMk cId="2972727995" sldId="326"/>
        </pc:sldMkLst>
        <pc:spChg chg="mod">
          <ac:chgData name="Iva Kašíková" userId="S::240633@muni.cz::77205d67-cfca-440b-ad43-be7c5d0310cc" providerId="AD" clId="Web-{86473615-5CBE-BAC7-0899-B7337A335EE9}" dt="2023-01-25T23:03:25.223" v="2" actId="20577"/>
          <ac:spMkLst>
            <pc:docMk/>
            <pc:sldMk cId="2972727995" sldId="326"/>
            <ac:spMk id="9" creationId="{00000000-0000-0000-0000-000000000000}"/>
          </ac:spMkLst>
        </pc:spChg>
        <pc:picChg chg="mod">
          <ac:chgData name="Iva Kašíková" userId="S::240633@muni.cz::77205d67-cfca-440b-ad43-be7c5d0310cc" providerId="AD" clId="Web-{86473615-5CBE-BAC7-0899-B7337A335EE9}" dt="2023-01-25T23:02:56.394" v="0" actId="1076"/>
          <ac:picMkLst>
            <pc:docMk/>
            <pc:sldMk cId="2972727995" sldId="326"/>
            <ac:picMk id="6" creationId="{78651DDC-2532-4214-AC55-B56442E3D1C2}"/>
          </ac:picMkLst>
        </pc:picChg>
      </pc:sldChg>
      <pc:sldChg chg="modSp">
        <pc:chgData name="Iva Kašíková" userId="S::240633@muni.cz::77205d67-cfca-440b-ad43-be7c5d0310cc" providerId="AD" clId="Web-{86473615-5CBE-BAC7-0899-B7337A335EE9}" dt="2023-01-25T23:10:38.360" v="50" actId="20577"/>
        <pc:sldMkLst>
          <pc:docMk/>
          <pc:sldMk cId="395915072" sldId="328"/>
        </pc:sldMkLst>
        <pc:spChg chg="mod">
          <ac:chgData name="Iva Kašíková" userId="S::240633@muni.cz::77205d67-cfca-440b-ad43-be7c5d0310cc" providerId="AD" clId="Web-{86473615-5CBE-BAC7-0899-B7337A335EE9}" dt="2023-01-25T23:10:38.360" v="50" actId="20577"/>
          <ac:spMkLst>
            <pc:docMk/>
            <pc:sldMk cId="395915072" sldId="328"/>
            <ac:spMk id="9" creationId="{00000000-0000-0000-0000-000000000000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10:03.031" v="44" actId="20577"/>
        <pc:sldMkLst>
          <pc:docMk/>
          <pc:sldMk cId="3050710961" sldId="334"/>
        </pc:sldMkLst>
        <pc:spChg chg="mod">
          <ac:chgData name="Iva Kašíková" userId="S::240633@muni.cz::77205d67-cfca-440b-ad43-be7c5d0310cc" providerId="AD" clId="Web-{86473615-5CBE-BAC7-0899-B7337A335EE9}" dt="2023-01-25T23:10:03.031" v="44" actId="20577"/>
          <ac:spMkLst>
            <pc:docMk/>
            <pc:sldMk cId="3050710961" sldId="334"/>
            <ac:spMk id="9" creationId="{00000000-0000-0000-0000-000000000000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10:23.298" v="47" actId="20577"/>
        <pc:sldMkLst>
          <pc:docMk/>
          <pc:sldMk cId="1071072263" sldId="338"/>
        </pc:sldMkLst>
        <pc:spChg chg="mod">
          <ac:chgData name="Iva Kašíková" userId="S::240633@muni.cz::77205d67-cfca-440b-ad43-be7c5d0310cc" providerId="AD" clId="Web-{86473615-5CBE-BAC7-0899-B7337A335EE9}" dt="2023-01-25T23:10:23.298" v="47" actId="20577"/>
          <ac:spMkLst>
            <pc:docMk/>
            <pc:sldMk cId="1071072263" sldId="338"/>
            <ac:spMk id="9" creationId="{00000000-0000-0000-0000-000000000000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09:14.327" v="37" actId="20577"/>
        <pc:sldMkLst>
          <pc:docMk/>
          <pc:sldMk cId="2745039504" sldId="342"/>
        </pc:sldMkLst>
        <pc:spChg chg="mod">
          <ac:chgData name="Iva Kašíková" userId="S::240633@muni.cz::77205d67-cfca-440b-ad43-be7c5d0310cc" providerId="AD" clId="Web-{86473615-5CBE-BAC7-0899-B7337A335EE9}" dt="2023-01-25T23:09:14.327" v="37" actId="20577"/>
          <ac:spMkLst>
            <pc:docMk/>
            <pc:sldMk cId="2745039504" sldId="342"/>
            <ac:spMk id="9" creationId="{00000000-0000-0000-0000-000000000000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11:57.566" v="54" actId="20577"/>
        <pc:sldMkLst>
          <pc:docMk/>
          <pc:sldMk cId="742722200" sldId="347"/>
        </pc:sldMkLst>
        <pc:spChg chg="mod">
          <ac:chgData name="Iva Kašíková" userId="S::240633@muni.cz::77205d67-cfca-440b-ad43-be7c5d0310cc" providerId="AD" clId="Web-{86473615-5CBE-BAC7-0899-B7337A335EE9}" dt="2023-01-25T23:11:57.566" v="54" actId="20577"/>
          <ac:spMkLst>
            <pc:docMk/>
            <pc:sldMk cId="742722200" sldId="347"/>
            <ac:spMk id="9" creationId="{00000000-0000-0000-0000-000000000000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09:36.046" v="41" actId="20577"/>
        <pc:sldMkLst>
          <pc:docMk/>
          <pc:sldMk cId="889834042" sldId="353"/>
        </pc:sldMkLst>
        <pc:spChg chg="mod">
          <ac:chgData name="Iva Kašíková" userId="S::240633@muni.cz::77205d67-cfca-440b-ad43-be7c5d0310cc" providerId="AD" clId="Web-{86473615-5CBE-BAC7-0899-B7337A335EE9}" dt="2023-01-25T23:09:36.046" v="41" actId="20577"/>
          <ac:spMkLst>
            <pc:docMk/>
            <pc:sldMk cId="889834042" sldId="353"/>
            <ac:spMk id="9" creationId="{00000000-0000-0000-0000-000000000000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07:35.089" v="33" actId="20577"/>
        <pc:sldMkLst>
          <pc:docMk/>
          <pc:sldMk cId="1571358597" sldId="389"/>
        </pc:sldMkLst>
        <pc:spChg chg="mod">
          <ac:chgData name="Iva Kašíková" userId="S::240633@muni.cz::77205d67-cfca-440b-ad43-be7c5d0310cc" providerId="AD" clId="Web-{86473615-5CBE-BAC7-0899-B7337A335EE9}" dt="2023-01-25T23:07:35.089" v="33" actId="20577"/>
          <ac:spMkLst>
            <pc:docMk/>
            <pc:sldMk cId="1571358597" sldId="389"/>
            <ac:spMk id="7" creationId="{2E9C0A65-622E-484D-A100-42C50D21FA1F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14:56.072" v="105" actId="14100"/>
        <pc:sldMkLst>
          <pc:docMk/>
          <pc:sldMk cId="551191104" sldId="392"/>
        </pc:sldMkLst>
        <pc:spChg chg="mod">
          <ac:chgData name="Iva Kašíková" userId="S::240633@muni.cz::77205d67-cfca-440b-ad43-be7c5d0310cc" providerId="AD" clId="Web-{86473615-5CBE-BAC7-0899-B7337A335EE9}" dt="2023-01-25T23:14:56.072" v="105" actId="14100"/>
          <ac:spMkLst>
            <pc:docMk/>
            <pc:sldMk cId="551191104" sldId="392"/>
            <ac:spMk id="7" creationId="{2E9C0A65-622E-484D-A100-42C50D21FA1F}"/>
          </ac:spMkLst>
        </pc:spChg>
      </pc:sldChg>
      <pc:sldChg chg="modSp">
        <pc:chgData name="Iva Kašíková" userId="S::240633@muni.cz::77205d67-cfca-440b-ad43-be7c5d0310cc" providerId="AD" clId="Web-{86473615-5CBE-BAC7-0899-B7337A335EE9}" dt="2023-01-25T23:10:54.236" v="52" actId="20577"/>
        <pc:sldMkLst>
          <pc:docMk/>
          <pc:sldMk cId="1200422170" sldId="398"/>
        </pc:sldMkLst>
        <pc:spChg chg="mod">
          <ac:chgData name="Iva Kašíková" userId="S::240633@muni.cz::77205d67-cfca-440b-ad43-be7c5d0310cc" providerId="AD" clId="Web-{86473615-5CBE-BAC7-0899-B7337A335EE9}" dt="2023-01-25T23:10:54.236" v="52" actId="20577"/>
          <ac:spMkLst>
            <pc:docMk/>
            <pc:sldMk cId="1200422170" sldId="398"/>
            <ac:spMk id="7" creationId="{2E9C0A65-622E-484D-A100-42C50D21FA1F}"/>
          </ac:spMkLst>
        </pc:spChg>
      </pc:sldChg>
      <pc:sldChg chg="modSp add ord replId">
        <pc:chgData name="Iva Kašíková" userId="S::240633@muni.cz::77205d67-cfca-440b-ad43-be7c5d0310cc" providerId="AD" clId="Web-{86473615-5CBE-BAC7-0899-B7337A335EE9}" dt="2023-01-25T23:12:32.426" v="56" actId="20577"/>
        <pc:sldMkLst>
          <pc:docMk/>
          <pc:sldMk cId="1335481296" sldId="399"/>
        </pc:sldMkLst>
        <pc:spChg chg="mod">
          <ac:chgData name="Iva Kašíková" userId="S::240633@muni.cz::77205d67-cfca-440b-ad43-be7c5d0310cc" providerId="AD" clId="Web-{86473615-5CBE-BAC7-0899-B7337A335EE9}" dt="2023-01-25T23:12:32.426" v="56" actId="20577"/>
          <ac:spMkLst>
            <pc:docMk/>
            <pc:sldMk cId="1335481296" sldId="399"/>
            <ac:spMk id="7" creationId="{2E9C0A65-622E-484D-A100-42C50D21FA1F}"/>
          </ac:spMkLst>
        </pc:spChg>
      </pc:sldChg>
    </pc:docChg>
  </pc:docChgLst>
  <pc:docChgLst>
    <pc:chgData name="Uživatel typu Host" userId="S::urn:spo:anon#b0fbd125aa495f4508c68142a9699902fccd293e67a9a841f3aca5cd215ef397::" providerId="AD" clId="Web-{F5CDF311-6871-2AFA-103F-728F15D2CC10}"/>
    <pc:docChg chg="modSld sldOrd">
      <pc:chgData name="Uživatel typu Host" userId="S::urn:spo:anon#b0fbd125aa495f4508c68142a9699902fccd293e67a9a841f3aca5cd215ef397::" providerId="AD" clId="Web-{F5CDF311-6871-2AFA-103F-728F15D2CC10}" dt="2023-01-25T13:11:13.870" v="202" actId="20577"/>
      <pc:docMkLst>
        <pc:docMk/>
      </pc:docMkLst>
      <pc:sldChg chg="ord">
        <pc:chgData name="Uživatel typu Host" userId="S::urn:spo:anon#b0fbd125aa495f4508c68142a9699902fccd293e67a9a841f3aca5cd215ef397::" providerId="AD" clId="Web-{F5CDF311-6871-2AFA-103F-728F15D2CC10}" dt="2023-01-25T11:02:11.446" v="3"/>
        <pc:sldMkLst>
          <pc:docMk/>
          <pc:sldMk cId="2208034884" sldId="327"/>
        </pc:sldMkLst>
      </pc:sldChg>
      <pc:sldChg chg="ord">
        <pc:chgData name="Uživatel typu Host" userId="S::urn:spo:anon#b0fbd125aa495f4508c68142a9699902fccd293e67a9a841f3aca5cd215ef397::" providerId="AD" clId="Web-{F5CDF311-6871-2AFA-103F-728F15D2CC10}" dt="2023-01-25T11:03:06.838" v="5"/>
        <pc:sldMkLst>
          <pc:docMk/>
          <pc:sldMk cId="1502117784" sldId="329"/>
        </pc:sldMkLst>
      </pc:sldChg>
      <pc:sldChg chg="modSp ord">
        <pc:chgData name="Uživatel typu Host" userId="S::urn:spo:anon#b0fbd125aa495f4508c68142a9699902fccd293e67a9a841f3aca5cd215ef397::" providerId="AD" clId="Web-{F5CDF311-6871-2AFA-103F-728F15D2CC10}" dt="2023-01-25T13:08:14.927" v="157" actId="20577"/>
        <pc:sldMkLst>
          <pc:docMk/>
          <pc:sldMk cId="3673054654" sldId="330"/>
        </pc:sldMkLst>
        <pc:spChg chg="mod">
          <ac:chgData name="Uživatel typu Host" userId="S::urn:spo:anon#b0fbd125aa495f4508c68142a9699902fccd293e67a9a841f3aca5cd215ef397::" providerId="AD" clId="Web-{F5CDF311-6871-2AFA-103F-728F15D2CC10}" dt="2023-01-25T13:08:14.927" v="157" actId="20577"/>
          <ac:spMkLst>
            <pc:docMk/>
            <pc:sldMk cId="3673054654" sldId="330"/>
            <ac:spMk id="9" creationId="{00000000-0000-0000-0000-000000000000}"/>
          </ac:spMkLst>
        </pc:spChg>
      </pc:sldChg>
      <pc:sldChg chg="delSp modSp ord">
        <pc:chgData name="Uživatel typu Host" userId="S::urn:spo:anon#b0fbd125aa495f4508c68142a9699902fccd293e67a9a841f3aca5cd215ef397::" providerId="AD" clId="Web-{F5CDF311-6871-2AFA-103F-728F15D2CC10}" dt="2023-01-25T12:44:49.036" v="56" actId="20577"/>
        <pc:sldMkLst>
          <pc:docMk/>
          <pc:sldMk cId="3560062340" sldId="331"/>
        </pc:sldMkLst>
        <pc:spChg chg="mod">
          <ac:chgData name="Uživatel typu Host" userId="S::urn:spo:anon#b0fbd125aa495f4508c68142a9699902fccd293e67a9a841f3aca5cd215ef397::" providerId="AD" clId="Web-{F5CDF311-6871-2AFA-103F-728F15D2CC10}" dt="2023-01-25T12:44:49.036" v="56" actId="20577"/>
          <ac:spMkLst>
            <pc:docMk/>
            <pc:sldMk cId="3560062340" sldId="331"/>
            <ac:spMk id="9" creationId="{00000000-0000-0000-0000-000000000000}"/>
          </ac:spMkLst>
        </pc:spChg>
        <pc:spChg chg="mod">
          <ac:chgData name="Uživatel typu Host" userId="S::urn:spo:anon#b0fbd125aa495f4508c68142a9699902fccd293e67a9a841f3aca5cd215ef397::" providerId="AD" clId="Web-{F5CDF311-6871-2AFA-103F-728F15D2CC10}" dt="2023-01-25T11:05:12.872" v="13" actId="20577"/>
          <ac:spMkLst>
            <pc:docMk/>
            <pc:sldMk cId="3560062340" sldId="331"/>
            <ac:spMk id="12" creationId="{00000000-0000-0000-0000-000000000000}"/>
          </ac:spMkLst>
        </pc:spChg>
        <pc:picChg chg="del">
          <ac:chgData name="Uživatel typu Host" userId="S::urn:spo:anon#b0fbd125aa495f4508c68142a9699902fccd293e67a9a841f3aca5cd215ef397::" providerId="AD" clId="Web-{F5CDF311-6871-2AFA-103F-728F15D2CC10}" dt="2023-01-25T12:43:37.502" v="46"/>
          <ac:picMkLst>
            <pc:docMk/>
            <pc:sldMk cId="3560062340" sldId="331"/>
            <ac:picMk id="6" creationId="{00000000-0000-0000-0000-000000000000}"/>
          </ac:picMkLst>
        </pc:picChg>
      </pc:sldChg>
      <pc:sldChg chg="modSp">
        <pc:chgData name="Uživatel typu Host" userId="S::urn:spo:anon#b0fbd125aa495f4508c68142a9699902fccd293e67a9a841f3aca5cd215ef397::" providerId="AD" clId="Web-{F5CDF311-6871-2AFA-103F-728F15D2CC10}" dt="2023-01-25T13:03:01.526" v="97" actId="20577"/>
        <pc:sldMkLst>
          <pc:docMk/>
          <pc:sldMk cId="3464389458" sldId="332"/>
        </pc:sldMkLst>
        <pc:spChg chg="mod">
          <ac:chgData name="Uživatel typu Host" userId="S::urn:spo:anon#b0fbd125aa495f4508c68142a9699902fccd293e67a9a841f3aca5cd215ef397::" providerId="AD" clId="Web-{F5CDF311-6871-2AFA-103F-728F15D2CC10}" dt="2023-01-25T13:03:01.526" v="97" actId="20577"/>
          <ac:spMkLst>
            <pc:docMk/>
            <pc:sldMk cId="3464389458" sldId="332"/>
            <ac:spMk id="9" creationId="{00000000-0000-0000-0000-000000000000}"/>
          </ac:spMkLst>
        </pc:spChg>
      </pc:sldChg>
      <pc:sldChg chg="ord">
        <pc:chgData name="Uživatel typu Host" userId="S::urn:spo:anon#b0fbd125aa495f4508c68142a9699902fccd293e67a9a841f3aca5cd215ef397::" providerId="AD" clId="Web-{F5CDF311-6871-2AFA-103F-728F15D2CC10}" dt="2023-01-25T11:05:52.326" v="14"/>
        <pc:sldMkLst>
          <pc:docMk/>
          <pc:sldMk cId="3050710961" sldId="334"/>
        </pc:sldMkLst>
      </pc:sldChg>
      <pc:sldChg chg="addSp delSp modSp">
        <pc:chgData name="Uživatel typu Host" userId="S::urn:spo:anon#b0fbd125aa495f4508c68142a9699902fccd293e67a9a841f3aca5cd215ef397::" providerId="AD" clId="Web-{F5CDF311-6871-2AFA-103F-728F15D2CC10}" dt="2023-01-25T13:02:14.540" v="93"/>
        <pc:sldMkLst>
          <pc:docMk/>
          <pc:sldMk cId="888704670" sldId="337"/>
        </pc:sldMkLst>
        <pc:spChg chg="del mod">
          <ac:chgData name="Uživatel typu Host" userId="S::urn:spo:anon#b0fbd125aa495f4508c68142a9699902fccd293e67a9a841f3aca5cd215ef397::" providerId="AD" clId="Web-{F5CDF311-6871-2AFA-103F-728F15D2CC10}" dt="2023-01-25T12:59:48.160" v="71"/>
          <ac:spMkLst>
            <pc:docMk/>
            <pc:sldMk cId="888704670" sldId="337"/>
            <ac:spMk id="4" creationId="{437D84D2-C8F5-43E5-AA55-DD6106B2283A}"/>
          </ac:spMkLst>
        </pc:spChg>
        <pc:spChg chg="add del mod">
          <ac:chgData name="Uživatel typu Host" userId="S::urn:spo:anon#b0fbd125aa495f4508c68142a9699902fccd293e67a9a841f3aca5cd215ef397::" providerId="AD" clId="Web-{F5CDF311-6871-2AFA-103F-728F15D2CC10}" dt="2023-01-25T13:02:14.540" v="93"/>
          <ac:spMkLst>
            <pc:docMk/>
            <pc:sldMk cId="888704670" sldId="337"/>
            <ac:spMk id="6" creationId="{BD8C3D81-1884-8E09-1079-745370D97976}"/>
          </ac:spMkLst>
        </pc:spChg>
        <pc:spChg chg="mod">
          <ac:chgData name="Uživatel typu Host" userId="S::urn:spo:anon#b0fbd125aa495f4508c68142a9699902fccd293e67a9a841f3aca5cd215ef397::" providerId="AD" clId="Web-{F5CDF311-6871-2AFA-103F-728F15D2CC10}" dt="2023-01-25T13:01:57.055" v="91" actId="20577"/>
          <ac:spMkLst>
            <pc:docMk/>
            <pc:sldMk cId="888704670" sldId="337"/>
            <ac:spMk id="9" creationId="{00000000-0000-0000-0000-000000000000}"/>
          </ac:spMkLst>
        </pc:spChg>
      </pc:sldChg>
      <pc:sldChg chg="ord">
        <pc:chgData name="Uživatel typu Host" userId="S::urn:spo:anon#b0fbd125aa495f4508c68142a9699902fccd293e67a9a841f3aca5cd215ef397::" providerId="AD" clId="Web-{F5CDF311-6871-2AFA-103F-728F15D2CC10}" dt="2023-01-25T12:56:12.012" v="58"/>
        <pc:sldMkLst>
          <pc:docMk/>
          <pc:sldMk cId="1071072263" sldId="338"/>
        </pc:sldMkLst>
      </pc:sldChg>
      <pc:sldChg chg="modSp">
        <pc:chgData name="Uživatel typu Host" userId="S::urn:spo:anon#b0fbd125aa495f4508c68142a9699902fccd293e67a9a841f3aca5cd215ef397::" providerId="AD" clId="Web-{F5CDF311-6871-2AFA-103F-728F15D2CC10}" dt="2023-01-25T12:58:36.845" v="66" actId="20577"/>
        <pc:sldMkLst>
          <pc:docMk/>
          <pc:sldMk cId="135973364" sldId="339"/>
        </pc:sldMkLst>
        <pc:spChg chg="mod">
          <ac:chgData name="Uživatel typu Host" userId="S::urn:spo:anon#b0fbd125aa495f4508c68142a9699902fccd293e67a9a841f3aca5cd215ef397::" providerId="AD" clId="Web-{F5CDF311-6871-2AFA-103F-728F15D2CC10}" dt="2023-01-25T12:58:36.845" v="66" actId="20577"/>
          <ac:spMkLst>
            <pc:docMk/>
            <pc:sldMk cId="135973364" sldId="339"/>
            <ac:spMk id="9" creationId="{00000000-0000-0000-0000-000000000000}"/>
          </ac:spMkLst>
        </pc:spChg>
      </pc:sldChg>
      <pc:sldChg chg="modSp">
        <pc:chgData name="Uživatel typu Host" userId="S::urn:spo:anon#b0fbd125aa495f4508c68142a9699902fccd293e67a9a841f3aca5cd215ef397::" providerId="AD" clId="Web-{F5CDF311-6871-2AFA-103F-728F15D2CC10}" dt="2023-01-25T13:11:13.870" v="202" actId="20577"/>
        <pc:sldMkLst>
          <pc:docMk/>
          <pc:sldMk cId="1162091304" sldId="341"/>
        </pc:sldMkLst>
        <pc:spChg chg="mod">
          <ac:chgData name="Uživatel typu Host" userId="S::urn:spo:anon#b0fbd125aa495f4508c68142a9699902fccd293e67a9a841f3aca5cd215ef397::" providerId="AD" clId="Web-{F5CDF311-6871-2AFA-103F-728F15D2CC10}" dt="2023-01-25T13:11:13.870" v="202" actId="20577"/>
          <ac:spMkLst>
            <pc:docMk/>
            <pc:sldMk cId="1162091304" sldId="341"/>
            <ac:spMk id="9" creationId="{00000000-0000-0000-0000-000000000000}"/>
          </ac:spMkLst>
        </pc:spChg>
      </pc:sldChg>
      <pc:sldChg chg="modSp">
        <pc:chgData name="Uživatel typu Host" userId="S::urn:spo:anon#b0fbd125aa495f4508c68142a9699902fccd293e67a9a841f3aca5cd215ef397::" providerId="AD" clId="Web-{F5CDF311-6871-2AFA-103F-728F15D2CC10}" dt="2023-01-25T13:09:26.070" v="182" actId="20577"/>
        <pc:sldMkLst>
          <pc:docMk/>
          <pc:sldMk cId="993103194" sldId="344"/>
        </pc:sldMkLst>
        <pc:spChg chg="mod">
          <ac:chgData name="Uživatel typu Host" userId="S::urn:spo:anon#b0fbd125aa495f4508c68142a9699902fccd293e67a9a841f3aca5cd215ef397::" providerId="AD" clId="Web-{F5CDF311-6871-2AFA-103F-728F15D2CC10}" dt="2023-01-25T13:09:26.070" v="182" actId="20577"/>
          <ac:spMkLst>
            <pc:docMk/>
            <pc:sldMk cId="993103194" sldId="344"/>
            <ac:spMk id="9" creationId="{00000000-0000-0000-0000-000000000000}"/>
          </ac:spMkLst>
        </pc:spChg>
        <pc:spChg chg="mod">
          <ac:chgData name="Uživatel typu Host" userId="S::urn:spo:anon#b0fbd125aa495f4508c68142a9699902fccd293e67a9a841f3aca5cd215ef397::" providerId="AD" clId="Web-{F5CDF311-6871-2AFA-103F-728F15D2CC10}" dt="2023-01-25T13:08:59.272" v="172" actId="20577"/>
          <ac:spMkLst>
            <pc:docMk/>
            <pc:sldMk cId="993103194" sldId="344"/>
            <ac:spMk id="10" creationId="{9325284A-560B-416A-B88C-97177AD42B7E}"/>
          </ac:spMkLst>
        </pc:spChg>
      </pc:sldChg>
      <pc:sldChg chg="modSp ord">
        <pc:chgData name="Uživatel typu Host" userId="S::urn:spo:anon#b0fbd125aa495f4508c68142a9699902fccd293e67a9a841f3aca5cd215ef397::" providerId="AD" clId="Web-{F5CDF311-6871-2AFA-103F-728F15D2CC10}" dt="2023-01-25T13:05:31.015" v="106" actId="20577"/>
        <pc:sldMkLst>
          <pc:docMk/>
          <pc:sldMk cId="3442439259" sldId="383"/>
        </pc:sldMkLst>
        <pc:spChg chg="mod">
          <ac:chgData name="Uživatel typu Host" userId="S::urn:spo:anon#b0fbd125aa495f4508c68142a9699902fccd293e67a9a841f3aca5cd215ef397::" providerId="AD" clId="Web-{F5CDF311-6871-2AFA-103F-728F15D2CC10}" dt="2023-01-25T13:05:31.015" v="106" actId="20577"/>
          <ac:spMkLst>
            <pc:docMk/>
            <pc:sldMk cId="3442439259" sldId="383"/>
            <ac:spMk id="2" creationId="{117F5656-991C-4AF7-8127-C22E4823A599}"/>
          </ac:spMkLst>
        </pc:spChg>
      </pc:sldChg>
      <pc:sldChg chg="ord">
        <pc:chgData name="Uživatel typu Host" userId="S::urn:spo:anon#b0fbd125aa495f4508c68142a9699902fccd293e67a9a841f3aca5cd215ef397::" providerId="AD" clId="Web-{F5CDF311-6871-2AFA-103F-728F15D2CC10}" dt="2023-01-25T11:02:25.633" v="4"/>
        <pc:sldMkLst>
          <pc:docMk/>
          <pc:sldMk cId="3208733831" sldId="393"/>
        </pc:sldMkLst>
      </pc:sldChg>
    </pc:docChg>
  </pc:docChgLst>
  <pc:docChgLst>
    <pc:chgData name="Uživatel typu Host" userId="S::urn:spo:anon#b0fbd125aa495f4508c68142a9699902fccd293e67a9a841f3aca5cd215ef397::" providerId="AD" clId="Web-{46F12A85-A414-CBAB-7155-56310DB44FA8}"/>
    <pc:docChg chg="modSld">
      <pc:chgData name="Uživatel typu Host" userId="S::urn:spo:anon#b0fbd125aa495f4508c68142a9699902fccd293e67a9a841f3aca5cd215ef397::" providerId="AD" clId="Web-{46F12A85-A414-CBAB-7155-56310DB44FA8}" dt="2023-01-26T08:29:13.218" v="9" actId="20577"/>
      <pc:docMkLst>
        <pc:docMk/>
      </pc:docMkLst>
      <pc:sldChg chg="modSp">
        <pc:chgData name="Uživatel typu Host" userId="S::urn:spo:anon#b0fbd125aa495f4508c68142a9699902fccd293e67a9a841f3aca5cd215ef397::" providerId="AD" clId="Web-{46F12A85-A414-CBAB-7155-56310DB44FA8}" dt="2023-01-26T08:29:13.218" v="9" actId="20577"/>
        <pc:sldMkLst>
          <pc:docMk/>
          <pc:sldMk cId="1200422170" sldId="398"/>
        </pc:sldMkLst>
        <pc:spChg chg="mod">
          <ac:chgData name="Uživatel typu Host" userId="S::urn:spo:anon#b0fbd125aa495f4508c68142a9699902fccd293e67a9a841f3aca5cd215ef397::" providerId="AD" clId="Web-{46F12A85-A414-CBAB-7155-56310DB44FA8}" dt="2023-01-26T08:29:13.218" v="9" actId="20577"/>
          <ac:spMkLst>
            <pc:docMk/>
            <pc:sldMk cId="1200422170" sldId="398"/>
            <ac:spMk id="7" creationId="{2E9C0A65-622E-484D-A100-42C50D21FA1F}"/>
          </ac:spMkLst>
        </pc:spChg>
      </pc:sldChg>
    </pc:docChg>
  </pc:docChgLst>
  <pc:docChgLst>
    <pc:chgData name="Uživatel typu Host" userId="S::urn:spo:anon#b0fbd125aa495f4508c68142a9699902fccd293e67a9a841f3aca5cd215ef397::" providerId="AD" clId="Web-{ABD8FB1F-A65D-A16B-7400-9C5A857B8F69}"/>
    <pc:docChg chg="modSld">
      <pc:chgData name="Uživatel typu Host" userId="S::urn:spo:anon#b0fbd125aa495f4508c68142a9699902fccd293e67a9a841f3aca5cd215ef397::" providerId="AD" clId="Web-{ABD8FB1F-A65D-A16B-7400-9C5A857B8F69}" dt="2023-01-25T05:51:01.658" v="29" actId="20577"/>
      <pc:docMkLst>
        <pc:docMk/>
      </pc:docMkLst>
      <pc:sldChg chg="modSp">
        <pc:chgData name="Uživatel typu Host" userId="S::urn:spo:anon#b0fbd125aa495f4508c68142a9699902fccd293e67a9a841f3aca5cd215ef397::" providerId="AD" clId="Web-{ABD8FB1F-A65D-A16B-7400-9C5A857B8F69}" dt="2023-01-25T05:47:54.841" v="3" actId="20577"/>
        <pc:sldMkLst>
          <pc:docMk/>
          <pc:sldMk cId="1502117784" sldId="329"/>
        </pc:sldMkLst>
        <pc:spChg chg="mod">
          <ac:chgData name="Uživatel typu Host" userId="S::urn:spo:anon#b0fbd125aa495f4508c68142a9699902fccd293e67a9a841f3aca5cd215ef397::" providerId="AD" clId="Web-{ABD8FB1F-A65D-A16B-7400-9C5A857B8F69}" dt="2023-01-25T05:47:54.841" v="3" actId="20577"/>
          <ac:spMkLst>
            <pc:docMk/>
            <pc:sldMk cId="1502117784" sldId="329"/>
            <ac:spMk id="9" creationId="{00000000-0000-0000-0000-000000000000}"/>
          </ac:spMkLst>
        </pc:spChg>
      </pc:sldChg>
      <pc:sldChg chg="modSp">
        <pc:chgData name="Uživatel typu Host" userId="S::urn:spo:anon#b0fbd125aa495f4508c68142a9699902fccd293e67a9a841f3aca5cd215ef397::" providerId="AD" clId="Web-{ABD8FB1F-A65D-A16B-7400-9C5A857B8F69}" dt="2023-01-25T05:48:09.669" v="7" actId="20577"/>
        <pc:sldMkLst>
          <pc:docMk/>
          <pc:sldMk cId="3673054654" sldId="330"/>
        </pc:sldMkLst>
        <pc:spChg chg="mod">
          <ac:chgData name="Uživatel typu Host" userId="S::urn:spo:anon#b0fbd125aa495f4508c68142a9699902fccd293e67a9a841f3aca5cd215ef397::" providerId="AD" clId="Web-{ABD8FB1F-A65D-A16B-7400-9C5A857B8F69}" dt="2023-01-25T05:48:09.669" v="7" actId="20577"/>
          <ac:spMkLst>
            <pc:docMk/>
            <pc:sldMk cId="3673054654" sldId="330"/>
            <ac:spMk id="9" creationId="{00000000-0000-0000-0000-000000000000}"/>
          </ac:spMkLst>
        </pc:spChg>
      </pc:sldChg>
      <pc:sldChg chg="modSp">
        <pc:chgData name="Uživatel typu Host" userId="S::urn:spo:anon#b0fbd125aa495f4508c68142a9699902fccd293e67a9a841f3aca5cd215ef397::" providerId="AD" clId="Web-{ABD8FB1F-A65D-A16B-7400-9C5A857B8F69}" dt="2023-01-25T05:51:01.658" v="29" actId="20577"/>
        <pc:sldMkLst>
          <pc:docMk/>
          <pc:sldMk cId="1162091304" sldId="341"/>
        </pc:sldMkLst>
        <pc:spChg chg="mod">
          <ac:chgData name="Uživatel typu Host" userId="S::urn:spo:anon#b0fbd125aa495f4508c68142a9699902fccd293e67a9a841f3aca5cd215ef397::" providerId="AD" clId="Web-{ABD8FB1F-A65D-A16B-7400-9C5A857B8F69}" dt="2023-01-25T05:51:01.658" v="29" actId="20577"/>
          <ac:spMkLst>
            <pc:docMk/>
            <pc:sldMk cId="1162091304" sldId="341"/>
            <ac:spMk id="9" creationId="{00000000-0000-0000-0000-000000000000}"/>
          </ac:spMkLst>
        </pc:spChg>
      </pc:sldChg>
      <pc:sldChg chg="modSp">
        <pc:chgData name="Uživatel typu Host" userId="S::urn:spo:anon#b0fbd125aa495f4508c68142a9699902fccd293e67a9a841f3aca5cd215ef397::" providerId="AD" clId="Web-{ABD8FB1F-A65D-A16B-7400-9C5A857B8F69}" dt="2023-01-25T05:48:59.514" v="15" actId="20577"/>
        <pc:sldMkLst>
          <pc:docMk/>
          <pc:sldMk cId="783501227" sldId="384"/>
        </pc:sldMkLst>
        <pc:spChg chg="mod">
          <ac:chgData name="Uživatel typu Host" userId="S::urn:spo:anon#b0fbd125aa495f4508c68142a9699902fccd293e67a9a841f3aca5cd215ef397::" providerId="AD" clId="Web-{ABD8FB1F-A65D-A16B-7400-9C5A857B8F69}" dt="2023-01-25T05:48:59.514" v="15" actId="20577"/>
          <ac:spMkLst>
            <pc:docMk/>
            <pc:sldMk cId="783501227" sldId="384"/>
            <ac:spMk id="5" creationId="{E2D20C9B-54E3-4C42-8CF7-379D050DA6DC}"/>
          </ac:spMkLst>
        </pc:spChg>
      </pc:sldChg>
    </pc:docChg>
  </pc:docChgLst>
  <pc:docChgLst>
    <pc:chgData name="Iva Kašíková" userId="S::240633@muni.cz::77205d67-cfca-440b-ad43-be7c5d0310cc" providerId="AD" clId="Web-{56D5B262-0F78-5E07-BF45-C151CEF5D5BF}"/>
    <pc:docChg chg="modSld">
      <pc:chgData name="Iva Kašíková" userId="S::240633@muni.cz::77205d67-cfca-440b-ad43-be7c5d0310cc" providerId="AD" clId="Web-{56D5B262-0F78-5E07-BF45-C151CEF5D5BF}" dt="2023-01-25T22:51:07.203" v="0" actId="1076"/>
      <pc:docMkLst>
        <pc:docMk/>
      </pc:docMkLst>
      <pc:sldChg chg="modSp">
        <pc:chgData name="Iva Kašíková" userId="S::240633@muni.cz::77205d67-cfca-440b-ad43-be7c5d0310cc" providerId="AD" clId="Web-{56D5B262-0F78-5E07-BF45-C151CEF5D5BF}" dt="2023-01-25T22:51:07.203" v="0" actId="1076"/>
        <pc:sldMkLst>
          <pc:docMk/>
          <pc:sldMk cId="2321552575" sldId="380"/>
        </pc:sldMkLst>
        <pc:spChg chg="mod">
          <ac:chgData name="Iva Kašíková" userId="S::240633@muni.cz::77205d67-cfca-440b-ad43-be7c5d0310cc" providerId="AD" clId="Web-{56D5B262-0F78-5E07-BF45-C151CEF5D5BF}" dt="2023-01-25T22:51:07.203" v="0" actId="1076"/>
          <ac:spMkLst>
            <pc:docMk/>
            <pc:sldMk cId="2321552575" sldId="380"/>
            <ac:spMk id="4" creationId="{40BAEB27-62B0-4650-886D-78DF28755C7A}"/>
          </ac:spMkLst>
        </pc:spChg>
      </pc:sldChg>
    </pc:docChg>
  </pc:docChgLst>
  <pc:docChgLst>
    <pc:chgData name="Iva Kašíková" userId="S::240633@muni.cz::77205d67-cfca-440b-ad43-be7c5d0310cc" providerId="AD" clId="Web-{A7E552BB-1709-C17A-56F5-1737D5CFCB72}"/>
    <pc:docChg chg="addSld modSld sldOrd">
      <pc:chgData name="Iva Kašíková" userId="S::240633@muni.cz::77205d67-cfca-440b-ad43-be7c5d0310cc" providerId="AD" clId="Web-{A7E552BB-1709-C17A-56F5-1737D5CFCB72}" dt="2023-01-24T15:14:46.436" v="149" actId="20577"/>
      <pc:docMkLst>
        <pc:docMk/>
      </pc:docMkLst>
      <pc:sldChg chg="modSp">
        <pc:chgData name="Iva Kašíková" userId="S::240633@muni.cz::77205d67-cfca-440b-ad43-be7c5d0310cc" providerId="AD" clId="Web-{A7E552BB-1709-C17A-56F5-1737D5CFCB72}" dt="2023-01-24T14:59:47.989" v="2" actId="20577"/>
        <pc:sldMkLst>
          <pc:docMk/>
          <pc:sldMk cId="2972727995" sldId="326"/>
        </pc:sldMkLst>
        <pc:spChg chg="mod">
          <ac:chgData name="Iva Kašíková" userId="S::240633@muni.cz::77205d67-cfca-440b-ad43-be7c5d0310cc" providerId="AD" clId="Web-{A7E552BB-1709-C17A-56F5-1737D5CFCB72}" dt="2023-01-24T14:59:47.989" v="2" actId="20577"/>
          <ac:spMkLst>
            <pc:docMk/>
            <pc:sldMk cId="2972727995" sldId="326"/>
            <ac:spMk id="9" creationId="{00000000-0000-0000-0000-000000000000}"/>
          </ac:spMkLst>
        </pc:spChg>
      </pc:sldChg>
      <pc:sldChg chg="ord">
        <pc:chgData name="Iva Kašíková" userId="S::240633@muni.cz::77205d67-cfca-440b-ad43-be7c5d0310cc" providerId="AD" clId="Web-{A7E552BB-1709-C17A-56F5-1737D5CFCB72}" dt="2023-01-24T15:00:27.787" v="3"/>
        <pc:sldMkLst>
          <pc:docMk/>
          <pc:sldMk cId="2208034884" sldId="327"/>
        </pc:sldMkLst>
      </pc:sldChg>
      <pc:sldChg chg="modSp">
        <pc:chgData name="Iva Kašíková" userId="S::240633@muni.cz::77205d67-cfca-440b-ad43-be7c5d0310cc" providerId="AD" clId="Web-{A7E552BB-1709-C17A-56F5-1737D5CFCB72}" dt="2023-01-24T15:14:46.436" v="149" actId="20577"/>
        <pc:sldMkLst>
          <pc:docMk/>
          <pc:sldMk cId="51172755" sldId="388"/>
        </pc:sldMkLst>
        <pc:spChg chg="mod">
          <ac:chgData name="Iva Kašíková" userId="S::240633@muni.cz::77205d67-cfca-440b-ad43-be7c5d0310cc" providerId="AD" clId="Web-{A7E552BB-1709-C17A-56F5-1737D5CFCB72}" dt="2023-01-24T15:14:46.436" v="149" actId="20577"/>
          <ac:spMkLst>
            <pc:docMk/>
            <pc:sldMk cId="51172755" sldId="388"/>
            <ac:spMk id="4" creationId="{C69A1AED-8993-40DD-8F3C-C0CAFA1534A2}"/>
          </ac:spMkLst>
        </pc:spChg>
      </pc:sldChg>
      <pc:sldChg chg="modSp add ord replId">
        <pc:chgData name="Iva Kašíková" userId="S::240633@muni.cz::77205d67-cfca-440b-ad43-be7c5d0310cc" providerId="AD" clId="Web-{A7E552BB-1709-C17A-56F5-1737D5CFCB72}" dt="2023-01-24T15:14:17.092" v="147" actId="20577"/>
        <pc:sldMkLst>
          <pc:docMk/>
          <pc:sldMk cId="1200422170" sldId="398"/>
        </pc:sldMkLst>
        <pc:spChg chg="mod">
          <ac:chgData name="Iva Kašíková" userId="S::240633@muni.cz::77205d67-cfca-440b-ad43-be7c5d0310cc" providerId="AD" clId="Web-{A7E552BB-1709-C17A-56F5-1737D5CFCB72}" dt="2023-01-24T15:14:17.092" v="147" actId="20577"/>
          <ac:spMkLst>
            <pc:docMk/>
            <pc:sldMk cId="1200422170" sldId="398"/>
            <ac:spMk id="6" creationId="{8702A2CA-2A9D-4A95-908E-4AE69BF78570}"/>
          </ac:spMkLst>
        </pc:spChg>
        <pc:spChg chg="mod">
          <ac:chgData name="Iva Kašíková" userId="S::240633@muni.cz::77205d67-cfca-440b-ad43-be7c5d0310cc" providerId="AD" clId="Web-{A7E552BB-1709-C17A-56F5-1737D5CFCB72}" dt="2023-01-24T15:14:08.826" v="145" actId="20577"/>
          <ac:spMkLst>
            <pc:docMk/>
            <pc:sldMk cId="1200422170" sldId="398"/>
            <ac:spMk id="7" creationId="{2E9C0A65-622E-484D-A100-42C50D21FA1F}"/>
          </ac:spMkLst>
        </pc:spChg>
        <pc:spChg chg="mod">
          <ac:chgData name="Iva Kašíková" userId="S::240633@muni.cz::77205d67-cfca-440b-ad43-be7c5d0310cc" providerId="AD" clId="Web-{A7E552BB-1709-C17A-56F5-1737D5CFCB72}" dt="2023-01-24T15:10:20.069" v="50" actId="20577"/>
          <ac:spMkLst>
            <pc:docMk/>
            <pc:sldMk cId="1200422170" sldId="398"/>
            <ac:spMk id="8" creationId="{265B0626-2C59-4ED5-890A-FA7805FFFAE7}"/>
          </ac:spMkLst>
        </pc:spChg>
      </pc:sldChg>
    </pc:docChg>
  </pc:docChgLst>
  <pc:docChgLst>
    <pc:chgData name="Uživatel typu Host" userId="S::urn:spo:anon#b0fbd125aa495f4508c68142a9699902fccd293e67a9a841f3aca5cd215ef397::" providerId="AD" clId="Web-{E9EDA7D3-9B94-C268-44CA-B458F7F97555}"/>
    <pc:docChg chg="modSld">
      <pc:chgData name="Uživatel typu Host" userId="S::urn:spo:anon#b0fbd125aa495f4508c68142a9699902fccd293e67a9a841f3aca5cd215ef397::" providerId="AD" clId="Web-{E9EDA7D3-9B94-C268-44CA-B458F7F97555}" dt="2023-01-25T13:36:51.029" v="13" actId="20577"/>
      <pc:docMkLst>
        <pc:docMk/>
      </pc:docMkLst>
      <pc:sldChg chg="modSp">
        <pc:chgData name="Uživatel typu Host" userId="S::urn:spo:anon#b0fbd125aa495f4508c68142a9699902fccd293e67a9a841f3aca5cd215ef397::" providerId="AD" clId="Web-{E9EDA7D3-9B94-C268-44CA-B458F7F97555}" dt="2023-01-25T13:36:51.029" v="13" actId="20577"/>
        <pc:sldMkLst>
          <pc:docMk/>
          <pc:sldMk cId="783501227" sldId="384"/>
        </pc:sldMkLst>
        <pc:spChg chg="mod">
          <ac:chgData name="Uživatel typu Host" userId="S::urn:spo:anon#b0fbd125aa495f4508c68142a9699902fccd293e67a9a841f3aca5cd215ef397::" providerId="AD" clId="Web-{E9EDA7D3-9B94-C268-44CA-B458F7F97555}" dt="2023-01-25T13:36:51.029" v="13" actId="20577"/>
          <ac:spMkLst>
            <pc:docMk/>
            <pc:sldMk cId="783501227" sldId="384"/>
            <ac:spMk id="5" creationId="{E2D20C9B-54E3-4C42-8CF7-379D050DA6DC}"/>
          </ac:spMkLst>
        </pc:spChg>
        <pc:spChg chg="mod">
          <ac:chgData name="Uživatel typu Host" userId="S::urn:spo:anon#b0fbd125aa495f4508c68142a9699902fccd293e67a9a841f3aca5cd215ef397::" providerId="AD" clId="Web-{E9EDA7D3-9B94-C268-44CA-B458F7F97555}" dt="2023-01-25T13:30:41.770" v="10" actId="20577"/>
          <ac:spMkLst>
            <pc:docMk/>
            <pc:sldMk cId="783501227" sldId="384"/>
            <ac:spMk id="10" creationId="{B9D4C92C-7916-4380-9702-05E0F99DABB7}"/>
          </ac:spMkLst>
        </pc:spChg>
      </pc:sldChg>
    </pc:docChg>
  </pc:docChgLst>
  <pc:docChgLst>
    <pc:chgData name="Tereza Kožená" userId="S::487227@muni.cz::c1b9f9b0-25ea-4a72-830d-ddc811fea1e4" providerId="AD" clId="Web-{5C0693FA-B45F-BF7D-B328-1627C9E5782A}"/>
    <pc:docChg chg="modSld">
      <pc:chgData name="Tereza Kožená" userId="S::487227@muni.cz::c1b9f9b0-25ea-4a72-830d-ddc811fea1e4" providerId="AD" clId="Web-{5C0693FA-B45F-BF7D-B328-1627C9E5782A}" dt="2023-02-15T11:40:34.934" v="1" actId="20577"/>
      <pc:docMkLst>
        <pc:docMk/>
      </pc:docMkLst>
      <pc:sldChg chg="modSp">
        <pc:chgData name="Tereza Kožená" userId="S::487227@muni.cz::c1b9f9b0-25ea-4a72-830d-ddc811fea1e4" providerId="AD" clId="Web-{5C0693FA-B45F-BF7D-B328-1627C9E5782A}" dt="2023-02-15T11:40:34.934" v="1" actId="20577"/>
        <pc:sldMkLst>
          <pc:docMk/>
          <pc:sldMk cId="3061288452" sldId="382"/>
        </pc:sldMkLst>
        <pc:spChg chg="mod">
          <ac:chgData name="Tereza Kožená" userId="S::487227@muni.cz::c1b9f9b0-25ea-4a72-830d-ddc811fea1e4" providerId="AD" clId="Web-{5C0693FA-B45F-BF7D-B328-1627C9E5782A}" dt="2023-02-15T11:40:34.934" v="1" actId="20577"/>
          <ac:spMkLst>
            <pc:docMk/>
            <pc:sldMk cId="3061288452" sldId="382"/>
            <ac:spMk id="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 -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cs-CZ"/>
              <a:t>DOD 2023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3999" y="6228000"/>
            <a:ext cx="304797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algn="l"/>
            <a:fld id="{0DE708CC-0C3F-4567-9698-B54C0F35BD31}" type="slidenum">
              <a:rPr lang="cs-CZ" altLang="cs-CZ" smtClean="0"/>
              <a:pPr algn="l"/>
              <a:t>‹#›</a:t>
            </a:fld>
            <a:endParaRPr lang="cs-CZ" alt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4E9C526-F9E2-493E-8E4A-29B794863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797" y="1871999"/>
            <a:ext cx="3312000" cy="3960000"/>
          </a:xfrm>
        </p:spPr>
        <p:txBody>
          <a:bodyPr/>
          <a:lstStyle>
            <a:lvl1pPr>
              <a:lnSpc>
                <a:spcPts val="2300"/>
              </a:lnSpc>
              <a:defRPr sz="2000">
                <a:solidFill>
                  <a:schemeClr val="tx2"/>
                </a:solidFill>
              </a:defRPr>
            </a:lvl1pPr>
            <a:lvl2pPr>
              <a:lnSpc>
                <a:spcPts val="2300"/>
              </a:lnSpc>
              <a:defRPr sz="2000">
                <a:solidFill>
                  <a:schemeClr val="tx2"/>
                </a:solidFill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D9B1B16E-C592-4760-9D83-22FA9763E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1" y="1872000"/>
            <a:ext cx="7153200" cy="3960000"/>
          </a:xfrm>
        </p:spPr>
        <p:txBody>
          <a:bodyPr numCol="2" spcCol="28800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00FB58D-598D-4588-A1F6-D6BA04F8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052AF5FE-F020-4775-A5D1-07BD66BDF4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AFE9D3A-5688-42C1-9DB9-75301B260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5DC671-29B6-435A-8E2C-26F718525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30299"/>
            <a:ext cx="2028018" cy="10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negativ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5C13AB4-C60C-41BB-A80B-0F32B6C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20181"/>
            <a:ext cx="2015124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–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5C13AB4-C60C-41BB-A80B-0F32B6CA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005999"/>
            <a:ext cx="11361600" cy="180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2FF874-29FF-486E-B04E-9FCD380AA2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20181"/>
            <a:ext cx="2015124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957" y="2477312"/>
            <a:ext cx="567208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0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872000"/>
            <a:ext cx="10753200" cy="3960000"/>
          </a:xfrm>
        </p:spPr>
        <p:txBody>
          <a:bodyPr lIns="0" tIns="0" rIns="0" bIns="0" numCol="2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24152A-BAC7-401F-986F-4699509D2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ky text -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500001"/>
            <a:ext cx="3312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500001"/>
            <a:ext cx="3312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500000"/>
            <a:ext cx="3312000" cy="133200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68000"/>
            <a:ext cx="3311525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870713"/>
            <a:ext cx="3311525" cy="205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D07C37F9-A4FA-452B-B0D7-7A975D571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ky text - čty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text 5">
            <a:extLst>
              <a:ext uri="{FF2B5EF4-FFF2-40B4-BE49-F238E27FC236}">
                <a16:creationId xmlns:a16="http://schemas.microsoft.com/office/drawing/2014/main" id="{9AA65E3F-0195-4D36-8526-0CE1096786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52003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838FFA5A-2B52-4640-999A-0FA707EA213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952003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5C10658A-98D8-4556-87CE-64E54F171B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9537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obsah 12">
            <a:extLst>
              <a:ext uri="{FF2B5EF4-FFF2-40B4-BE49-F238E27FC236}">
                <a16:creationId xmlns:a16="http://schemas.microsoft.com/office/drawing/2014/main" id="{68E7CFC0-159E-4EF0-9E07-70CA5454E32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459537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B0153366-7BB7-41A8-92B2-286A307A4C6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12465" y="4500001"/>
            <a:ext cx="2520000" cy="1332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obsah 12">
            <a:extLst>
              <a:ext uri="{FF2B5EF4-FFF2-40B4-BE49-F238E27FC236}">
                <a16:creationId xmlns:a16="http://schemas.microsoft.com/office/drawing/2014/main" id="{6206BCD2-CB4B-4872-B733-6E6D82EBEAF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212465" y="1870712"/>
            <a:ext cx="2520000" cy="250024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0B602E1-6FFD-4673-99E3-927B0CD41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0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obrázek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871999"/>
            <a:ext cx="5218413" cy="3690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2863" y="1872000"/>
            <a:ext cx="5220000" cy="396000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4B48F090-61A9-44A1-AD2B-810270EA5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700408"/>
            <a:ext cx="5218412" cy="131591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CD7005B-EC11-4385-95A6-36DF3CF11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720000"/>
            <a:ext cx="10753200" cy="5112000"/>
          </a:xfrm>
        </p:spPr>
        <p:txBody>
          <a:bodyPr lIns="0" tIns="0" rIns="0" bIns="0" numCol="2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36F120-F4CF-4035-97DC-0D5461F0E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12">
            <a:extLst>
              <a:ext uri="{FF2B5EF4-FFF2-40B4-BE49-F238E27FC236}">
                <a16:creationId xmlns:a16="http://schemas.microsoft.com/office/drawing/2014/main" id="{6AC77FAA-7A24-4042-9EC0-03189B9567D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719999"/>
            <a:ext cx="5218413" cy="482476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text 5">
            <a:extLst>
              <a:ext uri="{FF2B5EF4-FFF2-40B4-BE49-F238E27FC236}">
                <a16:creationId xmlns:a16="http://schemas.microsoft.com/office/drawing/2014/main" id="{01B2AE5E-5079-489F-B918-D5D9F938E9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2863" y="719999"/>
            <a:ext cx="5220000" cy="5111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13">
            <a:extLst>
              <a:ext uri="{FF2B5EF4-FFF2-40B4-BE49-F238E27FC236}">
                <a16:creationId xmlns:a16="http://schemas.microsoft.com/office/drawing/2014/main" id="{56D7E9DF-7CA0-41ED-B50E-DAFFDA4AB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700408"/>
            <a:ext cx="5218412" cy="131591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BE8647D-7464-4AFD-A1DB-01F2E3AE4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7DF6D39-42D5-42F2-87A3-0EA64AEB3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872000"/>
            <a:ext cx="10753200" cy="3960000"/>
          </a:xfrm>
          <a:prstGeom prst="rect">
            <a:avLst/>
          </a:prstGeom>
        </p:spPr>
        <p:txBody>
          <a:bodyPr/>
          <a:lstStyle>
            <a:lvl1pPr marL="252000" indent="-180000"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/>
            </a:lvl1pPr>
            <a:lvl2pPr marL="504000" indent="-180000">
              <a:buClr>
                <a:schemeClr val="tx2"/>
              </a:buClr>
              <a:buFont typeface="Arial" panose="020B0604020202020204" pitchFamily="34" charset="0"/>
              <a:buChar char="̶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DOD 2023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0"/>
            <a:ext cx="10752138" cy="452437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39" y="6133286"/>
            <a:ext cx="1137898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cs-CZ" altLang="cs-CZ" sz="10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DOD 2023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306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73" r:id="rId3"/>
    <p:sldLayoutId id="2147483682" r:id="rId4"/>
    <p:sldLayoutId id="2147483674" r:id="rId5"/>
    <p:sldLayoutId id="2147483675" r:id="rId6"/>
    <p:sldLayoutId id="2147483676" r:id="rId7"/>
    <p:sldLayoutId id="2147483677" r:id="rId8"/>
    <p:sldLayoutId id="2147483661" r:id="rId9"/>
    <p:sldLayoutId id="2147483678" r:id="rId10"/>
    <p:sldLayoutId id="2147483679" r:id="rId11"/>
    <p:sldLayoutId id="2147483681" r:id="rId12"/>
    <p:sldLayoutId id="2147483680" r:id="rId13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ps.muni.cz/uchazeci/bakalarske-studium/programy" TargetMode="External"/><Relationship Id="rId2" Type="http://schemas.openxmlformats.org/officeDocument/2006/relationships/hyperlink" Target="http://is.muni.cz/prihlaska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tl.cz/mapa-pracovist/" TargetMode="External"/><Relationship Id="rId2" Type="http://schemas.openxmlformats.org/officeDocument/2006/relationships/hyperlink" Target="https://www.fsps.muni.cz/do/fsps/studijni/uchazeci/prij_riz/Bc/Bc23-24/FSpS-TVL-potvrzeni.docx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zv@fsps.muni.cz" TargetMode="External"/><Relationship Id="rId2" Type="http://schemas.openxmlformats.org/officeDocument/2006/relationships/hyperlink" Target="https://is.muni.cz/obchod/fakulta/fsps/aktual_CZV/#pripravka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HEP7fEGx7Y" TargetMode="Externa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://is.muni.cz/prihlaska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mailto:studijni@fsps.muni.cz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W7o-7f-5Nw" TargetMode="External"/><Relationship Id="rId7" Type="http://schemas.openxmlformats.org/officeDocument/2006/relationships/hyperlink" Target="https://www.fsps.muni.cz/informace-o-bc-studiu" TargetMode="External"/><Relationship Id="rId2" Type="http://schemas.openxmlformats.org/officeDocument/2006/relationships/hyperlink" Target="https://www.youtube.com/watch?v=DNLqWuQD_iw&amp;list=PL9yCtXX66neTLpnj5iEoxQDcl8RiDUZDx&amp;index=4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playlist?list=PL9yCtXX66neTLpnj5iEoxQDcl8RiDUZDx" TargetMode="External"/><Relationship Id="rId5" Type="http://schemas.openxmlformats.org/officeDocument/2006/relationships/hyperlink" Target="https://www.youtube.com/watch?v=5c7OPBHX9Ts&amp;list=PL9yCtXX66neTLpnj5iEoxQDcl8RiDUZDx&amp;index=5" TargetMode="External"/><Relationship Id="rId4" Type="http://schemas.openxmlformats.org/officeDocument/2006/relationships/hyperlink" Target="https://www.youtube.com/watch?v=UMl8u6z6d94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s.muni.cz/uchazeci" TargetMode="External"/><Relationship Id="rId2" Type="http://schemas.openxmlformats.org/officeDocument/2006/relationships/hyperlink" Target="https://app.sli.do/event/cxWg1V7fjtrer19zmqe64P/live/questions?clusterId=eu1" TargetMode="Externa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sps.muni.cz/uchazeci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400"/>
            </a:br>
            <a:r>
              <a:rPr lang="cs-CZ" sz="4900"/>
              <a:t>Den otevřených dveří </a:t>
            </a:r>
            <a:br>
              <a:rPr lang="cs-CZ" sz="4900"/>
            </a:br>
            <a:br>
              <a:rPr lang="cs-CZ" sz="4900"/>
            </a:br>
            <a:r>
              <a:rPr lang="cs-CZ" sz="4900"/>
              <a:t>26. ledna 2023</a:t>
            </a:r>
          </a:p>
        </p:txBody>
      </p:sp>
    </p:spTree>
    <p:extLst>
      <p:ext uri="{BB962C8B-B14F-4D97-AF65-F5344CB8AC3E}">
        <p14:creationId xmlns:p14="http://schemas.microsoft.com/office/powerpoint/2010/main" val="47633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 i="0">
                <a:effectLst/>
                <a:latin typeface="Roboto" panose="02000000000000000000" pitchFamily="2" charset="0"/>
              </a:rPr>
              <a:t>doc. PhDr. Bc. Zdenko Reguli, Ph.D.</a:t>
            </a:r>
            <a:br>
              <a:rPr lang="cs-CZ" i="0">
                <a:effectLst/>
                <a:latin typeface="Roboto" panose="02000000000000000000" pitchFamily="2" charset="0"/>
              </a:rPr>
            </a:br>
            <a:br>
              <a:rPr lang="cs-CZ"/>
            </a:br>
            <a:r>
              <a:rPr lang="cs-CZ"/>
              <a:t>proděkan pro studium</a:t>
            </a:r>
            <a:br>
              <a:rPr lang="cs-CZ"/>
            </a:br>
            <a:r>
              <a:rPr lang="cs-CZ"/>
              <a:t>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873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20000" y="1435608"/>
            <a:ext cx="10753200" cy="439639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 pitchFamily="34" charset="0"/>
              </a:rPr>
              <a:t>založena v roce 2002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 pitchFamily="34" charset="0"/>
              </a:rPr>
              <a:t>nejmladší a dynamicky rozvíjející se fakulta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 pitchFamily="34" charset="0"/>
              </a:rPr>
              <a:t>propaguje zdravý a moderní životní styl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 pitchFamily="34" charset="0"/>
              </a:rPr>
              <a:t>aplikuje a rozvíjí poznatky tělovýchovného lékařství pro potřeby sportu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 pitchFamily="34" charset="0"/>
              </a:rPr>
              <a:t>připravuje kvalifikované odborníky pro praxi</a:t>
            </a:r>
            <a:endParaRPr lang="cs-CZ" sz="200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>
              <a:cs typeface="Arial" pitchFamily="34" charset="0"/>
            </a:endParaRPr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4900" b="0">
                <a:solidFill>
                  <a:schemeClr val="tx1"/>
                </a:solidFill>
              </a:rPr>
            </a:br>
            <a:endParaRPr lang="cs-CZ" sz="4900" b="0">
              <a:solidFill>
                <a:schemeClr val="tx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9CFBF9B-19C4-4372-8800-EBB3A06B7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38" y="3483558"/>
            <a:ext cx="7291722" cy="2996442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2D18231-A29B-47C2-BC62-311273BD3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293" y="922351"/>
            <a:ext cx="10793413" cy="141219"/>
          </a:xfrm>
        </p:spPr>
        <p:txBody>
          <a:bodyPr/>
          <a:lstStyle/>
          <a:p>
            <a:r>
              <a:rPr lang="cs-CZ" sz="4400">
                <a:latin typeface="+mj-lt"/>
              </a:rPr>
              <a:t>Fakulta sportovních studií</a:t>
            </a:r>
          </a:p>
        </p:txBody>
      </p:sp>
    </p:spTree>
    <p:extLst>
      <p:ext uri="{BB962C8B-B14F-4D97-AF65-F5344CB8AC3E}">
        <p14:creationId xmlns:p14="http://schemas.microsoft.com/office/powerpoint/2010/main" val="1556126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778000"/>
            <a:ext cx="10793750" cy="4054000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/>
              <a:t>2325 podaných přihlášek (Bc. 1849)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/>
              <a:t>1593 studentů celkem </a:t>
            </a:r>
            <a:endParaRPr lang="cs-CZ" sz="200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/>
              <a:t>  120 studentů ze Slovenska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/>
              <a:t>    26 studentů ze zahraniční (mimo Slovensko)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/>
              <a:t>  329 absolventů</a:t>
            </a:r>
            <a:endParaRPr lang="cs-CZ" sz="2000">
              <a:cs typeface="Arial" pitchFamily="34" charset="0"/>
            </a:endParaRPr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914400"/>
            <a:ext cx="10793413" cy="834037"/>
          </a:xfrm>
        </p:spPr>
        <p:txBody>
          <a:bodyPr/>
          <a:lstStyle/>
          <a:p>
            <a:r>
              <a:rPr lang="cs-CZ" sz="3200"/>
              <a:t>Fakulta v číslech za rok 2022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102219" cy="451576"/>
          </a:xfrm>
        </p:spPr>
        <p:txBody>
          <a:bodyPr>
            <a:noAutofit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4400">
                <a:solidFill>
                  <a:schemeClr val="tx1"/>
                </a:solidFill>
              </a:rPr>
            </a:br>
            <a:br>
              <a:rPr lang="cs-CZ" sz="4400">
                <a:solidFill>
                  <a:schemeClr val="tx1"/>
                </a:solidFill>
              </a:rPr>
            </a:br>
            <a:br>
              <a:rPr lang="cs-CZ" sz="4400">
                <a:solidFill>
                  <a:schemeClr val="tx1"/>
                </a:solidFill>
              </a:rPr>
            </a:br>
            <a:endParaRPr lang="cs-CZ" sz="440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AA8C53-1F69-4240-B3E2-4A97ACB67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3537458"/>
            <a:ext cx="4130675" cy="274689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CC40452-D50F-45C1-999C-CD405D70C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6"/>
          <a:stretch/>
        </p:blipFill>
        <p:spPr>
          <a:xfrm>
            <a:off x="7104232" y="409456"/>
            <a:ext cx="4368800" cy="56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919576"/>
            <a:ext cx="10736394" cy="252000"/>
          </a:xfrm>
        </p:spPr>
        <p:txBody>
          <a:bodyPr/>
          <a:lstStyle/>
          <a:p>
            <a:r>
              <a:rPr lang="cs-CZ" sz="4400"/>
              <a:t>Tělocvičny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4400">
                <a:solidFill>
                  <a:schemeClr val="tx1"/>
                </a:solidFill>
              </a:rPr>
            </a:br>
            <a:br>
              <a:rPr lang="cs-CZ" sz="4400" b="0">
                <a:solidFill>
                  <a:schemeClr val="tx1"/>
                </a:solidFill>
              </a:rPr>
            </a:br>
            <a:br>
              <a:rPr lang="cs-CZ" sz="4400">
                <a:solidFill>
                  <a:schemeClr val="tx1"/>
                </a:solidFill>
              </a:rPr>
            </a:br>
            <a:endParaRPr lang="cs-CZ" sz="440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87" y="3859645"/>
            <a:ext cx="3602182" cy="2401455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334640"/>
            <a:ext cx="3602182" cy="2401223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3859645"/>
            <a:ext cx="3596011" cy="23973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3AABC4C-DEB7-44CB-8002-341930887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12" y="1334639"/>
            <a:ext cx="3604088" cy="24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0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590676"/>
            <a:ext cx="11061605" cy="4388624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Povinné kurzy</a:t>
            </a:r>
            <a:endParaRPr lang="cs-CZ">
              <a:cs typeface="Arial"/>
            </a:endParaRPr>
          </a:p>
          <a:p>
            <a:pPr marL="503555" lvl="1" indent="-179705"/>
            <a:r>
              <a:rPr lang="cs-CZ" sz="1600"/>
              <a:t>Lyžování (sjezdové 10700,-, běžecké 5300,-)</a:t>
            </a:r>
            <a:endParaRPr lang="cs-CZ" sz="1600">
              <a:cs typeface="Arial"/>
            </a:endParaRPr>
          </a:p>
          <a:p>
            <a:pPr marL="503555" lvl="1" indent="-179705"/>
            <a:r>
              <a:rPr lang="cs-CZ" sz="1600"/>
              <a:t>Turistika (sporty v přírodě 2000,-, vodní 1100,-)                               celkem v roce 2022: 19100,-</a:t>
            </a:r>
            <a:endParaRPr lang="cs-CZ" sz="1600">
              <a:cs typeface="Arial"/>
            </a:endParaRPr>
          </a:p>
          <a:p>
            <a:pPr marL="503555" lvl="1" indent="-179705"/>
            <a:endParaRPr lang="cs-CZ" sz="2000">
              <a:cs typeface="Arial"/>
            </a:endParaRPr>
          </a:p>
          <a:p>
            <a:pPr marL="251460" indent="-179705"/>
            <a:r>
              <a:rPr lang="cs-CZ" sz="2000"/>
              <a:t>Nutno počítat s náklady na pořízení/zapůjčení výbavy, ubytování, stravu, dopravu.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831951"/>
            <a:ext cx="10752138" cy="4524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4400">
                <a:latin typeface="+mj-lt"/>
              </a:rPr>
              <a:t>Finanční</a:t>
            </a:r>
            <a:r>
              <a:rPr lang="cs-CZ" sz="4400"/>
              <a:t> náročnost studia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3113088"/>
            <a:ext cx="4197350" cy="31480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3113089"/>
            <a:ext cx="4197350" cy="31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6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883063"/>
            <a:ext cx="10639688" cy="252000"/>
          </a:xfrm>
        </p:spPr>
        <p:txBody>
          <a:bodyPr/>
          <a:lstStyle/>
          <a:p>
            <a:r>
              <a:rPr lang="cs-CZ" sz="4400"/>
              <a:t>Učebny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737BB8B-886E-4894-BB13-80EE95E44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1" y="2679170"/>
            <a:ext cx="5175250" cy="3450167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F186221-D8CE-454A-86AE-458387EB53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0"/>
          <a:stretch/>
        </p:blipFill>
        <p:spPr>
          <a:xfrm>
            <a:off x="5899150" y="883063"/>
            <a:ext cx="5613399" cy="348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7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883063"/>
            <a:ext cx="10639688" cy="252000"/>
          </a:xfrm>
        </p:spPr>
        <p:txBody>
          <a:bodyPr/>
          <a:lstStyle/>
          <a:p>
            <a:r>
              <a:rPr lang="cs-CZ" sz="4400"/>
              <a:t>Laboratoře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136383" cy="451576"/>
          </a:xfrm>
        </p:spPr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 b="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6B61BE17-5AE4-4526-BDD0-0F4BC4879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4007812"/>
            <a:ext cx="4049203" cy="2699468"/>
          </a:xfr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4AA671D-2560-4CAE-A989-0753EBB6C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95" y="4007812"/>
            <a:ext cx="4048805" cy="269946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FD15746-F87C-461D-92CA-683333BD3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95" y="1263098"/>
            <a:ext cx="4048805" cy="269920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E3BCDC2-2EC6-465C-A057-E12ECD911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31" y="1271779"/>
            <a:ext cx="4048803" cy="26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8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773238"/>
            <a:ext cx="10793750" cy="4058762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 b="1">
                <a:cs typeface="Arial"/>
              </a:rPr>
              <a:t>Studenti</a:t>
            </a:r>
            <a:endParaRPr lang="cs-CZ">
              <a:cs typeface="Arial"/>
            </a:endParaRPr>
          </a:p>
          <a:p>
            <a:pPr marL="503555" lvl="1" indent="-179705">
              <a:lnSpc>
                <a:spcPct val="90000"/>
              </a:lnSpc>
              <a:spcAft>
                <a:spcPts val="600"/>
              </a:spcAft>
            </a:pPr>
            <a:r>
              <a:rPr lang="cs-CZ" sz="1400" i="0">
                <a:solidFill>
                  <a:srgbClr val="000000"/>
                </a:solidFill>
                <a:effectLst/>
              </a:rPr>
              <a:t>Eliška</a:t>
            </a:r>
            <a:r>
              <a:rPr lang="cs-CZ" sz="1400">
                <a:solidFill>
                  <a:srgbClr val="000000"/>
                </a:solidFill>
              </a:rPr>
              <a:t> </a:t>
            </a:r>
            <a:r>
              <a:rPr lang="cs-CZ" sz="1400" i="0">
                <a:solidFill>
                  <a:srgbClr val="000000"/>
                </a:solidFill>
                <a:effectLst/>
              </a:rPr>
              <a:t> Březinová – krasobruslen</a:t>
            </a:r>
            <a:r>
              <a:rPr lang="cs-CZ" sz="1400">
                <a:solidFill>
                  <a:srgbClr val="000000"/>
                </a:solidFill>
                <a:cs typeface="Arial"/>
              </a:rPr>
              <a:t>í </a:t>
            </a:r>
            <a:endParaRPr lang="cs-CZ" sz="1400">
              <a:solidFill>
                <a:srgbClr val="000000"/>
              </a:solidFill>
              <a:cs typeface="Arial" pitchFamily="34" charset="0"/>
            </a:endParaRPr>
          </a:p>
          <a:p>
            <a:pPr marL="503555" lvl="1" indent="-179705">
              <a:lnSpc>
                <a:spcPct val="90000"/>
              </a:lnSpc>
              <a:spcAft>
                <a:spcPts val="600"/>
              </a:spcAft>
            </a:pPr>
            <a:r>
              <a:rPr lang="cs-CZ" sz="1400" b="1"/>
              <a:t>Bc. Michal Krčmář – biatlon – stříbrný na ZOH 2018</a:t>
            </a:r>
            <a:endParaRPr lang="cs-CZ" sz="1400" b="1">
              <a:cs typeface="Arial"/>
            </a:endParaRPr>
          </a:p>
          <a:p>
            <a:pPr marL="503555" lvl="1" indent="-179705">
              <a:lnSpc>
                <a:spcPct val="90000"/>
              </a:lnSpc>
              <a:spcAft>
                <a:spcPts val="600"/>
              </a:spcAft>
            </a:pPr>
            <a:r>
              <a:rPr lang="cs-CZ" sz="1400"/>
              <a:t>Saša Srp – šerm</a:t>
            </a:r>
            <a:endParaRPr lang="cs-CZ" sz="1400">
              <a:cs typeface="Arial"/>
            </a:endParaRPr>
          </a:p>
          <a:p>
            <a:pPr marL="503555" lvl="1" indent="-179705">
              <a:lnSpc>
                <a:spcPct val="90000"/>
              </a:lnSpc>
              <a:spcAft>
                <a:spcPts val="600"/>
              </a:spcAft>
            </a:pPr>
            <a:r>
              <a:rPr lang="cs-CZ" sz="1400"/>
              <a:t>Filip </a:t>
            </a:r>
            <a:r>
              <a:rPr lang="cs-CZ" sz="1400" err="1"/>
              <a:t>Taschler</a:t>
            </a:r>
            <a:r>
              <a:rPr lang="cs-CZ" sz="1400"/>
              <a:t> – krasobruslení</a:t>
            </a:r>
            <a:endParaRPr lang="cs-CZ" sz="1400">
              <a:cs typeface="Arial"/>
            </a:endParaRPr>
          </a:p>
          <a:p>
            <a:pPr marL="503555" lvl="1" indent="-179705">
              <a:lnSpc>
                <a:spcPct val="90000"/>
              </a:lnSpc>
              <a:spcAft>
                <a:spcPts val="600"/>
              </a:spcAft>
            </a:pPr>
            <a:r>
              <a:rPr lang="cs-CZ" sz="1400"/>
              <a:t>Tereza Voborníková – biatlon </a:t>
            </a:r>
            <a:endParaRPr lang="cs-CZ" sz="1400">
              <a:cs typeface="Arial"/>
            </a:endParaRPr>
          </a:p>
          <a:p>
            <a:pPr marL="503555" lvl="1" indent="-179705">
              <a:lnSpc>
                <a:spcPct val="90000"/>
              </a:lnSpc>
              <a:spcAft>
                <a:spcPts val="600"/>
              </a:spcAft>
            </a:pPr>
            <a:r>
              <a:rPr lang="cs-CZ" sz="1400" b="1"/>
              <a:t>Bc. Jiří Procházka – MMA, šampion UFC 2022</a:t>
            </a:r>
            <a:endParaRPr lang="cs-CZ" sz="1400" b="1">
              <a:cs typeface="Arial"/>
            </a:endParaRP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 b="1">
                <a:cs typeface="Arial"/>
              </a:rPr>
              <a:t>Absolventi</a:t>
            </a:r>
          </a:p>
          <a:p>
            <a:pPr marL="503555" lvl="1" indent="-179705"/>
            <a:r>
              <a:rPr lang="cs-CZ" sz="1400"/>
              <a:t>Mgr. Jaroslav Soukup – biatlon</a:t>
            </a:r>
            <a:endParaRPr lang="cs-CZ" sz="1400">
              <a:cs typeface="Arial"/>
            </a:endParaRPr>
          </a:p>
          <a:p>
            <a:pPr marL="503555" lvl="1" indent="-179705"/>
            <a:r>
              <a:rPr lang="cs-CZ" sz="1400"/>
              <a:t>Mgr. Martin Verner – plavání</a:t>
            </a:r>
            <a:endParaRPr lang="cs-CZ" sz="1400">
              <a:cs typeface="Arial"/>
            </a:endParaRPr>
          </a:p>
          <a:p>
            <a:pPr marL="503555" lvl="1" indent="-179705"/>
            <a:r>
              <a:rPr lang="cs-CZ" sz="1400" b="1"/>
              <a:t>Mgr. Tomáš </a:t>
            </a:r>
            <a:r>
              <a:rPr lang="cs-CZ" sz="1400" b="1" err="1"/>
              <a:t>Bábek</a:t>
            </a:r>
            <a:r>
              <a:rPr lang="cs-CZ" sz="1400" b="1"/>
              <a:t> – dráhová cyklistika, tvář kampaně 2023</a:t>
            </a:r>
            <a:endParaRPr lang="cs-CZ" sz="1400" b="1">
              <a:cs typeface="Arial"/>
            </a:endParaRPr>
          </a:p>
          <a:p>
            <a:pPr marL="503555" lvl="1" indent="-179705"/>
            <a:r>
              <a:rPr lang="cs-CZ" sz="1400"/>
              <a:t>Bc. Eva </a:t>
            </a:r>
            <a:r>
              <a:rPr lang="cs-CZ" sz="1400" err="1"/>
              <a:t>Puskarčíková</a:t>
            </a:r>
            <a:r>
              <a:rPr lang="cs-CZ" sz="1400"/>
              <a:t> – biatlon – nominace na ZOH 2018</a:t>
            </a:r>
            <a:endParaRPr lang="cs-CZ" sz="1400">
              <a:cs typeface="Arial"/>
            </a:endParaRPr>
          </a:p>
          <a:p>
            <a:pPr marL="503555" lvl="1" indent="-179705"/>
            <a:r>
              <a:rPr lang="cs-CZ" sz="1400"/>
              <a:t>Bc. Jessica </a:t>
            </a:r>
            <a:r>
              <a:rPr lang="cs-CZ" sz="1400" err="1"/>
              <a:t>Jislová</a:t>
            </a:r>
            <a:r>
              <a:rPr lang="cs-CZ" sz="1400"/>
              <a:t> – biatlon – nominace na ZOH 2018</a:t>
            </a:r>
            <a:endParaRPr lang="cs-CZ" sz="1400">
              <a:cs typeface="Arial"/>
            </a:endParaRPr>
          </a:p>
          <a:p>
            <a:pPr marL="503555" lvl="1" indent="-179705"/>
            <a:r>
              <a:rPr lang="cs-CZ" sz="1400"/>
              <a:t>Jan </a:t>
            </a:r>
            <a:r>
              <a:rPr lang="cs-CZ" sz="1400" err="1"/>
              <a:t>Kubičík</a:t>
            </a:r>
            <a:r>
              <a:rPr lang="cs-CZ" sz="1400"/>
              <a:t> – snowboarding – nominace na ZOH 2018</a:t>
            </a:r>
            <a:endParaRPr lang="cs-CZ" sz="1400">
              <a:cs typeface="Arial"/>
            </a:endParaRPr>
          </a:p>
          <a:p>
            <a:pPr marL="503555" lvl="1" indent="-179705"/>
            <a:r>
              <a:rPr lang="cs-CZ" sz="1400"/>
              <a:t>David </a:t>
            </a:r>
            <a:r>
              <a:rPr lang="cs-CZ" sz="1400" err="1"/>
              <a:t>Egydy</a:t>
            </a:r>
            <a:r>
              <a:rPr lang="cs-CZ" sz="1400"/>
              <a:t> – boby – nominace na ZOH 2018</a:t>
            </a:r>
            <a:endParaRPr lang="cs-CZ" sz="1400">
              <a:cs typeface="Arial"/>
            </a:endParaRPr>
          </a:p>
          <a:p>
            <a:pPr marL="503555" lvl="1" indent="-179705"/>
            <a:r>
              <a:rPr lang="cs-CZ" sz="1400"/>
              <a:t>Mgr. Jakub Tomeček – sportovní střelba</a:t>
            </a:r>
            <a:endParaRPr lang="cs-CZ" sz="1400">
              <a:cs typeface="Arial"/>
            </a:endParaRPr>
          </a:p>
          <a:p>
            <a:pPr marL="503555" lvl="1" indent="-179705"/>
            <a:r>
              <a:rPr lang="cs-CZ" sz="1400"/>
              <a:t>Pavel </a:t>
            </a:r>
            <a:r>
              <a:rPr lang="cs-CZ" sz="1400" err="1"/>
              <a:t>Kelemen</a:t>
            </a:r>
            <a:r>
              <a:rPr lang="cs-CZ" sz="1400"/>
              <a:t> – dráhová cyklistika</a:t>
            </a:r>
            <a:endParaRPr lang="cs-CZ" sz="1400">
              <a:cs typeface="Arial"/>
            </a:endParaRPr>
          </a:p>
          <a:p>
            <a:pPr marL="503555" lvl="1" indent="-179705">
              <a:lnSpc>
                <a:spcPct val="90000"/>
              </a:lnSpc>
              <a:spcAft>
                <a:spcPts val="600"/>
              </a:spcAft>
            </a:pPr>
            <a:endParaRPr lang="cs-CZ" sz="1400">
              <a:cs typeface="Arial"/>
            </a:endParaRP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endParaRPr lang="cs-CZ" sz="14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914399"/>
            <a:ext cx="10793413" cy="257177"/>
          </a:xfrm>
        </p:spPr>
        <p:txBody>
          <a:bodyPr/>
          <a:lstStyle/>
          <a:p>
            <a:r>
              <a:rPr lang="cs-CZ" sz="4400"/>
              <a:t>Reprezentanti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651DDC-2532-4214-AC55-B56442E3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71" y="1048109"/>
            <a:ext cx="5619472" cy="37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27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B1249E5-0B5D-4DB8-A957-D19496987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92" y="1773238"/>
            <a:ext cx="5956108" cy="3960812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8E4312-5E24-43DE-BDFF-9439702A48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89E2D0-CD7C-4E04-94B0-2ABC690C47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95BEBA3-6408-48FC-8CD8-0F5EB85E3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2024063"/>
            <a:ext cx="4518025" cy="410527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Zázemí velké univerzity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Moderní univerzitní kampus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Zaměření na sport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Přátelská atmosféra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Velká studentská komunita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Akce a aktivity i mimo výuku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Studentské spolky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sz="1800">
                <a:solidFill>
                  <a:schemeClr val="tx1"/>
                </a:solidFill>
              </a:rPr>
              <a:t>Studentský život v Brně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9393B21-FEB1-4347-9F91-B9EAC339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b="0"/>
              <a:t>Proč</a:t>
            </a:r>
            <a:r>
              <a:rPr lang="cs-CZ" b="0"/>
              <a:t> </a:t>
            </a:r>
            <a:r>
              <a:rPr lang="cs-CZ" sz="4900" b="0"/>
              <a:t>si vybrat právě </a:t>
            </a:r>
            <a:r>
              <a:rPr lang="cs-CZ" sz="4900" b="0" err="1"/>
              <a:t>FSpS</a:t>
            </a:r>
            <a:r>
              <a:rPr lang="cs-CZ" sz="4900" b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9019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898647"/>
            <a:ext cx="11361600" cy="135161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/>
              <a:t>Studijní oddělení</a:t>
            </a:r>
            <a:br>
              <a:rPr lang="cs-CZ"/>
            </a:br>
            <a:r>
              <a:rPr lang="cs-CZ"/>
              <a:t>Ing. Andrea Málková</a:t>
            </a:r>
            <a:br>
              <a:rPr lang="cs-CZ"/>
            </a:br>
            <a:r>
              <a:rPr lang="cs-CZ"/>
              <a:t>vedoucí oddělení</a:t>
            </a:r>
            <a:br>
              <a:rPr lang="cs-CZ"/>
            </a:b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/>
              <a:t>Představení MU, FSpS </a:t>
            </a:r>
            <a:br>
              <a:rPr lang="cs-CZ"/>
            </a:br>
            <a:br>
              <a:rPr lang="cs-CZ" b="0"/>
            </a:br>
            <a:r>
              <a:rPr lang="cs-CZ" i="0">
                <a:effectLst/>
                <a:latin typeface="Roboto" panose="02000000000000000000" pitchFamily="2" charset="0"/>
              </a:rPr>
              <a:t>doc. Mgr. Michal Kumstát, Ph.D.</a:t>
            </a:r>
            <a:br>
              <a:rPr lang="cs-CZ" i="0">
                <a:effectLst/>
                <a:latin typeface="Roboto" panose="02000000000000000000" pitchFamily="2" charset="0"/>
              </a:rPr>
            </a:br>
            <a:br>
              <a:rPr lang="cs-CZ"/>
            </a:br>
            <a:r>
              <a:rPr lang="cs-CZ"/>
              <a:t>proděkan pro vnější vztahy a internacionalizaci</a:t>
            </a:r>
            <a:br>
              <a:rPr lang="cs-CZ"/>
            </a:br>
            <a:r>
              <a:rPr lang="cs-CZ"/>
              <a:t>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4986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485901"/>
            <a:ext cx="10793750" cy="465210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sz="2800" b="1">
                <a:cs typeface="Arial"/>
              </a:rPr>
              <a:t>Fyzioterapie (FYZI)</a:t>
            </a:r>
            <a:endParaRPr lang="cs-CZ">
              <a:cs typeface="Arial"/>
            </a:endParaRPr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sz="2800" b="1">
                <a:cs typeface="Arial"/>
              </a:rPr>
              <a:t>Osobní a kondiční trenér (OKT)</a:t>
            </a:r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sz="2800" b="1">
                <a:cs typeface="Arial"/>
              </a:rPr>
              <a:t>Tělesná výchova a sport (TVS)</a:t>
            </a:r>
            <a:endParaRPr lang="cs-CZ" sz="2800" b="1">
              <a:cs typeface="Arial" pitchFamily="34" charset="0"/>
            </a:endParaRPr>
          </a:p>
          <a:p>
            <a:pPr marL="503555" lvl="1" indent="-179705">
              <a:lnSpc>
                <a:spcPct val="150000"/>
              </a:lnSpc>
            </a:pPr>
            <a:r>
              <a:rPr lang="cs-CZ" sz="1800" b="1"/>
              <a:t>sdružené studium</a:t>
            </a:r>
            <a:r>
              <a:rPr lang="cs-CZ" sz="1800"/>
              <a:t> s Pedagogickou fakultou </a:t>
            </a:r>
          </a:p>
          <a:p>
            <a:pPr lvl="1">
              <a:lnSpc>
                <a:spcPct val="150000"/>
              </a:lnSpc>
            </a:pPr>
            <a:r>
              <a:rPr lang="cs-CZ" sz="1800"/>
              <a:t>specializace </a:t>
            </a:r>
            <a:r>
              <a:rPr lang="cs-CZ" sz="1800" b="1"/>
              <a:t>Management sportu</a:t>
            </a:r>
            <a:r>
              <a:rPr lang="cs-CZ" sz="1800"/>
              <a:t> (MS) </a:t>
            </a:r>
            <a:endParaRPr lang="cs-CZ" sz="1800">
              <a:cs typeface="Arial"/>
            </a:endParaRPr>
          </a:p>
          <a:p>
            <a:pPr marL="323850" lvl="1" indent="0">
              <a:lnSpc>
                <a:spcPct val="150000"/>
              </a:lnSpc>
              <a:buNone/>
            </a:pPr>
            <a:r>
              <a:rPr lang="cs-CZ" sz="1800"/>
              <a:t>   ve spolupráci s ESF MU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50000"/>
              </a:lnSpc>
            </a:pPr>
            <a:r>
              <a:rPr lang="cs-CZ" sz="1800"/>
              <a:t>specializace </a:t>
            </a:r>
            <a:r>
              <a:rPr lang="cs-CZ" sz="1800" b="1"/>
              <a:t>Regenerace a výživa ve sportu</a:t>
            </a:r>
            <a:r>
              <a:rPr lang="cs-CZ" sz="1800"/>
              <a:t> (RVS)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50000"/>
              </a:lnSpc>
            </a:pPr>
            <a:r>
              <a:rPr lang="cs-CZ" sz="1800"/>
              <a:t>specializace </a:t>
            </a:r>
            <a:r>
              <a:rPr lang="cs-CZ" sz="1800" b="1"/>
              <a:t>Speciální edukace bezpečnostních složek</a:t>
            </a:r>
            <a:r>
              <a:rPr lang="cs-CZ" sz="1800"/>
              <a:t> (SEBS)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50000"/>
              </a:lnSpc>
            </a:pPr>
            <a:r>
              <a:rPr lang="cs-CZ" sz="1800"/>
              <a:t>specializace </a:t>
            </a:r>
            <a:r>
              <a:rPr lang="cs-CZ" sz="1800" b="1"/>
              <a:t>Trenérství </a:t>
            </a:r>
            <a:r>
              <a:rPr lang="cs-CZ" sz="1800"/>
              <a:t>(T)</a:t>
            </a:r>
            <a:endParaRPr lang="cs-CZ" sz="2800">
              <a:latin typeface="Arial" pitchFamily="34" charset="0"/>
              <a:cs typeface="Arial" pitchFamily="34" charset="0"/>
            </a:endParaRPr>
          </a:p>
          <a:p>
            <a:pPr marL="251460" indent="-179705"/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99125" y="925018"/>
            <a:ext cx="10793750" cy="262557"/>
          </a:xfrm>
        </p:spPr>
        <p:txBody>
          <a:bodyPr/>
          <a:lstStyle/>
          <a:p>
            <a:r>
              <a:rPr lang="cs-CZ" sz="4400">
                <a:latin typeface="+mj-lt"/>
              </a:rPr>
              <a:t>Bc. studijní programy</a:t>
            </a:r>
            <a:endParaRPr lang="cs-CZ" sz="4400" b="1">
              <a:latin typeface="+mj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3" y="2214836"/>
            <a:ext cx="4943091" cy="34852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332349-5724-479B-98D2-A911D815A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32" y="1346926"/>
            <a:ext cx="5156200" cy="34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17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171576"/>
            <a:ext cx="10793750" cy="5308424"/>
          </a:xfrm>
        </p:spPr>
        <p:txBody>
          <a:bodyPr vert="horz" lIns="0" tIns="0" rIns="0" bIns="0" rtlCol="0" anchor="t">
            <a:noAutofit/>
          </a:bodyPr>
          <a:lstStyle/>
          <a:p>
            <a:pPr marL="323850" lvl="1" indent="0">
              <a:lnSpc>
                <a:spcPct val="150000"/>
              </a:lnSpc>
              <a:buNone/>
            </a:pPr>
            <a:r>
              <a:rPr lang="cs-CZ" sz="1800" b="1"/>
              <a:t>Prezenční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800"/>
              <a:t>denní studium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800"/>
              <a:t>výuka obvykle pondělí – čtvrtek (program Fyzioterapie i v pátek)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800"/>
              <a:t>studenti mají nárok na slevu například na jízdné, v menze, atd.</a:t>
            </a:r>
            <a:endParaRPr lang="cs-CZ" sz="1600">
              <a:cs typeface="Arial"/>
            </a:endParaRPr>
          </a:p>
          <a:p>
            <a:pPr marL="323850" lvl="1" indent="0">
              <a:lnSpc>
                <a:spcPct val="100000"/>
              </a:lnSpc>
              <a:buNone/>
            </a:pPr>
            <a:endParaRPr lang="cs-CZ" sz="1600">
              <a:cs typeface="Arial"/>
            </a:endParaRPr>
          </a:p>
          <a:p>
            <a:pPr marL="323850" lvl="1" indent="0">
              <a:lnSpc>
                <a:spcPct val="150000"/>
              </a:lnSpc>
              <a:buNone/>
            </a:pPr>
            <a:r>
              <a:rPr lang="cs-CZ" sz="1800" b="1"/>
              <a:t>Kombinovaná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800"/>
              <a:t>kombinace prezenční a distanční formy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800"/>
              <a:t>výuka každý pátek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800"/>
              <a:t>nižší zájem uchazečů, vyšší šance na přijetí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800"/>
              <a:t>studenti nemají slevu na jízdném, v menze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50000"/>
              </a:lnSpc>
              <a:buClr>
                <a:srgbClr val="002060"/>
              </a:buClr>
              <a:buSzPct val="80000"/>
            </a:pPr>
            <a:endParaRPr lang="cs-CZ" sz="1400">
              <a:cs typeface="Arial"/>
            </a:endParaRPr>
          </a:p>
          <a:p>
            <a:pPr marL="71755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/>
              <a:t>   </a:t>
            </a:r>
            <a:r>
              <a:rPr lang="cs-CZ" sz="1800" b="1"/>
              <a:t>Status studenta</a:t>
            </a:r>
            <a:endParaRPr lang="cs-CZ" sz="1800" b="1">
              <a:cs typeface="Arial"/>
            </a:endParaRPr>
          </a:p>
          <a:p>
            <a:pPr marL="503555" lvl="1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/>
              <a:t>získává student dnem zápisu do studia.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 b="1"/>
              <a:t>zdravotní pojištění</a:t>
            </a:r>
            <a:r>
              <a:rPr lang="cs-CZ" sz="1800"/>
              <a:t> hradí za studenty stát, </a:t>
            </a:r>
            <a:r>
              <a:rPr lang="cs-CZ" sz="1800" b="1"/>
              <a:t>a to i studentům kombinované formy </a:t>
            </a:r>
            <a:r>
              <a:rPr lang="cs-CZ" sz="1800"/>
              <a:t>studia, pokud jim je méně než</a:t>
            </a:r>
            <a:r>
              <a:rPr lang="cs-CZ" sz="1800">
                <a:ea typeface="+mn-lt"/>
                <a:cs typeface="+mn-lt"/>
              </a:rPr>
              <a:t> 26 let a nejsou výdělečně činní (jsou nezaopatřeným dítětem) 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00000"/>
              </a:lnSpc>
              <a:spcAft>
                <a:spcPts val="600"/>
              </a:spcAft>
            </a:pPr>
            <a:r>
              <a:rPr lang="cs-CZ" sz="1800" b="1"/>
              <a:t>sociální pojištění stát studentům nehradí</a:t>
            </a:r>
            <a:r>
              <a:rPr lang="cs-CZ" sz="1800"/>
              <a:t>, doba studia na VŠ se nezapočítává do délky důchodového pojištění</a:t>
            </a:r>
            <a:endParaRPr lang="cs-CZ" sz="1600" b="1">
              <a:cs typeface="Arial"/>
            </a:endParaRPr>
          </a:p>
          <a:p>
            <a:pPr marL="71755" indent="0">
              <a:lnSpc>
                <a:spcPct val="150000"/>
              </a:lnSpc>
              <a:spcAft>
                <a:spcPts val="600"/>
              </a:spcAft>
              <a:buNone/>
            </a:pPr>
            <a:endParaRPr lang="cs-CZ" sz="2000" b="1">
              <a:cs typeface="Arial"/>
            </a:endParaRPr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904876"/>
            <a:ext cx="10793413" cy="266700"/>
          </a:xfrm>
        </p:spPr>
        <p:txBody>
          <a:bodyPr/>
          <a:lstStyle/>
          <a:p>
            <a:r>
              <a:rPr lang="cs-CZ" sz="4400">
                <a:latin typeface="+mj-lt"/>
              </a:rPr>
              <a:t>Forma</a:t>
            </a:r>
            <a:r>
              <a:rPr lang="cs-CZ" sz="4400"/>
              <a:t> studia, status studenta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3" y="683487"/>
            <a:ext cx="10753200" cy="451576"/>
          </a:xfrm>
        </p:spPr>
        <p:txBody>
          <a:bodyPr>
            <a:noAutofit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4400">
                <a:solidFill>
                  <a:schemeClr val="tx1"/>
                </a:solidFill>
              </a:rPr>
            </a:br>
            <a:br>
              <a:rPr lang="cs-CZ" sz="4400">
                <a:solidFill>
                  <a:schemeClr val="tx1"/>
                </a:solidFill>
              </a:rPr>
            </a:br>
            <a:endParaRPr lang="cs-CZ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17F5656-991C-4AF7-8127-C22E4823A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1424448"/>
            <a:ext cx="10793750" cy="4929552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14000"/>
              </a:lnSpc>
            </a:pPr>
            <a:r>
              <a:rPr lang="cs-CZ" sz="2000"/>
              <a:t>studijní programy umožňují volbu více studijních plánů. 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14000"/>
              </a:lnSpc>
            </a:pPr>
            <a:r>
              <a:rPr lang="cs-CZ" sz="2000"/>
              <a:t>v e-přihlášce </a:t>
            </a:r>
            <a:r>
              <a:rPr lang="cs-CZ" sz="2000" b="1"/>
              <a:t>můžete označit až 3 studijní plány v pořadí dle svých preferencí</a:t>
            </a:r>
            <a:r>
              <a:rPr lang="cs-CZ" sz="2000"/>
              <a:t>, poplatek za přihlášku zaplatíte však pouze jeden za celý program. 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14000"/>
              </a:lnSpc>
            </a:pPr>
            <a:r>
              <a:rPr lang="cs-CZ" sz="2000"/>
              <a:t>Za samostatné preference se považuje i prezenční a kombinovaná forma plánu.</a:t>
            </a:r>
            <a:r>
              <a:rPr lang="cs-CZ" sz="2000" b="1"/>
              <a:t> </a:t>
            </a:r>
            <a:endParaRPr lang="cs-CZ" sz="2000" b="1">
              <a:cs typeface="Arial"/>
            </a:endParaRPr>
          </a:p>
          <a:p>
            <a:pPr marL="251460" indent="-179705">
              <a:lnSpc>
                <a:spcPct val="114000"/>
              </a:lnSpc>
            </a:pPr>
            <a:endParaRPr lang="cs-CZ" sz="2000" b="1">
              <a:cs typeface="Arial"/>
            </a:endParaRPr>
          </a:p>
          <a:p>
            <a:pPr marL="251460" indent="-179705">
              <a:lnSpc>
                <a:spcPct val="114000"/>
              </a:lnSpc>
            </a:pPr>
            <a:r>
              <a:rPr lang="cs-CZ" sz="2000" b="1"/>
              <a:t>Preference (priority) studijních plánů můžete měnit v e-přihlášce až do 28. února 2023.</a:t>
            </a:r>
            <a:r>
              <a:rPr lang="cs-CZ" sz="2000"/>
              <a:t> 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14000"/>
              </a:lnSpc>
            </a:pPr>
            <a:endParaRPr lang="cs-CZ" sz="2000">
              <a:cs typeface="Arial"/>
            </a:endParaRPr>
          </a:p>
          <a:p>
            <a:pPr marL="251460" indent="-179705">
              <a:lnSpc>
                <a:spcPct val="114000"/>
              </a:lnSpc>
            </a:pPr>
            <a:r>
              <a:rPr lang="cs-CZ" sz="2000"/>
              <a:t>Pozor! Pokud budete navrženi na přijetí do plánu, kterému jste dali prioritu číslo 1, není možné, abyste se později zapsali do studia plánu s prioritou 2 nebo 3. 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13999"/>
              </a:lnSpc>
            </a:pPr>
            <a:r>
              <a:rPr lang="cs-CZ" sz="2000" b="1"/>
              <a:t>Pořadí priorit opravdu dobře zvažte.</a:t>
            </a:r>
            <a:endParaRPr lang="cs-CZ" sz="2000">
              <a:cs typeface="Arial"/>
            </a:endParaRPr>
          </a:p>
          <a:p>
            <a:pPr marL="251460" indent="-179705">
              <a:lnSpc>
                <a:spcPct val="114000"/>
              </a:lnSpc>
            </a:pPr>
            <a:r>
              <a:rPr lang="cs-CZ" sz="2000"/>
              <a:t>Pokud uchazeč nemá zájem o nic jiného než jen o prioritu 1, pak si žádné další priority do přihlášky nedává.</a:t>
            </a:r>
            <a:endParaRPr lang="cs-CZ" sz="2000">
              <a:cs typeface="Arial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F87B70-24CC-4D6B-92C5-752F72AAB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6D6D24-7AAF-4FB0-AF26-D5FA3CCE96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1A5396E-C8A6-4833-92B2-45605FC30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062" y="904875"/>
            <a:ext cx="10752138" cy="393573"/>
          </a:xfrm>
        </p:spPr>
        <p:txBody>
          <a:bodyPr/>
          <a:lstStyle/>
          <a:p>
            <a:r>
              <a:rPr lang="cs-CZ" sz="4400">
                <a:latin typeface="+mj-lt"/>
              </a:rPr>
              <a:t>Priority</a:t>
            </a:r>
            <a:r>
              <a:rPr lang="cs-CZ" sz="4400"/>
              <a:t> studijních plánů</a:t>
            </a:r>
          </a:p>
        </p:txBody>
      </p:sp>
    </p:spTree>
    <p:extLst>
      <p:ext uri="{BB962C8B-B14F-4D97-AF65-F5344CB8AC3E}">
        <p14:creationId xmlns:p14="http://schemas.microsoft.com/office/powerpoint/2010/main" val="3442439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872000"/>
            <a:ext cx="10793750" cy="426600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  <a:spcBef>
                <a:spcPts val="1400"/>
              </a:spcBef>
            </a:pPr>
            <a:r>
              <a:rPr lang="cs-CZ" sz="2000">
                <a:cs typeface="Arial"/>
              </a:rPr>
              <a:t>podávání přihlášek do </a:t>
            </a:r>
            <a:r>
              <a:rPr lang="cs-CZ" sz="2000" b="1">
                <a:cs typeface="Arial"/>
              </a:rPr>
              <a:t>28. 2. 2023</a:t>
            </a:r>
            <a:endParaRPr lang="cs-CZ">
              <a:cs typeface="Arial"/>
            </a:endParaRPr>
          </a:p>
          <a:p>
            <a:pPr marL="251460" indent="-179705">
              <a:lnSpc>
                <a:spcPct val="150000"/>
              </a:lnSpc>
              <a:spcBef>
                <a:spcPts val="1400"/>
              </a:spcBef>
            </a:pPr>
            <a:r>
              <a:rPr lang="cs-CZ" sz="2000">
                <a:cs typeface="Arial"/>
              </a:rPr>
              <a:t>elektronicky: </a:t>
            </a:r>
            <a:r>
              <a:rPr lang="cs-CZ" sz="2000" b="1">
                <a:solidFill>
                  <a:srgbClr val="0000DC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http://is.muni.cz/prihlaska</a:t>
            </a:r>
          </a:p>
          <a:p>
            <a:pPr marL="251460" indent="-179705">
              <a:lnSpc>
                <a:spcPct val="150000"/>
              </a:lnSpc>
              <a:spcBef>
                <a:spcPts val="1200"/>
              </a:spcBef>
            </a:pPr>
            <a:r>
              <a:rPr lang="cs-CZ" sz="2000">
                <a:cs typeface="Arial"/>
              </a:rPr>
              <a:t>poplatek za přihlášku 700,- Kč </a:t>
            </a:r>
            <a:endParaRPr lang="cs-CZ" sz="2000">
              <a:cs typeface="Arial" pitchFamily="34" charset="0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cs typeface="Arial"/>
              </a:rPr>
              <a:t>posudek tělovýchovného lékaře </a:t>
            </a:r>
            <a:br>
              <a:rPr lang="cs-CZ" sz="2000">
                <a:cs typeface="Arial" pitchFamily="34" charset="0"/>
              </a:rPr>
            </a:br>
            <a:r>
              <a:rPr lang="cs-CZ" sz="2000">
                <a:cs typeface="Arial"/>
              </a:rPr>
              <a:t>odevzdat do </a:t>
            </a:r>
            <a:r>
              <a:rPr lang="cs-CZ" sz="2000" b="1">
                <a:cs typeface="Arial"/>
              </a:rPr>
              <a:t>30. 4. 2023</a:t>
            </a:r>
          </a:p>
          <a:p>
            <a:pPr marL="251460" indent="-179705">
              <a:lnSpc>
                <a:spcPct val="150000"/>
              </a:lnSpc>
            </a:pPr>
            <a:endParaRPr lang="cs-CZ" sz="2000" b="1">
              <a:cs typeface="Arial" pitchFamily="34" charset="0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2000" b="1">
                <a:solidFill>
                  <a:srgbClr val="0000DC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https://www.fsps.muni.cz/uchazeci/bakalarske-studium/programy</a:t>
            </a:r>
          </a:p>
          <a:p>
            <a:pPr marL="71755" indent="0">
              <a:lnSpc>
                <a:spcPct val="150000"/>
              </a:lnSpc>
              <a:buNone/>
            </a:pPr>
            <a:endParaRPr lang="cs-CZ" sz="2000" b="1">
              <a:cs typeface="Arial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906449"/>
            <a:ext cx="10793413" cy="265127"/>
          </a:xfrm>
        </p:spPr>
        <p:txBody>
          <a:bodyPr/>
          <a:lstStyle/>
          <a:p>
            <a:r>
              <a:rPr lang="cs-CZ" sz="4400">
                <a:latin typeface="+mj-lt"/>
              </a:rPr>
              <a:t>Bakalářské</a:t>
            </a:r>
            <a:r>
              <a:rPr lang="cs-CZ" sz="3200"/>
              <a:t> </a:t>
            </a:r>
            <a:r>
              <a:rPr lang="cs-CZ" sz="4400"/>
              <a:t>studium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996BC43-EC9A-48B0-8E53-1FCC51820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135062"/>
            <a:ext cx="5168327" cy="34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5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504950"/>
            <a:ext cx="11061605" cy="462438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>
                <a:cs typeface="Arial"/>
              </a:rPr>
              <a:t>povinná příloha přihlášky</a:t>
            </a:r>
            <a:endParaRPr lang="cs-CZ">
              <a:cs typeface="Arial"/>
            </a:endParaRPr>
          </a:p>
          <a:p>
            <a:pPr marL="251460" indent="-179705"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>
                <a:cs typeface="Arial"/>
              </a:rPr>
              <a:t>vystaví </a:t>
            </a:r>
            <a:r>
              <a:rPr lang="cs-CZ" sz="2000" b="1">
                <a:cs typeface="Arial"/>
              </a:rPr>
              <a:t>tělovýchovný lékař </a:t>
            </a:r>
            <a:r>
              <a:rPr lang="cs-CZ" sz="2000">
                <a:cs typeface="Arial"/>
              </a:rPr>
              <a:t>na základě zátěžového vyšetření</a:t>
            </a:r>
          </a:p>
          <a:p>
            <a:pPr marL="251460" indent="-179705"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b="1">
                <a:cs typeface="Arial"/>
              </a:rPr>
              <a:t>do 30. 4. 2023 </a:t>
            </a:r>
            <a:r>
              <a:rPr lang="cs-CZ" sz="2000">
                <a:cs typeface="Arial"/>
              </a:rPr>
              <a:t>naskenovat do e-přihlášky</a:t>
            </a:r>
          </a:p>
          <a:p>
            <a:pPr marL="251460" indent="-179705"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 b="1">
                <a:cs typeface="Arial"/>
              </a:rPr>
              <a:t>formulář </a:t>
            </a:r>
            <a:r>
              <a:rPr lang="cs-CZ" sz="2000">
                <a:cs typeface="Arial"/>
              </a:rPr>
              <a:t>na webu </a:t>
            </a:r>
            <a:r>
              <a:rPr lang="cs-CZ" sz="2000" err="1">
                <a:cs typeface="Arial"/>
              </a:rPr>
              <a:t>FSpS</a:t>
            </a:r>
            <a:r>
              <a:rPr lang="cs-CZ" sz="2000">
                <a:cs typeface="Arial"/>
              </a:rPr>
              <a:t>:  </a:t>
            </a:r>
            <a:r>
              <a:rPr lang="cs-CZ" sz="2000">
                <a:solidFill>
                  <a:srgbClr val="0000DC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https://www.fsps.muni.cz/do/fsps/studijni/uchazeci/prij_riz/Bc/Bc23-24/FSpS-TVL-potvrzeni.docx</a:t>
            </a:r>
          </a:p>
          <a:p>
            <a:pPr marL="251460" indent="-179705">
              <a:lnSpc>
                <a:spcPct val="100000"/>
              </a:lnSpc>
              <a:spcAft>
                <a:spcPts val="1200"/>
              </a:spcAft>
              <a:defRPr/>
            </a:pPr>
            <a:r>
              <a:rPr lang="cs-CZ" sz="2000">
                <a:cs typeface="Arial"/>
              </a:rPr>
              <a:t>Tělovýchovní lékaři: </a:t>
            </a:r>
            <a:r>
              <a:rPr lang="cs-CZ" sz="200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www.cstl.cz/mapa-pracovist/</a:t>
            </a:r>
            <a:r>
              <a:rPr lang="cs-CZ" sz="2000"/>
              <a:t> (</a:t>
            </a:r>
            <a:r>
              <a:rPr lang="cs-CZ" sz="2000" b="1"/>
              <a:t>zatrhněte žluté pole "Tělovýchovné lékařství (vč. posudků)"</a:t>
            </a:r>
            <a:r>
              <a:rPr lang="cs-CZ" sz="2000"/>
              <a:t>, ostatní volby např. poradna pro sportovce nejsou dostačující).</a:t>
            </a:r>
            <a:endParaRPr lang="cs-CZ" sz="2000">
              <a:cs typeface="Arial" pitchFamily="34" charset="0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/>
              <a:t>POZOR, na prohlídku je třeba se </a:t>
            </a:r>
            <a:r>
              <a:rPr lang="cs-CZ" sz="2000">
                <a:solidFill>
                  <a:srgbClr val="FF0000"/>
                </a:solidFill>
              </a:rPr>
              <a:t>s dostatečným předstihem objednat!</a:t>
            </a:r>
            <a:endParaRPr lang="cs-CZ" sz="2000">
              <a:solidFill>
                <a:srgbClr val="FF0000"/>
              </a:solidFill>
              <a:cs typeface="Arial"/>
            </a:endParaRPr>
          </a:p>
          <a:p>
            <a:pPr marL="251460" indent="-179705">
              <a:lnSpc>
                <a:spcPct val="100000"/>
              </a:lnSpc>
            </a:pPr>
            <a:endParaRPr lang="cs-CZ" sz="2000">
              <a:solidFill>
                <a:srgbClr val="FF0000"/>
              </a:solidFill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>
                <a:solidFill>
                  <a:srgbClr val="FF0000"/>
                </a:solidFill>
              </a:rPr>
              <a:t>jde o nejčastější problém, uchazeči se objednávají na poslední chvíli, onemocní nebo se zraní a musí termín odložit a nestihnou potvrzení dodat v termínu.</a:t>
            </a:r>
            <a:endParaRPr lang="cs-CZ" sz="2000">
              <a:solidFill>
                <a:srgbClr val="FF0000"/>
              </a:solidFill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878699"/>
            <a:ext cx="10788650" cy="359261"/>
          </a:xfrm>
        </p:spPr>
        <p:txBody>
          <a:bodyPr/>
          <a:lstStyle/>
          <a:p>
            <a:r>
              <a:rPr lang="cs-CZ" sz="4400">
                <a:latin typeface="+mj-lt"/>
              </a:rPr>
              <a:t>Posudek</a:t>
            </a:r>
            <a:r>
              <a:rPr lang="cs-CZ" sz="4400"/>
              <a:t> tělovýchovného lékaře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7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9D4C92C-7916-4380-9702-05E0F99DABB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79451" y="1619250"/>
            <a:ext cx="5258100" cy="451008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cs-CZ" sz="2400" b="1"/>
              <a:t>Fyzioterapie</a:t>
            </a:r>
            <a:endParaRPr lang="cs-CZ" b="1"/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/>
              <a:t>20 % Praktická zkouška – pouze </a:t>
            </a:r>
            <a:r>
              <a:rPr lang="cs-CZ" b="1" err="1"/>
              <a:t>Jacikův</a:t>
            </a:r>
            <a:r>
              <a:rPr lang="cs-CZ" b="1"/>
              <a:t> test</a:t>
            </a:r>
            <a:r>
              <a:rPr lang="cs-CZ"/>
              <a:t> (max 10 b.)</a:t>
            </a:r>
            <a:endParaRPr lang="cs-CZ">
              <a:cs typeface="Arial"/>
            </a:endParaRPr>
          </a:p>
          <a:p>
            <a:r>
              <a:rPr lang="cs-CZ"/>
              <a:t>80 % Písemná zkouška – </a:t>
            </a:r>
            <a:r>
              <a:rPr lang="cs-CZ" b="1"/>
              <a:t>test biologie, fyzika, chemie</a:t>
            </a:r>
            <a:r>
              <a:rPr lang="cs-CZ"/>
              <a:t> </a:t>
            </a:r>
            <a:br>
              <a:rPr lang="cs-CZ"/>
            </a:br>
            <a:r>
              <a:rPr lang="cs-CZ"/>
              <a:t>                                         (max. 40 bodů)</a:t>
            </a:r>
            <a:endParaRPr lang="cs-CZ">
              <a:cs typeface="Arial"/>
            </a:endParaRPr>
          </a:p>
          <a:p>
            <a:endParaRPr lang="cs-CZ"/>
          </a:p>
          <a:p>
            <a:r>
              <a:rPr lang="cs-CZ"/>
              <a:t>není možné žádat o prominutí ani bonifikaci</a:t>
            </a:r>
            <a:endParaRPr lang="cs-CZ">
              <a:cs typeface="Arial"/>
            </a:endParaRPr>
          </a:p>
          <a:p>
            <a:endParaRPr lang="cs-CZ"/>
          </a:p>
          <a:p>
            <a:r>
              <a:rPr lang="cs-CZ"/>
              <a:t>loni 467 přihlášek, přijato 30, zapsáno 24</a:t>
            </a:r>
            <a:endParaRPr lang="cs-CZ">
              <a:cs typeface="Arial"/>
            </a:endParaRPr>
          </a:p>
          <a:p>
            <a:r>
              <a:rPr lang="cs-CZ"/>
              <a:t>letos přijímáme 30</a:t>
            </a:r>
            <a:endParaRPr lang="cs-CZ">
              <a:cs typeface="Arial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6C97E21-0E1D-4B07-A31C-B5A01722BA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264809-7944-4F0B-9FF1-DD090AD078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2D20C9B-54E3-4C42-8CF7-379D050DA6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1899" y="1476374"/>
            <a:ext cx="5160963" cy="4652964"/>
          </a:xfrm>
        </p:spPr>
        <p:txBody>
          <a:bodyPr vert="horz" lIns="0" tIns="0" rIns="0" bIns="0" numCol="1" spcCol="32400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/>
              <a:t>Tělesná výchova a sport</a:t>
            </a:r>
          </a:p>
          <a:p>
            <a:pPr>
              <a:lnSpc>
                <a:spcPct val="100000"/>
              </a:lnSpc>
            </a:pPr>
            <a:r>
              <a:rPr lang="cs-CZ" sz="2400" b="1"/>
              <a:t>Osobní a kondiční trenér</a:t>
            </a:r>
            <a:endParaRPr lang="cs-CZ" sz="2400" b="1">
              <a:cs typeface="Arial"/>
            </a:endParaRPr>
          </a:p>
          <a:p>
            <a:pPr>
              <a:lnSpc>
                <a:spcPct val="100000"/>
              </a:lnSpc>
            </a:pPr>
            <a:endParaRPr lang="cs-CZ" sz="1400" b="1"/>
          </a:p>
          <a:p>
            <a:r>
              <a:rPr lang="cs-CZ" sz="1400"/>
              <a:t>50 % Praktická zkouška – </a:t>
            </a:r>
            <a:r>
              <a:rPr lang="cs-CZ" sz="1400" b="1"/>
              <a:t>plavání 100 m, běh 60 m, basketbal, gymnastika, </a:t>
            </a:r>
            <a:r>
              <a:rPr lang="cs-CZ" sz="1400" b="1" err="1"/>
              <a:t>Jacikův</a:t>
            </a:r>
            <a:r>
              <a:rPr lang="cs-CZ" sz="1400" b="1"/>
              <a:t> test</a:t>
            </a:r>
            <a:r>
              <a:rPr lang="cs-CZ" sz="1400"/>
              <a:t> (max 10 b. z každé disciplíny)</a:t>
            </a:r>
            <a:endParaRPr lang="cs-CZ" sz="1400">
              <a:cs typeface="Arial"/>
            </a:endParaRPr>
          </a:p>
          <a:p>
            <a:r>
              <a:rPr lang="cs-CZ" sz="1400"/>
              <a:t>50 % Písemná zkouška – </a:t>
            </a:r>
            <a:r>
              <a:rPr lang="cs-CZ" sz="1400" b="1"/>
              <a:t>test </a:t>
            </a:r>
            <a:r>
              <a:rPr lang="cs-CZ" sz="1400"/>
              <a:t>(max. 50 bodů)</a:t>
            </a:r>
            <a:endParaRPr lang="cs-CZ" sz="1400">
              <a:cs typeface="Arial"/>
            </a:endParaRPr>
          </a:p>
          <a:p>
            <a:endParaRPr lang="cs-CZ" sz="1400"/>
          </a:p>
          <a:p>
            <a:r>
              <a:rPr lang="cs-CZ" sz="1400"/>
              <a:t>je možné žádat o prominutí (s výjimkou sdruženého studia)</a:t>
            </a:r>
            <a:br>
              <a:rPr lang="cs-CZ" sz="1400"/>
            </a:br>
            <a:r>
              <a:rPr lang="cs-CZ" sz="1400"/>
              <a:t>je možné žádat o bonifikaci 10 bodů</a:t>
            </a:r>
            <a:endParaRPr lang="cs-CZ" sz="1400">
              <a:cs typeface="Arial"/>
            </a:endParaRPr>
          </a:p>
          <a:p>
            <a:endParaRPr lang="cs-CZ" sz="1400"/>
          </a:p>
          <a:p>
            <a:r>
              <a:rPr lang="cs-CZ" sz="1400"/>
              <a:t>loni TVS 1019 přihlášek, přijato 435, zapsáno 401</a:t>
            </a:r>
            <a:endParaRPr lang="cs-CZ" sz="1400">
              <a:cs typeface="Arial"/>
            </a:endParaRPr>
          </a:p>
          <a:p>
            <a:r>
              <a:rPr lang="cs-CZ" sz="1400"/>
              <a:t>letos přijímáme 375 (RVS a MS </a:t>
            </a:r>
            <a:r>
              <a:rPr lang="cs-CZ" sz="1400" err="1"/>
              <a:t>prez</a:t>
            </a:r>
            <a:r>
              <a:rPr lang="cs-CZ" sz="1400"/>
              <a:t>. 60, sdružené celkem 105, ostatní 30)</a:t>
            </a:r>
            <a:endParaRPr lang="cs-CZ" sz="1400">
              <a:cs typeface="Arial"/>
            </a:endParaRPr>
          </a:p>
          <a:p>
            <a:endParaRPr lang="cs-CZ" sz="1400" b="1"/>
          </a:p>
          <a:p>
            <a:r>
              <a:rPr lang="cs-CZ" sz="1400"/>
              <a:t>loni OKT 363 přihlášek, přijato 85, zapsáno 60</a:t>
            </a:r>
            <a:endParaRPr lang="cs-CZ" sz="1400">
              <a:cs typeface="Arial"/>
            </a:endParaRPr>
          </a:p>
          <a:p>
            <a:r>
              <a:rPr lang="cs-CZ" sz="1400"/>
              <a:t>letos přijímáme 90 (60 </a:t>
            </a:r>
            <a:r>
              <a:rPr lang="cs-CZ" sz="1400" err="1"/>
              <a:t>prez</a:t>
            </a:r>
            <a:r>
              <a:rPr lang="cs-CZ" sz="1400"/>
              <a:t>., 30 komb.)</a:t>
            </a:r>
            <a:endParaRPr lang="cs-CZ" sz="1400">
              <a:cs typeface="Arial"/>
            </a:endParaRP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5096AD1-8650-49B1-9C2F-848C87580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450" y="920736"/>
            <a:ext cx="10793413" cy="375265"/>
          </a:xfrm>
        </p:spPr>
        <p:txBody>
          <a:bodyPr/>
          <a:lstStyle/>
          <a:p>
            <a:r>
              <a:rPr lang="cs-CZ" sz="4400">
                <a:latin typeface="+mj-lt"/>
              </a:rPr>
              <a:t>Přijímací</a:t>
            </a:r>
            <a:r>
              <a:rPr lang="cs-CZ" sz="4400"/>
              <a:t> zkouška</a:t>
            </a:r>
          </a:p>
          <a:p>
            <a:endParaRPr lang="cs-CZ" sz="4400"/>
          </a:p>
        </p:txBody>
      </p:sp>
    </p:spTree>
    <p:extLst>
      <p:ext uri="{BB962C8B-B14F-4D97-AF65-F5344CB8AC3E}">
        <p14:creationId xmlns:p14="http://schemas.microsoft.com/office/powerpoint/2010/main" val="783501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609725"/>
            <a:ext cx="11061605" cy="4369575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  <a:defRPr/>
            </a:pPr>
            <a:r>
              <a:rPr lang="cs-CZ" sz="2000">
                <a:cs typeface="Arial"/>
              </a:rPr>
              <a:t>Přihlášky do </a:t>
            </a:r>
            <a:r>
              <a:rPr lang="cs-CZ" sz="2000" b="1">
                <a:cs typeface="Arial"/>
              </a:rPr>
              <a:t>19. 3. 2023 </a:t>
            </a:r>
            <a:r>
              <a:rPr lang="cs-CZ" sz="2000">
                <a:cs typeface="Arial"/>
              </a:rPr>
              <a:t>přes Obchodní centrum </a:t>
            </a:r>
            <a:r>
              <a:rPr lang="cs-CZ" sz="1800">
                <a:cs typeface="Arial"/>
              </a:rPr>
              <a:t>(</a:t>
            </a:r>
            <a:r>
              <a:rPr lang="cs-CZ" sz="1800" b="1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https://is.muni.cz/obchod/fakulta/fsps/aktual_CZV/#pripravka</a:t>
            </a:r>
            <a:r>
              <a:rPr lang="cs-CZ" sz="1800">
                <a:cs typeface="Arial"/>
              </a:rPr>
              <a:t>)</a:t>
            </a:r>
          </a:p>
          <a:p>
            <a:pPr marL="503555" lvl="1" indent="-179705">
              <a:lnSpc>
                <a:spcPct val="150000"/>
              </a:lnSpc>
            </a:pPr>
            <a:r>
              <a:rPr lang="cs-CZ" b="1"/>
              <a:t>GYMNASTIKA</a:t>
            </a:r>
            <a:r>
              <a:rPr lang="cs-CZ"/>
              <a:t>: </a:t>
            </a:r>
            <a:r>
              <a:rPr lang="cs-CZ" sz="1600"/>
              <a:t>v rozsahu 10 vyučovacích hodin</a:t>
            </a:r>
            <a:endParaRPr lang="cs-CZ" sz="1600">
              <a:cs typeface="Arial"/>
            </a:endParaRPr>
          </a:p>
          <a:p>
            <a:pPr marL="323850" lvl="1" indent="0">
              <a:lnSpc>
                <a:spcPct val="150000"/>
              </a:lnSpc>
              <a:buNone/>
            </a:pPr>
            <a:r>
              <a:rPr lang="cs-CZ" sz="1600"/>
              <a:t>		 termíny: </a:t>
            </a:r>
            <a:r>
              <a:rPr lang="cs-CZ" sz="1600" b="0" i="0">
                <a:solidFill>
                  <a:srgbClr val="222222"/>
                </a:solidFill>
                <a:effectLst/>
                <a:latin typeface="Arial"/>
                <a:cs typeface="Arial"/>
              </a:rPr>
              <a:t>16. 04., 22. 04., 23. 04., 29. 04., 30. 04.  </a:t>
            </a:r>
            <a:endParaRPr lang="cs-CZ" sz="1600">
              <a:latin typeface="Arial"/>
              <a:cs typeface="Arial"/>
            </a:endParaRPr>
          </a:p>
          <a:p>
            <a:pPr marL="503555" lvl="1" indent="-179705">
              <a:lnSpc>
                <a:spcPct val="150000"/>
              </a:lnSpc>
            </a:pPr>
            <a:r>
              <a:rPr lang="cs-CZ" b="1"/>
              <a:t>BASKETBAL</a:t>
            </a:r>
            <a:r>
              <a:rPr lang="cs-CZ" sz="1600"/>
              <a:t>:   v rozsahu 4 vyuč. hodin </a:t>
            </a:r>
            <a:endParaRPr lang="cs-CZ" sz="1600">
              <a:cs typeface="Arial"/>
            </a:endParaRPr>
          </a:p>
          <a:p>
            <a:pPr marL="323850" lvl="1" indent="0">
              <a:lnSpc>
                <a:spcPct val="150000"/>
              </a:lnSpc>
              <a:buNone/>
            </a:pPr>
            <a:r>
              <a:rPr lang="cs-CZ" sz="1600"/>
              <a:t> 		 termíny: </a:t>
            </a:r>
            <a:r>
              <a:rPr lang="cs-CZ" sz="1600" b="0" i="0">
                <a:solidFill>
                  <a:srgbClr val="222222"/>
                </a:solidFill>
                <a:effectLst/>
                <a:latin typeface="Arial"/>
                <a:cs typeface="Arial"/>
              </a:rPr>
              <a:t>22. 04.</a:t>
            </a:r>
            <a:r>
              <a:rPr lang="cs-CZ" sz="1600">
                <a:solidFill>
                  <a:srgbClr val="222222"/>
                </a:solidFill>
                <a:latin typeface="Arial"/>
                <a:cs typeface="Arial"/>
              </a:rPr>
              <a:t> </a:t>
            </a:r>
            <a:endParaRPr lang="cs-CZ" sz="1600" b="0" i="0">
              <a:solidFill>
                <a:srgbClr val="222222"/>
              </a:solidFill>
              <a:effectLst/>
              <a:latin typeface="Arial"/>
              <a:cs typeface="Arial"/>
            </a:endParaRPr>
          </a:p>
          <a:p>
            <a:pPr marL="323850" lvl="1" indent="0">
              <a:lnSpc>
                <a:spcPct val="150000"/>
              </a:lnSpc>
              <a:buNone/>
            </a:pPr>
            <a:endParaRPr lang="cs-CZ">
              <a:solidFill>
                <a:srgbClr val="222222"/>
              </a:solidFill>
              <a:latin typeface="Arial"/>
              <a:cs typeface="Arial"/>
            </a:endParaRPr>
          </a:p>
          <a:p>
            <a:pPr marL="323850" lvl="1" indent="0">
              <a:lnSpc>
                <a:spcPct val="150000"/>
              </a:lnSpc>
              <a:buNone/>
            </a:pPr>
            <a:r>
              <a:rPr lang="cs-CZ">
                <a:solidFill>
                  <a:srgbClr val="222222"/>
                </a:solidFill>
                <a:latin typeface="Arial"/>
                <a:cs typeface="Arial"/>
              </a:rPr>
              <a:t>Kontakt: oddělení Celoživotního vzdělávání</a:t>
            </a:r>
          </a:p>
          <a:p>
            <a:pPr marL="323850" lvl="1" indent="0">
              <a:lnSpc>
                <a:spcPct val="150000"/>
              </a:lnSpc>
              <a:buNone/>
            </a:pPr>
            <a:r>
              <a:rPr lang="cs-CZ" sz="2400">
                <a:solidFill>
                  <a:srgbClr val="0000DC"/>
                </a:solidFill>
                <a:latin typeface="Arial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czv@fsps.muni.cz</a:t>
            </a:r>
            <a:br>
              <a:rPr lang="cs-CZ">
                <a:latin typeface="Arial"/>
                <a:ea typeface="Roboto"/>
                <a:cs typeface="Roboto"/>
              </a:rPr>
            </a:br>
            <a:r>
              <a:rPr lang="cs-CZ">
                <a:solidFill>
                  <a:srgbClr val="222222"/>
                </a:solidFill>
                <a:latin typeface="Arial"/>
                <a:ea typeface="Roboto"/>
                <a:cs typeface="Roboto"/>
              </a:rPr>
              <a:t>tel: 549 49 4316, 549 49 5147 </a:t>
            </a:r>
            <a:endParaRPr lang="cs-CZ">
              <a:latin typeface="Arial"/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878698"/>
            <a:ext cx="10792619" cy="252000"/>
          </a:xfrm>
        </p:spPr>
        <p:txBody>
          <a:bodyPr/>
          <a:lstStyle/>
          <a:p>
            <a:r>
              <a:rPr lang="cs-CZ" sz="4400">
                <a:latin typeface="+mj-lt"/>
              </a:rPr>
              <a:t>Přípravné</a:t>
            </a:r>
            <a:r>
              <a:rPr lang="cs-CZ" sz="4400"/>
              <a:t> kurzy FSpS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95325"/>
            <a:ext cx="10753200" cy="476251"/>
          </a:xfrm>
        </p:spPr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03" y="1130698"/>
            <a:ext cx="3876402" cy="25845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75FB56-437B-4AD3-BFF7-B4229FD11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95" y="3784600"/>
            <a:ext cx="4402030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10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1" y="1330276"/>
            <a:ext cx="10788650" cy="4930824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00000"/>
              </a:lnSpc>
            </a:pPr>
            <a:r>
              <a:rPr lang="cs-CZ" sz="1800"/>
              <a:t>Reprezentantovi ČR, který </a:t>
            </a:r>
            <a:r>
              <a:rPr lang="cs-CZ" sz="1800" b="1"/>
              <a:t>získal medaili na ME, MS nebo OH dospělých nebo juniorů v olympijských disciplínách v období 1. 1. 2018 – 30. 4. 2023</a:t>
            </a:r>
            <a:r>
              <a:rPr lang="cs-CZ" sz="1800"/>
              <a:t> lze prominout celé přijímací řízení. </a:t>
            </a:r>
            <a:endParaRPr lang="cs-CZ"/>
          </a:p>
          <a:p>
            <a:pPr marL="251460" indent="-179705">
              <a:lnSpc>
                <a:spcPct val="100000"/>
              </a:lnSpc>
            </a:pPr>
            <a:r>
              <a:rPr lang="cs-CZ" sz="1800"/>
              <a:t>Uchazeč dokládá do e-přihlášky potvrzení sportovního svazu o zisku medaile na ME, MS nebo OH s uvedením data, typu soutěže, disciplíny a ocenění.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/>
              <a:t>Žádost nelze podat v programu Fyzioterapie a ve sdruženém studiu programu TVS.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/>
              <a:t>Žádost lze podat </a:t>
            </a:r>
            <a:r>
              <a:rPr lang="cs-CZ" sz="1800" b="1"/>
              <a:t>pouze v 1 studijním programu, přihláška musí obsahovat jeden jednooborový plán</a:t>
            </a:r>
            <a:r>
              <a:rPr lang="cs-CZ" sz="1800"/>
              <a:t>. Při uvedení více plánů nebo podání žádosti ve více programech bude žádost zamítnuta ve všech podaných přihláškách. 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/>
              <a:t>O prominutí nemohou žádat uchazeči, kterým již v minulosti byla v bakalářském studiu na </a:t>
            </a:r>
            <a:r>
              <a:rPr lang="cs-CZ" sz="1800" err="1"/>
              <a:t>FSpS</a:t>
            </a:r>
            <a:r>
              <a:rPr lang="cs-CZ" sz="1800"/>
              <a:t> přijímací zkouška prominuta. 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/>
              <a:t>Uchazeč musí dodat do 30. 4. 2023 potvrzení tělovýchovného lékaře.</a:t>
            </a:r>
            <a:r>
              <a:rPr lang="cs-CZ" sz="2000"/>
              <a:t> </a:t>
            </a:r>
            <a:endParaRPr lang="cs-CZ" sz="180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000" b="1" u="sng"/>
          </a:p>
          <a:p>
            <a:pPr marL="251460" indent="-179705">
              <a:lnSpc>
                <a:spcPct val="100000"/>
              </a:lnSpc>
            </a:pPr>
            <a:r>
              <a:rPr lang="cs-CZ" sz="2000" b="1" u="sng"/>
              <a:t>Bonifikace</a:t>
            </a:r>
            <a:r>
              <a:rPr lang="cs-CZ" sz="2000"/>
              <a:t> </a:t>
            </a:r>
            <a:br>
              <a:rPr lang="cs-CZ" sz="2000"/>
            </a:br>
            <a:r>
              <a:rPr lang="cs-CZ" sz="1800"/>
              <a:t>dokládá se </a:t>
            </a:r>
            <a:r>
              <a:rPr lang="cs-CZ" sz="1800" b="1"/>
              <a:t>potvrzením sportovního svazu</a:t>
            </a:r>
            <a:r>
              <a:rPr lang="cs-CZ" sz="1800"/>
              <a:t> (klub není dostačující) </a:t>
            </a:r>
            <a:r>
              <a:rPr lang="cs-CZ" sz="1800" b="1"/>
              <a:t>o startu na ME, MS, OH, SP, YOG v období 1. 1. 2021 – 30. 4. 2023 v olympijských sportech</a:t>
            </a:r>
            <a:r>
              <a:rPr lang="cs-CZ" sz="1800"/>
              <a:t> zařazených v uvedeném období na program olympijských her.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/>
              <a:t>Bonifikace bude uchazeči přiznána až poté, co uspěje v přijímacím řízení, tzn. dosáhne minimálně 30 % bodů.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878700"/>
            <a:ext cx="10791488" cy="405763"/>
          </a:xfrm>
        </p:spPr>
        <p:txBody>
          <a:bodyPr/>
          <a:lstStyle/>
          <a:p>
            <a:r>
              <a:rPr lang="cs-CZ" sz="4400">
                <a:latin typeface="+mj-lt"/>
              </a:rPr>
              <a:t>Prominutí</a:t>
            </a:r>
            <a:r>
              <a:rPr lang="cs-CZ" sz="4400"/>
              <a:t> přijímacích zkoušek</a:t>
            </a:r>
            <a:endParaRPr lang="cs-CZ" sz="4400" b="1"/>
          </a:p>
        </p:txBody>
      </p:sp>
    </p:spTree>
    <p:extLst>
      <p:ext uri="{BB962C8B-B14F-4D97-AF65-F5344CB8AC3E}">
        <p14:creationId xmlns:p14="http://schemas.microsoft.com/office/powerpoint/2010/main" val="888704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90575" y="1773238"/>
            <a:ext cx="10950480" cy="4356100"/>
          </a:xfrm>
        </p:spPr>
        <p:txBody>
          <a:bodyPr vert="horz" lIns="0" tIns="0" rIns="0" bIns="0" rtlCol="0" anchor="t">
            <a:noAutofit/>
          </a:bodyPr>
          <a:lstStyle/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 b="1">
                <a:cs typeface="Arial"/>
              </a:rPr>
              <a:t>vykonání všech částí přijímacího řízení</a:t>
            </a:r>
            <a:endParaRPr lang="cs-CZ" sz="2000">
              <a:cs typeface="Arial"/>
            </a:endParaRP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>
                <a:cs typeface="Arial"/>
              </a:rPr>
              <a:t>odevzdání </a:t>
            </a:r>
            <a:r>
              <a:rPr lang="cs-CZ" sz="2000" b="1">
                <a:cs typeface="Arial"/>
              </a:rPr>
              <a:t>potvrzení tělovýchovného lékaře do 30. 4. 2023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 b="1">
                <a:cs typeface="Arial"/>
              </a:rPr>
              <a:t>uchazeč ze zahraničí </a:t>
            </a:r>
            <a:r>
              <a:rPr lang="cs-CZ" sz="2000">
                <a:cs typeface="Arial"/>
              </a:rPr>
              <a:t>(mimo Slovenska)</a:t>
            </a:r>
            <a:r>
              <a:rPr lang="cs-CZ" sz="2000" b="1">
                <a:cs typeface="Arial"/>
              </a:rPr>
              <a:t> </a:t>
            </a:r>
            <a:r>
              <a:rPr lang="cs-CZ" sz="2000">
                <a:cs typeface="Arial"/>
              </a:rPr>
              <a:t>doloží do </a:t>
            </a:r>
            <a:r>
              <a:rPr lang="cs-CZ" sz="2000" b="1">
                <a:cs typeface="Arial"/>
              </a:rPr>
              <a:t>30. 4. 2023 doklad o znalosti českého jazyka </a:t>
            </a:r>
            <a:r>
              <a:rPr lang="cs-CZ" sz="2000">
                <a:cs typeface="Arial"/>
              </a:rPr>
              <a:t>na úrovni B2</a:t>
            </a:r>
            <a:r>
              <a:rPr lang="cs-CZ" sz="2000" b="1">
                <a:cs typeface="Arial"/>
              </a:rPr>
              <a:t> </a:t>
            </a:r>
            <a:endParaRPr lang="cs-CZ" sz="2000" b="1">
              <a:cs typeface="Arial" pitchFamily="34" charset="0"/>
            </a:endParaRP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 b="1">
                <a:cs typeface="Arial"/>
              </a:rPr>
              <a:t>uchazeč získá v součtu bodů nejméně 30 % bodů </a:t>
            </a:r>
            <a:r>
              <a:rPr lang="cs-CZ" sz="2000">
                <a:cs typeface="Arial"/>
              </a:rPr>
              <a:t>z maximálního dosažitelného počtu (FYZI min. 15 bodů, TVS/OKT min. 30 bodů)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cs-CZ" sz="2000">
                <a:cs typeface="Arial"/>
              </a:rPr>
              <a:t>uchazeč vloží do e-přihlášky autorizovanou konverzi</a:t>
            </a:r>
            <a:r>
              <a:rPr lang="cs-CZ" sz="2000" b="1">
                <a:cs typeface="Arial"/>
              </a:rPr>
              <a:t> maturitního vysvědčení do 10. 7. 2023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  <a:defRPr/>
            </a:pPr>
            <a:endParaRPr lang="cs-CZ" sz="2400" b="1"/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cs-CZ" sz="2400" b="1"/>
              <a:t>Uchazeči jsou seřazeni dle součtu bodů od nejvyššího po nejnižší.</a:t>
            </a:r>
            <a:endParaRPr lang="cs-CZ" sz="2000" b="1">
              <a:cs typeface="Arial" pitchFamily="34" charset="0"/>
            </a:endParaRPr>
          </a:p>
          <a:p>
            <a:pPr marL="617220" lvl="1" indent="-342900">
              <a:lnSpc>
                <a:spcPct val="100000"/>
              </a:lnSpc>
              <a:defRPr/>
            </a:pPr>
            <a:endParaRPr lang="cs-CZ">
              <a:cs typeface="Arial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8800" y="901736"/>
            <a:ext cx="10752138" cy="451576"/>
          </a:xfrm>
        </p:spPr>
        <p:txBody>
          <a:bodyPr/>
          <a:lstStyle/>
          <a:p>
            <a:r>
              <a:rPr lang="cs-CZ" sz="4400">
                <a:latin typeface="+mj-lt"/>
              </a:rPr>
              <a:t>Kritérium</a:t>
            </a:r>
            <a:r>
              <a:rPr lang="cs-CZ" sz="4400"/>
              <a:t> pro úspěch v přijímacím řízení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773238"/>
            <a:ext cx="11061605" cy="4487862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Podávání přihlášek 			</a:t>
            </a:r>
            <a:r>
              <a:rPr lang="cs-CZ" sz="2000" b="1">
                <a:cs typeface="Arial"/>
              </a:rPr>
              <a:t>1. 11. 2022 - 28. 2. 2023</a:t>
            </a:r>
            <a:endParaRPr lang="cs-CZ">
              <a:cs typeface="Arial"/>
            </a:endParaRP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Posudek tělovýchovného lékaře	</a:t>
            </a:r>
            <a:r>
              <a:rPr lang="cs-CZ" sz="2000" b="1">
                <a:cs typeface="Arial"/>
              </a:rPr>
              <a:t>do 30. 4. 2023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Praktická přijímací zkouška z TV 	</a:t>
            </a:r>
            <a:r>
              <a:rPr lang="cs-CZ" sz="2000" b="1">
                <a:cs typeface="Arial"/>
              </a:rPr>
              <a:t>13.</a:t>
            </a:r>
            <a:r>
              <a:rPr lang="cs-CZ" sz="2000" b="1"/>
              <a:t> – 14. 5. 2023 </a:t>
            </a:r>
            <a:r>
              <a:rPr lang="cs-CZ" sz="2000">
                <a:cs typeface="Arial"/>
              </a:rPr>
              <a:t>				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Oborové testy			</a:t>
            </a:r>
            <a:r>
              <a:rPr lang="cs-CZ" sz="2000" b="1">
                <a:cs typeface="Arial"/>
              </a:rPr>
              <a:t>20. 5. 2023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Sdružené studium s </a:t>
            </a:r>
            <a:r>
              <a:rPr lang="cs-CZ" sz="2000" err="1">
                <a:cs typeface="Arial"/>
              </a:rPr>
              <a:t>PdF</a:t>
            </a:r>
            <a:r>
              <a:rPr lang="cs-CZ" sz="2000">
                <a:cs typeface="Arial"/>
              </a:rPr>
              <a:t>		pouze kombinace s AJ oborový testy z AJ</a:t>
            </a:r>
            <a:br>
              <a:rPr lang="cs-CZ" sz="2000">
                <a:cs typeface="Arial" pitchFamily="34" charset="0"/>
              </a:rPr>
            </a:br>
            <a:r>
              <a:rPr lang="cs-CZ" sz="2000">
                <a:cs typeface="Arial"/>
              </a:rPr>
              <a:t>				</a:t>
            </a:r>
            <a:r>
              <a:rPr lang="cs-CZ" sz="2000" b="1">
                <a:cs typeface="Arial"/>
              </a:rPr>
              <a:t>	nekonají TSP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Náhradní termín zkoušky z TV 	10. 6. 2023</a:t>
            </a:r>
            <a:br>
              <a:rPr lang="cs-CZ" sz="2000">
                <a:cs typeface="Arial" pitchFamily="34" charset="0"/>
              </a:rPr>
            </a:br>
            <a:r>
              <a:rPr lang="cs-CZ" sz="2000">
                <a:cs typeface="Arial"/>
              </a:rPr>
              <a:t>					písemné testy nemají náhradní termín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 b="1">
                <a:cs typeface="Arial"/>
              </a:rPr>
              <a:t>Návrh na přijetí			začátek června 2023	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Maturitní vysvědčení 			</a:t>
            </a:r>
            <a:r>
              <a:rPr lang="cs-CZ" sz="2000" b="1">
                <a:cs typeface="Arial"/>
              </a:rPr>
              <a:t>do 10. 7. 2023 </a:t>
            </a:r>
            <a:r>
              <a:rPr lang="cs-CZ" sz="2000">
                <a:cs typeface="Arial"/>
              </a:rPr>
              <a:t>elektronická konverze do e-přihlášky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Rozhodnutí o přijetí			11. – 14. 7. 2023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 b="1">
                <a:cs typeface="Arial"/>
              </a:rPr>
              <a:t>Zápis 				15. – 31. 7. 2023 online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r>
              <a:rPr lang="cs-CZ" sz="2000">
                <a:cs typeface="Arial"/>
              </a:rPr>
              <a:t>Výuka				18. 9. 2023</a:t>
            </a:r>
          </a:p>
          <a:p>
            <a:pPr marL="251460" indent="-179705">
              <a:lnSpc>
                <a:spcPct val="90000"/>
              </a:lnSpc>
              <a:spcAft>
                <a:spcPts val="600"/>
              </a:spcAft>
            </a:pPr>
            <a:endParaRPr lang="cs-CZ" sz="2000">
              <a:cs typeface="Arial" pitchFamily="34" charset="0"/>
            </a:endParaRPr>
          </a:p>
          <a:p>
            <a:pPr marL="323850" lvl="1" indent="0">
              <a:buNone/>
            </a:pPr>
            <a:endParaRPr lang="cs-CZ" b="1">
              <a:cs typeface="Arial"/>
            </a:endParaRPr>
          </a:p>
          <a:p>
            <a:pPr marL="251460" indent="-179705"/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878700"/>
            <a:ext cx="10791488" cy="438036"/>
          </a:xfrm>
        </p:spPr>
        <p:txBody>
          <a:bodyPr/>
          <a:lstStyle/>
          <a:p>
            <a:r>
              <a:rPr lang="cs-CZ" sz="4400">
                <a:latin typeface="+mj-lt"/>
              </a:rPr>
              <a:t>Termíny</a:t>
            </a:r>
            <a:r>
              <a:rPr lang="cs-CZ" sz="3200"/>
              <a:t> </a:t>
            </a:r>
            <a:r>
              <a:rPr lang="cs-CZ" sz="4400"/>
              <a:t>Bc</a:t>
            </a:r>
            <a:r>
              <a:rPr lang="cs-CZ" sz="3200"/>
              <a:t>. </a:t>
            </a:r>
            <a:r>
              <a:rPr lang="cs-CZ" sz="4400"/>
              <a:t>přijímacích zkoušek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90600"/>
            <a:ext cx="10753200" cy="180976"/>
          </a:xfrm>
        </p:spPr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89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B9BD7FA-42F0-46DC-870E-C28E49CE5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65543B-FB52-4386-9158-86C1FAA76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BAEB27-62B0-4650-886D-78DF28755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58" y="3005999"/>
            <a:ext cx="11361600" cy="1800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/>
              <a:t>Vstup děkana fakulty</a:t>
            </a:r>
            <a:br>
              <a:rPr lang="cs-CZ"/>
            </a:br>
            <a:r>
              <a:rPr lang="cs-CZ"/>
              <a:t>PhDr. Jana </a:t>
            </a:r>
            <a:r>
              <a:rPr lang="cs-CZ" err="1"/>
              <a:t>Cacka</a:t>
            </a:r>
            <a:r>
              <a:rPr lang="cs-CZ"/>
              <a:t>, Ph.D.</a:t>
            </a:r>
            <a:br>
              <a:rPr lang="cs-CZ"/>
            </a:br>
            <a:r>
              <a:rPr lang="cs-CZ"/>
              <a:t>video: </a:t>
            </a:r>
            <a:r>
              <a:rPr lang="cs-CZ" i="0" u="none" strike="noStrike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https://youtu.be/9HEP7fEGx7Y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552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609724"/>
            <a:ext cx="10926547" cy="4392057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00000"/>
              </a:lnSpc>
              <a:spcBef>
                <a:spcPts val="1400"/>
              </a:spcBef>
            </a:pPr>
            <a:r>
              <a:rPr lang="cs-CZ" sz="2000">
                <a:cs typeface="Arial"/>
              </a:rPr>
              <a:t>podávání přihlášek do </a:t>
            </a:r>
            <a:r>
              <a:rPr lang="cs-CZ" sz="2000" b="1">
                <a:cs typeface="Arial"/>
              </a:rPr>
              <a:t>1. 2. – 30. 4. 2023</a:t>
            </a:r>
            <a:endParaRPr lang="cs-CZ">
              <a:cs typeface="Arial"/>
            </a:endParaRPr>
          </a:p>
          <a:p>
            <a:pPr marL="251460" indent="-179705">
              <a:lnSpc>
                <a:spcPct val="100000"/>
              </a:lnSpc>
              <a:spcBef>
                <a:spcPts val="1400"/>
              </a:spcBef>
            </a:pPr>
            <a:r>
              <a:rPr lang="cs-CZ" sz="2000">
                <a:cs typeface="Arial"/>
              </a:rPr>
              <a:t>elektronicky: </a:t>
            </a:r>
            <a:r>
              <a:rPr lang="cs-CZ" sz="2000" b="1">
                <a:solidFill>
                  <a:srgbClr val="0000DC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http://is.muni.cz/prihlaska</a:t>
            </a:r>
          </a:p>
          <a:p>
            <a:pPr marL="251460" indent="-179705">
              <a:lnSpc>
                <a:spcPct val="100000"/>
              </a:lnSpc>
              <a:spcBef>
                <a:spcPts val="1200"/>
              </a:spcBef>
            </a:pPr>
            <a:r>
              <a:rPr lang="cs-CZ" sz="2000">
                <a:cs typeface="Arial"/>
              </a:rPr>
              <a:t>poplatek za přihlášku </a:t>
            </a:r>
            <a:r>
              <a:rPr lang="cs-CZ" sz="2000" b="1">
                <a:cs typeface="Arial"/>
              </a:rPr>
              <a:t>700,- Kč </a:t>
            </a:r>
            <a:endParaRPr lang="cs-CZ" sz="2000" b="1">
              <a:cs typeface="Arial" pitchFamily="34" charset="0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2000">
                <a:cs typeface="Arial"/>
              </a:rPr>
              <a:t>posudek tělovýchovného lékaře odevzdat do </a:t>
            </a:r>
            <a:r>
              <a:rPr lang="cs-CZ" sz="2000" b="1">
                <a:cs typeface="Arial"/>
              </a:rPr>
              <a:t>31. 5. 2023</a:t>
            </a:r>
          </a:p>
          <a:p>
            <a:pPr marL="251460" indent="-179705">
              <a:lnSpc>
                <a:spcPct val="100000"/>
              </a:lnSpc>
            </a:pPr>
            <a:endParaRPr lang="cs-CZ" sz="2000">
              <a:cs typeface="Arial"/>
            </a:endParaRPr>
          </a:p>
          <a:p>
            <a:pPr marL="251460" indent="-179705"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>
              <a:cs typeface="Arial" pitchFamily="34" charset="0"/>
            </a:endParaRPr>
          </a:p>
          <a:p>
            <a:pPr marL="251460" indent="-179705" algn="ctr">
              <a:buFont typeface="Wingdings 3" pitchFamily="18" charset="2"/>
              <a:buNone/>
            </a:pPr>
            <a:endParaRPr lang="cs-CZ" sz="2000" b="1">
              <a:cs typeface="Arial"/>
            </a:endParaRPr>
          </a:p>
          <a:p>
            <a:pPr marL="251460" indent="-179705"/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8800" y="856219"/>
            <a:ext cx="10752138" cy="315357"/>
          </a:xfrm>
        </p:spPr>
        <p:txBody>
          <a:bodyPr/>
          <a:lstStyle/>
          <a:p>
            <a:r>
              <a:rPr lang="cs-CZ" sz="4400">
                <a:latin typeface="+mj-lt"/>
              </a:rPr>
              <a:t>Navazující</a:t>
            </a:r>
            <a:r>
              <a:rPr lang="cs-CZ" sz="4400"/>
              <a:t> magisterské studium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17F0999E-03BE-48F5-A24B-E77B0A52B25C}"/>
              </a:ext>
            </a:extLst>
          </p:cNvPr>
          <p:cNvSpPr txBox="1">
            <a:spLocks/>
          </p:cNvSpPr>
          <p:nvPr/>
        </p:nvSpPr>
        <p:spPr>
          <a:xfrm>
            <a:off x="679450" y="3714750"/>
            <a:ext cx="10791488" cy="390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3200" kern="0"/>
              <a:t>Studijní programy, počet přijímaných</a:t>
            </a:r>
            <a:endParaRPr lang="cs-CZ" sz="3200" b="1" kern="0"/>
          </a:p>
        </p:txBody>
      </p:sp>
      <p:sp>
        <p:nvSpPr>
          <p:cNvPr id="10" name="Zástupný symbol pro obsah 8">
            <a:extLst>
              <a:ext uri="{FF2B5EF4-FFF2-40B4-BE49-F238E27FC236}">
                <a16:creationId xmlns:a16="http://schemas.microsoft.com/office/drawing/2014/main" id="{3653F1FA-808C-4010-86EB-068653BC2612}"/>
              </a:ext>
            </a:extLst>
          </p:cNvPr>
          <p:cNvSpPr txBox="1">
            <a:spLocks/>
          </p:cNvSpPr>
          <p:nvPr/>
        </p:nvSpPr>
        <p:spPr>
          <a:xfrm>
            <a:off x="679450" y="4248150"/>
            <a:ext cx="10926547" cy="1979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kern="0">
                <a:cs typeface="Arial" pitchFamily="34" charset="0"/>
              </a:rPr>
              <a:t>Aplikovaná sportovní edukace bezpečnostních složek </a:t>
            </a:r>
            <a:r>
              <a:rPr lang="cs-CZ" sz="1800" kern="0">
                <a:cs typeface="Arial" pitchFamily="34" charset="0"/>
              </a:rPr>
              <a:t>(ASEBS, 30)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kern="0">
                <a:cs typeface="Arial" pitchFamily="34" charset="0"/>
              </a:rPr>
              <a:t>Kondiční trénink a aplikovaná kineziologie </a:t>
            </a:r>
            <a:r>
              <a:rPr lang="cs-CZ" sz="1800" kern="0">
                <a:cs typeface="Arial" pitchFamily="34" charset="0"/>
              </a:rPr>
              <a:t>(KTAK, 90)</a:t>
            </a:r>
          </a:p>
          <a:p>
            <a:pPr lvl="1"/>
            <a:r>
              <a:rPr lang="cs-CZ" kern="0"/>
              <a:t>Specializace </a:t>
            </a:r>
            <a:r>
              <a:rPr lang="cs-CZ" sz="1600" kern="0">
                <a:cs typeface="Arial" pitchFamily="34" charset="0"/>
              </a:rPr>
              <a:t>Kondiční trénink </a:t>
            </a:r>
            <a:endParaRPr lang="cs-CZ" kern="0"/>
          </a:p>
          <a:p>
            <a:pPr lvl="1"/>
            <a:r>
              <a:rPr lang="cs-CZ" kern="0"/>
              <a:t>Specializace A</a:t>
            </a:r>
            <a:r>
              <a:rPr lang="cs-CZ" sz="1800" kern="0">
                <a:cs typeface="Arial" pitchFamily="34" charset="0"/>
              </a:rPr>
              <a:t>plikovaná kineziologie</a:t>
            </a:r>
          </a:p>
          <a:p>
            <a:pPr lvl="1"/>
            <a:endParaRPr lang="cs-CZ" sz="1800" kern="0">
              <a:cs typeface="Arial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kern="0">
                <a:cs typeface="Arial" pitchFamily="34" charset="0"/>
              </a:rPr>
              <a:t>Management sportu </a:t>
            </a:r>
            <a:r>
              <a:rPr lang="cs-CZ" sz="1800" kern="0">
                <a:cs typeface="Arial" pitchFamily="34" charset="0"/>
              </a:rPr>
              <a:t>(MS, 60)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kern="0">
                <a:cs typeface="Arial" pitchFamily="34" charset="0"/>
              </a:rPr>
              <a:t>Učitelství tělesné výchovy pro ZŠ a SŠ</a:t>
            </a:r>
            <a:r>
              <a:rPr lang="cs-CZ" sz="1800" kern="0">
                <a:cs typeface="Arial" pitchFamily="34" charset="0"/>
              </a:rPr>
              <a:t> (UTV, 90)</a:t>
            </a:r>
          </a:p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sz="2000" b="1" kern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cs-CZ" sz="2000" kern="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kern="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 kern="0"/>
          </a:p>
          <a:p>
            <a:endParaRPr lang="cs-CZ" sz="2000" kern="0"/>
          </a:p>
        </p:txBody>
      </p:sp>
    </p:spTree>
    <p:extLst>
      <p:ext uri="{BB962C8B-B14F-4D97-AF65-F5344CB8AC3E}">
        <p14:creationId xmlns:p14="http://schemas.microsoft.com/office/powerpoint/2010/main" val="2745039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543051"/>
            <a:ext cx="11061605" cy="1722692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buClr>
                <a:srgbClr val="0000DC"/>
              </a:buClr>
              <a:defRPr/>
            </a:pPr>
            <a:r>
              <a:rPr lang="cs-CZ" sz="2000" b="1">
                <a:cs typeface="Arial"/>
              </a:rPr>
              <a:t>Písemná přijímací zkouška </a:t>
            </a:r>
            <a:endParaRPr lang="cs-CZ"/>
          </a:p>
          <a:p>
            <a:pPr marL="503555" lvl="1" indent="-179705">
              <a:buClr>
                <a:srgbClr val="0000DC"/>
              </a:buClr>
              <a:defRPr/>
            </a:pPr>
            <a:r>
              <a:rPr lang="cs-CZ" sz="1800" b="1">
                <a:cs typeface="Arial"/>
              </a:rPr>
              <a:t>10. 6. 2023</a:t>
            </a:r>
          </a:p>
          <a:p>
            <a:pPr marL="503555" lvl="1" indent="-179705">
              <a:buClr>
                <a:srgbClr val="0000DC"/>
              </a:buClr>
              <a:defRPr/>
            </a:pPr>
            <a:r>
              <a:rPr lang="cs-CZ" sz="1800">
                <a:cs typeface="Arial"/>
              </a:rPr>
              <a:t>každý program samostatný test</a:t>
            </a:r>
            <a:endParaRPr lang="cs-CZ" sz="1600">
              <a:cs typeface="Arial"/>
            </a:endParaRPr>
          </a:p>
          <a:p>
            <a:pPr marL="345440" lvl="1" indent="-342900">
              <a:spcBef>
                <a:spcPts val="1400"/>
              </a:spcBef>
              <a:buClr>
                <a:srgbClr val="0000DC"/>
              </a:buClr>
              <a:defRPr/>
            </a:pPr>
            <a:r>
              <a:rPr lang="cs-CZ" sz="2000" b="1">
                <a:cs typeface="Arial"/>
              </a:rPr>
              <a:t>Oborová zkouška pouze pro sdružené studium </a:t>
            </a:r>
            <a:r>
              <a:rPr lang="cs-CZ" sz="2000">
                <a:cs typeface="Arial"/>
              </a:rPr>
              <a:t>v kombinaci s druhým programem</a:t>
            </a:r>
          </a:p>
          <a:p>
            <a:pPr marL="742950" lvl="2" indent="-285750">
              <a:buClr>
                <a:srgbClr val="0000DC"/>
              </a:buClr>
              <a:buFont typeface="Arial" panose="020B0604020202020204" pitchFamily="34" charset="0"/>
              <a:buChar char="̶"/>
              <a:defRPr/>
            </a:pPr>
            <a:r>
              <a:rPr lang="cs-CZ" sz="1800">
                <a:cs typeface="Arial"/>
              </a:rPr>
              <a:t>kombinace s  </a:t>
            </a:r>
            <a:r>
              <a:rPr lang="cs-CZ" sz="1800" b="1">
                <a:cs typeface="Arial"/>
              </a:rPr>
              <a:t>AJ, ČJ</a:t>
            </a:r>
          </a:p>
          <a:p>
            <a:pPr marL="742950" lvl="2" indent="-285750">
              <a:buClr>
                <a:srgbClr val="0000DC"/>
              </a:buClr>
              <a:buFont typeface="Arial" panose="020B0604020202020204" pitchFamily="34" charset="0"/>
              <a:buChar char="̶"/>
              <a:defRPr/>
            </a:pPr>
            <a:r>
              <a:rPr lang="cs-CZ" sz="1800">
                <a:cs typeface="Arial"/>
              </a:rPr>
              <a:t>uchazeči nekonají test ze základů společenských věd na </a:t>
            </a:r>
            <a:r>
              <a:rPr lang="cs-CZ" sz="1800" err="1">
                <a:cs typeface="Arial"/>
              </a:rPr>
              <a:t>PdF</a:t>
            </a:r>
            <a:endParaRPr lang="cs-CZ" sz="1600">
              <a:cs typeface="Arial"/>
            </a:endParaRPr>
          </a:p>
          <a:p>
            <a:pPr marL="251460" indent="-179705">
              <a:lnSpc>
                <a:spcPct val="100000"/>
              </a:lnSpc>
              <a:buClr>
                <a:srgbClr val="0000DC"/>
              </a:buClr>
            </a:pPr>
            <a:endParaRPr lang="cs-CZ" sz="2000" b="1">
              <a:cs typeface="Arial" pitchFamily="34" charset="0"/>
            </a:endParaRPr>
          </a:p>
          <a:p>
            <a:pPr marL="251460" indent="-179705">
              <a:lnSpc>
                <a:spcPct val="100000"/>
              </a:lnSpc>
              <a:buClr>
                <a:srgbClr val="0000DC"/>
              </a:buClr>
            </a:pPr>
            <a:endParaRPr lang="cs-CZ" sz="2000">
              <a:cs typeface="Arial"/>
            </a:endParaRPr>
          </a:p>
          <a:p>
            <a:pPr marL="251460" indent="-179705" algn="ctr">
              <a:lnSpc>
                <a:spcPct val="100000"/>
              </a:lnSpc>
              <a:spcBef>
                <a:spcPts val="1400"/>
              </a:spcBef>
              <a:buClr>
                <a:srgbClr val="0000DC"/>
              </a:buClr>
            </a:pPr>
            <a:endParaRPr lang="cs-CZ" sz="2000">
              <a:cs typeface="Arial" pitchFamily="34" charset="0"/>
            </a:endParaRPr>
          </a:p>
          <a:p>
            <a:pPr marL="251460" indent="-179705" algn="ctr">
              <a:buClr>
                <a:srgbClr val="0000DC"/>
              </a:buClr>
            </a:pPr>
            <a:endParaRPr lang="cs-CZ" sz="2000" b="1">
              <a:cs typeface="Arial"/>
            </a:endParaRPr>
          </a:p>
          <a:p>
            <a:pPr marL="251460" indent="-179705">
              <a:buClr>
                <a:srgbClr val="0000DC"/>
              </a:buClr>
            </a:pPr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00075" y="857250"/>
            <a:ext cx="10871994" cy="247668"/>
          </a:xfrm>
        </p:spPr>
        <p:txBody>
          <a:bodyPr/>
          <a:lstStyle/>
          <a:p>
            <a:r>
              <a:rPr lang="cs-CZ" sz="4400">
                <a:latin typeface="+mj-lt"/>
              </a:rPr>
              <a:t>Přijímací</a:t>
            </a:r>
            <a:r>
              <a:rPr lang="cs-CZ" sz="4400"/>
              <a:t> zkoušky </a:t>
            </a:r>
            <a:r>
              <a:rPr lang="cs-CZ" sz="4400" err="1"/>
              <a:t>NMgr</a:t>
            </a:r>
            <a:r>
              <a:rPr lang="cs-CZ" sz="4400"/>
              <a:t>.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sp>
        <p:nvSpPr>
          <p:cNvPr id="8" name="Zástupný symbol pro text 11">
            <a:extLst>
              <a:ext uri="{FF2B5EF4-FFF2-40B4-BE49-F238E27FC236}">
                <a16:creationId xmlns:a16="http://schemas.microsoft.com/office/drawing/2014/main" id="{7E17C775-8225-4BBA-9A0B-7D181C0CA80D}"/>
              </a:ext>
            </a:extLst>
          </p:cNvPr>
          <p:cNvSpPr txBox="1">
            <a:spLocks/>
          </p:cNvSpPr>
          <p:nvPr/>
        </p:nvSpPr>
        <p:spPr>
          <a:xfrm>
            <a:off x="679450" y="3578823"/>
            <a:ext cx="10706353" cy="4216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4400" kern="0">
                <a:latin typeface="+mj-lt"/>
              </a:rPr>
              <a:t>Kritéria</a:t>
            </a:r>
            <a:r>
              <a:rPr lang="cs-CZ" sz="3200" kern="0"/>
              <a:t> </a:t>
            </a:r>
            <a:r>
              <a:rPr lang="cs-CZ" sz="4400" kern="0"/>
              <a:t>přijetí</a:t>
            </a:r>
            <a:r>
              <a:rPr lang="cs-CZ" sz="3200" kern="0"/>
              <a:t> </a:t>
            </a:r>
            <a:r>
              <a:rPr lang="cs-CZ" sz="4400" kern="0" err="1"/>
              <a:t>NMgr</a:t>
            </a:r>
            <a:r>
              <a:rPr lang="cs-CZ" sz="3200" kern="0"/>
              <a:t>.</a:t>
            </a:r>
            <a:endParaRPr lang="cs-CZ" sz="3200" b="1" kern="0"/>
          </a:p>
        </p:txBody>
      </p:sp>
      <p:sp>
        <p:nvSpPr>
          <p:cNvPr id="10" name="Zástupný symbol pro obsah 8">
            <a:extLst>
              <a:ext uri="{FF2B5EF4-FFF2-40B4-BE49-F238E27FC236}">
                <a16:creationId xmlns:a16="http://schemas.microsoft.com/office/drawing/2014/main" id="{9325284A-560B-416A-B88C-97177AD42B7E}"/>
              </a:ext>
            </a:extLst>
          </p:cNvPr>
          <p:cNvSpPr txBox="1">
            <a:spLocks/>
          </p:cNvSpPr>
          <p:nvPr/>
        </p:nvSpPr>
        <p:spPr>
          <a:xfrm>
            <a:off x="679450" y="4067175"/>
            <a:ext cx="11061605" cy="2193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1460" indent="-179705">
              <a:lnSpc>
                <a:spcPct val="100000"/>
              </a:lnSpc>
            </a:pPr>
            <a:r>
              <a:rPr lang="cs-CZ" sz="1800" b="1" kern="0">
                <a:cs typeface="Arial"/>
              </a:rPr>
              <a:t>absolvování bakalářského studia </a:t>
            </a:r>
            <a:endParaRPr lang="cs-CZ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 kern="0">
                <a:cs typeface="Arial"/>
              </a:rPr>
              <a:t>úspěšné </a:t>
            </a:r>
            <a:r>
              <a:rPr lang="cs-CZ" sz="1800" b="1" kern="0">
                <a:cs typeface="Arial"/>
              </a:rPr>
              <a:t>vykonání všech částí přijímacích zkoušek</a:t>
            </a:r>
            <a:endParaRPr lang="cs-CZ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 kern="0">
                <a:cs typeface="Arial"/>
              </a:rPr>
              <a:t>odevzdání </a:t>
            </a:r>
            <a:r>
              <a:rPr lang="cs-CZ" sz="1800" b="1" kern="0">
                <a:cs typeface="Arial"/>
              </a:rPr>
              <a:t>potvrzení tělovýchovného lékaře do 31. 5. 2023</a:t>
            </a:r>
          </a:p>
          <a:p>
            <a:pPr marL="251460" indent="-179705">
              <a:lnSpc>
                <a:spcPct val="100000"/>
              </a:lnSpc>
            </a:pPr>
            <a:r>
              <a:rPr lang="cs-CZ" sz="1800" kern="0">
                <a:cs typeface="Arial"/>
              </a:rPr>
              <a:t>odevzdání </a:t>
            </a:r>
            <a:r>
              <a:rPr lang="cs-CZ" sz="1800" b="1" kern="0">
                <a:cs typeface="Arial"/>
              </a:rPr>
              <a:t>potvrzení o </a:t>
            </a:r>
            <a:r>
              <a:rPr lang="cs-CZ" sz="1800" b="1" kern="0" err="1">
                <a:cs typeface="Arial"/>
              </a:rPr>
              <a:t>abs</a:t>
            </a:r>
            <a:r>
              <a:rPr lang="cs-CZ" sz="1800" b="1" kern="0">
                <a:cs typeface="Arial"/>
              </a:rPr>
              <a:t>. Bc. studia do 10. 7. 2023, </a:t>
            </a:r>
            <a:r>
              <a:rPr lang="cs-CZ" sz="1800" i="1" kern="0"/>
              <a:t>absolventi MU potvrzení o </a:t>
            </a:r>
            <a:r>
              <a:rPr lang="cs-CZ" sz="1800" i="1" kern="0" err="1"/>
              <a:t>abs</a:t>
            </a:r>
            <a:r>
              <a:rPr lang="cs-CZ" sz="1800" i="1" kern="0"/>
              <a:t>. Bc. studia nedokládají</a:t>
            </a:r>
            <a:endParaRPr lang="cs-CZ" sz="1800" i="1" kern="0">
              <a:cs typeface="Arial"/>
            </a:endParaRPr>
          </a:p>
          <a:p>
            <a:pPr marL="251460" indent="-179705">
              <a:lnSpc>
                <a:spcPct val="100000"/>
              </a:lnSpc>
            </a:pPr>
            <a:r>
              <a:rPr lang="cs-CZ" sz="1800" b="1" kern="0">
                <a:cs typeface="Arial"/>
              </a:rPr>
              <a:t>uchazeč ze zahraničí (mimo Slovenska) </a:t>
            </a:r>
            <a:r>
              <a:rPr lang="cs-CZ" sz="1800" kern="0">
                <a:cs typeface="Arial"/>
              </a:rPr>
              <a:t>doloží do 31. 5. 2023 </a:t>
            </a:r>
            <a:r>
              <a:rPr lang="cs-CZ" sz="1800" b="1" kern="0">
                <a:cs typeface="Arial"/>
              </a:rPr>
              <a:t>certifikát o zkoušce z českého jazyka na úrovni B2 </a:t>
            </a:r>
            <a:endParaRPr lang="cs-CZ" sz="1800" b="1" kern="0">
              <a:cs typeface="Arial" pitchFamily="34" charset="0"/>
            </a:endParaRPr>
          </a:p>
          <a:p>
            <a:pPr marL="71755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sz="2000" b="1" kern="0">
              <a:cs typeface="Arial" pitchFamily="34" charset="0"/>
            </a:endParaRPr>
          </a:p>
          <a:p>
            <a:pPr marL="251460" indent="-179705">
              <a:lnSpc>
                <a:spcPct val="100000"/>
              </a:lnSpc>
            </a:pPr>
            <a:endParaRPr lang="cs-CZ" sz="2000" kern="0">
              <a:cs typeface="Arial"/>
            </a:endParaRPr>
          </a:p>
          <a:p>
            <a:pPr marL="251460" indent="-179705"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kern="0">
              <a:cs typeface="Arial" pitchFamily="34" charset="0"/>
            </a:endParaRPr>
          </a:p>
          <a:p>
            <a:pPr marL="251460" indent="-179705" algn="ctr">
              <a:buFont typeface="Wingdings 3" pitchFamily="18" charset="2"/>
              <a:buNone/>
            </a:pPr>
            <a:endParaRPr lang="cs-CZ" sz="2000" b="1" kern="0">
              <a:cs typeface="Arial"/>
            </a:endParaRPr>
          </a:p>
          <a:p>
            <a:pPr marL="251460" indent="-179705"/>
            <a:endParaRPr lang="cs-CZ" sz="2000" ker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103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14202" y="1325296"/>
            <a:ext cx="11026853" cy="4881514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 algn="just">
              <a:lnSpc>
                <a:spcPct val="100000"/>
              </a:lnSpc>
              <a:spcBef>
                <a:spcPct val="50000"/>
              </a:spcBef>
              <a:defRPr/>
            </a:pPr>
            <a:r>
              <a:rPr lang="cs-CZ" sz="1800" b="1">
                <a:solidFill>
                  <a:srgbClr val="FF0000"/>
                </a:solidFill>
                <a:cs typeface="Arial"/>
              </a:rPr>
              <a:t>nezohledňuje se </a:t>
            </a:r>
            <a:endParaRPr lang="cs-CZ"/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>
                <a:cs typeface="Arial"/>
              </a:rPr>
              <a:t>výsledek maturitní zkoušky ani předchozí výsledky studia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>
                <a:cs typeface="Arial"/>
              </a:rPr>
              <a:t>výsledek přijatých v předchozím roce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>
                <a:cs typeface="Arial"/>
              </a:rPr>
              <a:t>věk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>
                <a:cs typeface="Arial"/>
              </a:rPr>
              <a:t>délka praxe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>
                <a:cs typeface="Arial"/>
              </a:rPr>
              <a:t>trenérská činnost</a:t>
            </a:r>
          </a:p>
          <a:p>
            <a:pPr marL="1200150" lvl="2" indent="-285750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§"/>
              <a:defRPr/>
            </a:pPr>
            <a:r>
              <a:rPr lang="cs-CZ" sz="1600">
                <a:cs typeface="Arial"/>
              </a:rPr>
              <a:t>sportovní činnost v oblastních, okresních a krajských soutěžích </a:t>
            </a:r>
            <a:endParaRPr lang="cs-CZ" sz="1600">
              <a:cs typeface="Arial" pitchFamily="34" charset="0"/>
            </a:endParaRPr>
          </a:p>
          <a:p>
            <a:pPr marL="251460" indent="-179705" algn="just">
              <a:lnSpc>
                <a:spcPct val="100000"/>
              </a:lnSpc>
              <a:spcBef>
                <a:spcPct val="50000"/>
              </a:spcBef>
              <a:defRPr/>
            </a:pPr>
            <a:r>
              <a:rPr lang="cs-CZ" sz="1600">
                <a:solidFill>
                  <a:srgbClr val="FF0000"/>
                </a:solidFill>
                <a:cs typeface="Arial"/>
              </a:rPr>
              <a:t>odvolání se nepodává</a:t>
            </a:r>
          </a:p>
          <a:p>
            <a:pPr marL="503555" lvl="1" indent="-179705" algn="just">
              <a:lnSpc>
                <a:spcPct val="100000"/>
              </a:lnSpc>
              <a:defRPr/>
            </a:pPr>
            <a:r>
              <a:rPr lang="cs-CZ" sz="1600">
                <a:ea typeface="+mn-lt"/>
                <a:cs typeface="+mn-lt"/>
              </a:rPr>
              <a:t>nemám co uvést, mám pocit, domnívám se, ale nedokážu popsat skutečnosti</a:t>
            </a:r>
          </a:p>
          <a:p>
            <a:pPr marL="503555" lvl="1" indent="-179705" algn="just">
              <a:lnSpc>
                <a:spcPct val="100000"/>
              </a:lnSpc>
              <a:defRPr/>
            </a:pPr>
            <a:r>
              <a:rPr lang="cs-CZ" sz="1600">
                <a:cs typeface="Arial"/>
              </a:rPr>
              <a:t>pokud se uchazeč umístil </a:t>
            </a:r>
            <a:r>
              <a:rPr lang="cs-CZ" sz="1600" b="1">
                <a:cs typeface="Arial"/>
              </a:rPr>
              <a:t>pár míst „pod čarou“ </a:t>
            </a:r>
            <a:r>
              <a:rPr lang="cs-CZ" sz="1600">
                <a:cs typeface="Arial"/>
              </a:rPr>
              <a:t>a </a:t>
            </a:r>
            <a:r>
              <a:rPr lang="cs-CZ" sz="1600">
                <a:solidFill>
                  <a:srgbClr val="FF0000"/>
                </a:solidFill>
                <a:cs typeface="Arial"/>
              </a:rPr>
              <a:t>čeká, zda se všichni přijatí zapíší</a:t>
            </a:r>
            <a:endParaRPr lang="cs-CZ" sz="1600">
              <a:cs typeface="Arial"/>
            </a:endParaRPr>
          </a:p>
          <a:p>
            <a:pPr marL="514350" lvl="1" indent="0" algn="just">
              <a:lnSpc>
                <a:spcPct val="100000"/>
              </a:lnSpc>
              <a:spcBef>
                <a:spcPts val="30"/>
              </a:spcBef>
              <a:buNone/>
              <a:defRPr/>
            </a:pPr>
            <a:r>
              <a:rPr lang="cs-CZ" sz="1600" b="1">
                <a:cs typeface="Arial"/>
              </a:rPr>
              <a:t>postup </a:t>
            </a:r>
            <a:r>
              <a:rPr lang="cs-CZ" sz="1600" b="1" err="1">
                <a:cs typeface="Arial"/>
              </a:rPr>
              <a:t>FSpS</a:t>
            </a:r>
            <a:r>
              <a:rPr lang="cs-CZ" sz="1600">
                <a:cs typeface="Arial"/>
              </a:rPr>
              <a:t>: na uvolněná místa přijímáme další uchazeče </a:t>
            </a:r>
            <a:r>
              <a:rPr lang="cs-CZ" sz="1600" b="1">
                <a:cs typeface="Arial"/>
              </a:rPr>
              <a:t>dle pořadí, </a:t>
            </a:r>
            <a:r>
              <a:rPr lang="cs-CZ" sz="1600">
                <a:cs typeface="Arial"/>
              </a:rPr>
              <a:t>uchazeče sami kontaktujeme </a:t>
            </a:r>
            <a:br>
              <a:rPr lang="cs-CZ" sz="1600">
                <a:cs typeface="Arial"/>
              </a:rPr>
            </a:br>
            <a:r>
              <a:rPr lang="cs-CZ" sz="1600">
                <a:cs typeface="Arial"/>
              </a:rPr>
              <a:t>s výzvou k zápisu</a:t>
            </a:r>
          </a:p>
          <a:p>
            <a:pPr marL="503555" lvl="1" indent="-179705" algn="just">
              <a:lnSpc>
                <a:spcPct val="100000"/>
              </a:lnSpc>
              <a:spcBef>
                <a:spcPts val="30"/>
              </a:spcBef>
              <a:defRPr/>
            </a:pPr>
            <a:endParaRPr lang="cs-CZ" sz="1600">
              <a:ea typeface="+mn-lt"/>
              <a:cs typeface="Arial" pitchFamily="34" charset="0"/>
            </a:endParaRPr>
          </a:p>
          <a:p>
            <a:pPr marL="251460" indent="-179705" algn="just">
              <a:lnSpc>
                <a:spcPct val="100000"/>
              </a:lnSpc>
              <a:spcBef>
                <a:spcPts val="30"/>
              </a:spcBef>
              <a:defRPr/>
            </a:pPr>
            <a:r>
              <a:rPr lang="cs-CZ" sz="1600">
                <a:solidFill>
                  <a:srgbClr val="00B050"/>
                </a:solidFill>
                <a:cs typeface="Arial"/>
              </a:rPr>
              <a:t>kdy odvolání podat</a:t>
            </a:r>
          </a:p>
          <a:p>
            <a:pPr marL="503555" lvl="1" indent="-179705" algn="just">
              <a:lnSpc>
                <a:spcPct val="100000"/>
              </a:lnSpc>
              <a:spcBef>
                <a:spcPts val="30"/>
              </a:spcBef>
              <a:defRPr/>
            </a:pPr>
            <a:r>
              <a:rPr lang="cs-CZ" sz="1600">
                <a:cs typeface="Arial"/>
              </a:rPr>
              <a:t>pokud došlo k pochybení, nedodržení předpisů nebo kritérií pro přijetí. Chybu nutno konkrétně specifikovat.</a:t>
            </a:r>
          </a:p>
          <a:p>
            <a:pPr marL="503555" lvl="1" indent="-179705" algn="just">
              <a:lnSpc>
                <a:spcPct val="100000"/>
              </a:lnSpc>
              <a:spcBef>
                <a:spcPts val="30"/>
              </a:spcBef>
              <a:defRPr/>
            </a:pPr>
            <a:r>
              <a:rPr lang="cs-CZ" sz="1600">
                <a:cs typeface="Arial"/>
              </a:rPr>
              <a:t>důležité je </a:t>
            </a:r>
            <a:r>
              <a:rPr lang="cs-CZ" sz="1600" b="1">
                <a:cs typeface="Arial"/>
              </a:rPr>
              <a:t>dodržet lhůtu pro odvolání, 30 dnů od zveřejnění rozhodnutí v e-přihlášce</a:t>
            </a:r>
          </a:p>
          <a:p>
            <a:pPr marL="503555" lvl="1" indent="-179705" algn="just">
              <a:lnSpc>
                <a:spcPct val="100000"/>
              </a:lnSpc>
              <a:spcBef>
                <a:spcPts val="30"/>
              </a:spcBef>
              <a:defRPr/>
            </a:pPr>
            <a:r>
              <a:rPr lang="cs-CZ" sz="1600">
                <a:cs typeface="Arial"/>
              </a:rPr>
              <a:t>jsem </a:t>
            </a:r>
            <a:r>
              <a:rPr lang="cs-CZ" sz="1600" b="1">
                <a:cs typeface="Arial"/>
              </a:rPr>
              <a:t>medailista v neolympijském sportu </a:t>
            </a:r>
            <a:r>
              <a:rPr lang="cs-CZ" sz="1600">
                <a:cs typeface="Arial"/>
              </a:rPr>
              <a:t>a nemohl jsem žádat o prominutí zkoušek – nutno doložit výsledky a potvrzení sportovního svazu</a:t>
            </a:r>
          </a:p>
          <a:p>
            <a:pPr marL="251460" indent="-179705">
              <a:spcBef>
                <a:spcPts val="1400"/>
              </a:spcBef>
              <a:defRPr/>
            </a:pPr>
            <a:endParaRPr lang="cs-CZ" sz="1600" b="1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5962" y="6204806"/>
            <a:ext cx="7920000" cy="252000"/>
          </a:xfrm>
        </p:spPr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450" y="898497"/>
            <a:ext cx="10788650" cy="296273"/>
          </a:xfrm>
        </p:spPr>
        <p:txBody>
          <a:bodyPr/>
          <a:lstStyle/>
          <a:p>
            <a:r>
              <a:rPr lang="cs-CZ" sz="4400">
                <a:latin typeface="+mj-lt"/>
              </a:rPr>
              <a:t>Odvolání</a:t>
            </a:r>
            <a:r>
              <a:rPr lang="cs-CZ" sz="4400"/>
              <a:t> proti nepřijetí</a:t>
            </a:r>
            <a:endParaRPr lang="cs-CZ" sz="44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91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773238"/>
            <a:ext cx="11061605" cy="4206062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50000"/>
              </a:lnSpc>
              <a:buNone/>
            </a:pPr>
            <a:r>
              <a:rPr lang="cs-CZ" sz="2000">
                <a:cs typeface="Arial"/>
              </a:rPr>
              <a:t>Masarykova univerzita</a:t>
            </a:r>
            <a:endParaRPr lang="cs-CZ">
              <a:cs typeface="Arial"/>
            </a:endParaRPr>
          </a:p>
          <a:p>
            <a:pPr marL="71755" indent="0">
              <a:lnSpc>
                <a:spcPct val="150000"/>
              </a:lnSpc>
              <a:buNone/>
            </a:pPr>
            <a:r>
              <a:rPr lang="cs-CZ" sz="2000">
                <a:cs typeface="Arial"/>
              </a:rPr>
              <a:t>Fakulta sportovních studií</a:t>
            </a:r>
          </a:p>
          <a:p>
            <a:pPr marL="71755" indent="0">
              <a:lnSpc>
                <a:spcPct val="150000"/>
              </a:lnSpc>
              <a:buNone/>
            </a:pPr>
            <a:r>
              <a:rPr lang="cs-CZ" sz="2000">
                <a:cs typeface="Arial"/>
              </a:rPr>
              <a:t>Studijní oddělení</a:t>
            </a:r>
          </a:p>
          <a:p>
            <a:pPr marL="71755" indent="0">
              <a:lnSpc>
                <a:spcPct val="150000"/>
              </a:lnSpc>
              <a:buNone/>
            </a:pPr>
            <a:r>
              <a:rPr lang="cs-CZ" sz="2000">
                <a:cs typeface="Arial"/>
              </a:rPr>
              <a:t>Kamenice 753/5, 625 00 Brno</a:t>
            </a: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solidFill>
                  <a:srgbClr val="0000DC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studijni@fsps.muni.cz</a:t>
            </a: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solidFill>
                  <a:srgbClr val="0000CC"/>
                </a:solidFill>
                <a:cs typeface="Arial"/>
              </a:rPr>
              <a:t>http://www.fsps.muni.cz/uchazeci</a:t>
            </a: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cs typeface="Arial"/>
              </a:rPr>
              <a:t>tel. 	549 49 2015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>
                <a:cs typeface="Arial"/>
              </a:rPr>
              <a:t>          	549 49 2016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000">
                <a:cs typeface="Arial"/>
              </a:rPr>
              <a:t>          	549 49 2017</a:t>
            </a:r>
          </a:p>
          <a:p>
            <a:pPr marL="251460" indent="-179705"/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8800" y="908499"/>
            <a:ext cx="10752138" cy="93186"/>
          </a:xfrm>
        </p:spPr>
        <p:txBody>
          <a:bodyPr/>
          <a:lstStyle/>
          <a:p>
            <a:r>
              <a:rPr lang="cs-CZ" sz="4400">
                <a:latin typeface="+mj-lt"/>
              </a:rPr>
              <a:t>Kontakty</a:t>
            </a:r>
            <a:endParaRPr lang="cs-CZ" sz="4400" b="1">
              <a:latin typeface="+mj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4" y="2242545"/>
            <a:ext cx="4943091" cy="34852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572EBD-739D-4A06-A4F0-D1F57A4B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78" y="1773238"/>
            <a:ext cx="6288960" cy="41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4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cs-CZ"/>
              <a:t>Oddělení vnějších vztahů</a:t>
            </a:r>
            <a:br>
              <a:rPr lang="cs-CZ"/>
            </a:br>
            <a:br>
              <a:rPr lang="cs-CZ"/>
            </a:br>
            <a:r>
              <a:rPr lang="cs-CZ"/>
              <a:t>Bc. František Hurt</a:t>
            </a:r>
            <a:br>
              <a:rPr lang="cs-CZ"/>
            </a:br>
            <a:r>
              <a:rPr lang="cs-CZ"/>
              <a:t>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5718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20000" y="1676437"/>
            <a:ext cx="4581902" cy="3044907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</a:pPr>
            <a:r>
              <a:rPr lang="cs-CZ" sz="1800"/>
              <a:t>Studijní nebo pracovní pobyt v zahraničí jako součást studia na </a:t>
            </a:r>
            <a:r>
              <a:rPr lang="cs-CZ" sz="1800" err="1"/>
              <a:t>FSpS</a:t>
            </a:r>
            <a:endParaRPr lang="cs-CZ" sz="1800">
              <a:cs typeface="Arial"/>
            </a:endParaRPr>
          </a:p>
          <a:p>
            <a:pPr marL="71755" indent="0">
              <a:lnSpc>
                <a:spcPct val="150000"/>
              </a:lnSpc>
              <a:buNone/>
            </a:pPr>
            <a:r>
              <a:rPr lang="cs-CZ" sz="1800" b="1">
                <a:solidFill>
                  <a:schemeClr val="tx2"/>
                </a:solidFill>
              </a:rPr>
              <a:t>Proč bych měl/a jet?</a:t>
            </a:r>
            <a:r>
              <a:rPr lang="cs-CZ" sz="1800">
                <a:solidFill>
                  <a:schemeClr val="tx2"/>
                </a:solidFill>
              </a:rPr>
              <a:t> </a:t>
            </a:r>
            <a:endParaRPr lang="cs-CZ" sz="1800">
              <a:solidFill>
                <a:schemeClr val="tx2"/>
              </a:solidFill>
              <a:cs typeface="Arial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1800"/>
              <a:t>Jiný pohled na výuku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1800"/>
              <a:t>Zlepšení angličtiny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1800"/>
              <a:t>Zážitky a přátelé na celý život</a:t>
            </a:r>
            <a:endParaRPr lang="cs-CZ" sz="1800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endParaRPr lang="cs-CZ" sz="2000">
              <a:cs typeface="Arial" pitchFamily="34" charset="0"/>
            </a:endParaRPr>
          </a:p>
          <a:p>
            <a:pPr marL="251460" indent="-179705" algn="ctr">
              <a:buFont typeface="Wingdings 3" pitchFamily="18" charset="2"/>
              <a:buNone/>
            </a:pPr>
            <a:endParaRPr lang="cs-CZ" sz="2000" b="1">
              <a:cs typeface="Arial"/>
            </a:endParaRPr>
          </a:p>
          <a:p>
            <a:pPr marL="251460" indent="-179705"/>
            <a:endParaRPr lang="cs-CZ" sz="2000">
              <a:cs typeface="Arial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21062" y="874644"/>
            <a:ext cx="10752138" cy="549794"/>
          </a:xfrm>
        </p:spPr>
        <p:txBody>
          <a:bodyPr/>
          <a:lstStyle/>
          <a:p>
            <a:r>
              <a:rPr lang="cs-CZ" sz="3200"/>
              <a:t>Studium v zahraničí</a:t>
            </a:r>
            <a:endParaRPr lang="cs-CZ" sz="32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8" t="-76211" r="-174799" b="28890"/>
          <a:stretch/>
        </p:blipFill>
        <p:spPr>
          <a:xfrm>
            <a:off x="6797964" y="2242545"/>
            <a:ext cx="4943091" cy="34852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7B39A-05F3-4488-8ED7-6B09823DD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37" y="1354891"/>
            <a:ext cx="5792276" cy="4344207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D855499-4401-491A-B639-104AC147484A}"/>
              </a:ext>
            </a:extLst>
          </p:cNvPr>
          <p:cNvSpPr txBox="1"/>
          <p:nvPr/>
        </p:nvSpPr>
        <p:spPr>
          <a:xfrm>
            <a:off x="5297865" y="5797093"/>
            <a:ext cx="6033154" cy="488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cs-CZ" sz="1400">
                <a:latin typeface="+mj-lt"/>
              </a:rPr>
              <a:t>Linda R.– Erasmus v Portugalsku</a:t>
            </a:r>
            <a:endParaRPr lang="en-US" sz="1400">
              <a:latin typeface="+mj-lt"/>
            </a:endParaRP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Neue Haas Unica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2722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15962" y="1676437"/>
            <a:ext cx="5657874" cy="30449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/>
              <a:t>Semestr nebo celý rok na univerzitě v zahraničí </a:t>
            </a:r>
          </a:p>
          <a:p>
            <a:pPr>
              <a:lnSpc>
                <a:spcPct val="150000"/>
              </a:lnSpc>
            </a:pPr>
            <a:r>
              <a:rPr lang="cs-CZ" sz="1800"/>
              <a:t>Partnerské univerzity v Evropě i mimo ni</a:t>
            </a:r>
          </a:p>
          <a:p>
            <a:pPr>
              <a:lnSpc>
                <a:spcPct val="150000"/>
              </a:lnSpc>
            </a:pPr>
            <a:r>
              <a:rPr lang="cs-CZ" sz="1800"/>
              <a:t>Programy Erasmus+, Partnerské Univerzity, ISEP, CEEPUS, </a:t>
            </a:r>
            <a:r>
              <a:rPr lang="cs-CZ" sz="1800" err="1"/>
              <a:t>Freemover</a:t>
            </a:r>
            <a:r>
              <a:rPr lang="cs-CZ" sz="1800"/>
              <a:t>….</a:t>
            </a:r>
          </a:p>
          <a:p>
            <a:pPr>
              <a:lnSpc>
                <a:spcPct val="150000"/>
              </a:lnSpc>
            </a:pPr>
            <a:r>
              <a:rPr lang="cs-CZ" sz="1800"/>
              <a:t>Stipendium</a:t>
            </a:r>
          </a:p>
          <a:p>
            <a:pPr>
              <a:lnSpc>
                <a:spcPct val="150000"/>
              </a:lnSpc>
            </a:pPr>
            <a:r>
              <a:rPr lang="cs-CZ" sz="1800"/>
              <a:t>Letní školy </a:t>
            </a:r>
          </a:p>
          <a:p>
            <a:pPr>
              <a:lnSpc>
                <a:spcPct val="150000"/>
              </a:lnSpc>
            </a:pPr>
            <a:r>
              <a:rPr lang="cs-CZ" sz="1800"/>
              <a:t>Smíšené mobility (online + </a:t>
            </a:r>
            <a:r>
              <a:rPr lang="cs-CZ" sz="1800" err="1"/>
              <a:t>Intensive</a:t>
            </a:r>
            <a:r>
              <a:rPr lang="cs-CZ" sz="1800"/>
              <a:t> </a:t>
            </a:r>
            <a:r>
              <a:rPr lang="cs-CZ" sz="1800" err="1"/>
              <a:t>Week</a:t>
            </a:r>
            <a:r>
              <a:rPr lang="cs-CZ" sz="1800"/>
              <a:t>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80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/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5962" y="6228000"/>
            <a:ext cx="7920000" cy="252000"/>
          </a:xfrm>
        </p:spPr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20000" y="863280"/>
            <a:ext cx="10752138" cy="561158"/>
          </a:xfrm>
        </p:spPr>
        <p:txBody>
          <a:bodyPr/>
          <a:lstStyle/>
          <a:p>
            <a:r>
              <a:rPr lang="cs-CZ" sz="3200"/>
              <a:t>Studijní </a:t>
            </a:r>
            <a:r>
              <a:rPr lang="cs-CZ" sz="4400">
                <a:latin typeface="+mj-lt"/>
              </a:rPr>
              <a:t>pobyty</a:t>
            </a:r>
            <a:endParaRPr lang="cs-CZ" sz="4400" b="1">
              <a:latin typeface="+mj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B678A4A-FF24-4256-9C4D-A0CEB944753B}"/>
              </a:ext>
            </a:extLst>
          </p:cNvPr>
          <p:cNvSpPr txBox="1"/>
          <p:nvPr/>
        </p:nvSpPr>
        <p:spPr>
          <a:xfrm>
            <a:off x="6565214" y="5028328"/>
            <a:ext cx="4817097" cy="488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cs-CZ" sz="1400">
                <a:latin typeface="+mj-lt"/>
              </a:rPr>
              <a:t>9 studentů </a:t>
            </a:r>
            <a:r>
              <a:rPr lang="cs-CZ" sz="1400" err="1">
                <a:latin typeface="+mj-lt"/>
              </a:rPr>
              <a:t>FSpS</a:t>
            </a:r>
            <a:r>
              <a:rPr lang="cs-CZ" sz="1400">
                <a:latin typeface="+mj-lt"/>
              </a:rPr>
              <a:t> na </a:t>
            </a:r>
            <a:r>
              <a:rPr lang="cs-CZ" sz="1400" err="1">
                <a:latin typeface="+mj-lt"/>
              </a:rPr>
              <a:t>Intensive</a:t>
            </a:r>
            <a:r>
              <a:rPr lang="cs-CZ" sz="1400">
                <a:latin typeface="+mj-lt"/>
              </a:rPr>
              <a:t> </a:t>
            </a:r>
            <a:r>
              <a:rPr lang="cs-CZ" sz="1400" err="1">
                <a:latin typeface="+mj-lt"/>
              </a:rPr>
              <a:t>Weeku</a:t>
            </a:r>
            <a:r>
              <a:rPr lang="cs-CZ" sz="1400">
                <a:latin typeface="+mj-lt"/>
              </a:rPr>
              <a:t> v Nizozemsku</a:t>
            </a:r>
            <a:endParaRPr lang="en-US" sz="1400">
              <a:latin typeface="+mj-lt"/>
            </a:endParaRP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Neue Haas Unica Pro"/>
              </a:rPr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D3B3AAA-1A33-4899-BA26-F49C33FF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214" y="1574636"/>
            <a:ext cx="4970330" cy="3313553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3384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19931" y="1980367"/>
            <a:ext cx="6017043" cy="396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/>
              <a:t>JAMK University </a:t>
            </a:r>
            <a:r>
              <a:rPr lang="cs-CZ" sz="1800" err="1"/>
              <a:t>of</a:t>
            </a:r>
            <a:r>
              <a:rPr lang="cs-CZ" sz="1800"/>
              <a:t> </a:t>
            </a:r>
            <a:r>
              <a:rPr lang="cs-CZ" sz="1800" err="1"/>
              <a:t>Applied</a:t>
            </a:r>
            <a:r>
              <a:rPr lang="cs-CZ" sz="1800"/>
              <a:t> </a:t>
            </a:r>
            <a:r>
              <a:rPr lang="cs-CZ" sz="1800" err="1"/>
              <a:t>Sciences</a:t>
            </a:r>
            <a:r>
              <a:rPr lang="cs-CZ" sz="1800"/>
              <a:t> - Finsko</a:t>
            </a:r>
          </a:p>
          <a:p>
            <a:pPr>
              <a:lnSpc>
                <a:spcPct val="150000"/>
              </a:lnSpc>
            </a:pPr>
            <a:r>
              <a:rPr lang="cs-CZ" sz="1800"/>
              <a:t>University </a:t>
            </a:r>
            <a:r>
              <a:rPr lang="cs-CZ" sz="1800" err="1"/>
              <a:t>of</a:t>
            </a:r>
            <a:r>
              <a:rPr lang="cs-CZ" sz="1800"/>
              <a:t> Valencia - Španělsko</a:t>
            </a:r>
          </a:p>
          <a:p>
            <a:pPr>
              <a:lnSpc>
                <a:spcPct val="150000"/>
              </a:lnSpc>
            </a:pPr>
            <a:r>
              <a:rPr lang="cs-CZ" sz="1800"/>
              <a:t>University </a:t>
            </a:r>
            <a:r>
              <a:rPr lang="cs-CZ" sz="1800" err="1"/>
              <a:t>of</a:t>
            </a:r>
            <a:r>
              <a:rPr lang="cs-CZ" sz="1800"/>
              <a:t> Nice Sophia </a:t>
            </a:r>
            <a:r>
              <a:rPr lang="cs-CZ" sz="1800" err="1"/>
              <a:t>Antipolis</a:t>
            </a:r>
            <a:r>
              <a:rPr lang="cs-CZ" sz="1800"/>
              <a:t> - Francie</a:t>
            </a:r>
          </a:p>
          <a:p>
            <a:pPr>
              <a:lnSpc>
                <a:spcPct val="150000"/>
              </a:lnSpc>
            </a:pPr>
            <a:r>
              <a:rPr lang="cs-CZ" sz="1800" err="1"/>
              <a:t>Lithuanian</a:t>
            </a:r>
            <a:r>
              <a:rPr lang="cs-CZ" sz="1800"/>
              <a:t> </a:t>
            </a:r>
            <a:r>
              <a:rPr lang="cs-CZ" sz="1800" err="1"/>
              <a:t>Sports</a:t>
            </a:r>
            <a:r>
              <a:rPr lang="cs-CZ" sz="1800"/>
              <a:t> University - Litva</a:t>
            </a:r>
          </a:p>
          <a:p>
            <a:pPr>
              <a:lnSpc>
                <a:spcPct val="150000"/>
              </a:lnSpc>
            </a:pPr>
            <a:r>
              <a:rPr lang="cs-CZ" sz="1800"/>
              <a:t>University </a:t>
            </a:r>
            <a:r>
              <a:rPr lang="cs-CZ" sz="1800" err="1"/>
              <a:t>of</a:t>
            </a:r>
            <a:r>
              <a:rPr lang="cs-CZ" sz="1800"/>
              <a:t> </a:t>
            </a:r>
            <a:r>
              <a:rPr lang="cs-CZ" sz="1800" err="1"/>
              <a:t>Ljubljana</a:t>
            </a:r>
            <a:r>
              <a:rPr lang="cs-CZ" sz="1800"/>
              <a:t> - Slovinsko</a:t>
            </a:r>
          </a:p>
          <a:p>
            <a:pPr>
              <a:lnSpc>
                <a:spcPct val="150000"/>
              </a:lnSpc>
            </a:pPr>
            <a:r>
              <a:rPr lang="cs-CZ" sz="1800"/>
              <a:t>University </a:t>
            </a:r>
            <a:r>
              <a:rPr lang="cs-CZ" sz="1800" err="1"/>
              <a:t>College</a:t>
            </a:r>
            <a:r>
              <a:rPr lang="cs-CZ" sz="1800"/>
              <a:t> </a:t>
            </a:r>
            <a:r>
              <a:rPr lang="cs-CZ" sz="1800" err="1"/>
              <a:t>of</a:t>
            </a:r>
            <a:r>
              <a:rPr lang="cs-CZ" sz="1800"/>
              <a:t> </a:t>
            </a:r>
            <a:r>
              <a:rPr lang="cs-CZ" sz="1800" err="1"/>
              <a:t>Southeast</a:t>
            </a:r>
            <a:r>
              <a:rPr lang="cs-CZ" sz="1800"/>
              <a:t> </a:t>
            </a:r>
            <a:r>
              <a:rPr lang="cs-CZ" sz="1800" err="1"/>
              <a:t>Norway</a:t>
            </a:r>
            <a:r>
              <a:rPr lang="cs-CZ" sz="1800"/>
              <a:t> - Norsko</a:t>
            </a:r>
          </a:p>
          <a:p>
            <a:pPr>
              <a:lnSpc>
                <a:spcPct val="150000"/>
              </a:lnSpc>
            </a:pPr>
            <a:r>
              <a:rPr lang="cs-CZ" sz="1800"/>
              <a:t>University </a:t>
            </a:r>
            <a:r>
              <a:rPr lang="cs-CZ" sz="1800" err="1"/>
              <a:t>of</a:t>
            </a:r>
            <a:r>
              <a:rPr lang="cs-CZ" sz="1800"/>
              <a:t> </a:t>
            </a:r>
            <a:r>
              <a:rPr lang="cs-CZ" sz="1800" err="1"/>
              <a:t>Central</a:t>
            </a:r>
            <a:r>
              <a:rPr lang="cs-CZ" sz="1800"/>
              <a:t> </a:t>
            </a:r>
            <a:r>
              <a:rPr lang="cs-CZ" sz="1800" err="1"/>
              <a:t>Lacashire</a:t>
            </a:r>
            <a:r>
              <a:rPr lang="cs-CZ" sz="1800"/>
              <a:t> - Kypr</a:t>
            </a:r>
          </a:p>
          <a:p>
            <a:pPr>
              <a:lnSpc>
                <a:spcPct val="150000"/>
              </a:lnSpc>
            </a:pPr>
            <a:r>
              <a:rPr lang="cs-CZ" sz="1800"/>
              <a:t>University </a:t>
            </a:r>
            <a:r>
              <a:rPr lang="cs-CZ" sz="1800" err="1"/>
              <a:t>of</a:t>
            </a:r>
            <a:r>
              <a:rPr lang="cs-CZ" sz="1800"/>
              <a:t> Zagreb - Chorvatsko</a:t>
            </a:r>
          </a:p>
          <a:p>
            <a:pPr>
              <a:lnSpc>
                <a:spcPct val="150000"/>
              </a:lnSpc>
            </a:pPr>
            <a:r>
              <a:rPr lang="cs-CZ" sz="1800"/>
              <a:t>University </a:t>
            </a:r>
            <a:r>
              <a:rPr lang="cs-CZ" sz="1800" err="1"/>
              <a:t>of</a:t>
            </a:r>
            <a:r>
              <a:rPr lang="cs-CZ" sz="1800"/>
              <a:t> Coimbra  - Portugalsko</a:t>
            </a:r>
          </a:p>
          <a:p>
            <a:pPr>
              <a:lnSpc>
                <a:spcPct val="150000"/>
              </a:lnSpc>
            </a:pPr>
            <a:r>
              <a:rPr lang="cs-CZ" sz="1800"/>
              <a:t>… a další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1800"/>
          </a:p>
          <a:p>
            <a:pPr marL="72000" indent="0">
              <a:lnSpc>
                <a:spcPct val="150000"/>
              </a:lnSpc>
              <a:buNone/>
            </a:pPr>
            <a:endParaRPr lang="cs-CZ" sz="1800"/>
          </a:p>
          <a:p>
            <a:pPr algn="ctr">
              <a:lnSpc>
                <a:spcPct val="15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/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9931" y="839284"/>
            <a:ext cx="10752138" cy="585153"/>
          </a:xfrm>
        </p:spPr>
        <p:txBody>
          <a:bodyPr/>
          <a:lstStyle/>
          <a:p>
            <a:r>
              <a:rPr lang="cs-CZ" sz="4400"/>
              <a:t>Partnerské</a:t>
            </a:r>
            <a:r>
              <a:rPr lang="cs-CZ" sz="3200"/>
              <a:t> </a:t>
            </a:r>
            <a:r>
              <a:rPr lang="cs-CZ" sz="4400">
                <a:latin typeface="+mj-lt"/>
              </a:rPr>
              <a:t>univerzity</a:t>
            </a:r>
            <a:endParaRPr lang="cs-CZ" sz="4400" b="1">
              <a:latin typeface="+mj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sp>
        <p:nvSpPr>
          <p:cNvPr id="22" name="Zástupný symbol pro obsah 8">
            <a:extLst>
              <a:ext uri="{FF2B5EF4-FFF2-40B4-BE49-F238E27FC236}">
                <a16:creationId xmlns:a16="http://schemas.microsoft.com/office/drawing/2014/main" id="{A7A35285-0F4C-4A8B-8872-10606DCE84AC}"/>
              </a:ext>
            </a:extLst>
          </p:cNvPr>
          <p:cNvSpPr txBox="1">
            <a:spLocks/>
          </p:cNvSpPr>
          <p:nvPr/>
        </p:nvSpPr>
        <p:spPr>
          <a:xfrm>
            <a:off x="719931" y="1436082"/>
            <a:ext cx="4192311" cy="480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1800" kern="0"/>
              <a:t>Více než 30 partnerských univerzit</a:t>
            </a:r>
          </a:p>
          <a:p>
            <a:pPr marL="7200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sz="2000" kern="0"/>
          </a:p>
          <a:p>
            <a:pPr marL="7200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sz="2000" kern="0"/>
          </a:p>
          <a:p>
            <a:pPr algn="ctr">
              <a:lnSpc>
                <a:spcPct val="15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 kern="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 kern="0"/>
          </a:p>
          <a:p>
            <a:endParaRPr lang="cs-CZ" sz="2000" kern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A19E10-993C-4F48-80E5-35C47EFF6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76" y="1516536"/>
            <a:ext cx="4995439" cy="3746579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5E63E522-FC01-4F46-A66E-F8F68F1D61A7}"/>
              </a:ext>
            </a:extLst>
          </p:cNvPr>
          <p:cNvSpPr txBox="1"/>
          <p:nvPr/>
        </p:nvSpPr>
        <p:spPr>
          <a:xfrm>
            <a:off x="6402881" y="5405291"/>
            <a:ext cx="4474238" cy="480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cs-CZ" sz="1400">
                <a:latin typeface="+mj-lt"/>
              </a:rPr>
              <a:t>Lukáš V. a Viktor Š. – Studijní pobyt v Chile </a:t>
            </a:r>
            <a:endParaRPr lang="en-US" sz="1400">
              <a:latin typeface="+mj-lt"/>
            </a:endParaRP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Neue Haas Unica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3670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67000" y="1766437"/>
            <a:ext cx="4874102" cy="2673825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cs-CZ" sz="1800"/>
              <a:t>Pár týdnů až celý rok</a:t>
            </a:r>
          </a:p>
          <a:p>
            <a:pPr lvl="1">
              <a:lnSpc>
                <a:spcPct val="150000"/>
              </a:lnSpc>
            </a:pPr>
            <a:r>
              <a:rPr lang="cs-CZ" sz="1800"/>
              <a:t>Uznání za kredity</a:t>
            </a:r>
          </a:p>
          <a:p>
            <a:pPr lvl="1">
              <a:lnSpc>
                <a:spcPct val="150000"/>
              </a:lnSpc>
            </a:pPr>
            <a:r>
              <a:rPr lang="cs-CZ" sz="1800"/>
              <a:t>Trenér ve </a:t>
            </a:r>
            <a:r>
              <a:rPr lang="cs-CZ" sz="1800" err="1"/>
              <a:t>fitku</a:t>
            </a:r>
            <a:r>
              <a:rPr lang="cs-CZ" sz="1800"/>
              <a:t>, animátor v hotelu, lektor dětských táborů, fyzioterapeut ve sportovních klubech, klubový masér, asistent hlavního trenéra…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/>
          </a:p>
          <a:p>
            <a:pPr algn="ctr">
              <a:lnSpc>
                <a:spcPct val="100000"/>
              </a:lnSpc>
              <a:spcBef>
                <a:spcPts val="1400"/>
              </a:spcBef>
              <a:buFont typeface="Wingdings 3" pitchFamily="18" charset="2"/>
              <a:buNone/>
            </a:pPr>
            <a:endParaRPr lang="cs-CZ" sz="2000">
              <a:cs typeface="Arial" pitchFamily="34" charset="0"/>
            </a:endParaRPr>
          </a:p>
          <a:p>
            <a:pPr algn="ctr">
              <a:buFont typeface="Wingdings 3" pitchFamily="18" charset="2"/>
              <a:buNone/>
            </a:pPr>
            <a:endParaRPr lang="cs-CZ" sz="2000" b="1"/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38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5962" y="874644"/>
            <a:ext cx="10752138" cy="260419"/>
          </a:xfrm>
        </p:spPr>
        <p:txBody>
          <a:bodyPr/>
          <a:lstStyle/>
          <a:p>
            <a:r>
              <a:rPr lang="cs-CZ" sz="4400">
                <a:latin typeface="+mj-lt"/>
              </a:rPr>
              <a:t>Pracovní</a:t>
            </a:r>
            <a:r>
              <a:rPr lang="cs-CZ" sz="3200"/>
              <a:t> </a:t>
            </a:r>
            <a:r>
              <a:rPr lang="cs-CZ" sz="4400">
                <a:latin typeface="+mj-lt"/>
              </a:rPr>
              <a:t>pobyty &amp; stáže</a:t>
            </a:r>
            <a:endParaRPr lang="cs-CZ" sz="4400" b="1">
              <a:latin typeface="+mj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D6980F42-CB7C-4B39-BA25-82E2F097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85860" y="1556643"/>
            <a:ext cx="4990178" cy="369056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2B81C343-9BD0-4531-A9F1-46FA1A8CF217}"/>
              </a:ext>
            </a:extLst>
          </p:cNvPr>
          <p:cNvSpPr txBox="1"/>
          <p:nvPr/>
        </p:nvSpPr>
        <p:spPr>
          <a:xfrm>
            <a:off x="6379535" y="5397685"/>
            <a:ext cx="5209953" cy="488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400" err="1">
                <a:latin typeface="+mj-lt"/>
              </a:rPr>
              <a:t>Jonáš</a:t>
            </a:r>
            <a:r>
              <a:rPr lang="en-US" sz="1400">
                <a:latin typeface="+mj-lt"/>
              </a:rPr>
              <a:t> </a:t>
            </a:r>
            <a:r>
              <a:rPr lang="cs-CZ" sz="1400">
                <a:latin typeface="+mj-lt"/>
              </a:rPr>
              <a:t>S.</a:t>
            </a:r>
            <a:r>
              <a:rPr lang="en-US" sz="1400">
                <a:latin typeface="+mj-lt"/>
              </a:rPr>
              <a:t> - </a:t>
            </a:r>
            <a:r>
              <a:rPr lang="en-US" sz="1400" err="1">
                <a:latin typeface="+mj-lt"/>
              </a:rPr>
              <a:t>fyzioterapeutická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stáž</a:t>
            </a:r>
            <a:r>
              <a:rPr lang="en-US" sz="1400">
                <a:latin typeface="+mj-lt"/>
              </a:rPr>
              <a:t>, </a:t>
            </a:r>
            <a:r>
              <a:rPr lang="en-US" sz="1400" err="1">
                <a:latin typeface="+mj-lt"/>
              </a:rPr>
              <a:t>Srí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lanka</a:t>
            </a:r>
            <a:endParaRPr lang="en-US" sz="1400">
              <a:latin typeface="+mj-lt"/>
            </a:endParaRPr>
          </a:p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Neue Haas Unica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831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10021"/>
            <a:ext cx="6895157" cy="10335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1800">
                <a:latin typeface="+mj-lt"/>
              </a:rPr>
              <a:t>Speciální edukace bezpečnostních složek</a:t>
            </a:r>
          </a:p>
          <a:p>
            <a:pPr>
              <a:lnSpc>
                <a:spcPct val="150000"/>
              </a:lnSpc>
            </a:pPr>
            <a:r>
              <a:rPr lang="cs-CZ" sz="1800">
                <a:latin typeface="+mj-lt"/>
                <a:cs typeface="Arial" pitchFamily="34" charset="0"/>
              </a:rPr>
              <a:t>1 semestr na University </a:t>
            </a:r>
            <a:r>
              <a:rPr lang="cs-CZ" sz="1800" err="1">
                <a:latin typeface="+mj-lt"/>
                <a:cs typeface="Arial" pitchFamily="34" charset="0"/>
              </a:rPr>
              <a:t>College</a:t>
            </a:r>
            <a:r>
              <a:rPr lang="cs-CZ" sz="1800">
                <a:latin typeface="+mj-lt"/>
                <a:cs typeface="Arial" pitchFamily="34" charset="0"/>
              </a:rPr>
              <a:t> </a:t>
            </a:r>
            <a:r>
              <a:rPr lang="cs-CZ" sz="1800" err="1">
                <a:latin typeface="+mj-lt"/>
                <a:cs typeface="Arial" pitchFamily="34" charset="0"/>
              </a:rPr>
              <a:t>of</a:t>
            </a:r>
            <a:r>
              <a:rPr lang="cs-CZ" sz="1800">
                <a:latin typeface="+mj-lt"/>
                <a:cs typeface="Arial" pitchFamily="34" charset="0"/>
              </a:rPr>
              <a:t> </a:t>
            </a:r>
            <a:r>
              <a:rPr lang="cs-CZ" sz="1800" err="1">
                <a:latin typeface="+mj-lt"/>
                <a:cs typeface="Arial" pitchFamily="34" charset="0"/>
              </a:rPr>
              <a:t>Southeast</a:t>
            </a:r>
            <a:r>
              <a:rPr lang="cs-CZ" sz="1800">
                <a:latin typeface="+mj-lt"/>
                <a:cs typeface="Arial" pitchFamily="34" charset="0"/>
              </a:rPr>
              <a:t> </a:t>
            </a:r>
            <a:r>
              <a:rPr lang="cs-CZ" sz="1800" err="1">
                <a:latin typeface="+mj-lt"/>
                <a:cs typeface="Arial" pitchFamily="34" charset="0"/>
              </a:rPr>
              <a:t>Norway</a:t>
            </a:r>
            <a:r>
              <a:rPr lang="cs-CZ" sz="1800">
                <a:latin typeface="+mj-lt"/>
                <a:cs typeface="Arial" pitchFamily="34" charset="0"/>
              </a:rPr>
              <a:t>, Norsko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39</a:t>
            </a:fld>
            <a:endParaRPr lang="cs-CZ" alt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679450" y="879834"/>
            <a:ext cx="10793750" cy="255229"/>
          </a:xfrm>
        </p:spPr>
        <p:txBody>
          <a:bodyPr/>
          <a:lstStyle/>
          <a:p>
            <a:r>
              <a:rPr lang="cs-CZ" sz="4400"/>
              <a:t>Bc. Eva Schmiedová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666420"/>
            <a:ext cx="10996350" cy="468644"/>
          </a:xfrm>
        </p:spPr>
        <p:txBody>
          <a:bodyPr>
            <a:normAutofit fontScale="90000"/>
          </a:bodyPr>
          <a:lstStyle/>
          <a:p>
            <a:pPr marL="0" lvl="0" indent="0" algn="l" fontAlgn="auto">
              <a:spcAft>
                <a:spcPts val="0"/>
              </a:spcAft>
              <a:buClr>
                <a:srgbClr val="3891A7"/>
              </a:buClr>
              <a:buSzPct val="85000"/>
              <a:buNone/>
            </a:pPr>
            <a:br>
              <a:rPr lang="cs-CZ" sz="2800" u="sng">
                <a:solidFill>
                  <a:srgbClr val="FF0000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1026" name="Picture 2" descr="https://cdn.muni.cz/media/3239869/_2280871.jpg">
            <a:extLst>
              <a:ext uri="{FF2B5EF4-FFF2-40B4-BE49-F238E27FC236}">
                <a16:creationId xmlns:a16="http://schemas.microsoft.com/office/drawing/2014/main" id="{0BFBEDE0-3F8F-4AAA-933F-961861BC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70" y="3083088"/>
            <a:ext cx="4467630" cy="251304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muni.cz/media/3239875/dsc_3867.jpg">
            <a:extLst>
              <a:ext uri="{FF2B5EF4-FFF2-40B4-BE49-F238E27FC236}">
                <a16:creationId xmlns:a16="http://schemas.microsoft.com/office/drawing/2014/main" id="{8F866113-A56C-4D00-8805-48CC3E5C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00" y="3083088"/>
            <a:ext cx="3764909" cy="251304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muni.cz/media/3239867/_2260643.jpg">
            <a:extLst>
              <a:ext uri="{FF2B5EF4-FFF2-40B4-BE49-F238E27FC236}">
                <a16:creationId xmlns:a16="http://schemas.microsoft.com/office/drawing/2014/main" id="{DFB760DF-D98F-4B96-980E-57097D9F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13" y="3813276"/>
            <a:ext cx="4224642" cy="2376361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C97F810-426B-4004-9901-B3FA44A32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00" y="523510"/>
            <a:ext cx="2036190" cy="20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8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20000" y="1400194"/>
            <a:ext cx="10753200" cy="4431806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2000" b="1"/>
              <a:t>Významná data: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2000"/>
              <a:t>1919 založil T. G. Masaryk</a:t>
            </a:r>
            <a:br>
              <a:rPr lang="cs-CZ" sz="2000"/>
            </a:br>
            <a:r>
              <a:rPr lang="cs-CZ" sz="2000"/>
              <a:t>2019 oslavy 100 let od založení MU</a:t>
            </a:r>
            <a:br>
              <a:rPr lang="cs-CZ" sz="2000"/>
            </a:br>
            <a:r>
              <a:rPr lang="cs-CZ" sz="2000"/>
              <a:t>2019 rektor. prof. MUDr. Martin Bareš, Ph.D.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2000"/>
          </a:p>
          <a:p>
            <a:pPr marL="72000" indent="0">
              <a:lnSpc>
                <a:spcPct val="150000"/>
              </a:lnSpc>
              <a:buNone/>
            </a:pPr>
            <a:r>
              <a:rPr lang="cs-CZ" sz="2000">
                <a:solidFill>
                  <a:srgbClr val="0000DC"/>
                </a:solidFill>
              </a:rPr>
              <a:t>Poslání MU: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1600"/>
              <a:t>Posláním Masarykovy univerzity je přispívat svou vědeckou činností, 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1600"/>
              <a:t>vzděláváním studentů a společenským působením ke kvalitnímu 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1600"/>
              <a:t>a zdravému životu všech generací a ke svobodné, soudržné </a:t>
            </a:r>
          </a:p>
          <a:p>
            <a:pPr marL="72000" indent="0">
              <a:lnSpc>
                <a:spcPct val="150000"/>
              </a:lnSpc>
              <a:buNone/>
            </a:pPr>
            <a:r>
              <a:rPr lang="cs-CZ" sz="1600"/>
              <a:t>a bezpečné společnosti.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2000"/>
          </a:p>
          <a:p>
            <a:pPr marL="72000" indent="0">
              <a:lnSpc>
                <a:spcPct val="150000"/>
              </a:lnSpc>
              <a:buNone/>
            </a:pPr>
            <a:br>
              <a:rPr lang="cs-CZ" sz="1600"/>
            </a:br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9931" y="906449"/>
            <a:ext cx="10752138" cy="326908"/>
          </a:xfrm>
        </p:spPr>
        <p:txBody>
          <a:bodyPr/>
          <a:lstStyle/>
          <a:p>
            <a:r>
              <a:rPr lang="cs-CZ" sz="4400">
                <a:latin typeface="+mj-lt"/>
              </a:rPr>
              <a:t>Masarykova univerzita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10" name="Obrázek 9" descr="MU n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6925" y="137434"/>
            <a:ext cx="4031173" cy="26802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7" t="26792"/>
          <a:stretch/>
        </p:blipFill>
        <p:spPr>
          <a:xfrm>
            <a:off x="7436925" y="2968613"/>
            <a:ext cx="4031173" cy="31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1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6425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br>
              <a:rPr lang="cs-CZ"/>
            </a:br>
            <a:r>
              <a:rPr lang="cs-CZ"/>
              <a:t>Studentský spolek FUKS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1354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1948872"/>
            <a:ext cx="11361600" cy="407939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br>
              <a:rPr lang="cs-CZ" sz="2000"/>
            </a:br>
            <a:r>
              <a:rPr lang="cs-CZ"/>
              <a:t>	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9E35A9-8DAB-42E0-AFF3-ABA785D09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17" y="918967"/>
            <a:ext cx="6550165" cy="5020066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5350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2400"/>
              <a:t>Studentský spolek se záštitou a spoluprací </a:t>
            </a:r>
            <a:r>
              <a:rPr lang="cs-CZ" sz="2400" err="1"/>
              <a:t>FSpS</a:t>
            </a:r>
            <a:endParaRPr lang="cs-CZ" sz="2400"/>
          </a:p>
          <a:p>
            <a:pPr>
              <a:lnSpc>
                <a:spcPct val="150000"/>
              </a:lnSpc>
            </a:pPr>
            <a:r>
              <a:rPr lang="cs-CZ" sz="2400"/>
              <a:t>Tvorba, management a organizace kompetitivního sportovního vyžití </a:t>
            </a:r>
          </a:p>
          <a:p>
            <a:pPr>
              <a:lnSpc>
                <a:spcPct val="150000"/>
              </a:lnSpc>
            </a:pPr>
            <a:r>
              <a:rPr lang="cs-CZ" sz="2400"/>
              <a:t>Iniciace studentských společenských akcí</a:t>
            </a:r>
          </a:p>
          <a:p>
            <a:pPr>
              <a:lnSpc>
                <a:spcPct val="150000"/>
              </a:lnSpc>
            </a:pPr>
            <a:r>
              <a:rPr lang="cs-CZ" sz="2400"/>
              <a:t>Platforma pro budování kontaktů na fakultě, univerzitě i mimo ni</a:t>
            </a:r>
          </a:p>
          <a:p>
            <a:pPr>
              <a:lnSpc>
                <a:spcPct val="150000"/>
              </a:lnSpc>
            </a:pPr>
            <a:endParaRPr lang="cs-CZ" sz="2400"/>
          </a:p>
          <a:p>
            <a:pPr>
              <a:lnSpc>
                <a:spcPct val="150000"/>
              </a:lnSpc>
            </a:pPr>
            <a:endParaRPr lang="cs-CZ" sz="2400"/>
          </a:p>
          <a:p>
            <a:pPr>
              <a:lnSpc>
                <a:spcPct val="150000"/>
              </a:lnSpc>
            </a:pPr>
            <a:endParaRPr lang="cs-CZ" sz="2400"/>
          </a:p>
          <a:p>
            <a:pPr>
              <a:lnSpc>
                <a:spcPct val="150000"/>
              </a:lnSpc>
            </a:pPr>
            <a:endParaRPr lang="cs-CZ" sz="2800"/>
          </a:p>
          <a:p>
            <a:pPr>
              <a:lnSpc>
                <a:spcPct val="150000"/>
              </a:lnSpc>
            </a:pPr>
            <a:endParaRPr lang="cs-CZ" sz="2800"/>
          </a:p>
          <a:p>
            <a:pPr>
              <a:lnSpc>
                <a:spcPct val="150000"/>
              </a:lnSpc>
            </a:pPr>
            <a:endParaRPr lang="cs-CZ" sz="2800"/>
          </a:p>
          <a:p>
            <a:pPr>
              <a:lnSpc>
                <a:spcPct val="150000"/>
              </a:lnSpc>
            </a:pPr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20725" y="898498"/>
            <a:ext cx="10752138" cy="236565"/>
          </a:xfrm>
        </p:spPr>
        <p:txBody>
          <a:bodyPr/>
          <a:lstStyle/>
          <a:p>
            <a:r>
              <a:rPr lang="cs-CZ" sz="4400">
                <a:latin typeface="+mj-lt"/>
              </a:rPr>
              <a:t>Přehled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614313-1FA8-4A11-ADB1-889A34D23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0" y="491682"/>
            <a:ext cx="1890440" cy="174813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421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872000"/>
            <a:ext cx="10753200" cy="396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/>
              <a:t>Zkušenosti!</a:t>
            </a:r>
          </a:p>
          <a:p>
            <a:pPr>
              <a:lnSpc>
                <a:spcPct val="150000"/>
              </a:lnSpc>
            </a:pPr>
            <a:r>
              <a:rPr lang="cs-CZ" sz="2400"/>
              <a:t>Management, networking, organizační dovednosti, marketing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2400"/>
          </a:p>
          <a:p>
            <a:pPr marL="72000" indent="0">
              <a:lnSpc>
                <a:spcPct val="150000"/>
              </a:lnSpc>
              <a:buNone/>
            </a:pPr>
            <a:r>
              <a:rPr lang="cs-CZ" sz="2400"/>
              <a:t>V rámci sportovních událostí</a:t>
            </a:r>
          </a:p>
          <a:p>
            <a:pPr lvl="1">
              <a:lnSpc>
                <a:spcPct val="150000"/>
              </a:lnSpc>
            </a:pPr>
            <a:r>
              <a:rPr lang="cs-CZ" sz="2400"/>
              <a:t>Trenéři, </a:t>
            </a:r>
            <a:r>
              <a:rPr lang="cs-CZ" sz="2400" err="1"/>
              <a:t>asak</a:t>
            </a:r>
            <a:r>
              <a:rPr lang="cs-CZ" sz="2400"/>
              <a:t>, management</a:t>
            </a:r>
          </a:p>
          <a:p>
            <a:pPr lvl="1">
              <a:lnSpc>
                <a:spcPct val="150000"/>
              </a:lnSpc>
            </a:pPr>
            <a:r>
              <a:rPr lang="cs-CZ" sz="2400"/>
              <a:t>Fyzioterapeuti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679450" y="882596"/>
            <a:ext cx="10793413" cy="252467"/>
          </a:xfrm>
        </p:spPr>
        <p:txBody>
          <a:bodyPr/>
          <a:lstStyle/>
          <a:p>
            <a:r>
              <a:rPr lang="cs-CZ" sz="4400">
                <a:latin typeface="+mj-lt"/>
              </a:rPr>
              <a:t>Praxe ve FUKS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fontAlgn="auto">
              <a:spcAft>
                <a:spcPts val="0"/>
              </a:spcAft>
              <a:buClr>
                <a:srgbClr val="3891A7"/>
              </a:buClr>
              <a:buSzPct val="85000"/>
              <a:buNone/>
            </a:pPr>
            <a:br>
              <a:rPr lang="cs-CZ" sz="2800" u="sng">
                <a:solidFill>
                  <a:srgbClr val="FF0000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906D26-236E-4D2F-A735-450984FB7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0" y="491682"/>
            <a:ext cx="1890440" cy="174813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0180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2400"/>
              <a:t>Vytvoření kontinuální tradice spolku</a:t>
            </a:r>
          </a:p>
          <a:p>
            <a:pPr>
              <a:lnSpc>
                <a:spcPct val="150000"/>
              </a:lnSpc>
            </a:pPr>
            <a:r>
              <a:rPr lang="cs-CZ" sz="2400"/>
              <a:t>Propojení studentského a pedagogického prostředí</a:t>
            </a:r>
          </a:p>
          <a:p>
            <a:pPr>
              <a:lnSpc>
                <a:spcPct val="150000"/>
              </a:lnSpc>
            </a:pPr>
            <a:r>
              <a:rPr lang="cs-CZ" sz="2400"/>
              <a:t>Praxe při práci ve spolku jako velký benefit do životopisu</a:t>
            </a:r>
          </a:p>
          <a:p>
            <a:pPr>
              <a:lnSpc>
                <a:spcPct val="150000"/>
              </a:lnSpc>
            </a:pPr>
            <a:r>
              <a:rPr lang="cs-CZ" sz="2400"/>
              <a:t>Propojení jednotlivých fakult MU skrze sportovní turnaje a události</a:t>
            </a:r>
          </a:p>
          <a:p>
            <a:pPr>
              <a:lnSpc>
                <a:spcPct val="150000"/>
              </a:lnSpc>
            </a:pPr>
            <a:r>
              <a:rPr lang="cs-CZ" sz="2400"/>
              <a:t>Založení univerzitní ligy ve vybraných sportech</a:t>
            </a:r>
          </a:p>
          <a:p>
            <a:pPr>
              <a:lnSpc>
                <a:spcPct val="150000"/>
              </a:lnSpc>
            </a:pPr>
            <a:r>
              <a:rPr lang="cs-CZ" sz="2400"/>
              <a:t>S možným přesahem spolupráce s dalšími univerzitami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679450" y="906450"/>
            <a:ext cx="10793413" cy="228613"/>
          </a:xfrm>
        </p:spPr>
        <p:txBody>
          <a:bodyPr/>
          <a:lstStyle/>
          <a:p>
            <a:r>
              <a:rPr lang="cs-CZ" sz="4400">
                <a:latin typeface="+mj-lt"/>
              </a:rPr>
              <a:t>Vize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l" fontAlgn="auto">
              <a:spcAft>
                <a:spcPts val="0"/>
              </a:spcAft>
              <a:buClr>
                <a:srgbClr val="3891A7"/>
              </a:buClr>
              <a:buSzPct val="85000"/>
              <a:buNone/>
            </a:pPr>
            <a:br>
              <a:rPr lang="cs-CZ" sz="2800" u="sng">
                <a:solidFill>
                  <a:srgbClr val="FF0000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906D26-236E-4D2F-A735-450984FB7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0" y="491682"/>
            <a:ext cx="1890440" cy="174813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423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40231D-5954-4341-814D-32BA8A2D1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B4B761-E45B-44D0-A091-282678D5D1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74C530-BB96-4E92-B780-A0BDA1D75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Praktická přijímací zkouška</a:t>
            </a:r>
            <a:br>
              <a:rPr lang="cs-CZ"/>
            </a:br>
            <a:r>
              <a:rPr lang="cs-CZ"/>
              <a:t>Bc. studium </a:t>
            </a:r>
            <a:br>
              <a:rPr lang="cs-CZ"/>
            </a:br>
            <a:br>
              <a:rPr lang="cs-CZ"/>
            </a:br>
            <a:r>
              <a:rPr lang="cs-CZ"/>
              <a:t>Termín: </a:t>
            </a:r>
            <a:r>
              <a:rPr lang="cs-CZ" sz="3600" b="1">
                <a:cs typeface="Arial" pitchFamily="34" charset="0"/>
              </a:rPr>
              <a:t>13.</a:t>
            </a:r>
            <a:r>
              <a:rPr lang="cs-CZ" sz="3600" b="1"/>
              <a:t> – 14. 5. 2023</a:t>
            </a:r>
            <a:br>
              <a:rPr lang="cs-CZ"/>
            </a:b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682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E9C0A65-622E-484D-A100-42C50D21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2019300"/>
            <a:ext cx="10793750" cy="381270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</a:pPr>
            <a:r>
              <a:rPr lang="cs-CZ"/>
              <a:t>BASKETBAL	</a:t>
            </a:r>
            <a:r>
              <a:rPr lang="cs-CZ">
                <a:solidFill>
                  <a:srgbClr val="0000D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Praktická zkouška: Basketbal - YouTube</a:t>
            </a:r>
            <a:endParaRPr lang="cs-CZ">
              <a:solidFill>
                <a:srgbClr val="0000DC"/>
              </a:solidFill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>
              <a:lnSpc>
                <a:spcPct val="150000"/>
              </a:lnSpc>
            </a:pPr>
            <a:r>
              <a:rPr lang="cs-CZ"/>
              <a:t>Běh 60 m – video </a:t>
            </a:r>
            <a:r>
              <a:rPr lang="cs-CZ">
                <a:solidFill>
                  <a:srgbClr val="0000DC"/>
                </a:solidFill>
              </a:rPr>
              <a:t>	</a:t>
            </a:r>
            <a:r>
              <a:rPr lang="cs-CZ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Praktická zkouška: Atletika - YouTube</a:t>
            </a:r>
            <a:endParaRPr lang="cs-CZ">
              <a:solidFill>
                <a:srgbClr val="0000DC"/>
              </a:solidFill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>
              <a:lnSpc>
                <a:spcPct val="150000"/>
              </a:lnSpc>
            </a:pPr>
            <a:r>
              <a:rPr lang="cs-CZ"/>
              <a:t>Plavání – video </a:t>
            </a:r>
            <a:r>
              <a:rPr lang="cs-CZ">
                <a:solidFill>
                  <a:srgbClr val="0000DC"/>
                </a:solidFill>
              </a:rPr>
              <a:t>	</a:t>
            </a:r>
            <a:r>
              <a:rPr lang="cs-CZ">
                <a:solidFill>
                  <a:srgbClr val="0000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Praktická zkouška: Plavání - YouTube</a:t>
            </a:r>
            <a:endParaRPr lang="cs-CZ">
              <a:solidFill>
                <a:srgbClr val="0000DC"/>
              </a:solidFill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>
              <a:lnSpc>
                <a:spcPct val="150000"/>
              </a:lnSpc>
            </a:pPr>
            <a:r>
              <a:rPr lang="cs-CZ"/>
              <a:t>Gymnastika </a:t>
            </a:r>
            <a:r>
              <a:rPr lang="cs-CZ">
                <a:solidFill>
                  <a:srgbClr val="0000DC"/>
                </a:solidFill>
              </a:rPr>
              <a:t>	</a:t>
            </a:r>
            <a:r>
              <a:rPr lang="cs-CZ">
                <a:solidFill>
                  <a:srgbClr val="0000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Praktická zkouška: Gymnastika - sestava muži, sestava ženy - YouTube</a:t>
            </a:r>
            <a:endParaRPr lang="cs-CZ">
              <a:solidFill>
                <a:srgbClr val="0000DC"/>
              </a:solidFill>
              <a:cs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>
              <a:lnSpc>
                <a:spcPct val="150000"/>
              </a:lnSpc>
            </a:pPr>
            <a:r>
              <a:rPr lang="cs-CZ" err="1"/>
              <a:t>Jacíkův</a:t>
            </a:r>
            <a:r>
              <a:rPr lang="cs-CZ"/>
              <a:t> test </a:t>
            </a:r>
            <a:r>
              <a:rPr lang="cs-CZ">
                <a:solidFill>
                  <a:srgbClr val="0000DC"/>
                </a:solidFill>
              </a:rPr>
              <a:t>	</a:t>
            </a:r>
            <a:r>
              <a:rPr lang="cs-CZ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Praktická přijímací zkouška FSpS - YouTube</a:t>
            </a:r>
            <a:endParaRPr lang="cs-CZ">
              <a:solidFill>
                <a:srgbClr val="0000DC"/>
              </a:solidFill>
              <a:cs typeface="Arial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/>
            <a:endParaRPr lang="cs-CZ">
              <a:cs typeface="Arial"/>
            </a:endParaRPr>
          </a:p>
          <a:p>
            <a:pPr marL="251460" indent="-179705"/>
            <a:r>
              <a:rPr lang="cs-CZ"/>
              <a:t>Veškeré informace a odkazy na přijímací zkoušky</a:t>
            </a:r>
            <a:endParaRPr lang="cs-CZ">
              <a:cs typeface="Arial"/>
            </a:endParaRPr>
          </a:p>
          <a:p>
            <a:pPr marL="251460" indent="-179705"/>
            <a:endParaRPr lang="cs-CZ">
              <a:cs typeface="Arial"/>
            </a:endParaRPr>
          </a:p>
          <a:p>
            <a:pPr marL="251460" indent="-179705"/>
            <a:r>
              <a:rPr lang="cs-CZ"/>
              <a:t>WEB </a:t>
            </a:r>
            <a:r>
              <a:rPr lang="cs-CZ">
                <a:solidFill>
                  <a:srgbClr val="0000DC"/>
                </a:solidFill>
              </a:rPr>
              <a:t>	</a:t>
            </a:r>
            <a:r>
              <a:rPr lang="cs-CZ">
                <a:solidFill>
                  <a:srgbClr val="0000D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Informace o Bc. studiu | Fakulta sportovních studií Masarykovy univerzity | MUNI SPORT</a:t>
            </a:r>
            <a:endParaRPr lang="cs-CZ">
              <a:solidFill>
                <a:srgbClr val="0000DC"/>
              </a:solidFill>
              <a:cs typeface="Arial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/>
            <a:endParaRPr lang="cs-CZ">
              <a:cs typeface="Arial"/>
            </a:endParaRPr>
          </a:p>
          <a:p>
            <a:pPr marL="251460" indent="-179705"/>
            <a:r>
              <a:rPr lang="cs-CZ"/>
              <a:t>YT </a:t>
            </a:r>
            <a:r>
              <a:rPr lang="cs-CZ">
                <a:solidFill>
                  <a:srgbClr val="0000DC"/>
                </a:solidFill>
              </a:rPr>
              <a:t>	 </a:t>
            </a:r>
            <a:r>
              <a:rPr lang="cs-CZ">
                <a:solidFill>
                  <a:srgbClr val="0000D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Praktická přijímací zkouška FSpS - YouTube</a:t>
            </a:r>
            <a:endParaRPr lang="cs-CZ">
              <a:solidFill>
                <a:srgbClr val="0000DC"/>
              </a:solidFill>
              <a:cs typeface="Arial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71040-F847-4AC1-82A1-DE6F98A0C2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70C89F-DF43-463C-BA91-81B179D47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65B0626-2C59-4ED5-890A-FA7805FFF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Ukázka jednotlivých sportů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702A2CA-2A9D-4A95-908E-4AE69BF7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720000"/>
            <a:ext cx="10793750" cy="451576"/>
          </a:xfrm>
        </p:spPr>
        <p:txBody>
          <a:bodyPr>
            <a:normAutofit fontScale="90000"/>
          </a:bodyPr>
          <a:lstStyle/>
          <a:p>
            <a:r>
              <a:rPr lang="cs-CZ" sz="4900" b="0"/>
              <a:t>Praktické</a:t>
            </a:r>
            <a:r>
              <a:rPr lang="cs-CZ" b="0"/>
              <a:t> </a:t>
            </a:r>
            <a:r>
              <a:rPr lang="cs-CZ" sz="4900" b="0"/>
              <a:t>zkoušky</a:t>
            </a:r>
            <a:r>
              <a:rPr lang="cs-CZ" b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1358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49F719-E31C-4E2D-99AF-5420796F4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CCB06B-0216-48CD-A844-71781D3130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9A1AED-8993-40DD-8F3C-C0CAFA15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019300"/>
            <a:ext cx="10788650" cy="3800475"/>
          </a:xfrm>
        </p:spPr>
        <p:txBody>
          <a:bodyPr>
            <a:normAutofit/>
          </a:bodyPr>
          <a:lstStyle/>
          <a:p>
            <a:br>
              <a:rPr lang="cs-CZ" sz="6000"/>
            </a:br>
            <a:r>
              <a:rPr lang="cs-CZ" sz="6000"/>
              <a:t>OTÁZKY ?</a:t>
            </a:r>
            <a:br>
              <a:rPr lang="cs-CZ" sz="6000"/>
            </a:br>
            <a:br>
              <a:rPr lang="cs-CZ" sz="6000"/>
            </a:br>
            <a:br>
              <a:rPr lang="cs-CZ" sz="6000"/>
            </a:br>
            <a:r>
              <a:rPr lang="cs-CZ" sz="6000"/>
              <a:t>Rádi odpovíme…</a:t>
            </a:r>
          </a:p>
        </p:txBody>
      </p:sp>
    </p:spTree>
    <p:extLst>
      <p:ext uri="{BB962C8B-B14F-4D97-AF65-F5344CB8AC3E}">
        <p14:creationId xmlns:p14="http://schemas.microsoft.com/office/powerpoint/2010/main" val="51172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E9C0A65-622E-484D-A100-42C50D21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2019300"/>
            <a:ext cx="10793750" cy="381270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</a:pPr>
            <a:r>
              <a:rPr lang="cs-CZ" sz="2000">
                <a:ea typeface="+mn-lt"/>
                <a:cs typeface="+mn-lt"/>
              </a:rPr>
              <a:t>slido.com</a:t>
            </a: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ea typeface="+mn-lt"/>
                <a:cs typeface="+mn-lt"/>
              </a:rPr>
              <a:t>#3971116</a:t>
            </a: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solidFill>
                  <a:srgbClr val="0000DC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DOD (sli.do)</a:t>
            </a: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cs typeface="Arial"/>
              </a:rPr>
              <a:t>Ptát se lze do 29. ledna 2023, studijní oddělení zpracujeme FAQ a zveřejníme na web fakulty</a:t>
            </a:r>
          </a:p>
          <a:p>
            <a:pPr marL="251460" indent="-179705">
              <a:lnSpc>
                <a:spcPct val="150000"/>
              </a:lnSpc>
            </a:pPr>
            <a:endParaRPr lang="cs-CZ" sz="2000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endParaRPr lang="cs-CZ" sz="2000">
              <a:ea typeface="+mn-lt"/>
              <a:cs typeface="+mn-lt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2000">
                <a:ea typeface="+mn-lt"/>
                <a:cs typeface="+mn-lt"/>
              </a:rPr>
              <a:t>Odpovědi zveřejníme: </a:t>
            </a:r>
            <a:r>
              <a:rPr lang="cs-CZ" sz="2000" b="1">
                <a:solidFill>
                  <a:srgbClr val="0000DC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www.fsps.muni.cz/uchazeci</a:t>
            </a:r>
            <a:endParaRPr lang="cs-CZ" sz="2000" b="1">
              <a:solidFill>
                <a:srgbClr val="0000DC"/>
              </a:solidFill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>
              <a:lnSpc>
                <a:spcPct val="150000"/>
              </a:lnSpc>
            </a:pPr>
            <a:endParaRPr lang="cs-CZ" b="1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endParaRPr lang="cs-CZ">
              <a:cs typeface="Arial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71040-F847-4AC1-82A1-DE6F98A0C2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70C89F-DF43-463C-BA91-81B179D47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65B0626-2C59-4ED5-890A-FA7805FFF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/>
              <a:t>Ptejte se formou písemných dotazů na SLIDO.COM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702A2CA-2A9D-4A95-908E-4AE69BF7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720000"/>
            <a:ext cx="10793750" cy="451576"/>
          </a:xfrm>
        </p:spPr>
        <p:txBody>
          <a:bodyPr>
            <a:normAutofit fontScale="90000"/>
          </a:bodyPr>
          <a:lstStyle/>
          <a:p>
            <a:r>
              <a:rPr lang="cs-CZ" sz="4900" b="0"/>
              <a:t>Otázky a odpovědi</a:t>
            </a:r>
            <a:r>
              <a:rPr lang="cs-CZ" b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335481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34D25D-23DE-44BE-909E-4879477034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F0E26A-5F9F-4B86-BF59-554A40B88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FE0E5C-C0EA-41E1-A14C-8E49AD561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sz="4400"/>
            </a:br>
            <a:r>
              <a:rPr lang="cs-CZ" sz="4400"/>
              <a:t>Další program</a:t>
            </a:r>
          </a:p>
        </p:txBody>
      </p:sp>
    </p:spTree>
    <p:extLst>
      <p:ext uri="{BB962C8B-B14F-4D97-AF65-F5344CB8AC3E}">
        <p14:creationId xmlns:p14="http://schemas.microsoft.com/office/powerpoint/2010/main" val="47792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20000" y="1490472"/>
            <a:ext cx="10753200" cy="434152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sz="2000">
                <a:cs typeface="Arial" pitchFamily="34" charset="0"/>
              </a:rPr>
              <a:t>2. největší univerzita v ČR</a:t>
            </a:r>
          </a:p>
          <a:p>
            <a:pPr>
              <a:spcAft>
                <a:spcPts val="1200"/>
              </a:spcAft>
            </a:pPr>
            <a:r>
              <a:rPr lang="cs-CZ" sz="2000">
                <a:cs typeface="Arial" pitchFamily="34" charset="0"/>
              </a:rPr>
              <a:t>10 fakult, 32489 studentů, 6336 zaměstnanců, 6895 absolventů (v roce 2022)</a:t>
            </a:r>
          </a:p>
          <a:p>
            <a:pPr>
              <a:spcAft>
                <a:spcPts val="1200"/>
              </a:spcAft>
            </a:pPr>
            <a:r>
              <a:rPr lang="cs-CZ" sz="2000">
                <a:cs typeface="Arial" pitchFamily="34" charset="0"/>
              </a:rPr>
              <a:t>Kreditový systém ECTS </a:t>
            </a:r>
          </a:p>
          <a:p>
            <a:r>
              <a:rPr lang="cs-CZ" sz="2000">
                <a:cs typeface="Arial" pitchFamily="34" charset="0"/>
              </a:rPr>
              <a:t>Hodnoty MU: SVOBODA, ÚCTA, ZODPOVĚDNOST</a:t>
            </a:r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18800" y="919576"/>
            <a:ext cx="10752138" cy="252000"/>
          </a:xfrm>
        </p:spPr>
        <p:txBody>
          <a:bodyPr/>
          <a:lstStyle/>
          <a:p>
            <a:r>
              <a:rPr lang="cs-CZ" sz="4400">
                <a:latin typeface="+mj-lt"/>
              </a:rPr>
              <a:t>Masarykova</a:t>
            </a:r>
            <a:r>
              <a:rPr lang="cs-CZ" sz="3200"/>
              <a:t> </a:t>
            </a:r>
            <a:r>
              <a:rPr lang="cs-CZ" sz="4400">
                <a:latin typeface="+mj-lt"/>
              </a:rPr>
              <a:t>univerzita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8" y="3339414"/>
            <a:ext cx="5107592" cy="26905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93" y="3339414"/>
            <a:ext cx="4164125" cy="26574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20913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E9C0A65-622E-484D-A100-42C50D21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77033"/>
            <a:ext cx="10765490" cy="4549934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50000"/>
              </a:lnSpc>
              <a:buNone/>
            </a:pPr>
            <a:r>
              <a:rPr lang="cs-CZ" b="1"/>
              <a:t>PROHLÍDKY FAKULTY </a:t>
            </a:r>
            <a:r>
              <a:rPr lang="cs-CZ"/>
              <a:t>– sraz u recepce dle zaslaných harmonogramů – provádí studenti v tričkách fakult</a:t>
            </a:r>
          </a:p>
          <a:p>
            <a:pPr marL="251460" indent="-179705">
              <a:lnSpc>
                <a:spcPct val="150000"/>
              </a:lnSpc>
            </a:pPr>
            <a:r>
              <a:rPr lang="cs-CZ">
                <a:cs typeface="Arial"/>
              </a:rPr>
              <a:t>12, 12:15, 12:30, 12:45, 13:00, 13:15, (13:30 pro neregistrované)</a:t>
            </a:r>
          </a:p>
          <a:p>
            <a:pPr marL="251460" indent="-179705">
              <a:lnSpc>
                <a:spcPct val="150000"/>
              </a:lnSpc>
            </a:pPr>
            <a:endParaRPr lang="cs-CZ"/>
          </a:p>
          <a:p>
            <a:pPr marL="71755" indent="0">
              <a:lnSpc>
                <a:spcPct val="150000"/>
              </a:lnSpc>
              <a:buNone/>
            </a:pPr>
            <a:r>
              <a:rPr lang="cs-CZ" b="1"/>
              <a:t>KONZULTACE se zástupci studijních programů </a:t>
            </a:r>
            <a:endParaRPr lang="cs-CZ" b="1">
              <a:cs typeface="Arial"/>
            </a:endParaRPr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sz="1600" b="1">
                <a:cs typeface="Arial"/>
              </a:rPr>
              <a:t>Fyzioterapie (FYZI)                         učebna E34/203</a:t>
            </a:r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sz="1600" b="1">
                <a:cs typeface="Arial"/>
              </a:rPr>
              <a:t>Osobní a kondiční trenér (OKT)    učebna E34/203</a:t>
            </a:r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r>
              <a:rPr lang="cs-CZ" sz="1600" b="1">
                <a:cs typeface="Arial"/>
              </a:rPr>
              <a:t>Tělesná výchova a sport  (TVS)    vestibul E34 </a:t>
            </a:r>
            <a:r>
              <a:rPr lang="cs-CZ" sz="1600"/>
              <a:t>–</a:t>
            </a:r>
            <a:r>
              <a:rPr lang="cs-CZ" sz="1600" b="1">
                <a:cs typeface="Arial"/>
              </a:rPr>
              <a:t> 2NP (za poháry)</a:t>
            </a:r>
          </a:p>
          <a:p>
            <a:pPr marL="503555" lvl="1" indent="-179705">
              <a:lnSpc>
                <a:spcPct val="100000"/>
              </a:lnSpc>
            </a:pPr>
            <a:r>
              <a:rPr lang="cs-CZ" sz="1600" b="1"/>
              <a:t>sdružené studium</a:t>
            </a:r>
            <a:r>
              <a:rPr lang="cs-CZ" sz="1600"/>
              <a:t> s Pedagogickou fakultou </a:t>
            </a:r>
            <a:endParaRPr lang="cs-CZ" sz="16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600"/>
              <a:t>specializace </a:t>
            </a:r>
            <a:r>
              <a:rPr lang="cs-CZ" sz="1600" b="1"/>
              <a:t>Management sportu</a:t>
            </a:r>
            <a:r>
              <a:rPr lang="cs-CZ" sz="1600"/>
              <a:t> (MS) </a:t>
            </a:r>
            <a:endParaRPr lang="cs-CZ" sz="1600">
              <a:cs typeface="Arial"/>
            </a:endParaRPr>
          </a:p>
          <a:p>
            <a:pPr marL="323850" lvl="1" indent="0">
              <a:lnSpc>
                <a:spcPct val="100000"/>
              </a:lnSpc>
              <a:buNone/>
            </a:pPr>
            <a:r>
              <a:rPr lang="cs-CZ" sz="1600"/>
              <a:t>   ve spolupráci s ESF MU</a:t>
            </a:r>
            <a:endParaRPr lang="cs-CZ" sz="16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600"/>
              <a:t>specializace </a:t>
            </a:r>
            <a:r>
              <a:rPr lang="cs-CZ" sz="1600" b="1"/>
              <a:t>Regenerace a výživa ve sportu</a:t>
            </a:r>
            <a:r>
              <a:rPr lang="cs-CZ" sz="1600"/>
              <a:t> (RVS)</a:t>
            </a:r>
            <a:endParaRPr lang="cs-CZ" sz="16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600"/>
              <a:t>specializace </a:t>
            </a:r>
            <a:r>
              <a:rPr lang="cs-CZ" sz="1600" b="1"/>
              <a:t>Speciální edukace bezpečnostních složek</a:t>
            </a:r>
            <a:r>
              <a:rPr lang="cs-CZ" sz="1600"/>
              <a:t> (SEBS)</a:t>
            </a:r>
            <a:endParaRPr lang="cs-CZ" sz="1600">
              <a:cs typeface="Arial"/>
            </a:endParaRPr>
          </a:p>
          <a:p>
            <a:pPr marL="503555" lvl="1" indent="-179705">
              <a:lnSpc>
                <a:spcPct val="100000"/>
              </a:lnSpc>
            </a:pPr>
            <a:r>
              <a:rPr lang="cs-CZ" sz="1600"/>
              <a:t>specializace </a:t>
            </a:r>
            <a:r>
              <a:rPr lang="cs-CZ" sz="1600" b="1"/>
              <a:t>Trenérství </a:t>
            </a:r>
            <a:r>
              <a:rPr lang="cs-CZ" sz="1600"/>
              <a:t>(T)</a:t>
            </a:r>
            <a:endParaRPr lang="cs-CZ" sz="2400">
              <a:latin typeface="Arial" pitchFamily="34" charset="0"/>
              <a:cs typeface="Arial" pitchFamily="34" charset="0"/>
            </a:endParaRPr>
          </a:p>
          <a:p>
            <a:pPr marL="251460" indent="-179705">
              <a:lnSpc>
                <a:spcPct val="150000"/>
              </a:lnSpc>
              <a:spcAft>
                <a:spcPts val="600"/>
              </a:spcAft>
            </a:pPr>
            <a:endParaRPr lang="cs-CZ" sz="1600" b="1">
              <a:cs typeface="Arial" pitchFamily="34" charset="0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71040-F847-4AC1-82A1-DE6F98A0C2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70C89F-DF43-463C-BA91-81B179D47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702A2CA-2A9D-4A95-908E-4AE69BF7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10" y="720000"/>
            <a:ext cx="10805290" cy="415063"/>
          </a:xfrm>
        </p:spPr>
        <p:txBody>
          <a:bodyPr>
            <a:normAutofit fontScale="90000"/>
          </a:bodyPr>
          <a:lstStyle/>
          <a:p>
            <a:r>
              <a:rPr lang="cs-CZ" sz="4900" b="0"/>
              <a:t>Další</a:t>
            </a:r>
            <a:r>
              <a:rPr lang="cs-CZ" b="0"/>
              <a:t> </a:t>
            </a:r>
            <a:r>
              <a:rPr lang="cs-CZ" sz="4900" b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551191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4000" y="2607733"/>
            <a:ext cx="11361600" cy="17481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br>
              <a:rPr lang="cs-CZ"/>
            </a:br>
            <a:r>
              <a:rPr lang="cs-CZ" sz="4000"/>
              <a:t>Děkujeme za pozornost…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717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778000"/>
            <a:ext cx="10793750" cy="4054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sz="2000">
                <a:cs typeface="Arial" pitchFamily="34" charset="0"/>
              </a:rPr>
              <a:t>Rozsáhlý výukový a výzkumný areál</a:t>
            </a:r>
          </a:p>
          <a:p>
            <a:pPr>
              <a:spcAft>
                <a:spcPts val="1200"/>
              </a:spcAft>
            </a:pPr>
            <a:r>
              <a:rPr lang="cs-CZ" sz="2000">
                <a:cs typeface="Arial" pitchFamily="34" charset="0"/>
              </a:rPr>
              <a:t>90 000 m</a:t>
            </a:r>
            <a:r>
              <a:rPr lang="en-US" sz="2000">
                <a:cs typeface="Arial" pitchFamily="34" charset="0"/>
              </a:rPr>
              <a:t>²</a:t>
            </a:r>
            <a:r>
              <a:rPr lang="cs-CZ" sz="2000">
                <a:cs typeface="Arial" pitchFamily="34" charset="0"/>
              </a:rPr>
              <a:t> užitných ploch na 42 hektarech </a:t>
            </a:r>
          </a:p>
          <a:p>
            <a:pPr>
              <a:spcAft>
                <a:spcPts val="1200"/>
              </a:spcAft>
            </a:pPr>
            <a:r>
              <a:rPr lang="cs-CZ" sz="2000">
                <a:cs typeface="Arial" pitchFamily="34" charset="0"/>
              </a:rPr>
              <a:t>Kapacita 5 000 studentů a 1 000 vysokoškolských pedagogů, odborných a vědeckých pracovníků</a:t>
            </a:r>
          </a:p>
          <a:p>
            <a:pPr>
              <a:spcAft>
                <a:spcPts val="1200"/>
              </a:spcAft>
            </a:pPr>
            <a:r>
              <a:rPr lang="cs-CZ" sz="2000">
                <a:cs typeface="Arial" pitchFamily="34" charset="0"/>
              </a:rPr>
              <a:t>Poskytuje zázemí LF, části </a:t>
            </a:r>
            <a:r>
              <a:rPr lang="cs-CZ" sz="2000" err="1">
                <a:cs typeface="Arial" pitchFamily="34" charset="0"/>
              </a:rPr>
              <a:t>PřF</a:t>
            </a:r>
            <a:r>
              <a:rPr lang="cs-CZ" sz="2000">
                <a:cs typeface="Arial" pitchFamily="34" charset="0"/>
              </a:rPr>
              <a:t> a FSpS</a:t>
            </a:r>
          </a:p>
          <a:p>
            <a:pPr>
              <a:spcAft>
                <a:spcPts val="1200"/>
              </a:spcAft>
            </a:pPr>
            <a:endParaRPr lang="cs-CZ" sz="2000">
              <a:cs typeface="Arial" pitchFamily="34" charset="0"/>
            </a:endParaRPr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9113" y="914400"/>
            <a:ext cx="10793750" cy="834037"/>
          </a:xfrm>
        </p:spPr>
        <p:txBody>
          <a:bodyPr/>
          <a:lstStyle/>
          <a:p>
            <a:r>
              <a:rPr lang="cs-CZ" sz="4400">
                <a:latin typeface="+mj-lt"/>
              </a:rPr>
              <a:t>Univerzitní</a:t>
            </a:r>
            <a:r>
              <a:rPr lang="cs-CZ" sz="4400" b="1">
                <a:latin typeface="+mj-lt"/>
              </a:rPr>
              <a:t> </a:t>
            </a:r>
            <a:r>
              <a:rPr lang="cs-CZ" sz="4400">
                <a:latin typeface="+mj-lt"/>
              </a:rPr>
              <a:t>kampus</a:t>
            </a:r>
            <a:r>
              <a:rPr lang="cs-CZ" sz="4400" b="1">
                <a:latin typeface="+mj-lt"/>
              </a:rPr>
              <a:t> </a:t>
            </a:r>
            <a:r>
              <a:rPr lang="cs-CZ" sz="4400">
                <a:latin typeface="+mj-lt"/>
              </a:rPr>
              <a:t>Bohunice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88612"/>
            <a:ext cx="10753200" cy="451576"/>
          </a:xfrm>
        </p:spPr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45E8B0A-579A-4840-9F99-60AA9E5B7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99" y="3456398"/>
            <a:ext cx="5160101" cy="25736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3C3DE3B-67F9-4EEA-9BB4-0DA9D102E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3474720"/>
            <a:ext cx="5175250" cy="25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7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773238"/>
            <a:ext cx="10793750" cy="405876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/>
              <a:t>rozloha 3000 m2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/>
              <a:t>270 000 svazků </a:t>
            </a:r>
          </a:p>
          <a:p>
            <a:pPr>
              <a:lnSpc>
                <a:spcPct val="100000"/>
              </a:lnSpc>
            </a:pPr>
            <a:r>
              <a:rPr lang="cs-CZ" sz="2000"/>
              <a:t>560 studijních míst, z toho 120 vybaveno PC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720725" y="922352"/>
            <a:ext cx="10752138" cy="326003"/>
          </a:xfrm>
        </p:spPr>
        <p:txBody>
          <a:bodyPr/>
          <a:lstStyle/>
          <a:p>
            <a:r>
              <a:rPr lang="cs-CZ" sz="4400">
                <a:latin typeface="+mj-lt"/>
              </a:rPr>
              <a:t>Knihovna univerzitního kampusu</a:t>
            </a:r>
            <a:endParaRPr lang="cs-CZ" sz="4400" b="1">
              <a:latin typeface="+mj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2FD327-8F50-433D-8F5D-F454D1075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75" y="2629016"/>
            <a:ext cx="5104665" cy="34009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EADEBDE-E078-4D41-B1DB-7D34686C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3549368"/>
            <a:ext cx="5959475" cy="24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79450" y="1806311"/>
            <a:ext cx="10793750" cy="40256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/>
              <a:t>Odborné přednášky </a:t>
            </a:r>
          </a:p>
          <a:p>
            <a:pPr>
              <a:lnSpc>
                <a:spcPct val="100000"/>
              </a:lnSpc>
            </a:pPr>
            <a:r>
              <a:rPr lang="cs-CZ" sz="1800"/>
              <a:t>CAMPUS DAY</a:t>
            </a:r>
          </a:p>
          <a:p>
            <a:pPr>
              <a:lnSpc>
                <a:spcPct val="100000"/>
              </a:lnSpc>
            </a:pPr>
            <a:r>
              <a:rPr lang="cs-CZ" sz="1800"/>
              <a:t>POHYB PRO VŠECHNY</a:t>
            </a:r>
          </a:p>
          <a:p>
            <a:pPr>
              <a:lnSpc>
                <a:spcPct val="100000"/>
              </a:lnSpc>
            </a:pPr>
            <a:r>
              <a:rPr lang="cs-CZ" sz="1800"/>
              <a:t>OPEN SPORT FESTIVAL</a:t>
            </a:r>
          </a:p>
          <a:p>
            <a:pPr>
              <a:lnSpc>
                <a:spcPct val="100000"/>
              </a:lnSpc>
            </a:pPr>
            <a:r>
              <a:rPr lang="cs-CZ" sz="1800"/>
              <a:t>Noc vědců</a:t>
            </a:r>
          </a:p>
          <a:p>
            <a:pPr>
              <a:lnSpc>
                <a:spcPct val="100000"/>
              </a:lnSpc>
            </a:pPr>
            <a:r>
              <a:rPr lang="cs-CZ" sz="1800"/>
              <a:t>Grilování děkanů</a:t>
            </a:r>
          </a:p>
          <a:p>
            <a:pPr>
              <a:lnSpc>
                <a:spcPct val="100000"/>
              </a:lnSpc>
            </a:pPr>
            <a:r>
              <a:rPr lang="cs-CZ" sz="1800" err="1"/>
              <a:t>FSpS</a:t>
            </a:r>
            <a:r>
              <a:rPr lang="cs-CZ" sz="1800"/>
              <a:t> </a:t>
            </a:r>
            <a:r>
              <a:rPr lang="cs-CZ" sz="1800" err="1"/>
              <a:t>Games</a:t>
            </a:r>
            <a:r>
              <a:rPr lang="cs-CZ" sz="1800"/>
              <a:t>, Běh o pohár děkana</a:t>
            </a:r>
          </a:p>
          <a:p>
            <a:pPr>
              <a:lnSpc>
                <a:spcPct val="100000"/>
              </a:lnSpc>
            </a:pPr>
            <a:endParaRPr lang="cs-CZ" sz="1800"/>
          </a:p>
          <a:p>
            <a:pPr marL="0" indent="0">
              <a:lnSpc>
                <a:spcPct val="100000"/>
              </a:lnSpc>
              <a:buNone/>
            </a:pPr>
            <a:r>
              <a:rPr lang="cs-CZ" sz="1800" b="1"/>
              <a:t>Akce podpořené dobrovolníky z FSpS:</a:t>
            </a:r>
          </a:p>
          <a:p>
            <a:pPr marL="342900" indent="-342900">
              <a:lnSpc>
                <a:spcPct val="100000"/>
              </a:lnSpc>
            </a:pPr>
            <a:r>
              <a:rPr lang="cs-CZ" sz="1800"/>
              <a:t>EMIL OPEN</a:t>
            </a:r>
          </a:p>
          <a:p>
            <a:pPr marL="342900" indent="-342900">
              <a:lnSpc>
                <a:spcPct val="100000"/>
              </a:lnSpc>
            </a:pPr>
            <a:r>
              <a:rPr lang="cs-CZ" sz="1800"/>
              <a:t>Akademická mistrovství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/>
          </a:p>
          <a:p>
            <a:pPr marL="0" indent="0">
              <a:lnSpc>
                <a:spcPct val="100000"/>
              </a:lnSpc>
              <a:buNone/>
            </a:pPr>
            <a:r>
              <a:rPr lang="cs-CZ" sz="1800" b="1"/>
              <a:t>Akce organizované studentským spolkem FUKS</a:t>
            </a:r>
          </a:p>
          <a:p>
            <a:pPr marL="342900" indent="-342900">
              <a:lnSpc>
                <a:spcPct val="100000"/>
              </a:lnSpc>
            </a:pPr>
            <a:r>
              <a:rPr lang="cs-CZ" sz="1800"/>
              <a:t>Turnaj ve volejbalu a florbalu</a:t>
            </a:r>
          </a:p>
          <a:p>
            <a:pPr marL="342900" indent="-342900">
              <a:lnSpc>
                <a:spcPct val="100000"/>
              </a:lnSpc>
            </a:pPr>
            <a:r>
              <a:rPr lang="cs-CZ" sz="1800"/>
              <a:t>Kavárna splněných snů</a:t>
            </a:r>
          </a:p>
          <a:p>
            <a:endParaRPr lang="cs-CZ" sz="200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6AD0BD-6F73-4A9E-803E-DB583969D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DOD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3FF2B8-411E-49E6-80E0-C41638860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674687" y="923926"/>
            <a:ext cx="10793413" cy="323167"/>
          </a:xfrm>
        </p:spPr>
        <p:txBody>
          <a:bodyPr/>
          <a:lstStyle/>
          <a:p>
            <a:r>
              <a:rPr lang="cs-CZ" sz="3200"/>
              <a:t>Akce pořádané na </a:t>
            </a:r>
            <a:r>
              <a:rPr lang="cs-CZ" sz="3200" err="1"/>
              <a:t>FSpS</a:t>
            </a:r>
            <a:r>
              <a:rPr lang="cs-CZ" sz="3200"/>
              <a:t> 2022</a:t>
            </a:r>
            <a:endParaRPr lang="cs-CZ" sz="3200" b="1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7D84D2-C8F5-43E5-AA55-DD6106B22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09537" algn="l" fontAlgn="auto">
              <a:lnSpc>
                <a:spcPct val="100000"/>
              </a:lnSpc>
              <a:spcAft>
                <a:spcPts val="0"/>
              </a:spcAft>
              <a:buClr>
                <a:srgbClr val="3891A7"/>
              </a:buClr>
              <a:buSzPct val="85000"/>
            </a:pP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br>
              <a:rPr lang="cs-CZ" sz="2000">
                <a:solidFill>
                  <a:schemeClr val="tx1"/>
                </a:solidFill>
              </a:rPr>
            </a:b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5F61C1-E43C-44A4-9C1E-D6B724E1B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777874"/>
            <a:ext cx="5156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3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E9C0A65-622E-484D-A100-42C50D21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2019300"/>
            <a:ext cx="10793750" cy="3812700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50000"/>
              </a:lnSpc>
              <a:buNone/>
            </a:pPr>
            <a:r>
              <a:rPr lang="cs-CZ" sz="3600" b="1" dirty="0">
                <a:solidFill>
                  <a:srgbClr val="FF0000"/>
                </a:solidFill>
                <a:ea typeface="+mn-lt"/>
                <a:cs typeface="+mn-lt"/>
              </a:rPr>
              <a:t>slido.com</a:t>
            </a:r>
            <a:endParaRPr lang="cs-CZ" sz="3600" b="1">
              <a:solidFill>
                <a:srgbClr val="FF0000"/>
              </a:solidFill>
              <a:cs typeface="Arial"/>
            </a:endParaRPr>
          </a:p>
          <a:p>
            <a:pPr marL="71755" indent="0">
              <a:lnSpc>
                <a:spcPct val="150000"/>
              </a:lnSpc>
              <a:buNone/>
            </a:pPr>
            <a:r>
              <a:rPr lang="cs-CZ" sz="3600" b="1" dirty="0">
                <a:solidFill>
                  <a:srgbClr val="FF0000"/>
                </a:solidFill>
                <a:ea typeface="+mn-lt"/>
                <a:cs typeface="+mn-lt"/>
              </a:rPr>
              <a:t>#3971116</a:t>
            </a:r>
          </a:p>
          <a:p>
            <a:pPr marL="251460" indent="-179705">
              <a:lnSpc>
                <a:spcPct val="150000"/>
              </a:lnSpc>
            </a:pPr>
            <a:endParaRPr lang="cs-CZ" sz="2000" dirty="0">
              <a:solidFill>
                <a:srgbClr val="0000DC"/>
              </a:solidFill>
              <a:ea typeface="+mn-lt"/>
              <a:cs typeface="+mn-lt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2000" dirty="0">
                <a:cs typeface="Arial"/>
              </a:rPr>
              <a:t>Ptát se lze do 29. ledna 2023, studijní oddělení zpracujeme FAQ a zveřejníme na web fakulty</a:t>
            </a:r>
          </a:p>
          <a:p>
            <a:pPr marL="251460" indent="-179705">
              <a:lnSpc>
                <a:spcPct val="150000"/>
              </a:lnSpc>
            </a:pPr>
            <a:endParaRPr lang="cs-CZ" sz="2000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endParaRPr lang="cs-CZ" sz="2000">
              <a:ea typeface="+mn-lt"/>
              <a:cs typeface="+mn-lt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2000" dirty="0">
                <a:ea typeface="+mn-lt"/>
                <a:cs typeface="+mn-lt"/>
              </a:rPr>
              <a:t>Odpovědi zveřejníme:</a:t>
            </a:r>
            <a:r>
              <a:rPr lang="cs-CZ" sz="2000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000" b="1" dirty="0">
                <a:solidFill>
                  <a:srgbClr val="0000DC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www.fsps.muni.cz/uchazeci</a:t>
            </a:r>
            <a:endParaRPr lang="cs-CZ" sz="2000" b="1" dirty="0">
              <a:solidFill>
                <a:srgbClr val="0000DC"/>
              </a:solidFill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51460" indent="-179705">
              <a:lnSpc>
                <a:spcPct val="150000"/>
              </a:lnSpc>
            </a:pPr>
            <a:endParaRPr lang="cs-CZ" b="1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endParaRPr lang="cs-CZ">
              <a:cs typeface="Arial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71040-F847-4AC1-82A1-DE6F98A0C2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DOD 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70C89F-DF43-463C-BA91-81B179D47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65B0626-2C59-4ED5-890A-FA7805FFF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/>
              <a:t>Ptejte se formou písemných dotazů na SLIDO.COM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702A2CA-2A9D-4A95-908E-4AE69BF7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720000"/>
            <a:ext cx="10793750" cy="451576"/>
          </a:xfrm>
        </p:spPr>
        <p:txBody>
          <a:bodyPr>
            <a:normAutofit fontScale="90000"/>
          </a:bodyPr>
          <a:lstStyle/>
          <a:p>
            <a:r>
              <a:rPr lang="cs-CZ" sz="4900" b="0"/>
              <a:t>Otázky a odpovědi</a:t>
            </a:r>
            <a:r>
              <a:rPr lang="cs-CZ" b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20042217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">
      <a:dk1>
        <a:srgbClr val="000000"/>
      </a:dk1>
      <a:lt1>
        <a:srgbClr val="FFFFFF"/>
      </a:lt1>
      <a:dk2>
        <a:srgbClr val="0000DC"/>
      </a:dk2>
      <a:lt2>
        <a:srgbClr val="FED141"/>
      </a:lt2>
      <a:accent1>
        <a:srgbClr val="008C78"/>
      </a:accent1>
      <a:accent2>
        <a:srgbClr val="FF7300"/>
      </a:accent2>
      <a:accent3>
        <a:srgbClr val="9100DC"/>
      </a:accent3>
      <a:accent4>
        <a:srgbClr val="5AC8AF"/>
      </a:accent4>
      <a:accent5>
        <a:srgbClr val="F01928"/>
      </a:accent5>
      <a:accent6>
        <a:srgbClr val="00AF3F"/>
      </a:accent6>
      <a:hlink>
        <a:srgbClr val="4BC8FF"/>
      </a:hlink>
      <a:folHlink>
        <a:srgbClr val="B9006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MUNI.pptx" id="{DC9E31B8-40F9-4507-8A5E-F584B5D50A9F}" vid="{D2106080-813D-4A23-BF51-F23FAE90D7A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PrezentaceMUNI</Template>
  <Application>Microsoft Office PowerPoint</Application>
  <PresentationFormat>Širokoúhlá obrazovka</PresentationFormat>
  <Slides>51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Prezentace_MU_CZ</vt:lpstr>
      <vt:lpstr> Den otevřených dveří   26. ledna 2023</vt:lpstr>
      <vt:lpstr>Představení MU, FSpS   doc. Mgr. Michal Kumstát, Ph.D.  proděkan pro vnější vztahy a internacionalizaci  </vt:lpstr>
      <vt:lpstr>Vstup děkana fakulty PhDr. Jana Cacka, Ph.D. video: https://youtu.be/9HEP7fEGx7Y</vt:lpstr>
      <vt:lpstr>   </vt:lpstr>
      <vt:lpstr>   </vt:lpstr>
      <vt:lpstr>   </vt:lpstr>
      <vt:lpstr>   </vt:lpstr>
      <vt:lpstr>   </vt:lpstr>
      <vt:lpstr>Otázky a odpovědi  </vt:lpstr>
      <vt:lpstr>doc. PhDr. Bc. Zdenko Reguli, Ph.D.  proděkan pro studium  </vt:lpstr>
      <vt:lpstr>  </vt:lpstr>
      <vt:lpstr>   </vt:lpstr>
      <vt:lpstr>   </vt:lpstr>
      <vt:lpstr>   </vt:lpstr>
      <vt:lpstr>  </vt:lpstr>
      <vt:lpstr>   </vt:lpstr>
      <vt:lpstr>   </vt:lpstr>
      <vt:lpstr>Proč si vybrat právě FSpS?</vt:lpstr>
      <vt:lpstr>Studijní oddělení Ing. Andrea Málková vedoucí oddělení </vt:lpstr>
      <vt:lpstr>   </vt:lpstr>
      <vt:lpstr>  </vt:lpstr>
      <vt:lpstr>Prezentace aplikace PowerPoint</vt:lpstr>
      <vt:lpstr>   </vt:lpstr>
      <vt:lpstr>   </vt:lpstr>
      <vt:lpstr>Prezentace aplikace PowerPoint</vt:lpstr>
      <vt:lpstr>   </vt:lpstr>
      <vt:lpstr>Prezentace aplikace PowerPoint</vt:lpstr>
      <vt:lpstr>   </vt:lpstr>
      <vt:lpstr>   </vt:lpstr>
      <vt:lpstr>   </vt:lpstr>
      <vt:lpstr>   </vt:lpstr>
      <vt:lpstr>   </vt:lpstr>
      <vt:lpstr>   </vt:lpstr>
      <vt:lpstr>Oddělení vnějších vztahů  Bc. František Hurt  </vt:lpstr>
      <vt:lpstr>   </vt:lpstr>
      <vt:lpstr>   </vt:lpstr>
      <vt:lpstr>   </vt:lpstr>
      <vt:lpstr>   </vt:lpstr>
      <vt:lpstr>   </vt:lpstr>
      <vt:lpstr> Studentský spolek FUKS </vt:lpstr>
      <vt:lpstr>  </vt:lpstr>
      <vt:lpstr>   </vt:lpstr>
      <vt:lpstr>   </vt:lpstr>
      <vt:lpstr>   </vt:lpstr>
      <vt:lpstr>Praktická přijímací zkouška Bc. studium   Termín: 13. – 14. 5. 2023 </vt:lpstr>
      <vt:lpstr>Praktické zkoušky  </vt:lpstr>
      <vt:lpstr> OTÁZKY ?   Rádi odpovíme…</vt:lpstr>
      <vt:lpstr>Otázky a odpovědi  </vt:lpstr>
      <vt:lpstr> Další program</vt:lpstr>
      <vt:lpstr>Další program</vt:lpstr>
      <vt:lpstr> Děkujeme za pozornost…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Kudela</dc:creator>
  <cp:revision>8</cp:revision>
  <cp:lastPrinted>2018-09-10T11:44:36Z</cp:lastPrinted>
  <dcterms:created xsi:type="dcterms:W3CDTF">2018-09-06T09:55:06Z</dcterms:created>
  <dcterms:modified xsi:type="dcterms:W3CDTF">2023-02-15T11:40:35Z</dcterms:modified>
</cp:coreProperties>
</file>