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A6F03-A995-4495-8A10-1AD55AB719FB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C0C68-3CEF-414C-AD6B-DD459D29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3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gv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C0C68-3CEF-414C-AD6B-DD459D29153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2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25BBF-6BF8-4DFC-B8D9-A5B7A5A8C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A418D0-BA6C-48DC-B08C-9D163ACE9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99EA0-B4F1-4E70-B1F4-73FC26D6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9B58C8-279E-4025-8E62-86DA081C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0769D1-CA09-43C1-ACA2-EE6FD018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63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C916D-945F-4432-B490-AB7C0760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12A812-8FE5-403D-88BA-1CE2B2317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BE794D-0B96-4222-B269-67BCED12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4E2311-5EE3-4C47-A895-05632E12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51EB8-4F25-4746-9A04-B8BF7BF0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5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98F638-44A7-458F-91F1-12A99B8DC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77956F-D4A5-4CA0-8B73-9356C30FD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A71147-2813-4294-B89E-41083E5D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643465-71E7-43F1-895F-EAD33461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CF1351-E2AB-48C7-AAA0-A2880DC8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24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99BBA-8637-4D85-B82A-B344AA82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143F42-9462-464F-AD0E-144055751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737D4-EFB0-4852-8B92-C0225A08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2872F-9FDA-4D4A-B295-315BFD73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8D5297-3F5D-4CB1-A3F8-0443AA36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6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087AF-F87E-4BC3-919E-BAC9FCBD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7B7134-47F6-4867-8BF8-C7C11F32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1A3268-BFFF-4D87-98AC-32E3B43D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A286AC-37D0-4978-9699-D97E0A9F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92A0E-3B20-4333-97C3-4EEEDE53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7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0C6E4-5FD1-43D4-995D-C48C5DBB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5C8B69-3B44-4EDB-914B-CB4E915F7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981476-AC45-4317-B734-C4033DA1C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0BD79-407A-45CF-9B01-1433B907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469FC6-A87B-4D65-84E1-00EF1790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29EE5D-B791-4F4B-9FB5-33C5F2A7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32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13103-9AC4-42BA-9C1C-5F06297B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F43B91-9263-4063-AFBC-AE5F0CF36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6DE98F0-82A4-40FF-A748-FEC9272DE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D483E9-A82A-4664-99A9-F82E82856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CB1475-971C-49F5-BCE2-2A33A5D21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623BFF-2378-48F6-84DF-B4FABE9E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C4ACFB-F34E-4492-A8DF-ACDF9D44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5123A0-FB75-4E3A-B1F4-64A1F297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7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5D5D6-532D-45E3-BA54-798AE11E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1C9E34-FAF0-432E-B845-70F75F66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E2D4E8-4CAF-4DE1-9B09-7146E2A0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6EDEFF-5664-45F9-8787-5C66CCC7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3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49C8CE-2BD7-4E34-AACC-7561A9AE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954E97-F148-459D-8B63-AE36D42D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97A469-34AB-4D55-9FF8-D71EA62A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2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9C82C-E962-45AD-AEB2-917C700D3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0EAEF0-3F4B-477F-8951-81ADB7AD1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3E82BC7-D6A6-4D84-B223-2C651D08F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B5645B-7EE3-4550-BB25-8D2C00DB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2266EC-7B1E-49B9-A9DD-F46AF18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63FAE4-68C3-4CF8-984A-29FFA690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16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8E16E-63BD-4370-9BD1-C41E3611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27FD5C-82AD-4085-84FE-F73F21A10F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B0D03E-4959-43B9-8504-3DE62C365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A83E81-C575-4D27-A489-14285A18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AD4AAC-21F6-43BE-9D99-999EEE61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0A2E2C-1F08-431A-BA60-22C2134E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96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B127497-0EFF-42F4-81F8-FCDE6B62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14ADEE9-54FE-4ECD-8231-6D16A0543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A4DDB1-BB52-455E-B634-8D7925D0F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36A21-D19B-439D-AA92-0E77A3F06A7C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B2B68B-DBAF-44E5-87A6-CE0340B52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1F7AF3-5A4B-4349-95FA-FF081228E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5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vander@fss.muni.cz" TargetMode="External"/><Relationship Id="rId3" Type="http://schemas.openxmlformats.org/officeDocument/2006/relationships/hyperlink" Target="mailto:kotolova@fss.muni.cz" TargetMode="External"/><Relationship Id="rId7" Type="http://schemas.openxmlformats.org/officeDocument/2006/relationships/hyperlink" Target="mailto:hora@fss.muni.cz" TargetMode="External"/><Relationship Id="rId2" Type="http://schemas.openxmlformats.org/officeDocument/2006/relationships/hyperlink" Target="mailto:kubalis@fss.muni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orakova@fss.muni.cz" TargetMode="External"/><Relationship Id="rId5" Type="http://schemas.openxmlformats.org/officeDocument/2006/relationships/hyperlink" Target="mailto:punova@fss.muni.cz" TargetMode="External"/><Relationship Id="rId4" Type="http://schemas.openxmlformats.org/officeDocument/2006/relationships/hyperlink" Target="mailto:navratil@fss.muni.cz" TargetMode="External"/><Relationship Id="rId9" Type="http://schemas.openxmlformats.org/officeDocument/2006/relationships/hyperlink" Target="mailto:65219@mail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F0872-D77F-401E-8AB1-F6D7B5D72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informace k práci s Informačním systémem MU (dále IS)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940BAF-DB8C-4879-9B23-5F933922F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Jiří Vander, </a:t>
            </a:r>
            <a:r>
              <a:rPr lang="cs-CZ" dirty="0" err="1"/>
              <a:t>DiS</a:t>
            </a:r>
            <a:r>
              <a:rPr lang="cs-CZ" dirty="0"/>
              <a:t>., Ph.D. </a:t>
            </a:r>
          </a:p>
        </p:txBody>
      </p:sp>
    </p:spTree>
    <p:extLst>
      <p:ext uri="{BB962C8B-B14F-4D97-AF65-F5344CB8AC3E}">
        <p14:creationId xmlns:p14="http://schemas.microsoft.com/office/powerpoint/2010/main" val="362132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EAED0-9A1A-41D7-A4BC-DD12B62D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Zapisování předmětů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32673A-CC71-4A22-97B8-9F3961AD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 stupně zápisu předmětů: </a:t>
            </a:r>
          </a:p>
          <a:p>
            <a:r>
              <a:rPr lang="cs-CZ" dirty="0"/>
              <a:t>1. Registrace předmětů </a:t>
            </a:r>
            <a:r>
              <a:rPr lang="cs-CZ" sz="2400" dirty="0"/>
              <a:t>(17.6.2024 – 25.8.2024)</a:t>
            </a:r>
          </a:p>
          <a:p>
            <a:r>
              <a:rPr lang="cs-CZ" dirty="0"/>
              <a:t>2. Zápis předmětů </a:t>
            </a:r>
            <a:r>
              <a:rPr lang="cs-CZ" sz="2400" dirty="0"/>
              <a:t>(26.8.2024 – 15.9.2024) – nemusíte nic aktivně dělat, zaregistrovaný předmět se vám zapíše sám, pokud jste nepřekročili kapacitu předmětu</a:t>
            </a:r>
          </a:p>
          <a:p>
            <a:r>
              <a:rPr lang="cs-CZ" dirty="0"/>
              <a:t>3. Změny v zápisu předmětů (16.9.2024 – 29.9.2024): DŮLEŽITÉ – MŮŽETE SI AŽ DO 29.9.2024 ZVOLIT, JAKÉ PŘEDMĚTY CHCETE (NECHCETE) MÍT ZAPSÁNY</a:t>
            </a:r>
          </a:p>
        </p:txBody>
      </p:sp>
    </p:spTree>
    <p:extLst>
      <p:ext uri="{BB962C8B-B14F-4D97-AF65-F5344CB8AC3E}">
        <p14:creationId xmlns:p14="http://schemas.microsoft.com/office/powerpoint/2010/main" val="126411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3752E-270D-4D83-9A40-323303A8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Počty kreditů (dále ECTS)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D320F5-1E40-482D-86DB-C4CF1E206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Každý předmět má určitý počet ECTS</a:t>
            </a:r>
          </a:p>
          <a:p>
            <a:r>
              <a:rPr lang="cs-CZ" dirty="0"/>
              <a:t>1 ECTS = 25 hodin práce na přípravě seminárních úkolů, učení se na zkoušku apod. </a:t>
            </a:r>
          </a:p>
          <a:p>
            <a:r>
              <a:rPr lang="cs-CZ" dirty="0"/>
              <a:t>Abyste postoupili do dalšího semestru, potřebujete mít úspěšně absolvované předměty minimálně za 20 ECTS ( pro </a:t>
            </a:r>
            <a:r>
              <a:rPr lang="cs-CZ" dirty="0" err="1"/>
              <a:t>bc.</a:t>
            </a:r>
            <a:r>
              <a:rPr lang="cs-CZ" dirty="0"/>
              <a:t> studenty sdružených plánů: dohromady všech předmětů bez ohledu na obor) nebo 45 ECTS za poslední dva semestry</a:t>
            </a:r>
          </a:p>
          <a:p>
            <a:r>
              <a:rPr lang="cs-CZ" dirty="0"/>
              <a:t>Doporučujeme si zapisovat minimálně 30 ECTS za semestr, abyste mohli ukončit své </a:t>
            </a:r>
            <a:r>
              <a:rPr lang="cs-CZ" dirty="0" err="1"/>
              <a:t>bc.</a:t>
            </a:r>
            <a:r>
              <a:rPr lang="cs-CZ" dirty="0"/>
              <a:t> studium ve standardní době (3 roky, tj. šest semestrů pro </a:t>
            </a:r>
            <a:r>
              <a:rPr lang="cs-CZ" dirty="0" err="1"/>
              <a:t>bc.</a:t>
            </a:r>
            <a:r>
              <a:rPr lang="cs-CZ" dirty="0"/>
              <a:t> studium, 2 roky, tj. čtyři semestry pro </a:t>
            </a:r>
            <a:r>
              <a:rPr lang="cs-CZ" dirty="0" err="1"/>
              <a:t>mgr.</a:t>
            </a:r>
            <a:r>
              <a:rPr lang="cs-CZ" dirty="0"/>
              <a:t> studium)</a:t>
            </a:r>
          </a:p>
          <a:p>
            <a:r>
              <a:rPr lang="cs-CZ" dirty="0"/>
              <a:t>Existuje možnost bezplatně prodloužit </a:t>
            </a:r>
            <a:r>
              <a:rPr lang="cs-CZ" dirty="0" err="1"/>
              <a:t>bc.</a:t>
            </a:r>
            <a:r>
              <a:rPr lang="cs-CZ" dirty="0"/>
              <a:t> nebo </a:t>
            </a:r>
            <a:r>
              <a:rPr lang="cs-CZ" dirty="0" err="1"/>
              <a:t>mgr.</a:t>
            </a:r>
            <a:r>
              <a:rPr lang="cs-CZ" dirty="0"/>
              <a:t> studium o jeden rok, tj. dva semestry (min. poplatek za překročení délky studia je 24.000,- Kč za semestr)</a:t>
            </a:r>
          </a:p>
        </p:txBody>
      </p:sp>
    </p:spTree>
    <p:extLst>
      <p:ext uri="{BB962C8B-B14F-4D97-AF65-F5344CB8AC3E}">
        <p14:creationId xmlns:p14="http://schemas.microsoft.com/office/powerpoint/2010/main" val="150109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C3A14-9AD5-4307-AD42-C79B351F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Opakování předmětu </a:t>
            </a:r>
            <a:r>
              <a:rPr lang="cs-CZ" sz="3200" b="1" dirty="0"/>
              <a:t>(VELMI DŮLEŽITÉ !!!)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94450F-8647-41D1-B78D-2A62E776F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Všechny předměty, které máte v </a:t>
            </a:r>
            <a:r>
              <a:rPr lang="cs-CZ" sz="2400" dirty="0" err="1"/>
              <a:t>ISu</a:t>
            </a:r>
            <a:r>
              <a:rPr lang="cs-CZ" sz="2400" dirty="0"/>
              <a:t> zapsané (po 29.9.2024) musíte povinně absolvovat;</a:t>
            </a:r>
          </a:p>
          <a:p>
            <a:r>
              <a:rPr lang="cs-CZ" sz="2400" dirty="0"/>
              <a:t>Pokud předmět absolvujete neúspěšně, zapíše se Vám za rok (v semestru, kdy bude znovu vypsán) automaticky znovu a už jej musíte splnit. </a:t>
            </a:r>
            <a:r>
              <a:rPr lang="cs-CZ" sz="2400" b="1" dirty="0">
                <a:solidFill>
                  <a:srgbClr val="FF0000"/>
                </a:solidFill>
              </a:rPr>
              <a:t>V případě neúspěšného ukončení opakovaného předmětu hrozí ukončení studia !</a:t>
            </a:r>
            <a:endParaRPr lang="cs-CZ" sz="2400" dirty="0"/>
          </a:p>
          <a:p>
            <a:r>
              <a:rPr lang="cs-CZ" sz="2400" dirty="0"/>
              <a:t>Při prvním zápisu předmětu máte možnost na jeden řádný a dva opravné termíny zkoušek, při opakovaném zápisu předmětu už je pouze jeden řádný a jeden opravný termín zkoušek</a:t>
            </a:r>
          </a:p>
          <a:p>
            <a:r>
              <a:rPr lang="cs-CZ" sz="2400" dirty="0"/>
              <a:t>Povinnost opakovat předmět je i u povinně volitelných (PV) předmětů do doby než máte splněny podmínky u PV předmětů (např. podmínka u většiny bloků v PV je alespoň jeden předmět, tj. máte-li již jeden předmět v bloku úspěšně absolvovaný, ostatní předměty jsou vzhledem k Vašemu studiu volitelné a můžete požádat o jejich neopakování) </a:t>
            </a:r>
          </a:p>
          <a:p>
            <a:r>
              <a:rPr lang="cs-CZ" sz="2400" dirty="0"/>
              <a:t>U volitelných předmětů můžete podat žádost o neopakování neúspěšně absolvovaného předmětu, ale pouze do výše desetiny kreditové hodnoty studia (tj. do 18 ECTS pro </a:t>
            </a:r>
            <a:r>
              <a:rPr lang="cs-CZ" sz="2400" dirty="0" err="1"/>
              <a:t>bc.</a:t>
            </a:r>
            <a:r>
              <a:rPr lang="cs-CZ" sz="2400" dirty="0"/>
              <a:t> studium, 12 ECTS pro </a:t>
            </a:r>
            <a:r>
              <a:rPr lang="cs-CZ" sz="2400" dirty="0" err="1"/>
              <a:t>mgr.</a:t>
            </a:r>
            <a:r>
              <a:rPr lang="cs-CZ" sz="2400" dirty="0"/>
              <a:t> studium)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1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FEDCC-956E-4A81-88B9-03E57287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/>
              <a:t>Orientace v </a:t>
            </a:r>
            <a:r>
              <a:rPr lang="cs-CZ" sz="3200" b="1" dirty="0" err="1"/>
              <a:t>ISu</a:t>
            </a:r>
            <a:br>
              <a:rPr lang="cs-CZ" sz="3200" b="1" dirty="0"/>
            </a:br>
            <a:r>
              <a:rPr lang="cs-CZ" sz="3200" b="1" dirty="0"/>
              <a:t>Jak zjistím, jaké předměty jsou vzhledem k mému studiu povinné, jaké povinně volitelné – 1. ročníky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BEFBFC-4C6E-4EDB-94F7-E534261A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Přihlásíte se do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2. Najdete odkaz Studium </a:t>
            </a:r>
          </a:p>
          <a:p>
            <a:r>
              <a:rPr lang="cs-CZ" dirty="0"/>
              <a:t>3. V rámci Studia zeleně kapitola Registrace a zápis, pod níž kliknete na odkaz Prohlídka šablon</a:t>
            </a:r>
          </a:p>
          <a:p>
            <a:r>
              <a:rPr lang="cs-CZ" dirty="0"/>
              <a:t>4. Kontrolní a registrační šablony</a:t>
            </a:r>
          </a:p>
          <a:p>
            <a:r>
              <a:rPr lang="cs-CZ" dirty="0"/>
              <a:t>5. Programy</a:t>
            </a:r>
          </a:p>
          <a:p>
            <a:r>
              <a:rPr lang="cs-CZ" dirty="0"/>
              <a:t>6. Sociální práce</a:t>
            </a:r>
          </a:p>
          <a:p>
            <a:r>
              <a:rPr lang="cs-CZ" dirty="0"/>
              <a:t>7. </a:t>
            </a:r>
            <a:r>
              <a:rPr lang="cs-CZ" b="1" dirty="0"/>
              <a:t>Jednooborový bakalářský prezenční studijní plán</a:t>
            </a:r>
            <a:r>
              <a:rPr lang="cs-CZ" dirty="0"/>
              <a:t> nebo </a:t>
            </a:r>
            <a:r>
              <a:rPr lang="cs-CZ" b="1" dirty="0"/>
              <a:t>Sdružený bakalářský prezenční hlavní (vedlejší) studijní plán</a:t>
            </a:r>
            <a:r>
              <a:rPr lang="cs-CZ" dirty="0"/>
              <a:t> </a:t>
            </a:r>
            <a:r>
              <a:rPr lang="cs-CZ" sz="2600" dirty="0"/>
              <a:t>(u sdružených plánů je ještě třeba si vybrat, zda se jedná o kombinaci SPR/VSPLZ, nebo o kombinaci SPR s jiným oborem)</a:t>
            </a:r>
            <a:r>
              <a:rPr lang="cs-CZ" dirty="0"/>
              <a:t>; nebo </a:t>
            </a:r>
            <a:r>
              <a:rPr lang="cs-CZ" b="1" dirty="0">
                <a:solidFill>
                  <a:srgbClr val="FF0000"/>
                </a:solidFill>
              </a:rPr>
              <a:t>prezenční magisterské navazující studium</a:t>
            </a:r>
            <a:r>
              <a:rPr lang="cs-CZ" dirty="0"/>
              <a:t>; nebo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kombinované magisterské navazující studium</a:t>
            </a:r>
            <a:r>
              <a:rPr lang="cs-CZ" b="1" dirty="0"/>
              <a:t> (pro </a:t>
            </a:r>
            <a:r>
              <a:rPr lang="cs-CZ" b="1" dirty="0" err="1"/>
              <a:t>mgr.</a:t>
            </a:r>
            <a:r>
              <a:rPr lang="cs-CZ" b="1" dirty="0"/>
              <a:t> studium je pak třeba vybrat konkrétní program </a:t>
            </a:r>
            <a:r>
              <a:rPr lang="cs-CZ" sz="2600" dirty="0"/>
              <a:t>(SPR univerzální, mikro – poradenství, makro – programy služeb v komunitách, makro – inovace v organizacích) </a:t>
            </a:r>
          </a:p>
          <a:p>
            <a:r>
              <a:rPr lang="cs-CZ" dirty="0"/>
              <a:t>8. Imatrikulační </a:t>
            </a:r>
            <a:r>
              <a:rPr lang="cs-CZ"/>
              <a:t>ročník 2024/2025</a:t>
            </a:r>
            <a:endParaRPr lang="cs-CZ" dirty="0"/>
          </a:p>
          <a:p>
            <a:r>
              <a:rPr lang="cs-CZ" dirty="0"/>
              <a:t>9. Pro větší přehlednost klikněte na odkaz „zobrazit včetně všech podúrovní a textových pokynů v nich pro tisk“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32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EC25D-5A9D-48B3-A356-A76D6476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Důležité kontakty na Katedře Sociální politika a sociální práce FSS 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DDA01B-27D8-4C10-A72A-300194105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Vedoucí katedry SPSP: Doc. PhDr. Kateřina Kubalčíková, Ph.D. </a:t>
            </a:r>
            <a:r>
              <a:rPr lang="cs-CZ" dirty="0">
                <a:hlinkClick r:id="rId2"/>
              </a:rPr>
              <a:t>kubalis@fss.muni.cz</a:t>
            </a:r>
            <a:endParaRPr lang="cs-CZ" dirty="0"/>
          </a:p>
          <a:p>
            <a:r>
              <a:rPr lang="cs-CZ" dirty="0"/>
              <a:t>Asistentka katedry SPSP (sekretariát): Mgr. Hana </a:t>
            </a:r>
            <a:r>
              <a:rPr lang="cs-CZ" dirty="0" err="1"/>
              <a:t>Kotolová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kotolova@fss.muni.cz</a:t>
            </a:r>
            <a:r>
              <a:rPr lang="cs-CZ" dirty="0"/>
              <a:t>)</a:t>
            </a:r>
          </a:p>
          <a:p>
            <a:r>
              <a:rPr lang="cs-CZ" dirty="0"/>
              <a:t>Garant bakalářského studia sociální práce ve všech programech: Doc. PhDr. Pavel Navrátil, Ph.D. </a:t>
            </a:r>
            <a:r>
              <a:rPr lang="cs-CZ" dirty="0">
                <a:hlinkClick r:id="rId4"/>
              </a:rPr>
              <a:t>navratil@fss.muni.cz</a:t>
            </a:r>
            <a:endParaRPr lang="cs-CZ" dirty="0"/>
          </a:p>
          <a:p>
            <a:r>
              <a:rPr lang="cs-CZ" dirty="0"/>
              <a:t>Garant magisterského (prezenčního i kombinovaného) studia sociální práce: doc. PhDr. Monika </a:t>
            </a:r>
            <a:r>
              <a:rPr lang="cs-CZ" dirty="0" err="1"/>
              <a:t>Punová</a:t>
            </a:r>
            <a:r>
              <a:rPr lang="cs-CZ" dirty="0"/>
              <a:t>, Ph.D. </a:t>
            </a:r>
            <a:r>
              <a:rPr lang="cs-CZ" dirty="0">
                <a:hlinkClick r:id="rId5"/>
              </a:rPr>
              <a:t>punova@fss.muni.cz</a:t>
            </a:r>
            <a:r>
              <a:rPr lang="cs-CZ" dirty="0"/>
              <a:t> </a:t>
            </a:r>
          </a:p>
          <a:p>
            <a:r>
              <a:rPr lang="cs-CZ" dirty="0"/>
              <a:t>Garantka bakalářského prezenčního studia veřejná a sociální politika a lidské zdroje (VSPLZ): PhDr. Markéta Horáková, Ph.D. </a:t>
            </a:r>
            <a:r>
              <a:rPr lang="cs-CZ" dirty="0">
                <a:hlinkClick r:id="rId6"/>
              </a:rPr>
              <a:t>horakova@fss.muni.cz</a:t>
            </a:r>
            <a:r>
              <a:rPr lang="cs-CZ" dirty="0"/>
              <a:t>   </a:t>
            </a:r>
          </a:p>
          <a:p>
            <a:r>
              <a:rPr lang="cs-CZ" dirty="0"/>
              <a:t>Garant bakalářského i magisterského (prezenčního i kombinovaného) studia veřejná a sociální politika a lidské zdroje (VSPLZ): doc. Mgr. Ondřej Hora, Ph.D. </a:t>
            </a:r>
            <a:r>
              <a:rPr lang="cs-CZ" dirty="0">
                <a:hlinkClick r:id="rId7"/>
              </a:rPr>
              <a:t>hora@fss.muni.cz</a:t>
            </a:r>
            <a:r>
              <a:rPr lang="cs-CZ" dirty="0"/>
              <a:t> </a:t>
            </a:r>
          </a:p>
          <a:p>
            <a:r>
              <a:rPr lang="cs-CZ" dirty="0"/>
              <a:t>Problémy spojené se zápisem předmětů v </a:t>
            </a:r>
            <a:r>
              <a:rPr lang="cs-CZ" dirty="0" err="1"/>
              <a:t>ISu</a:t>
            </a:r>
            <a:r>
              <a:rPr lang="cs-CZ" dirty="0"/>
              <a:t> pro studenty sociální práce, kontrolní šablony sociální práce: Mgr. Jiří </a:t>
            </a:r>
            <a:r>
              <a:rPr lang="cs-CZ" dirty="0" err="1"/>
              <a:t>Vander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 </a:t>
            </a:r>
            <a:r>
              <a:rPr lang="cs-CZ" dirty="0">
                <a:hlinkClick r:id="rId8"/>
              </a:rPr>
              <a:t>vander@fss.muni.cz</a:t>
            </a:r>
            <a:endParaRPr lang="cs-CZ" dirty="0"/>
          </a:p>
          <a:p>
            <a:r>
              <a:rPr lang="cs-CZ" dirty="0"/>
              <a:t>Problémy spojené se zápisem předmětů v </a:t>
            </a:r>
            <a:r>
              <a:rPr lang="cs-CZ" dirty="0" err="1"/>
              <a:t>Isu</a:t>
            </a:r>
            <a:r>
              <a:rPr lang="cs-CZ" dirty="0"/>
              <a:t> pro studenty VSPLZ, kontrolní šablony VSPLZ: Mgr. Josef </a:t>
            </a:r>
            <a:r>
              <a:rPr lang="cs-CZ" dirty="0" err="1"/>
              <a:t>Horňáček</a:t>
            </a:r>
            <a:r>
              <a:rPr lang="cs-CZ" dirty="0"/>
              <a:t>, Ph.D. </a:t>
            </a:r>
            <a:r>
              <a:rPr lang="cs-CZ" dirty="0">
                <a:hlinkClick r:id="rId9"/>
              </a:rPr>
              <a:t>65219@mail.muni.cz</a:t>
            </a:r>
            <a:r>
              <a:rPr lang="cs-CZ" dirty="0"/>
              <a:t> </a:t>
            </a:r>
          </a:p>
          <a:p>
            <a:r>
              <a:rPr lang="cs-CZ" dirty="0"/>
              <a:t>Učitelé jednotlivých předmětů</a:t>
            </a:r>
          </a:p>
        </p:txBody>
      </p:sp>
    </p:spTree>
    <p:extLst>
      <p:ext uri="{BB962C8B-B14F-4D97-AF65-F5344CB8AC3E}">
        <p14:creationId xmlns:p14="http://schemas.microsoft.com/office/powerpoint/2010/main" val="1001588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850</Words>
  <Application>Microsoft Office PowerPoint</Application>
  <PresentationFormat>Širokoúhlá obrazovka</PresentationFormat>
  <Paragraphs>41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Základní informace k práci s Informačním systémem MU (dále IS)</vt:lpstr>
      <vt:lpstr>Zapisování předmětů </vt:lpstr>
      <vt:lpstr>Počty kreditů (dále ECTS)</vt:lpstr>
      <vt:lpstr>Opakování předmětu (VELMI DŮLEŽITÉ !!!)</vt:lpstr>
      <vt:lpstr>Orientace v ISu Jak zjistím, jaké předměty jsou vzhledem k mému studiu povinné, jaké povinně volitelné – 1. ročníky</vt:lpstr>
      <vt:lpstr>Důležité kontakty na Katedře Sociální politika a sociální práce FSS 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k práci s Informačním systémem MU (dále IS)</dc:title>
  <dc:creator>Jiří Vander</dc:creator>
  <cp:lastModifiedBy>Jiří Vander</cp:lastModifiedBy>
  <cp:revision>20</cp:revision>
  <dcterms:created xsi:type="dcterms:W3CDTF">2020-10-07T06:15:48Z</dcterms:created>
  <dcterms:modified xsi:type="dcterms:W3CDTF">2024-09-25T05:53:08Z</dcterms:modified>
</cp:coreProperties>
</file>