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60" r:id="rId3"/>
    <p:sldId id="259" r:id="rId4"/>
    <p:sldId id="261" r:id="rId5"/>
    <p:sldId id="263" r:id="rId6"/>
    <p:sldId id="264" r:id="rId7"/>
    <p:sldId id="265" r:id="rId8"/>
    <p:sldId id="266" r:id="rId9"/>
    <p:sldId id="267" r:id="rId10"/>
    <p:sldId id="270" r:id="rId11"/>
    <p:sldId id="268" r:id="rId12"/>
    <p:sldId id="272" r:id="rId13"/>
    <p:sldId id="273" r:id="rId14"/>
    <p:sldId id="274" r:id="rId15"/>
    <p:sldId id="271" r:id="rId16"/>
    <p:sldId id="275" r:id="rId1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7265EB00-FCB7-490A-ADE3-67EB15C3AF72}"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3" y="2900365"/>
            <a:ext cx="11361600" cy="1171580"/>
          </a:xfrm>
        </p:spPr>
        <p:txBody>
          <a:bodyPr anchor="t"/>
          <a:lstStyle>
            <a:lvl1pPr algn="l">
              <a:lnSpc>
                <a:spcPts val="3300"/>
              </a:lnSpc>
              <a:defRPr sz="33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3" y="4116404"/>
            <a:ext cx="113616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75388" y="414000"/>
            <a:ext cx="2074480" cy="1066376"/>
          </a:xfrm>
          <a:prstGeom prst="rect">
            <a:avLst/>
          </a:prstGeom>
        </p:spPr>
      </p:pic>
    </p:spTree>
    <p:extLst>
      <p:ext uri="{BB962C8B-B14F-4D97-AF65-F5344CB8AC3E}">
        <p14:creationId xmlns:p14="http://schemas.microsoft.com/office/powerpoint/2010/main" val="3720159831"/>
      </p:ext>
    </p:extLst>
  </p:cSld>
  <p:clrMapOvr>
    <a:masterClrMapping/>
  </p:clrMapOvr>
  <p:extLst>
    <p:ext uri="{DCECCB84-F9BA-43D5-87BE-67443E8EF086}">
      <p15:sldGuideLst xmlns:p15="http://schemas.microsoft.com/office/powerpoint/2012/main">
        <p15:guide id="1" orient="horz" pos="2432">
          <p15:clr>
            <a:srgbClr val="FBAE40"/>
          </p15:clr>
        </p15:guide>
        <p15:guide id="2" pos="17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8" y="718714"/>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265EB00-FCB7-490A-ADE3-67EB15C3AF72}" type="slidenum">
              <a:rPr lang="cs-CZ" smtClean="0"/>
              <a:t>‹#›</a:t>
            </a:fld>
            <a:endParaRPr 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825"/>
              </a:lnSpc>
              <a:defRPr sz="825"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9" y="4500000"/>
            <a:ext cx="5220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825"/>
              </a:lnSpc>
              <a:defRPr sz="825"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80" y="718714"/>
            <a:ext cx="5220001" cy="3204001"/>
          </a:xfrm>
        </p:spPr>
        <p:txBody>
          <a:bodyPr/>
          <a:lstStyle>
            <a:lvl1pPr algn="l">
              <a:defRPr/>
            </a:lvl1pPr>
          </a:lstStyle>
          <a:p>
            <a:pPr lvl="0"/>
            <a:r>
              <a:rPr lang="cs-CZ" noProof="0" dirty="0"/>
              <a:t>Kliknutím vložíte text</a:t>
            </a:r>
          </a:p>
        </p:txBody>
      </p:sp>
      <p:pic>
        <p:nvPicPr>
          <p:cNvPr id="16" name="Grafický objekt 5">
            <a:extLst>
              <a:ext uri="{FF2B5EF4-FFF2-40B4-BE49-F238E27FC236}">
                <a16:creationId xmlns:a16="http://schemas.microsoft.com/office/drawing/2014/main" id="{0004D1A2-E289-AA47-B94B-01BB01C920F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3889164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265EB00-FCB7-490A-ADE3-67EB15C3AF72}" type="slidenum">
              <a:rPr lang="cs-CZ" smtClean="0"/>
              <a:t>‹#›</a:t>
            </a:fld>
            <a:endParaRPr lang="cs-CZ"/>
          </a:p>
        </p:txBody>
      </p:sp>
      <p:pic>
        <p:nvPicPr>
          <p:cNvPr id="6" name="Grafický objekt 5">
            <a:extLst>
              <a:ext uri="{FF2B5EF4-FFF2-40B4-BE49-F238E27FC236}">
                <a16:creationId xmlns:a16="http://schemas.microsoft.com/office/drawing/2014/main" id="{55F562C7-770A-4DC7-96BB-3CD0DDDE67F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3015216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7265EB00-FCB7-490A-ADE3-67EB15C3AF72}" type="slidenum">
              <a:rPr lang="cs-CZ" smtClean="0"/>
              <a:t>‹#›</a:t>
            </a:fld>
            <a:endParaRPr lang="cs-CZ"/>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9" cy="1171580"/>
          </a:xfrm>
        </p:spPr>
        <p:txBody>
          <a:bodyPr anchor="t"/>
          <a:lstStyle>
            <a:lvl1pPr algn="l">
              <a:lnSpc>
                <a:spcPts val="3300"/>
              </a:lnSpc>
              <a:defRPr sz="33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4"/>
            <a:ext cx="524651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2"/>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1" y="6228000"/>
            <a:ext cx="4925020" cy="252000"/>
          </a:xfrm>
        </p:spPr>
        <p:txBody>
          <a:bodyPr/>
          <a:lstStyle>
            <a:lvl1pPr>
              <a:defRPr/>
            </a:lvl1pPr>
          </a:lstStyle>
          <a:p>
            <a:endParaRPr lang="cs-CZ"/>
          </a:p>
        </p:txBody>
      </p:sp>
      <p:pic>
        <p:nvPicPr>
          <p:cNvPr id="8" name="Grafický objekt 5">
            <a:extLst>
              <a:ext uri="{FF2B5EF4-FFF2-40B4-BE49-F238E27FC236}">
                <a16:creationId xmlns:a16="http://schemas.microsoft.com/office/drawing/2014/main" id="{C687E64B-5AC4-3A41-A1D1-731CB04E7BC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75388" y="414000"/>
            <a:ext cx="2074480" cy="1066376"/>
          </a:xfrm>
          <a:prstGeom prst="rect">
            <a:avLst/>
          </a:prstGeom>
        </p:spPr>
      </p:pic>
    </p:spTree>
    <p:extLst>
      <p:ext uri="{BB962C8B-B14F-4D97-AF65-F5344CB8AC3E}">
        <p14:creationId xmlns:p14="http://schemas.microsoft.com/office/powerpoint/2010/main" val="3083694006"/>
      </p:ext>
    </p:extLst>
  </p:cSld>
  <p:clrMapOvr>
    <a:masterClrMapping/>
  </p:clrMapOvr>
  <p:extLst>
    <p:ext uri="{DCECCB84-F9BA-43D5-87BE-67443E8EF086}">
      <p15:sldGuideLst xmlns:p15="http://schemas.microsoft.com/office/powerpoint/2012/main">
        <p15:guide id="1" orient="horz" pos="2432">
          <p15:clr>
            <a:srgbClr val="FBAE40"/>
          </p15:clr>
        </p15:guide>
        <p15:guide id="2" pos="17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007A53"/>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7265EB00-FCB7-490A-ADE3-67EB15C3AF72}"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3" y="2900365"/>
            <a:ext cx="11361600"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3" y="4116404"/>
            <a:ext cx="113616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10" name="Grafický objekt 5">
            <a:extLst>
              <a:ext uri="{FF2B5EF4-FFF2-40B4-BE49-F238E27FC236}">
                <a16:creationId xmlns:a16="http://schemas.microsoft.com/office/drawing/2014/main" id="{7635DD7C-E644-6A43-A1B7-1DE38233FF5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75388" y="414001"/>
            <a:ext cx="2074480" cy="1066375"/>
          </a:xfrm>
          <a:prstGeom prst="rect">
            <a:avLst/>
          </a:prstGeom>
        </p:spPr>
      </p:pic>
    </p:spTree>
    <p:extLst>
      <p:ext uri="{BB962C8B-B14F-4D97-AF65-F5344CB8AC3E}">
        <p14:creationId xmlns:p14="http://schemas.microsoft.com/office/powerpoint/2010/main" val="1439199702"/>
      </p:ext>
    </p:extLst>
  </p:cSld>
  <p:clrMapOvr>
    <a:masterClrMapping/>
  </p:clrMapOvr>
  <p:extLst>
    <p:ext uri="{DCECCB84-F9BA-43D5-87BE-67443E8EF086}">
      <p15:sldGuideLst xmlns:p15="http://schemas.microsoft.com/office/powerpoint/2012/main">
        <p15:guide id="1" orient="horz" pos="2432">
          <p15:clr>
            <a:srgbClr val="FBAE40"/>
          </p15:clr>
        </p15:guide>
        <p15:guide id="2" pos="176">
          <p15:clr>
            <a:srgbClr val="FBAE40"/>
          </p15:clr>
        </p15:guide>
        <p15:guide id="3" orient="horz" pos="255">
          <p15:clr>
            <a:srgbClr val="FBAE40"/>
          </p15:clr>
        </p15:guide>
        <p15:guide id="4" pos="115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Rozdělovník (alternativní) 2">
    <p:bg>
      <p:bgPr>
        <a:solidFill>
          <a:srgbClr val="007A53"/>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7265EB00-FCB7-490A-ADE3-67EB15C3AF72}"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9"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4"/>
            <a:ext cx="524651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2"/>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1" y="6228000"/>
            <a:ext cx="4925020" cy="252000"/>
          </a:xfrm>
        </p:spPr>
        <p:txBody>
          <a:bodyPr/>
          <a:lstStyle>
            <a:lvl1pPr>
              <a:defRPr>
                <a:solidFill>
                  <a:schemeClr val="bg1"/>
                </a:solidFill>
              </a:defRPr>
            </a:lvl1pPr>
          </a:lstStyle>
          <a:p>
            <a:endParaRPr lang="cs-CZ"/>
          </a:p>
        </p:txBody>
      </p:sp>
      <p:pic>
        <p:nvPicPr>
          <p:cNvPr id="9" name="Grafický objekt 5">
            <a:extLst>
              <a:ext uri="{FF2B5EF4-FFF2-40B4-BE49-F238E27FC236}">
                <a16:creationId xmlns:a16="http://schemas.microsoft.com/office/drawing/2014/main" id="{F14E04A5-4797-1348-B7F6-EE6C8A968AD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75388" y="414001"/>
            <a:ext cx="2074480" cy="1066375"/>
          </a:xfrm>
          <a:prstGeom prst="rect">
            <a:avLst/>
          </a:prstGeom>
        </p:spPr>
      </p:pic>
    </p:spTree>
    <p:extLst>
      <p:ext uri="{BB962C8B-B14F-4D97-AF65-F5344CB8AC3E}">
        <p14:creationId xmlns:p14="http://schemas.microsoft.com/office/powerpoint/2010/main" val="1963284685"/>
      </p:ext>
    </p:extLst>
  </p:cSld>
  <p:clrMapOvr>
    <a:masterClrMapping/>
  </p:clrMapOvr>
  <p:extLst>
    <p:ext uri="{DCECCB84-F9BA-43D5-87BE-67443E8EF086}">
      <p15:sldGuideLst xmlns:p15="http://schemas.microsoft.com/office/powerpoint/2012/main">
        <p15:guide id="1" orient="horz" pos="2432">
          <p15:clr>
            <a:srgbClr val="FBAE40"/>
          </p15:clr>
        </p15:guide>
        <p15:guide id="2" pos="17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nverzní s obrázkem">
    <p:bg>
      <p:bgPr>
        <a:solidFill>
          <a:srgbClr val="007A53"/>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7"/>
            <a:ext cx="8555976"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pic>
        <p:nvPicPr>
          <p:cNvPr id="9" name="Grafický objekt 5">
            <a:extLst>
              <a:ext uri="{FF2B5EF4-FFF2-40B4-BE49-F238E27FC236}">
                <a16:creationId xmlns:a16="http://schemas.microsoft.com/office/drawing/2014/main" id="{38E54EF0-AC4F-BE42-B3C9-EBE082A37F4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577903" y="6048001"/>
            <a:ext cx="1168792" cy="600811"/>
          </a:xfrm>
          <a:prstGeom prst="rect">
            <a:avLst/>
          </a:prstGeom>
        </p:spPr>
      </p:pic>
    </p:spTree>
    <p:extLst>
      <p:ext uri="{BB962C8B-B14F-4D97-AF65-F5344CB8AC3E}">
        <p14:creationId xmlns:p14="http://schemas.microsoft.com/office/powerpoint/2010/main" val="1766258549"/>
      </p:ext>
    </p:extLst>
  </p:cSld>
  <p:clrMapOvr>
    <a:masterClrMapping/>
  </p:clrMapOvr>
  <p:extLst>
    <p:ext uri="{DCECCB84-F9BA-43D5-87BE-67443E8EF086}">
      <p15:sldGuideLst xmlns:p15="http://schemas.microsoft.com/office/powerpoint/2012/main">
        <p15:guide id="1" pos="5556">
          <p15:clr>
            <a:srgbClr val="FBAE40"/>
          </p15:clr>
        </p15:guide>
        <p15:guide id="2" orient="horz" pos="420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MUNI FSS slide">
    <p:bg>
      <p:bgPr>
        <a:solidFill>
          <a:srgbClr val="007A53"/>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a16="http://schemas.microsoft.com/office/drawing/2014/main" id="{99DDF373-DAF6-45FC-9BE7-AC33B6CEFD7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340801" y="2012704"/>
            <a:ext cx="5510399" cy="2832593"/>
          </a:xfrm>
          <a:prstGeom prst="rect">
            <a:avLst/>
          </a:prstGeom>
        </p:spPr>
      </p:pic>
    </p:spTree>
    <p:extLst>
      <p:ext uri="{BB962C8B-B14F-4D97-AF65-F5344CB8AC3E}">
        <p14:creationId xmlns:p14="http://schemas.microsoft.com/office/powerpoint/2010/main" val="403641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8023" y="2731338"/>
            <a:ext cx="7175955" cy="1395324"/>
          </a:xfrm>
          <a:prstGeom prst="rect">
            <a:avLst/>
          </a:prstGeom>
        </p:spPr>
      </p:pic>
    </p:spTree>
    <p:extLst>
      <p:ext uri="{BB962C8B-B14F-4D97-AF65-F5344CB8AC3E}">
        <p14:creationId xmlns:p14="http://schemas.microsoft.com/office/powerpoint/2010/main" val="886593856"/>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9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7265EB00-FCB7-490A-ADE3-67EB15C3AF72}" type="slidenum">
              <a:rPr lang="cs-CZ" smtClean="0"/>
              <a:t>‹#›</a:t>
            </a:fld>
            <a:endParaRPr 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Grafický objekt 5">
            <a:extLst>
              <a:ext uri="{FF2B5EF4-FFF2-40B4-BE49-F238E27FC236}">
                <a16:creationId xmlns:a16="http://schemas.microsoft.com/office/drawing/2014/main" id="{75ADEBBD-800A-EE45-B7A1-67CD94DC867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940491836"/>
      </p:ext>
    </p:extLst>
  </p:cSld>
  <p:clrMapOvr>
    <a:masterClrMapping/>
  </p:clrMapOvr>
  <p:extLst>
    <p:ext uri="{DCECCB84-F9BA-43D5-87BE-67443E8EF086}">
      <p15:sldGuideLst xmlns:p15="http://schemas.microsoft.com/office/powerpoint/2012/main">
        <p15:guide id="1" orient="horz" pos="3997">
          <p15:clr>
            <a:srgbClr val="FBAE40"/>
          </p15:clr>
        </p15:guide>
        <p15:guide id="2" pos="32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7265EB00-FCB7-490A-ADE3-67EB15C3AF72}" type="slidenum">
              <a:rPr lang="cs-CZ" smtClean="0"/>
              <a:t>‹#›</a:t>
            </a:fld>
            <a:endParaRPr 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9"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Grafický objekt 5">
            <a:extLst>
              <a:ext uri="{FF2B5EF4-FFF2-40B4-BE49-F238E27FC236}">
                <a16:creationId xmlns:a16="http://schemas.microsoft.com/office/drawing/2014/main" id="{3F4C3194-85F4-774C-9C36-260FA06190A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267641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265EB00-FCB7-490A-ADE3-67EB15C3AF72}" type="slidenum">
              <a:rPr lang="cs-CZ" smtClean="0"/>
              <a:t>‹#›</a:t>
            </a:fld>
            <a:endParaRPr 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1" y="1701505"/>
            <a:ext cx="5219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1" y="1701505"/>
            <a:ext cx="5219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Grafický objekt 5">
            <a:extLst>
              <a:ext uri="{FF2B5EF4-FFF2-40B4-BE49-F238E27FC236}">
                <a16:creationId xmlns:a16="http://schemas.microsoft.com/office/drawing/2014/main" id="{E4039839-F51B-5042-9375-558343FF765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581605369"/>
      </p:ext>
    </p:extLst>
  </p:cSld>
  <p:clrMapOvr>
    <a:masterClrMapping/>
  </p:clrMapOvr>
  <p:extLst>
    <p:ext uri="{DCECCB84-F9BA-43D5-87BE-67443E8EF086}">
      <p15:sldGuideLst xmlns:p15="http://schemas.microsoft.com/office/powerpoint/2012/main">
        <p15:guide id="1" orient="horz" pos="3657">
          <p15:clr>
            <a:srgbClr val="FBAE40"/>
          </p15:clr>
        </p15:guide>
        <p15:guide id="2" pos="543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265EB00-FCB7-490A-ADE3-67EB15C3AF72}" type="slidenum">
              <a:rPr lang="cs-CZ" smtClean="0"/>
              <a:t>‹#›</a:t>
            </a:fld>
            <a:endParaRPr 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9" y="1290515"/>
            <a:ext cx="5220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1" y="1701505"/>
            <a:ext cx="5219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1" y="1701505"/>
            <a:ext cx="5219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4" name="Grafický objekt 5">
            <a:extLst>
              <a:ext uri="{FF2B5EF4-FFF2-40B4-BE49-F238E27FC236}">
                <a16:creationId xmlns:a16="http://schemas.microsoft.com/office/drawing/2014/main" id="{EDD78AE1-E8DB-9E40-A0CD-AFB2C1BDD23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3507579897"/>
      </p:ext>
    </p:extLst>
  </p:cSld>
  <p:clrMapOvr>
    <a:masterClrMapping/>
  </p:clrMapOvr>
  <p:extLst>
    <p:ext uri="{DCECCB84-F9BA-43D5-87BE-67443E8EF086}">
      <p15:sldGuideLst xmlns:p15="http://schemas.microsoft.com/office/powerpoint/2012/main">
        <p15:guide id="1" orient="horz" pos="2886">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endParaRPr lang="cs-CZ"/>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7265EB00-FCB7-490A-ADE3-67EB15C3AF72}" type="slidenum">
              <a:rPr lang="cs-CZ" smtClean="0"/>
              <a:t>‹#›</a:t>
            </a:fld>
            <a:endParaRPr 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7" y="2596847"/>
            <a:ext cx="4125465"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10"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9"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pic>
        <p:nvPicPr>
          <p:cNvPr id="10" name="Grafický objekt 5">
            <a:extLst>
              <a:ext uri="{FF2B5EF4-FFF2-40B4-BE49-F238E27FC236}">
                <a16:creationId xmlns:a16="http://schemas.microsoft.com/office/drawing/2014/main" id="{EAFC13FF-A91C-FD4E-ACB1-45B8F395132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2015928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4"/>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265EB00-FCB7-490A-ADE3-67EB15C3AF72}" type="slidenum">
              <a:rPr lang="cs-CZ" smtClean="0"/>
              <a:t>‹#›</a:t>
            </a:fld>
            <a:endParaRPr 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6" y="4025136"/>
            <a:ext cx="3311525" cy="216000"/>
          </a:xfrm>
        </p:spPr>
        <p:txBody>
          <a:bodyPr anchor="ctr"/>
          <a:lstStyle>
            <a:lvl1pPr>
              <a:lnSpc>
                <a:spcPts val="825"/>
              </a:lnSpc>
              <a:defRPr sz="75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6" y="4025136"/>
            <a:ext cx="3311525" cy="216000"/>
          </a:xfrm>
        </p:spPr>
        <p:txBody>
          <a:bodyPr anchor="ctr"/>
          <a:lstStyle>
            <a:lvl1pPr>
              <a:lnSpc>
                <a:spcPts val="825"/>
              </a:lnSpc>
              <a:defRPr sz="75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825"/>
              </a:lnSpc>
              <a:defRPr sz="75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20000" y="1692004"/>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2" y="1692004"/>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9"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Grafický objekt 5">
            <a:extLst>
              <a:ext uri="{FF2B5EF4-FFF2-40B4-BE49-F238E27FC236}">
                <a16:creationId xmlns:a16="http://schemas.microsoft.com/office/drawing/2014/main" id="{484A610E-C5AF-7441-A9B6-66F370901A4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693265485"/>
      </p:ext>
    </p:extLst>
  </p:cSld>
  <p:clrMapOvr>
    <a:masterClrMapping/>
  </p:clrMapOvr>
  <p:extLst>
    <p:ext uri="{DCECCB84-F9BA-43D5-87BE-67443E8EF086}">
      <p15:sldGuideLst xmlns:p15="http://schemas.microsoft.com/office/powerpoint/2012/main">
        <p15:guide id="1" orient="horz" pos="1049">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265EB00-FCB7-490A-ADE3-67EB15C3AF72}" type="slidenum">
              <a:rPr lang="cs-CZ" smtClean="0"/>
              <a:t>‹#›</a:t>
            </a:fld>
            <a:endParaRPr lang="cs-CZ"/>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pic>
        <p:nvPicPr>
          <p:cNvPr id="7" name="Grafický objekt 5">
            <a:extLst>
              <a:ext uri="{FF2B5EF4-FFF2-40B4-BE49-F238E27FC236}">
                <a16:creationId xmlns:a16="http://schemas.microsoft.com/office/drawing/2014/main" id="{D8B5418F-6235-B841-A95D-FB1A7B7E648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3209703028"/>
      </p:ext>
    </p:extLst>
  </p:cSld>
  <p:clrMapOvr>
    <a:masterClrMapping/>
  </p:clrMapOvr>
  <p:extLst>
    <p:ext uri="{DCECCB84-F9BA-43D5-87BE-67443E8EF086}">
      <p15:sldGuideLst xmlns:p15="http://schemas.microsoft.com/office/powerpoint/2012/main">
        <p15:guide id="1" orient="horz" pos="436">
          <p15:clr>
            <a:srgbClr val="FBAE40"/>
          </p15:clr>
        </p15:guide>
        <p15:guide id="2" pos="32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265EB00-FCB7-490A-ADE3-67EB15C3AF72}" type="slidenum">
              <a:rPr lang="cs-CZ" smtClean="0"/>
              <a:t>‹#›</a:t>
            </a:fld>
            <a:endParaRPr lang="cs-CZ"/>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Grafický objekt 5">
            <a:extLst>
              <a:ext uri="{FF2B5EF4-FFF2-40B4-BE49-F238E27FC236}">
                <a16:creationId xmlns:a16="http://schemas.microsoft.com/office/drawing/2014/main" id="{E4235525-362F-0D45-BD44-45A52C405F1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577903" y="6048000"/>
            <a:ext cx="1168792" cy="600812"/>
          </a:xfrm>
          <a:prstGeom prst="rect">
            <a:avLst/>
          </a:prstGeom>
        </p:spPr>
      </p:pic>
    </p:spTree>
    <p:extLst>
      <p:ext uri="{BB962C8B-B14F-4D97-AF65-F5344CB8AC3E}">
        <p14:creationId xmlns:p14="http://schemas.microsoft.com/office/powerpoint/2010/main" val="3985655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endParaRPr lang="cs-CZ"/>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7265EB00-FCB7-490A-ADE3-67EB15C3AF72}" type="slidenum">
              <a:rPr lang="cs-CZ" smtClean="0"/>
              <a:t>‹#›</a:t>
            </a:fld>
            <a:endParaRPr 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extLst>
      <p:ext uri="{BB962C8B-B14F-4D97-AF65-F5344CB8AC3E}">
        <p14:creationId xmlns:p14="http://schemas.microsoft.com/office/powerpoint/2010/main" val="2013376478"/>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Lst>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p15:clr>
            <a:srgbClr val="F26B43"/>
          </p15:clr>
        </p15:guide>
        <p15:guide id="2" pos="32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a:t>VSPLZ: Státní závěrečná zkouška (podzim 2024)</a:t>
            </a:r>
            <a:br>
              <a:rPr lang="cs-CZ" sz="2400" dirty="0"/>
            </a:br>
            <a:endParaRPr lang="cs-CZ" sz="2400" dirty="0"/>
          </a:p>
        </p:txBody>
      </p:sp>
      <p:sp>
        <p:nvSpPr>
          <p:cNvPr id="3" name="Podnadpis 2"/>
          <p:cNvSpPr>
            <a:spLocks noGrp="1"/>
          </p:cNvSpPr>
          <p:nvPr>
            <p:ph type="subTitle" idx="1"/>
          </p:nvPr>
        </p:nvSpPr>
        <p:spPr/>
        <p:txBody>
          <a:bodyPr/>
          <a:lstStyle/>
          <a:p>
            <a:r>
              <a:rPr lang="cs-CZ" dirty="0"/>
              <a:t>Ondřej Hora</a:t>
            </a:r>
          </a:p>
        </p:txBody>
      </p:sp>
    </p:spTree>
    <p:extLst>
      <p:ext uri="{BB962C8B-B14F-4D97-AF65-F5344CB8AC3E}">
        <p14:creationId xmlns:p14="http://schemas.microsoft.com/office/powerpoint/2010/main" val="4140995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5FB81-CEF8-46A5-BEC4-769193FDB838}"/>
              </a:ext>
            </a:extLst>
          </p:cNvPr>
          <p:cNvSpPr>
            <a:spLocks noGrp="1"/>
          </p:cNvSpPr>
          <p:nvPr>
            <p:ph type="title"/>
          </p:nvPr>
        </p:nvSpPr>
        <p:spPr/>
        <p:txBody>
          <a:bodyPr/>
          <a:lstStyle/>
          <a:p>
            <a:r>
              <a:rPr lang="cs-CZ" dirty="0"/>
              <a:t>Státní závěrečná zkouška (obsah)</a:t>
            </a:r>
          </a:p>
        </p:txBody>
      </p:sp>
      <p:sp>
        <p:nvSpPr>
          <p:cNvPr id="3" name="Zástupný obsah 2">
            <a:extLst>
              <a:ext uri="{FF2B5EF4-FFF2-40B4-BE49-F238E27FC236}">
                <a16:creationId xmlns:a16="http://schemas.microsoft.com/office/drawing/2014/main" id="{7B9D431B-EEDB-4039-A771-34549A7A41DC}"/>
              </a:ext>
            </a:extLst>
          </p:cNvPr>
          <p:cNvSpPr>
            <a:spLocks noGrp="1"/>
          </p:cNvSpPr>
          <p:nvPr>
            <p:ph idx="1"/>
          </p:nvPr>
        </p:nvSpPr>
        <p:spPr/>
        <p:txBody>
          <a:bodyPr/>
          <a:lstStyle/>
          <a:p>
            <a:pPr marL="54000" indent="0">
              <a:buNone/>
            </a:pPr>
            <a:r>
              <a:rPr lang="cs-CZ" sz="2800" dirty="0">
                <a:effectLst/>
                <a:latin typeface="Calibri" panose="020F0502020204030204" pitchFamily="34" charset="0"/>
                <a:ea typeface="Calibri" panose="020F0502020204030204" pitchFamily="34" charset="0"/>
                <a:cs typeface="Calibri" panose="020F0502020204030204" pitchFamily="34" charset="0"/>
              </a:rPr>
              <a:t>Kategorie 2: Metodologicky zaměřené otázky</a:t>
            </a:r>
          </a:p>
          <a:p>
            <a:pPr marL="54000" indent="0">
              <a:buNone/>
            </a:pP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Times New Roman" panose="02020603050405020304" pitchFamily="18" charset="0"/>
              </a:rPr>
              <a:t> </a:t>
            </a:r>
            <a:r>
              <a:rPr lang="cs-CZ" sz="2800" dirty="0">
                <a:effectLst/>
                <a:latin typeface="Calibri" panose="020F0502020204030204" pitchFamily="34" charset="0"/>
                <a:ea typeface="Calibri" panose="020F0502020204030204" pitchFamily="34" charset="0"/>
                <a:cs typeface="Times New Roman" panose="02020603050405020304" pitchFamily="18" charset="0"/>
              </a:rPr>
              <a:t>Otázky, které </a:t>
            </a:r>
            <a:r>
              <a:rPr lang="cs-CZ" sz="2800" b="1" dirty="0">
                <a:effectLst/>
                <a:latin typeface="Calibri" panose="020F0502020204030204" pitchFamily="34" charset="0"/>
                <a:ea typeface="Calibri" panose="020F0502020204030204" pitchFamily="34" charset="0"/>
                <a:cs typeface="Times New Roman" panose="02020603050405020304" pitchFamily="18" charset="0"/>
              </a:rPr>
              <a:t>reflektují metodologii práce </a:t>
            </a:r>
            <a:r>
              <a:rPr lang="cs-CZ" sz="2800" dirty="0">
                <a:effectLst/>
                <a:latin typeface="Calibri" panose="020F0502020204030204" pitchFamily="34" charset="0"/>
                <a:ea typeface="Calibri" panose="020F0502020204030204" pitchFamily="34" charset="0"/>
                <a:cs typeface="Times New Roman" panose="02020603050405020304" pitchFamily="18" charset="0"/>
              </a:rPr>
              <a:t>(i specifických metodologických aspektů) a alternativní metodologický postup apod. </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Times New Roman" panose="02020603050405020304" pitchFamily="18" charset="0"/>
              </a:rPr>
              <a:t> </a:t>
            </a:r>
            <a:r>
              <a:rPr lang="cs-CZ" sz="2800" dirty="0">
                <a:effectLst/>
                <a:latin typeface="Calibri" panose="020F0502020204030204" pitchFamily="34" charset="0"/>
                <a:ea typeface="Calibri" panose="020F0502020204030204" pitchFamily="34" charset="0"/>
                <a:cs typeface="Times New Roman" panose="02020603050405020304" pitchFamily="18" charset="0"/>
              </a:rPr>
              <a:t>Reflexe existujících metodologických přístupů (sociální vědy).</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Times New Roman" panose="02020603050405020304" pitchFamily="18" charset="0"/>
              </a:rPr>
              <a:t> V souladu s výkladem v povinných předmětech.</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Times New Roman" panose="02020603050405020304" pitchFamily="18" charset="0"/>
              </a:rPr>
              <a:t> </a:t>
            </a:r>
            <a:r>
              <a:rPr lang="cs-CZ" sz="2800" i="1" dirty="0">
                <a:effectLst/>
                <a:latin typeface="Calibri" panose="020F0502020204030204" pitchFamily="34" charset="0"/>
                <a:ea typeface="Calibri" panose="020F0502020204030204" pitchFamily="34" charset="0"/>
                <a:cs typeface="Times New Roman" panose="02020603050405020304" pitchFamily="18" charset="0"/>
              </a:rPr>
              <a:t>Navrhněte konkrétní způsob zkoumání pro vymezený problém nebo jeho část (v souladu s uznávanými postupy sociálně vědního výzkumu).</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Times New Roman" panose="02020603050405020304" pitchFamily="18" charset="0"/>
              </a:rPr>
              <a:t> </a:t>
            </a:r>
            <a:r>
              <a:rPr lang="cs-CZ" sz="2800" i="1" dirty="0">
                <a:effectLst/>
                <a:latin typeface="Calibri" panose="020F0502020204030204" pitchFamily="34" charset="0"/>
                <a:ea typeface="Calibri" panose="020F0502020204030204" pitchFamily="34" charset="0"/>
                <a:cs typeface="Times New Roman" panose="02020603050405020304" pitchFamily="18" charset="0"/>
              </a:rPr>
              <a:t>Diskutujte předpoklady, klíčové charakteristiky a limity výzkumu využitého ve Vaší diplomové práci a navrhněte alternativní výzkumný postup či postupy.</a:t>
            </a:r>
          </a:p>
          <a:p>
            <a:pPr>
              <a:buFont typeface="Arial" panose="020B0604020202020204" pitchFamily="34" charset="0"/>
              <a:buChar char="•"/>
            </a:pPr>
            <a:endParaRPr lang="cs-CZ" sz="2800" dirty="0"/>
          </a:p>
        </p:txBody>
      </p:sp>
    </p:spTree>
    <p:extLst>
      <p:ext uri="{BB962C8B-B14F-4D97-AF65-F5344CB8AC3E}">
        <p14:creationId xmlns:p14="http://schemas.microsoft.com/office/powerpoint/2010/main" val="1364195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5FB81-CEF8-46A5-BEC4-769193FDB838}"/>
              </a:ext>
            </a:extLst>
          </p:cNvPr>
          <p:cNvSpPr>
            <a:spLocks noGrp="1"/>
          </p:cNvSpPr>
          <p:nvPr>
            <p:ph type="title"/>
          </p:nvPr>
        </p:nvSpPr>
        <p:spPr/>
        <p:txBody>
          <a:bodyPr/>
          <a:lstStyle/>
          <a:p>
            <a:r>
              <a:rPr lang="cs-CZ" dirty="0"/>
              <a:t>Státní závěrečná zkouška (obsah)</a:t>
            </a:r>
          </a:p>
        </p:txBody>
      </p:sp>
      <p:sp>
        <p:nvSpPr>
          <p:cNvPr id="3" name="Zástupný obsah 2">
            <a:extLst>
              <a:ext uri="{FF2B5EF4-FFF2-40B4-BE49-F238E27FC236}">
                <a16:creationId xmlns:a16="http://schemas.microsoft.com/office/drawing/2014/main" id="{7B9D431B-EEDB-4039-A771-34549A7A41DC}"/>
              </a:ext>
            </a:extLst>
          </p:cNvPr>
          <p:cNvSpPr>
            <a:spLocks noGrp="1"/>
          </p:cNvSpPr>
          <p:nvPr>
            <p:ph idx="1"/>
          </p:nvPr>
        </p:nvSpPr>
        <p:spPr/>
        <p:txBody>
          <a:bodyPr/>
          <a:lstStyle/>
          <a:p>
            <a:pPr marL="0" lvl="0" indent="0" algn="just">
              <a:lnSpc>
                <a:spcPct val="107000"/>
              </a:lnSpc>
              <a:buNone/>
            </a:pPr>
            <a:r>
              <a:rPr lang="cs-CZ" sz="2800" dirty="0">
                <a:latin typeface="Calibri" panose="020F0502020204030204" pitchFamily="34" charset="0"/>
                <a:ea typeface="Calibri" panose="020F0502020204030204" pitchFamily="34" charset="0"/>
                <a:cs typeface="Calibri" panose="020F0502020204030204" pitchFamily="34" charset="0"/>
              </a:rPr>
              <a:t>Kategorie 3: Reflexe problému či opatření</a:t>
            </a:r>
          </a:p>
          <a:p>
            <a:pPr marL="0" lvl="0" indent="0" algn="just">
              <a:lnSpc>
                <a:spcPct val="107000"/>
              </a:lnSpc>
              <a:buNone/>
            </a:pPr>
            <a:endParaRPr lang="cs-CZ" sz="2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buFont typeface="Symbol" panose="05050102010706020507" pitchFamily="18" charset="2"/>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Otázky, které se zaměřují na </a:t>
            </a:r>
            <a:r>
              <a:rPr lang="cs-CZ" sz="2800" b="1" dirty="0">
                <a:effectLst/>
                <a:latin typeface="Calibri" panose="020F0502020204030204" pitchFamily="34" charset="0"/>
                <a:ea typeface="Calibri" panose="020F0502020204030204" pitchFamily="34" charset="0"/>
                <a:cs typeface="Calibri" panose="020F0502020204030204" pitchFamily="34" charset="0"/>
              </a:rPr>
              <a:t>komplexnější reflexi určitého aspektu</a:t>
            </a:r>
            <a:r>
              <a:rPr lang="cs-CZ" sz="2800" dirty="0">
                <a:effectLst/>
                <a:latin typeface="Calibri" panose="020F0502020204030204" pitchFamily="34" charset="0"/>
                <a:ea typeface="Calibri" panose="020F0502020204030204" pitchFamily="34" charset="0"/>
                <a:cs typeface="Calibri" panose="020F0502020204030204" pitchFamily="34" charset="0"/>
              </a:rPr>
              <a:t> (v souladu s výukou): problémy, procesy jejich řešení, argumenty (např. vhodnost, etické aspekty apod.)</a:t>
            </a:r>
          </a:p>
          <a:p>
            <a:pPr marL="342900" lvl="0" indent="-342900" algn="just">
              <a:lnSpc>
                <a:spcPct val="107000"/>
              </a:lnSpc>
              <a:buFont typeface="Symbol" panose="05050102010706020507" pitchFamily="18" charset="2"/>
              <a:buChar char=""/>
            </a:pPr>
            <a:r>
              <a:rPr lang="cs-CZ" sz="2800" dirty="0">
                <a:latin typeface="Calibri" panose="020F0502020204030204" pitchFamily="34" charset="0"/>
                <a:ea typeface="Calibri" panose="020F0502020204030204" pitchFamily="34" charset="0"/>
                <a:cs typeface="Calibri" panose="020F0502020204030204" pitchFamily="34" charset="0"/>
              </a:rPr>
              <a:t>Může zahrnovat rovinu problémů i rovinu řešení.</a:t>
            </a:r>
            <a:endParaRPr lang="cs-CZ" sz="2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buFont typeface="Symbol" panose="05050102010706020507" pitchFamily="18" charset="2"/>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Např. se zaměřuje na relevanci a legitimitu Vámi vymezené otázky či problému nebo jeho části. </a:t>
            </a:r>
          </a:p>
          <a:p>
            <a:pPr marL="342900" lvl="0" indent="-342900" algn="just">
              <a:lnSpc>
                <a:spcPct val="107000"/>
              </a:lnSpc>
              <a:buFont typeface="Symbol" panose="05050102010706020507" pitchFamily="18" charset="2"/>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Prezentujte přitom různá hlediska a vhodně argumentujte na základě normativních, teoretických či empirický podložených argumentů.</a:t>
            </a:r>
          </a:p>
          <a:p>
            <a:pPr marL="342900" lvl="0" indent="-342900" algn="just">
              <a:lnSpc>
                <a:spcPct val="107000"/>
              </a:lnSpc>
              <a:buFont typeface="Symbol" panose="05050102010706020507" pitchFamily="18" charset="2"/>
              <a:buChar char=""/>
            </a:pPr>
            <a:r>
              <a:rPr lang="cs-CZ" sz="2800" dirty="0">
                <a:latin typeface="Calibri" panose="020F0502020204030204" pitchFamily="34" charset="0"/>
                <a:ea typeface="Calibri" panose="020F0502020204030204" pitchFamily="34" charset="0"/>
                <a:cs typeface="Calibri" panose="020F0502020204030204" pitchFamily="34" charset="0"/>
              </a:rPr>
              <a:t>Často zahrnuje protichůdná stanoviska či volby.</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2800" dirty="0"/>
          </a:p>
        </p:txBody>
      </p:sp>
    </p:spTree>
    <p:extLst>
      <p:ext uri="{BB962C8B-B14F-4D97-AF65-F5344CB8AC3E}">
        <p14:creationId xmlns:p14="http://schemas.microsoft.com/office/powerpoint/2010/main" val="2425138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5FB81-CEF8-46A5-BEC4-769193FDB838}"/>
              </a:ext>
            </a:extLst>
          </p:cNvPr>
          <p:cNvSpPr>
            <a:spLocks noGrp="1"/>
          </p:cNvSpPr>
          <p:nvPr>
            <p:ph type="title"/>
          </p:nvPr>
        </p:nvSpPr>
        <p:spPr/>
        <p:txBody>
          <a:bodyPr/>
          <a:lstStyle/>
          <a:p>
            <a:r>
              <a:rPr lang="cs-CZ" dirty="0"/>
              <a:t>Státní závěrečná zkouška (obsah)</a:t>
            </a:r>
          </a:p>
        </p:txBody>
      </p:sp>
      <p:sp>
        <p:nvSpPr>
          <p:cNvPr id="3" name="Zástupný obsah 2">
            <a:extLst>
              <a:ext uri="{FF2B5EF4-FFF2-40B4-BE49-F238E27FC236}">
                <a16:creationId xmlns:a16="http://schemas.microsoft.com/office/drawing/2014/main" id="{7B9D431B-EEDB-4039-A771-34549A7A41DC}"/>
              </a:ext>
            </a:extLst>
          </p:cNvPr>
          <p:cNvSpPr>
            <a:spLocks noGrp="1"/>
          </p:cNvSpPr>
          <p:nvPr>
            <p:ph idx="1"/>
          </p:nvPr>
        </p:nvSpPr>
        <p:spPr/>
        <p:txBody>
          <a:bodyPr/>
          <a:lstStyle/>
          <a:p>
            <a:pPr marL="0" lvl="0" indent="0" algn="just">
              <a:lnSpc>
                <a:spcPct val="107000"/>
              </a:lnSpc>
              <a:spcAft>
                <a:spcPts val="800"/>
              </a:spcAft>
              <a:buNone/>
            </a:pPr>
            <a:r>
              <a:rPr lang="cs-CZ" sz="2800" dirty="0">
                <a:effectLst/>
                <a:latin typeface="Calibri" panose="020F0502020204030204" pitchFamily="34" charset="0"/>
                <a:ea typeface="Calibri" panose="020F0502020204030204" pitchFamily="34" charset="0"/>
                <a:cs typeface="Calibri" panose="020F0502020204030204" pitchFamily="34" charset="0"/>
              </a:rPr>
              <a:t>Kategorie 4: Implikace pro praxi, návrh řešení, či doporučení</a:t>
            </a:r>
          </a:p>
          <a:p>
            <a:pPr marL="342900" lvl="0" indent="-342900" algn="just">
              <a:lnSpc>
                <a:spcPct val="107000"/>
              </a:lnSpc>
              <a:spcAft>
                <a:spcPts val="800"/>
              </a:spcAft>
              <a:buFont typeface="Symbol" panose="05050102010706020507" pitchFamily="18" charset="2"/>
              <a:buChar char=""/>
            </a:pPr>
            <a:endParaRPr lang="cs-CZ" sz="28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Otázky, které se zaměřují na </a:t>
            </a:r>
            <a:r>
              <a:rPr lang="cs-CZ" sz="2800" b="1" dirty="0">
                <a:effectLst/>
                <a:latin typeface="Calibri" panose="020F0502020204030204" pitchFamily="34" charset="0"/>
                <a:ea typeface="Calibri" panose="020F0502020204030204" pitchFamily="34" charset="0"/>
                <a:cs typeface="Calibri" panose="020F0502020204030204" pitchFamily="34" charset="0"/>
              </a:rPr>
              <a:t>implikace pro praxi</a:t>
            </a:r>
            <a:r>
              <a:rPr lang="cs-CZ" sz="2800" dirty="0">
                <a:effectLst/>
                <a:latin typeface="Calibri" panose="020F0502020204030204" pitchFamily="34" charset="0"/>
                <a:ea typeface="Calibri" panose="020F0502020204030204" pitchFamily="34" charset="0"/>
                <a:cs typeface="Calibri" panose="020F0502020204030204" pitchFamily="34" charset="0"/>
              </a:rPr>
              <a:t>, hledání vhodných řešení a formulaci doporučení. </a:t>
            </a:r>
          </a:p>
          <a:p>
            <a:pPr marL="342900" lvl="0" indent="-342900" algn="just">
              <a:lnSpc>
                <a:spcPct val="107000"/>
              </a:lnSpc>
              <a:spcAft>
                <a:spcPts val="800"/>
              </a:spcAft>
              <a:buFont typeface="Symbol" panose="05050102010706020507" pitchFamily="18" charset="2"/>
              <a:buChar char=""/>
            </a:pPr>
            <a:r>
              <a:rPr lang="cs-CZ" sz="2800" i="1" dirty="0">
                <a:effectLst/>
                <a:latin typeface="Calibri" panose="020F0502020204030204" pitchFamily="34" charset="0"/>
                <a:ea typeface="Calibri" panose="020F0502020204030204" pitchFamily="34" charset="0"/>
                <a:cs typeface="Calibri" panose="020F0502020204030204" pitchFamily="34" charset="0"/>
              </a:rPr>
              <a:t>Diskutujte implikaci vašeho výzkumu pro praxi nebo pro rozvoj poznání. </a:t>
            </a:r>
          </a:p>
          <a:p>
            <a:pPr marL="342900" lvl="0" indent="-342900" algn="just">
              <a:lnSpc>
                <a:spcPct val="107000"/>
              </a:lnSpc>
              <a:spcAft>
                <a:spcPts val="800"/>
              </a:spcAft>
              <a:buFont typeface="Symbol" panose="05050102010706020507" pitchFamily="18" charset="2"/>
              <a:buChar char=""/>
            </a:pPr>
            <a:r>
              <a:rPr lang="cs-CZ" sz="2800" i="1" dirty="0">
                <a:effectLst/>
                <a:latin typeface="Calibri" panose="020F0502020204030204" pitchFamily="34" charset="0"/>
                <a:ea typeface="Calibri" panose="020F0502020204030204" pitchFamily="34" charset="0"/>
                <a:cs typeface="Calibri" panose="020F0502020204030204" pitchFamily="34" charset="0"/>
              </a:rPr>
              <a:t>Navrhněte ucelený soubor hierarchizovaných doporučení pro otázkou vymezenou oblast. </a:t>
            </a:r>
          </a:p>
          <a:p>
            <a:pPr marL="342900" lvl="0" indent="-342900" algn="just">
              <a:lnSpc>
                <a:spcPct val="107000"/>
              </a:lnSpc>
              <a:spcAft>
                <a:spcPts val="800"/>
              </a:spcAft>
              <a:buFont typeface="Symbol" panose="05050102010706020507" pitchFamily="18" charset="2"/>
              <a:buChar char=""/>
            </a:pPr>
            <a:r>
              <a:rPr lang="cs-CZ" sz="2800" i="1" dirty="0">
                <a:effectLst/>
                <a:latin typeface="Calibri" panose="020F0502020204030204" pitchFamily="34" charset="0"/>
                <a:ea typeface="Calibri" panose="020F0502020204030204" pitchFamily="34" charset="0"/>
                <a:cs typeface="Calibri" panose="020F0502020204030204" pitchFamily="34" charset="0"/>
              </a:rPr>
              <a:t>Případně i navrhněte vhodný způsob řešení/vhodná řešení. Diskutujte přitom vhodnost řešení.</a:t>
            </a:r>
            <a:endParaRPr lang="cs-CZ" sz="2800" i="1"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2800" dirty="0"/>
          </a:p>
        </p:txBody>
      </p:sp>
    </p:spTree>
    <p:extLst>
      <p:ext uri="{BB962C8B-B14F-4D97-AF65-F5344CB8AC3E}">
        <p14:creationId xmlns:p14="http://schemas.microsoft.com/office/powerpoint/2010/main" val="1328682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5FB81-CEF8-46A5-BEC4-769193FDB838}"/>
              </a:ext>
            </a:extLst>
          </p:cNvPr>
          <p:cNvSpPr>
            <a:spLocks noGrp="1"/>
          </p:cNvSpPr>
          <p:nvPr>
            <p:ph type="title"/>
          </p:nvPr>
        </p:nvSpPr>
        <p:spPr/>
        <p:txBody>
          <a:bodyPr/>
          <a:lstStyle/>
          <a:p>
            <a:r>
              <a:rPr lang="cs-CZ" dirty="0"/>
              <a:t>Státní závěrečná zkouška (předměty)</a:t>
            </a:r>
          </a:p>
        </p:txBody>
      </p:sp>
      <p:sp>
        <p:nvSpPr>
          <p:cNvPr id="3" name="Zástupný obsah 2">
            <a:extLst>
              <a:ext uri="{FF2B5EF4-FFF2-40B4-BE49-F238E27FC236}">
                <a16:creationId xmlns:a16="http://schemas.microsoft.com/office/drawing/2014/main" id="{7B9D431B-EEDB-4039-A771-34549A7A41DC}"/>
              </a:ext>
            </a:extLst>
          </p:cNvPr>
          <p:cNvSpPr>
            <a:spLocks noGrp="1"/>
          </p:cNvSpPr>
          <p:nvPr>
            <p:ph idx="1"/>
          </p:nvPr>
        </p:nvSpPr>
        <p:spPr>
          <a:xfrm>
            <a:off x="720000" y="1692002"/>
            <a:ext cx="10753200" cy="4720830"/>
          </a:xfrm>
        </p:spPr>
        <p:txBody>
          <a:bodyPr/>
          <a:lstStyle/>
          <a:p>
            <a:pPr marL="457200" indent="-457200" algn="just">
              <a:lnSpc>
                <a:spcPct val="107000"/>
              </a:lnSpc>
              <a:spcAft>
                <a:spcPts val="800"/>
              </a:spcAft>
              <a:buFont typeface="Arial" panose="020B0604020202020204" pitchFamily="34" charset="0"/>
              <a:buChar char="•"/>
            </a:pPr>
            <a:r>
              <a:rPr lang="cs-CZ" sz="2400" dirty="0">
                <a:effectLst/>
                <a:latin typeface="Calibri" panose="020F0502020204030204" pitchFamily="34" charset="0"/>
                <a:ea typeface="Calibri" panose="020F0502020204030204" pitchFamily="34" charset="0"/>
                <a:cs typeface="Calibri" panose="020F0502020204030204" pitchFamily="34" charset="0"/>
              </a:rPr>
              <a:t>Evaluační výzkum</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algn="just">
              <a:lnSpc>
                <a:spcPct val="107000"/>
              </a:lnSpc>
              <a:spcAft>
                <a:spcPts val="800"/>
              </a:spcAft>
              <a:buFont typeface="Arial" panose="020B0604020202020204" pitchFamily="34" charset="0"/>
              <a:buChar char="•"/>
            </a:pPr>
            <a:r>
              <a:rPr lang="cs-CZ" sz="2400" dirty="0">
                <a:effectLst/>
                <a:latin typeface="Calibri" panose="020F0502020204030204" pitchFamily="34" charset="0"/>
                <a:ea typeface="Calibri" panose="020F0502020204030204" pitchFamily="34" charset="0"/>
              </a:rPr>
              <a:t>Tvorba a implementace veřejných programů</a:t>
            </a:r>
            <a:endParaRPr lang="cs-CZ" sz="2400" dirty="0">
              <a:effectLst/>
              <a:latin typeface="Calibri" panose="020F0502020204030204" pitchFamily="34" charset="0"/>
              <a:ea typeface="Calibri" panose="020F0502020204030204" pitchFamily="34" charset="0"/>
              <a:cs typeface="Calibri" panose="020F0502020204030204" pitchFamily="34" charset="0"/>
            </a:endParaRPr>
          </a:p>
          <a:p>
            <a:pPr marL="457200" indent="-457200" algn="just">
              <a:lnSpc>
                <a:spcPct val="107000"/>
              </a:lnSpc>
              <a:spcAft>
                <a:spcPts val="800"/>
              </a:spcAft>
              <a:buFont typeface="Arial" panose="020B0604020202020204" pitchFamily="34" charset="0"/>
              <a:buChar char="•"/>
            </a:pPr>
            <a:r>
              <a:rPr lang="cs-CZ" sz="2400" dirty="0">
                <a:effectLst/>
                <a:latin typeface="Calibri" panose="020F0502020204030204" pitchFamily="34" charset="0"/>
                <a:ea typeface="Calibri" panose="020F0502020204030204" pitchFamily="34" charset="0"/>
                <a:cs typeface="Calibri" panose="020F0502020204030204" pitchFamily="34" charset="0"/>
              </a:rPr>
              <a:t>Teorie organizace a řízení</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buFont typeface="Arial" panose="020B0604020202020204" pitchFamily="34" charset="0"/>
              <a:buChar char="•"/>
            </a:pPr>
            <a:r>
              <a:rPr lang="cs-CZ" sz="2400" dirty="0">
                <a:effectLst/>
                <a:latin typeface="Calibri" panose="020F0502020204030204" pitchFamily="34" charset="0"/>
                <a:ea typeface="Calibri" panose="020F0502020204030204" pitchFamily="34" charset="0"/>
                <a:cs typeface="Calibri" panose="020F0502020204030204" pitchFamily="34" charset="0"/>
              </a:rPr>
              <a:t>Personální analýza a plánování</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buFont typeface="Arial" panose="020B0604020202020204" pitchFamily="34" charset="0"/>
              <a:buChar char="•"/>
            </a:pPr>
            <a:r>
              <a:rPr lang="cs-CZ" sz="2400" dirty="0">
                <a:effectLst/>
                <a:latin typeface="Calibri" panose="020F0502020204030204" pitchFamily="34" charset="0"/>
                <a:ea typeface="Calibri" panose="020F0502020204030204" pitchFamily="34" charset="0"/>
                <a:cs typeface="Calibri" panose="020F0502020204030204" pitchFamily="34" charset="0"/>
              </a:rPr>
              <a:t>Řízení a rozvoj lidských zdrojů</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buFont typeface="Arial" panose="020B0604020202020204" pitchFamily="34" charset="0"/>
              <a:buChar char="•"/>
            </a:pPr>
            <a:r>
              <a:rPr lang="cs-CZ" sz="2400" dirty="0">
                <a:effectLst/>
                <a:latin typeface="Calibri" panose="020F0502020204030204" pitchFamily="34" charset="0"/>
                <a:ea typeface="Calibri" panose="020F0502020204030204" pitchFamily="34" charset="0"/>
                <a:cs typeface="Calibri" panose="020F0502020204030204" pitchFamily="34" charset="0"/>
              </a:rPr>
              <a:t>Programy sociálního a organizačního rozvoje organizací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buFont typeface="Arial" panose="020B0604020202020204" pitchFamily="34" charset="0"/>
              <a:buChar char="•"/>
            </a:pPr>
            <a:r>
              <a:rPr lang="cs-CZ" sz="2400" dirty="0">
                <a:effectLst/>
                <a:latin typeface="Calibri" panose="020F0502020204030204" pitchFamily="34" charset="0"/>
                <a:ea typeface="Calibri" panose="020F0502020204030204" pitchFamily="34" charset="0"/>
                <a:cs typeface="Calibri" panose="020F0502020204030204" pitchFamily="34" charset="0"/>
              </a:rPr>
              <a:t>Ekonomika sociálního státu </a:t>
            </a:r>
          </a:p>
          <a:p>
            <a:pPr marL="457200" indent="-457200" algn="just">
              <a:lnSpc>
                <a:spcPct val="107000"/>
              </a:lnSpc>
              <a:spcAft>
                <a:spcPts val="800"/>
              </a:spcAft>
              <a:buFont typeface="Arial" panose="020B0604020202020204" pitchFamily="34" charset="0"/>
              <a:buChar char="•"/>
            </a:pPr>
            <a:r>
              <a:rPr lang="cs-CZ" sz="2400" dirty="0">
                <a:effectLst/>
                <a:latin typeface="Calibri" panose="020F0502020204030204" pitchFamily="34" charset="0"/>
                <a:ea typeface="Calibri" panose="020F0502020204030204" pitchFamily="34" charset="0"/>
                <a:cs typeface="Calibri" panose="020F0502020204030204" pitchFamily="34" charset="0"/>
              </a:rPr>
              <a:t>Současné problémy sociální politiky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buFont typeface="Arial" panose="020B0604020202020204" pitchFamily="34" charset="0"/>
              <a:buChar char="•"/>
            </a:pP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07000"/>
              </a:lnSpc>
              <a:spcAft>
                <a:spcPts val="800"/>
              </a:spcAft>
              <a:buFont typeface="Arial" panose="020B0604020202020204" pitchFamily="34" charset="0"/>
              <a:buChar char="•"/>
            </a:pPr>
            <a:r>
              <a:rPr lang="cs-CZ" sz="2400" dirty="0">
                <a:latin typeface="Calibri" panose="020F0502020204030204" pitchFamily="34" charset="0"/>
                <a:ea typeface="Calibri" panose="020F0502020204030204" pitchFamily="34" charset="0"/>
                <a:cs typeface="Times New Roman" panose="02020603050405020304" pitchFamily="18" charset="0"/>
              </a:rPr>
              <a:t>Jsou-li povinné, jsou-li vztaženy k diplomové práci.</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1036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5FB81-CEF8-46A5-BEC4-769193FDB838}"/>
              </a:ext>
            </a:extLst>
          </p:cNvPr>
          <p:cNvSpPr>
            <a:spLocks noGrp="1"/>
          </p:cNvSpPr>
          <p:nvPr>
            <p:ph type="title"/>
          </p:nvPr>
        </p:nvSpPr>
        <p:spPr/>
        <p:txBody>
          <a:bodyPr/>
          <a:lstStyle/>
          <a:p>
            <a:r>
              <a:rPr lang="cs-CZ" dirty="0"/>
              <a:t>Státní závěrečná zkouška (obsah)</a:t>
            </a:r>
          </a:p>
        </p:txBody>
      </p:sp>
      <p:sp>
        <p:nvSpPr>
          <p:cNvPr id="3" name="Zástupný obsah 2">
            <a:extLst>
              <a:ext uri="{FF2B5EF4-FFF2-40B4-BE49-F238E27FC236}">
                <a16:creationId xmlns:a16="http://schemas.microsoft.com/office/drawing/2014/main" id="{7B9D431B-EEDB-4039-A771-34549A7A41DC}"/>
              </a:ext>
            </a:extLst>
          </p:cNvPr>
          <p:cNvSpPr>
            <a:spLocks noGrp="1"/>
          </p:cNvSpPr>
          <p:nvPr>
            <p:ph idx="1"/>
          </p:nvPr>
        </p:nvSpPr>
        <p:spPr/>
        <p:txBody>
          <a:bodyPr/>
          <a:lstStyle/>
          <a:p>
            <a:pPr marL="457200" lvl="0" indent="-457200" algn="just">
              <a:lnSpc>
                <a:spcPct val="107000"/>
              </a:lnSpc>
              <a:spcAft>
                <a:spcPts val="800"/>
              </a:spcAft>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Věcnost prezentovaných poznatků a argumentů</a:t>
            </a:r>
          </a:p>
          <a:p>
            <a:pPr marL="457200" lvl="0" indent="-457200" algn="just">
              <a:lnSpc>
                <a:spcPct val="107000"/>
              </a:lnSpc>
              <a:spcAft>
                <a:spcPts val="800"/>
              </a:spcAft>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V souladu s „poznatky oboru“ (argumentace)</a:t>
            </a:r>
          </a:p>
          <a:p>
            <a:pPr marL="457200" lvl="0" indent="-457200" algn="just">
              <a:lnSpc>
                <a:spcPct val="107000"/>
              </a:lnSpc>
              <a:spcAft>
                <a:spcPts val="800"/>
              </a:spcAft>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Komplexnost a úplnost odpovědi</a:t>
            </a:r>
          </a:p>
          <a:p>
            <a:pPr marL="457200" lvl="0" indent="-457200" algn="just">
              <a:lnSpc>
                <a:spcPct val="107000"/>
              </a:lnSpc>
              <a:spcAft>
                <a:spcPts val="800"/>
              </a:spcAft>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Struktura odpovědi (příprava)</a:t>
            </a:r>
          </a:p>
          <a:p>
            <a:pPr marL="0" lvl="0" indent="0" algn="just">
              <a:lnSpc>
                <a:spcPct val="107000"/>
              </a:lnSpc>
              <a:spcAft>
                <a:spcPts val="800"/>
              </a:spcAft>
              <a:buNone/>
            </a:pPr>
            <a:endParaRPr lang="cs-CZ" sz="2800" dirty="0"/>
          </a:p>
        </p:txBody>
      </p:sp>
    </p:spTree>
    <p:extLst>
      <p:ext uri="{BB962C8B-B14F-4D97-AF65-F5344CB8AC3E}">
        <p14:creationId xmlns:p14="http://schemas.microsoft.com/office/powerpoint/2010/main" val="2839687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5FB81-CEF8-46A5-BEC4-769193FDB838}"/>
              </a:ext>
            </a:extLst>
          </p:cNvPr>
          <p:cNvSpPr>
            <a:spLocks noGrp="1"/>
          </p:cNvSpPr>
          <p:nvPr>
            <p:ph type="title"/>
          </p:nvPr>
        </p:nvSpPr>
        <p:spPr/>
        <p:txBody>
          <a:bodyPr/>
          <a:lstStyle/>
          <a:p>
            <a:r>
              <a:rPr lang="cs-CZ" dirty="0"/>
              <a:t>Uzavření státní závěrečné zkoušky</a:t>
            </a:r>
          </a:p>
        </p:txBody>
      </p:sp>
      <p:sp>
        <p:nvSpPr>
          <p:cNvPr id="3" name="Zástupný obsah 2">
            <a:extLst>
              <a:ext uri="{FF2B5EF4-FFF2-40B4-BE49-F238E27FC236}">
                <a16:creationId xmlns:a16="http://schemas.microsoft.com/office/drawing/2014/main" id="{7B9D431B-EEDB-4039-A771-34549A7A41DC}"/>
              </a:ext>
            </a:extLst>
          </p:cNvPr>
          <p:cNvSpPr>
            <a:spLocks noGrp="1"/>
          </p:cNvSpPr>
          <p:nvPr>
            <p:ph idx="1"/>
          </p:nvPr>
        </p:nvSpPr>
        <p:spPr/>
        <p:txBody>
          <a:bodyPr/>
          <a:lstStyle/>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rPr>
              <a:t> Porada komise o výsledku SZZ bez přítomnosti studenta</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rPr>
              <a:t> Náv</a:t>
            </a:r>
            <a:r>
              <a:rPr lang="cs-CZ" sz="2800" dirty="0">
                <a:latin typeface="Calibri" panose="020F0502020204030204" pitchFamily="34" charset="0"/>
                <a:ea typeface="Calibri" panose="020F0502020204030204" pitchFamily="34" charset="0"/>
              </a:rPr>
              <a:t>rat studenta.</a:t>
            </a:r>
            <a:endParaRPr lang="cs-CZ" sz="2800" dirty="0">
              <a:effectLst/>
              <a:latin typeface="Calibri" panose="020F0502020204030204" pitchFamily="34" charset="0"/>
              <a:ea typeface="Calibri" panose="020F0502020204030204" pitchFamily="34" charset="0"/>
            </a:endParaRPr>
          </a:p>
          <a:p>
            <a:pPr>
              <a:buFont typeface="Arial" panose="020B0604020202020204" pitchFamily="34" charset="0"/>
              <a:buChar char="•"/>
            </a:pPr>
            <a:r>
              <a:rPr lang="cs-CZ" sz="2800" dirty="0">
                <a:latin typeface="Calibri" panose="020F0502020204030204" pitchFamily="34" charset="0"/>
                <a:ea typeface="Calibri" panose="020F0502020204030204" pitchFamily="34" charset="0"/>
              </a:rPr>
              <a:t> Předseda komise seznámí studenta s výsledkem SZZ.</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rPr>
              <a:t> Hodnocení má stejnou výslednou formu jako v předmětech (čl. 17 SZŘ).</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rPr>
              <a:t> Předá</a:t>
            </a:r>
            <a:r>
              <a:rPr lang="cs-CZ" sz="2800" dirty="0">
                <a:latin typeface="Calibri" panose="020F0502020204030204" pitchFamily="34" charset="0"/>
                <a:ea typeface="Calibri" panose="020F0502020204030204" pitchFamily="34" charset="0"/>
              </a:rPr>
              <a:t>ní závěrečné práce.</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rPr>
              <a:t> Rozloučení.</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rPr>
              <a:t> Zapsání protokolu.</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rPr>
              <a:t> Navržení na ocenění.</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rPr>
              <a:t> Postup v případě neúspěchu u SZZ.</a:t>
            </a:r>
          </a:p>
          <a:p>
            <a:pPr>
              <a:buFont typeface="Arial" panose="020B0604020202020204" pitchFamily="34" charset="0"/>
              <a:buChar char="•"/>
            </a:pPr>
            <a:endParaRPr lang="cs-CZ" sz="2800" dirty="0">
              <a:latin typeface="Calibri" panose="020F0502020204030204" pitchFamily="34" charset="0"/>
              <a:ea typeface="Calibri" panose="020F0502020204030204" pitchFamily="34" charset="0"/>
            </a:endParaRP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rPr>
              <a:t> Zkušenosti s realizací SZZ.</a:t>
            </a:r>
          </a:p>
        </p:txBody>
      </p:sp>
    </p:spTree>
    <p:extLst>
      <p:ext uri="{BB962C8B-B14F-4D97-AF65-F5344CB8AC3E}">
        <p14:creationId xmlns:p14="http://schemas.microsoft.com/office/powerpoint/2010/main" val="3498459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5FB81-CEF8-46A5-BEC4-769193FDB838}"/>
              </a:ext>
            </a:extLst>
          </p:cNvPr>
          <p:cNvSpPr>
            <a:spLocks noGrp="1"/>
          </p:cNvSpPr>
          <p:nvPr>
            <p:ph type="title"/>
          </p:nvPr>
        </p:nvSpPr>
        <p:spPr>
          <a:xfrm>
            <a:off x="718800" y="2584895"/>
            <a:ext cx="10753200" cy="451576"/>
          </a:xfrm>
        </p:spPr>
        <p:txBody>
          <a:bodyPr/>
          <a:lstStyle/>
          <a:p>
            <a:r>
              <a:rPr lang="cs-CZ" dirty="0"/>
              <a:t>Otázky a diskuze?</a:t>
            </a:r>
          </a:p>
        </p:txBody>
      </p:sp>
      <p:sp>
        <p:nvSpPr>
          <p:cNvPr id="3" name="Zástupný obsah 2">
            <a:extLst>
              <a:ext uri="{FF2B5EF4-FFF2-40B4-BE49-F238E27FC236}">
                <a16:creationId xmlns:a16="http://schemas.microsoft.com/office/drawing/2014/main" id="{7B9D431B-EEDB-4039-A771-34549A7A41DC}"/>
              </a:ext>
            </a:extLst>
          </p:cNvPr>
          <p:cNvSpPr>
            <a:spLocks noGrp="1"/>
          </p:cNvSpPr>
          <p:nvPr>
            <p:ph idx="1"/>
          </p:nvPr>
        </p:nvSpPr>
        <p:spPr/>
        <p:txBody>
          <a:bodyPr/>
          <a:lstStyle/>
          <a:p>
            <a:pPr marL="54000" indent="0">
              <a:buNone/>
            </a:pPr>
            <a:r>
              <a:rPr lang="cs-CZ" sz="2800" dirty="0">
                <a:effectLst/>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1739809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Celkový průběh SZZ</a:t>
            </a:r>
          </a:p>
        </p:txBody>
      </p:sp>
      <p:sp>
        <p:nvSpPr>
          <p:cNvPr id="3" name="Zástupný symbol pro obsah 2"/>
          <p:cNvSpPr>
            <a:spLocks noGrp="1"/>
          </p:cNvSpPr>
          <p:nvPr>
            <p:ph idx="1"/>
          </p:nvPr>
        </p:nvSpPr>
        <p:spPr>
          <a:xfrm>
            <a:off x="551558" y="1451369"/>
            <a:ext cx="10753200" cy="5069746"/>
          </a:xfrm>
        </p:spPr>
        <p:txBody>
          <a:bodyPr>
            <a:normAutofit/>
          </a:bodyPr>
          <a:lstStyle/>
          <a:p>
            <a:pPr marL="54000" indent="0">
              <a:buNone/>
            </a:pPr>
            <a:r>
              <a:rPr lang="cs-CZ" sz="2800" dirty="0">
                <a:effectLst/>
                <a:latin typeface="Calibri" panose="020F0502020204030204" pitchFamily="34" charset="0"/>
                <a:ea typeface="Calibri" panose="020F0502020204030204" pitchFamily="34" charset="0"/>
              </a:rPr>
              <a:t>Státní závěrečná zkouška bude probíhat ve stejný den jako obhajoba diplomové práce a obě části na sebe budou bezprostředně navazovat.</a:t>
            </a:r>
          </a:p>
          <a:p>
            <a:pPr marL="54000" indent="0">
              <a:buNone/>
            </a:pPr>
            <a:endParaRPr lang="cs-CZ" sz="2800" dirty="0">
              <a:latin typeface="Calibri" panose="020F0502020204030204" pitchFamily="34" charset="0"/>
              <a:ea typeface="Calibri" panose="020F0502020204030204" pitchFamily="34" charset="0"/>
            </a:endParaRPr>
          </a:p>
          <a:p>
            <a:pPr marL="54000" indent="0">
              <a:buNone/>
            </a:pPr>
            <a:r>
              <a:rPr lang="cs-CZ" sz="2800" dirty="0">
                <a:effectLst/>
                <a:latin typeface="Calibri" panose="020F0502020204030204" pitchFamily="34" charset="0"/>
                <a:ea typeface="Calibri" panose="020F0502020204030204" pitchFamily="34" charset="0"/>
              </a:rPr>
              <a:t>SZZ probíhají prezenční ústní formou</a:t>
            </a:r>
          </a:p>
          <a:p>
            <a:endParaRPr lang="cs-CZ" sz="2800" dirty="0">
              <a:latin typeface="Calibri" panose="020F0502020204030204" pitchFamily="34" charset="0"/>
              <a:ea typeface="Calibri" panose="020F0502020204030204" pitchFamily="34" charset="0"/>
            </a:endParaRPr>
          </a:p>
          <a:p>
            <a:pPr marL="54000" indent="0">
              <a:buNone/>
            </a:pPr>
            <a:r>
              <a:rPr lang="cs-CZ" sz="2800" dirty="0">
                <a:effectLst/>
                <a:latin typeface="Calibri" panose="020F0502020204030204" pitchFamily="34" charset="0"/>
                <a:ea typeface="Calibri" panose="020F0502020204030204" pitchFamily="34" charset="0"/>
                <a:cs typeface="Calibri" panose="020F0502020204030204" pitchFamily="34" charset="0"/>
              </a:rPr>
              <a:t>Dvě formálně oddělené a separátně známkované části: </a:t>
            </a:r>
          </a:p>
          <a:p>
            <a:pPr marL="54000" indent="0">
              <a:buNone/>
            </a:pPr>
            <a:r>
              <a:rPr lang="cs-CZ" sz="2800" dirty="0">
                <a:effectLst/>
                <a:latin typeface="Calibri" panose="020F0502020204030204" pitchFamily="34" charset="0"/>
                <a:ea typeface="Calibri" panose="020F0502020204030204" pitchFamily="34" charset="0"/>
                <a:cs typeface="Calibri" panose="020F0502020204030204" pitchFamily="34" charset="0"/>
              </a:rPr>
              <a:t>	1. Obhajobu diplomové práce </a:t>
            </a:r>
          </a:p>
          <a:p>
            <a:pPr marL="54000" indent="0">
              <a:buNone/>
            </a:pPr>
            <a:r>
              <a:rPr lang="cs-CZ" sz="2800" dirty="0">
                <a:latin typeface="Calibri" panose="020F0502020204030204" pitchFamily="34" charset="0"/>
                <a:ea typeface="Calibri" panose="020F0502020204030204" pitchFamily="34" charset="0"/>
                <a:cs typeface="Calibri" panose="020F0502020204030204" pitchFamily="34" charset="0"/>
              </a:rPr>
              <a:t>	</a:t>
            </a:r>
            <a:r>
              <a:rPr lang="cs-CZ" sz="2800" dirty="0">
                <a:effectLst/>
                <a:latin typeface="Calibri" panose="020F0502020204030204" pitchFamily="34" charset="0"/>
                <a:ea typeface="Calibri" panose="020F0502020204030204" pitchFamily="34" charset="0"/>
                <a:cs typeface="Calibri" panose="020F0502020204030204" pitchFamily="34" charset="0"/>
              </a:rPr>
              <a:t>2. Rozpravu nad obsahem předmětů profilujícího základu a 	základních teoretických předmětů profilujícího základu.</a:t>
            </a:r>
          </a:p>
          <a:p>
            <a:pPr marL="54000" indent="0">
              <a:buNone/>
            </a:pPr>
            <a:endParaRPr lang="cs-CZ" sz="28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Celá SZZ trvá cca hodinu včetně administrace (25+25+10 minut)</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V průběhu státní zkoušky si student může nechat věci v místnosti SZZ. </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K dispozici je voda.</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Všechny uvedené informace o průběhu jsou především orientační. </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815345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Průběh SZZ</a:t>
            </a:r>
          </a:p>
        </p:txBody>
      </p:sp>
      <p:sp>
        <p:nvSpPr>
          <p:cNvPr id="3" name="Zástupný symbol pro obsah 2"/>
          <p:cNvSpPr>
            <a:spLocks noGrp="1"/>
          </p:cNvSpPr>
          <p:nvPr>
            <p:ph idx="1"/>
          </p:nvPr>
        </p:nvSpPr>
        <p:spPr>
          <a:xfrm>
            <a:off x="720000" y="1171577"/>
            <a:ext cx="10753200" cy="5265318"/>
          </a:xfrm>
        </p:spPr>
        <p:txBody>
          <a:bodyPr>
            <a:normAutofit/>
          </a:bodyPr>
          <a:lstStyle/>
          <a:p>
            <a:pPr marL="54000" indent="0">
              <a:buNone/>
            </a:pPr>
            <a:endParaRPr lang="cs-CZ" sz="2800" dirty="0">
              <a:latin typeface="Calibri" panose="020F0502020204030204" pitchFamily="34" charset="0"/>
              <a:ea typeface="Calibri" panose="020F0502020204030204" pitchFamily="34" charset="0"/>
            </a:endParaRPr>
          </a:p>
          <a:p>
            <a:pPr>
              <a:buFont typeface="Arial" panose="020B0604020202020204" pitchFamily="34" charset="0"/>
              <a:buChar char="•"/>
            </a:pPr>
            <a:r>
              <a:rPr lang="cs-CZ" sz="2800" dirty="0">
                <a:latin typeface="Calibri" panose="020F0502020204030204" pitchFamily="34" charset="0"/>
                <a:ea typeface="Calibri" panose="020F0502020204030204" pitchFamily="34" charset="0"/>
              </a:rPr>
              <a:t> SZZ se konají podle vymezeného zveřejněného harmonogramu</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Datum, čas a místnost se student dozví z harmonogramu, který je v IS MU/studium/termíny SZZ.</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Ke SZZ je nezbytné se dostavit minimálně 30 min. předem.</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Čas zahájení SZZ je orientační.</a:t>
            </a:r>
            <a:endParaRPr lang="cs-CZ" sz="2800" dirty="0">
              <a:effectLst/>
              <a:latin typeface="Calibri" panose="020F0502020204030204" pitchFamily="34" charset="0"/>
              <a:ea typeface="Calibri" panose="020F0502020204030204" pitchFamily="34" charset="0"/>
            </a:endParaRP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rPr>
              <a:t> Student může svou neúčast u SZZ v souladu s čl. 22 SZŘ MU náležitě omluvit do 5 pracovních dnů ode dne, kdy měl SZZ konat.  Akceptovatelnou omluvou je zejména pracovní neschopnost studenta. </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Průběh a vyhlášení výsledků SZZ jsou veřejné (čl. 22.1. SZŘ MU), s výjimkou rozhodování komise.</a:t>
            </a:r>
            <a:endParaRPr lang="cs-CZ" sz="2800" dirty="0">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Komise vyhlásí výsledky SZZ v případě ústní zkoušky v den jejich konání (na konci vymezeného bloku pro studenta).</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V případě nouze doporučujeme kontaktovat sekretariát katedry.</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Specifické situace a požadavky řešit předem.</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dirty="0"/>
          </a:p>
        </p:txBody>
      </p:sp>
    </p:spTree>
    <p:extLst>
      <p:ext uri="{BB962C8B-B14F-4D97-AF65-F5344CB8AC3E}">
        <p14:creationId xmlns:p14="http://schemas.microsoft.com/office/powerpoint/2010/main" val="324176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Obhajoba diplomové práce (průběh)</a:t>
            </a:r>
          </a:p>
        </p:txBody>
      </p:sp>
      <p:sp>
        <p:nvSpPr>
          <p:cNvPr id="3" name="Zástupný symbol pro obsah 2"/>
          <p:cNvSpPr>
            <a:spLocks noGrp="1"/>
          </p:cNvSpPr>
          <p:nvPr>
            <p:ph idx="1"/>
          </p:nvPr>
        </p:nvSpPr>
        <p:spPr>
          <a:xfrm>
            <a:off x="720000" y="1692002"/>
            <a:ext cx="10753200" cy="4648640"/>
          </a:xfrm>
        </p:spPr>
        <p:txBody>
          <a:bodyPr>
            <a:normAutofit/>
          </a:bodyPr>
          <a:lstStyle/>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Obhajoba diplomové práce trvá cca 25 (max. 30) minut.</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Student prokáže svou totožnost (vedoucí) </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Představení komise</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S</a:t>
            </a:r>
            <a:r>
              <a:rPr lang="cs-CZ" sz="2800" dirty="0">
                <a:effectLst/>
                <a:latin typeface="Calibri" panose="020F0502020204030204" pitchFamily="34" charset="0"/>
                <a:ea typeface="Calibri" panose="020F0502020204030204" pitchFamily="34" charset="0"/>
                <a:cs typeface="Calibri" panose="020F0502020204030204" pitchFamily="34" charset="0"/>
              </a:rPr>
              <a:t>tudent představí během 5-7 minut svou diplomovou práci. Doporučujeme říci informace o cíli práce, teoretická východiska, metoda/metody, hlavní zjištění, závěr (př. jinak dle uvážení v návaznosti na typ diplomové práce).</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Times New Roman" panose="02020603050405020304" pitchFamily="18" charset="0"/>
              </a:rPr>
              <a:t>Jsou </a:t>
            </a:r>
            <a:r>
              <a:rPr lang="cs-CZ" sz="2800" b="1" dirty="0">
                <a:effectLst/>
                <a:latin typeface="Calibri" panose="020F0502020204030204" pitchFamily="34" charset="0"/>
                <a:ea typeface="Calibri" panose="020F0502020204030204" pitchFamily="34" charset="0"/>
                <a:cs typeface="Times New Roman" panose="02020603050405020304" pitchFamily="18" charset="0"/>
              </a:rPr>
              <a:t>přečteny najednou </a:t>
            </a:r>
            <a:r>
              <a:rPr lang="cs-CZ" sz="2800" dirty="0">
                <a:effectLst/>
                <a:latin typeface="Calibri" panose="020F0502020204030204" pitchFamily="34" charset="0"/>
                <a:ea typeface="Calibri" panose="020F0502020204030204" pitchFamily="34" charset="0"/>
                <a:cs typeface="Times New Roman" panose="02020603050405020304" pitchFamily="18" charset="0"/>
              </a:rPr>
              <a:t>oba posudky. Studenti reagují především na otázky v posudcích (PK: nemusí být všechny položeny), případně mohou reagovat na cokoliv dalšího z posudku (nepřímé otázky, komentáře, př. nedorozumění).</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Times New Roman" panose="02020603050405020304" pitchFamily="18" charset="0"/>
              </a:rPr>
              <a:t>Následuje volná rozprava (případné doplňující otázky členů komise).</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rPr>
              <a:t>Obhajoba je ukončena předsedou komise</a:t>
            </a:r>
            <a:endParaRPr lang="cs-CZ"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03908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Obhajoba diplomové práce (podmínky)</a:t>
            </a:r>
          </a:p>
        </p:txBody>
      </p:sp>
      <p:sp>
        <p:nvSpPr>
          <p:cNvPr id="3" name="Zástupný symbol pro obsah 2"/>
          <p:cNvSpPr>
            <a:spLocks noGrp="1"/>
          </p:cNvSpPr>
          <p:nvPr>
            <p:ph idx="1"/>
          </p:nvPr>
        </p:nvSpPr>
        <p:spPr>
          <a:xfrm>
            <a:off x="720000" y="1692002"/>
            <a:ext cx="10753200" cy="4925366"/>
          </a:xfrm>
        </p:spPr>
        <p:txBody>
          <a:bodyPr>
            <a:normAutofit/>
          </a:bodyPr>
          <a:lstStyle/>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Student získává dva posudky minimálně týden před obhajobou.</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a:t>
            </a:r>
            <a:r>
              <a:rPr lang="cs-CZ" sz="2800" dirty="0">
                <a:effectLst/>
                <a:latin typeface="Calibri" panose="020F0502020204030204" pitchFamily="34" charset="0"/>
                <a:ea typeface="Calibri" panose="020F0502020204030204" pitchFamily="34" charset="0"/>
                <a:cs typeface="Calibri" panose="020F0502020204030204" pitchFamily="34" charset="0"/>
              </a:rPr>
              <a:t>K obhajobě diplomové práce si student může přinést diplomovou práci a papíry s vlastními podklady/poznámkami.</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Může přinést písemné podklady, které předloží členům komise.</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Během obhajoby není z časových a technických důvodů možné využít </a:t>
            </a:r>
            <a:r>
              <a:rPr lang="cs-CZ" sz="2800" dirty="0" err="1">
                <a:effectLst/>
                <a:latin typeface="Calibri" panose="020F0502020204030204" pitchFamily="34" charset="0"/>
                <a:ea typeface="Calibri" panose="020F0502020204030204" pitchFamily="34" charset="0"/>
                <a:cs typeface="Calibri" panose="020F0502020204030204" pitchFamily="34" charset="0"/>
              </a:rPr>
              <a:t>powerpointovou</a:t>
            </a:r>
            <a:r>
              <a:rPr lang="cs-CZ" sz="2800" dirty="0">
                <a:effectLst/>
                <a:latin typeface="Calibri" panose="020F0502020204030204" pitchFamily="34" charset="0"/>
                <a:ea typeface="Calibri" panose="020F0502020204030204" pitchFamily="34" charset="0"/>
                <a:cs typeface="Calibri" panose="020F0502020204030204" pitchFamily="34" charset="0"/>
              </a:rPr>
              <a:t> prezentaci.</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Student je povinen na vyzvání během obhajoby doložit dostatečné provedení výzkumu. Tedy by měl na žádost členů komise předložit přepisy rozhovorů nebo jejich nahrávky či předložit datovou matici, kterou využil pro analýzu. Tento požadavek může být přímo uveden již v posudku oponenta či vedoucího práce.</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Práce s anonymitou výzkumu a subjektů během obhajoby.</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Nejkvalitnější diplomová práce je zpravidla oceněna „cenou pro nejlepší diplomovou práci“.</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2800" dirty="0">
              <a:effectLst/>
              <a:latin typeface="Calibri" panose="020F0502020204030204" pitchFamily="34" charset="0"/>
              <a:ea typeface="Calibri" panose="020F0502020204030204" pitchFamily="34" charset="0"/>
              <a:cs typeface="Calibri" panose="020F0502020204030204" pitchFamily="34" charset="0"/>
            </a:endParaRPr>
          </a:p>
          <a:p>
            <a:pPr marL="54000" indent="0">
              <a:buNone/>
            </a:pPr>
            <a:endParaRPr lang="cs-CZ" sz="2800" dirty="0">
              <a:effectLst/>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cs-CZ" dirty="0"/>
          </a:p>
        </p:txBody>
      </p:sp>
    </p:spTree>
    <p:extLst>
      <p:ext uri="{BB962C8B-B14F-4D97-AF65-F5344CB8AC3E}">
        <p14:creationId xmlns:p14="http://schemas.microsoft.com/office/powerpoint/2010/main" val="1724419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5FB81-CEF8-46A5-BEC4-769193FDB838}"/>
              </a:ext>
            </a:extLst>
          </p:cNvPr>
          <p:cNvSpPr>
            <a:spLocks noGrp="1"/>
          </p:cNvSpPr>
          <p:nvPr>
            <p:ph type="title"/>
          </p:nvPr>
        </p:nvSpPr>
        <p:spPr/>
        <p:txBody>
          <a:bodyPr/>
          <a:lstStyle/>
          <a:p>
            <a:r>
              <a:rPr lang="cs-CZ" dirty="0"/>
              <a:t>Státní závěrečná zkouška (průběh)</a:t>
            </a:r>
          </a:p>
        </p:txBody>
      </p:sp>
      <p:sp>
        <p:nvSpPr>
          <p:cNvPr id="3" name="Zástupný obsah 2">
            <a:extLst>
              <a:ext uri="{FF2B5EF4-FFF2-40B4-BE49-F238E27FC236}">
                <a16:creationId xmlns:a16="http://schemas.microsoft.com/office/drawing/2014/main" id="{7B9D431B-EEDB-4039-A771-34549A7A41DC}"/>
              </a:ext>
            </a:extLst>
          </p:cNvPr>
          <p:cNvSpPr>
            <a:spLocks noGrp="1"/>
          </p:cNvSpPr>
          <p:nvPr>
            <p:ph idx="1"/>
          </p:nvPr>
        </p:nvSpPr>
        <p:spPr>
          <a:xfrm>
            <a:off x="707968" y="1692002"/>
            <a:ext cx="10753200" cy="4139998"/>
          </a:xfrm>
        </p:spPr>
        <p:txBody>
          <a:bodyPr/>
          <a:lstStyle/>
          <a:p>
            <a:pPr>
              <a:buFont typeface="Arial" panose="020B0604020202020204" pitchFamily="34" charset="0"/>
              <a:buChar char="•"/>
            </a:pPr>
            <a:r>
              <a:rPr lang="cs-CZ" sz="2800" dirty="0"/>
              <a:t> </a:t>
            </a:r>
            <a:r>
              <a:rPr lang="cs-CZ" sz="2800" dirty="0">
                <a:latin typeface="Calibri" panose="020F0502020204030204" pitchFamily="34" charset="0"/>
                <a:ea typeface="Calibri" panose="020F0502020204030204" pitchFamily="34" charset="0"/>
                <a:cs typeface="Calibri" panose="020F0502020204030204" pitchFamily="34" charset="0"/>
              </a:rPr>
              <a:t>Státní závěrečná zkouška trvá celkem cca 25 minut.</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Má ústní podobu</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Předseda komise (pověřený člen) položí otázku ke SZZ. </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Konkrétní postup je podle komise.</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Může dojít k základnímu vyjasnění otázky.</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Student odpovídá bez využití pomůcek.</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Student má cca 2 minuty na promyšlení a přípravu otázky.</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Může využít připravený papír (struktura, poznámky).</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Student cca 7 minut odpovídá na položenou otázku.</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Následuje rozprava s členy komise doplňující odpověď studenta (</a:t>
            </a:r>
            <a:r>
              <a:rPr lang="cs-CZ"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upřesnění, dovysvětlení či rozvinutí studentova výkladu k otázce)</a:t>
            </a:r>
            <a:r>
              <a:rPr lang="cs-CZ" sz="2800" dirty="0">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826856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5FB81-CEF8-46A5-BEC4-769193FDB838}"/>
              </a:ext>
            </a:extLst>
          </p:cNvPr>
          <p:cNvSpPr>
            <a:spLocks noGrp="1"/>
          </p:cNvSpPr>
          <p:nvPr>
            <p:ph type="title"/>
          </p:nvPr>
        </p:nvSpPr>
        <p:spPr/>
        <p:txBody>
          <a:bodyPr/>
          <a:lstStyle/>
          <a:p>
            <a:r>
              <a:rPr lang="cs-CZ" dirty="0"/>
              <a:t>Státní závěrečná zkouška (obsah)</a:t>
            </a:r>
          </a:p>
        </p:txBody>
      </p:sp>
      <p:sp>
        <p:nvSpPr>
          <p:cNvPr id="3" name="Zástupný obsah 2">
            <a:extLst>
              <a:ext uri="{FF2B5EF4-FFF2-40B4-BE49-F238E27FC236}">
                <a16:creationId xmlns:a16="http://schemas.microsoft.com/office/drawing/2014/main" id="{7B9D431B-EEDB-4039-A771-34549A7A41DC}"/>
              </a:ext>
            </a:extLst>
          </p:cNvPr>
          <p:cNvSpPr>
            <a:spLocks noGrp="1"/>
          </p:cNvSpPr>
          <p:nvPr>
            <p:ph idx="1"/>
          </p:nvPr>
        </p:nvSpPr>
        <p:spPr/>
        <p:txBody>
          <a:bodyPr/>
          <a:lstStyle/>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rPr>
              <a:t> Rozprava nad obsahem předmětů profilujícího základu a základních teoretických předmětů profilujícího základu.</a:t>
            </a:r>
            <a:endParaRPr lang="cs-CZ" sz="2800" i="1" dirty="0">
              <a:latin typeface="Calibri" panose="020F0502020204030204" pitchFamily="34" charset="0"/>
              <a:ea typeface="Calibri" panose="020F0502020204030204" pitchFamily="34" charset="0"/>
            </a:endParaRPr>
          </a:p>
          <a:p>
            <a:pPr>
              <a:buFont typeface="Arial" panose="020B0604020202020204" pitchFamily="34" charset="0"/>
              <a:buChar char="•"/>
            </a:pPr>
            <a:r>
              <a:rPr lang="cs-CZ" sz="2800" dirty="0">
                <a:solidFill>
                  <a:srgbClr val="000000"/>
                </a:solidFill>
                <a:effectLst/>
                <a:latin typeface="Calibri" panose="020F0502020204030204" pitchFamily="34" charset="0"/>
                <a:ea typeface="Calibri" panose="020F0502020204030204" pitchFamily="34" charset="0"/>
              </a:rPr>
              <a:t> Zaměřena především k tématu obhajované závěrečné práce</a:t>
            </a:r>
          </a:p>
          <a:p>
            <a:pPr>
              <a:buFont typeface="Arial" panose="020B0604020202020204" pitchFamily="34" charset="0"/>
              <a:buChar char="•"/>
            </a:pPr>
            <a:r>
              <a:rPr lang="cs-CZ" sz="2800" dirty="0">
                <a:solidFill>
                  <a:srgbClr val="000000"/>
                </a:solidFill>
                <a:effectLst/>
                <a:latin typeface="Calibri" panose="020F0502020204030204" pitchFamily="34" charset="0"/>
                <a:ea typeface="Calibri" panose="020F0502020204030204" pitchFamily="34" charset="0"/>
              </a:rPr>
              <a:t> Opírá se o povinné předměty magisterského studijního programu. </a:t>
            </a:r>
            <a:r>
              <a:rPr lang="cs-CZ" sz="2800" dirty="0">
                <a:effectLst/>
                <a:latin typeface="Calibri" panose="020F0502020204030204" pitchFamily="34" charset="0"/>
                <a:ea typeface="Calibri" panose="020F0502020204030204" pitchFamily="34" charset="0"/>
              </a:rPr>
              <a:t>Součástí rozpravy bude znalost obecných okruhů (tematických oblastí) vycházejících z obsahu povinných profilových předmětů.</a:t>
            </a:r>
          </a:p>
          <a:p>
            <a:pPr>
              <a:buFont typeface="Arial" panose="020B0604020202020204" pitchFamily="34" charset="0"/>
              <a:buChar char="•"/>
            </a:pPr>
            <a:r>
              <a:rPr lang="cs-CZ"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Studenti </a:t>
            </a:r>
            <a:r>
              <a:rPr lang="cs-CZ" sz="2800" dirty="0">
                <a:effectLst/>
                <a:latin typeface="Calibri" panose="020F0502020204030204" pitchFamily="34" charset="0"/>
                <a:ea typeface="Calibri" panose="020F0502020204030204" pitchFamily="34" charset="0"/>
                <a:cs typeface="Calibri" panose="020F0502020204030204" pitchFamily="34" charset="0"/>
              </a:rPr>
              <a:t>mají předem k dispozici základní literaturu shrnující aktuální kánon disciplíny (výčet zásadních textů), v jehož rámci může rozprava probíhat. Nepřímo zahrnuje i obsah bakalářského studia, který tvoří základ poznání.</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Seznam literatury je IS MU (dokumentový server).</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2800" dirty="0"/>
          </a:p>
        </p:txBody>
      </p:sp>
    </p:spTree>
    <p:extLst>
      <p:ext uri="{BB962C8B-B14F-4D97-AF65-F5344CB8AC3E}">
        <p14:creationId xmlns:p14="http://schemas.microsoft.com/office/powerpoint/2010/main" val="1694473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5FB81-CEF8-46A5-BEC4-769193FDB838}"/>
              </a:ext>
            </a:extLst>
          </p:cNvPr>
          <p:cNvSpPr>
            <a:spLocks noGrp="1"/>
          </p:cNvSpPr>
          <p:nvPr>
            <p:ph type="title"/>
          </p:nvPr>
        </p:nvSpPr>
        <p:spPr/>
        <p:txBody>
          <a:bodyPr/>
          <a:lstStyle/>
          <a:p>
            <a:r>
              <a:rPr lang="cs-CZ" dirty="0"/>
              <a:t>Státní závěrečná zkouška (obsah)</a:t>
            </a:r>
          </a:p>
        </p:txBody>
      </p:sp>
      <p:sp>
        <p:nvSpPr>
          <p:cNvPr id="3" name="Zástupný obsah 2">
            <a:extLst>
              <a:ext uri="{FF2B5EF4-FFF2-40B4-BE49-F238E27FC236}">
                <a16:creationId xmlns:a16="http://schemas.microsoft.com/office/drawing/2014/main" id="{7B9D431B-EEDB-4039-A771-34549A7A41DC}"/>
              </a:ext>
            </a:extLst>
          </p:cNvPr>
          <p:cNvSpPr>
            <a:spLocks noGrp="1"/>
          </p:cNvSpPr>
          <p:nvPr>
            <p:ph idx="1"/>
          </p:nvPr>
        </p:nvSpPr>
        <p:spPr/>
        <p:txBody>
          <a:bodyPr/>
          <a:lstStyle/>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rPr>
              <a:t> poznatkově doplňuje a (spíše i) rozšiřuje obsah práce</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navazují na diplomovou práci (její obsah) a na témata, která jsou v této diplomové práci řešena </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n</a:t>
            </a:r>
            <a:r>
              <a:rPr lang="cs-CZ" sz="2800" dirty="0">
                <a:effectLst/>
                <a:latin typeface="Calibri" panose="020F0502020204030204" pitchFamily="34" charset="0"/>
                <a:ea typeface="Calibri" panose="020F0502020204030204" pitchFamily="34" charset="0"/>
                <a:cs typeface="Calibri" panose="020F0502020204030204" pitchFamily="34" charset="0"/>
              </a:rPr>
              <a:t>ení očekáván zásadní odklon od původního tématu práce</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otázky jsou otevřené a vyžadují strukturovanou komplexnější odpověď</a:t>
            </a:r>
            <a:endParaRPr lang="cs-CZ" sz="2800" dirty="0">
              <a:effectLst/>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odpověď na otázku má diskuzní, reflexivní charakter</a:t>
            </a:r>
            <a:endParaRPr lang="cs-CZ" sz="2800" dirty="0">
              <a:effectLst/>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prokázání znalostí nad rámec povinných textů je přípustné a žádoucí</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Calibri" panose="020F0502020204030204" pitchFamily="34" charset="0"/>
              </a:rPr>
              <a:t> očekává se, že student bude pracovat s poznatky své diplomové práce (je součástí povinných předmětů)</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vztahuje se k formě a obsahu práce (vymezuje), též způsob práce s poznatky a jejich prezentace.</a:t>
            </a:r>
            <a:endParaRPr lang="cs-CZ" sz="2800" dirty="0">
              <a:effectLst/>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Calibri" panose="020F0502020204030204" pitchFamily="34" charset="0"/>
              </a:rPr>
              <a:t> v</a:t>
            </a:r>
            <a:r>
              <a:rPr lang="cs-CZ" sz="2800" dirty="0">
                <a:effectLst/>
                <a:latin typeface="Calibri" panose="020F0502020204030204" pitchFamily="34" charset="0"/>
                <a:ea typeface="Calibri" panose="020F0502020204030204" pitchFamily="34" charset="0"/>
                <a:cs typeface="Calibri" panose="020F0502020204030204" pitchFamily="34" charset="0"/>
              </a:rPr>
              <a:t>ymezené formy otázek jsou typické, ale nikoliv výlučné.</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2800" dirty="0"/>
          </a:p>
        </p:txBody>
      </p:sp>
    </p:spTree>
    <p:extLst>
      <p:ext uri="{BB962C8B-B14F-4D97-AF65-F5344CB8AC3E}">
        <p14:creationId xmlns:p14="http://schemas.microsoft.com/office/powerpoint/2010/main" val="152645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05FB81-CEF8-46A5-BEC4-769193FDB838}"/>
              </a:ext>
            </a:extLst>
          </p:cNvPr>
          <p:cNvSpPr>
            <a:spLocks noGrp="1"/>
          </p:cNvSpPr>
          <p:nvPr>
            <p:ph type="title"/>
          </p:nvPr>
        </p:nvSpPr>
        <p:spPr/>
        <p:txBody>
          <a:bodyPr/>
          <a:lstStyle/>
          <a:p>
            <a:r>
              <a:rPr lang="cs-CZ" dirty="0"/>
              <a:t>Státní závěrečná zkouška (obsah)</a:t>
            </a:r>
          </a:p>
        </p:txBody>
      </p:sp>
      <p:sp>
        <p:nvSpPr>
          <p:cNvPr id="3" name="Zástupný obsah 2">
            <a:extLst>
              <a:ext uri="{FF2B5EF4-FFF2-40B4-BE49-F238E27FC236}">
                <a16:creationId xmlns:a16="http://schemas.microsoft.com/office/drawing/2014/main" id="{7B9D431B-EEDB-4039-A771-34549A7A41DC}"/>
              </a:ext>
            </a:extLst>
          </p:cNvPr>
          <p:cNvSpPr>
            <a:spLocks noGrp="1"/>
          </p:cNvSpPr>
          <p:nvPr>
            <p:ph idx="1"/>
          </p:nvPr>
        </p:nvSpPr>
        <p:spPr/>
        <p:txBody>
          <a:bodyPr/>
          <a:lstStyle/>
          <a:p>
            <a:pPr marL="54000" indent="0">
              <a:buNone/>
            </a:pPr>
            <a:r>
              <a:rPr lang="cs-CZ" sz="2800" dirty="0">
                <a:effectLst/>
                <a:latin typeface="Calibri" panose="020F0502020204030204" pitchFamily="34" charset="0"/>
                <a:ea typeface="Calibri" panose="020F0502020204030204" pitchFamily="34" charset="0"/>
                <a:cs typeface="Calibri" panose="020F0502020204030204" pitchFamily="34" charset="0"/>
              </a:rPr>
              <a:t>Kategorie 1: Teoreticky směřované otázky:</a:t>
            </a:r>
          </a:p>
          <a:p>
            <a:pPr marL="54000" indent="0">
              <a:buNone/>
            </a:pPr>
            <a:endParaRPr lang="cs-CZ" sz="1800" dirty="0">
              <a:effectLst/>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Times New Roman" panose="02020603050405020304" pitchFamily="18" charset="0"/>
              </a:rPr>
              <a:t> Otázky směřující k </a:t>
            </a:r>
            <a:r>
              <a:rPr lang="cs-CZ" sz="2800" b="1" dirty="0">
                <a:effectLst/>
                <a:latin typeface="Calibri" panose="020F0502020204030204" pitchFamily="34" charset="0"/>
                <a:ea typeface="Calibri" panose="020F0502020204030204" pitchFamily="34" charset="0"/>
                <a:cs typeface="Times New Roman" panose="02020603050405020304" pitchFamily="18" charset="0"/>
              </a:rPr>
              <a:t>základním teoretickým přístupům</a:t>
            </a:r>
            <a:r>
              <a:rPr lang="cs-CZ" sz="2800" dirty="0">
                <a:effectLst/>
                <a:latin typeface="Calibri" panose="020F0502020204030204" pitchFamily="34" charset="0"/>
                <a:ea typeface="Calibri" panose="020F0502020204030204" pitchFamily="34" charset="0"/>
                <a:cs typeface="Times New Roman" panose="02020603050405020304" pitchFamily="18" charset="0"/>
              </a:rPr>
              <a:t> a jejich aplikaci v uvedených případech. </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Times New Roman" panose="02020603050405020304" pitchFamily="18" charset="0"/>
              </a:rPr>
              <a:t> </a:t>
            </a:r>
            <a:r>
              <a:rPr lang="cs-CZ" sz="2800" i="1" dirty="0">
                <a:effectLst/>
                <a:latin typeface="Calibri" panose="020F0502020204030204" pitchFamily="34" charset="0"/>
                <a:ea typeface="Calibri" panose="020F0502020204030204" pitchFamily="34" charset="0"/>
                <a:cs typeface="Times New Roman" panose="02020603050405020304" pitchFamily="18" charset="0"/>
              </a:rPr>
              <a:t>Proveďte teoretickou reflexi konkrétního problému/přístupu nebo konceptu. </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Times New Roman" panose="02020603050405020304" pitchFamily="18" charset="0"/>
              </a:rPr>
              <a:t> Je třeba představit teorii předmětu a provést k němu diskuzi (kontext, vlastní stanovisko apod.).</a:t>
            </a:r>
          </a:p>
          <a:p>
            <a:pPr>
              <a:buFont typeface="Arial" panose="020B0604020202020204" pitchFamily="34" charset="0"/>
              <a:buChar char="•"/>
            </a:pPr>
            <a:r>
              <a:rPr lang="cs-CZ" sz="2800" dirty="0">
                <a:latin typeface="Calibri" panose="020F0502020204030204" pitchFamily="34" charset="0"/>
                <a:ea typeface="Calibri" panose="020F0502020204030204" pitchFamily="34" charset="0"/>
                <a:cs typeface="Times New Roman" panose="02020603050405020304" pitchFamily="18" charset="0"/>
              </a:rPr>
              <a:t> Často směřuje k aplikaci teorie v uvedeném případu či kontextu či k teoretickému vysvětlení.</a:t>
            </a:r>
          </a:p>
          <a:p>
            <a:pPr>
              <a:buFont typeface="Arial" panose="020B0604020202020204" pitchFamily="34" charset="0"/>
              <a:buChar char="•"/>
            </a:pPr>
            <a:r>
              <a:rPr lang="cs-CZ" sz="2800" dirty="0">
                <a:effectLst/>
                <a:latin typeface="Calibri" panose="020F0502020204030204" pitchFamily="34" charset="0"/>
                <a:ea typeface="Calibri" panose="020F0502020204030204" pitchFamily="34" charset="0"/>
                <a:cs typeface="Times New Roman" panose="02020603050405020304" pitchFamily="18" charset="0"/>
              </a:rPr>
              <a:t> Základem jsou především teorie, se kterým</a:t>
            </a:r>
            <a:r>
              <a:rPr lang="cs-CZ" sz="2800" dirty="0">
                <a:latin typeface="Calibri" panose="020F0502020204030204" pitchFamily="34" charset="0"/>
                <a:ea typeface="Calibri" panose="020F0502020204030204" pitchFamily="34" charset="0"/>
                <a:cs typeface="Times New Roman" panose="02020603050405020304" pitchFamily="18" charset="0"/>
              </a:rPr>
              <a:t>i se pracovalo v diplomové práci a př. v povinných předmětech studia.</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2800" dirty="0"/>
          </a:p>
        </p:txBody>
      </p:sp>
    </p:spTree>
    <p:extLst>
      <p:ext uri="{BB962C8B-B14F-4D97-AF65-F5344CB8AC3E}">
        <p14:creationId xmlns:p14="http://schemas.microsoft.com/office/powerpoint/2010/main" val="271167681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fss-prezentace-4-3-cz.potx" id="{D7A7A407-EA95-402E-A2E1-F4E83BB896B4}" vid="{701BB1D0-3800-4DAE-B2C6-FE22C8BECD51}"/>
    </a:ext>
  </a:extLst>
</a:theme>
</file>

<file path=docProps/app.xml><?xml version="1.0" encoding="utf-8"?>
<Properties xmlns="http://schemas.openxmlformats.org/officeDocument/2006/extended-properties" xmlns:vt="http://schemas.openxmlformats.org/officeDocument/2006/docPropsVTypes">
  <Template>muni-fss-prezentace-4-3-cz</Template>
  <TotalTime>2337</TotalTime>
  <Words>1355</Words>
  <Application>Microsoft Office PowerPoint</Application>
  <PresentationFormat>Širokoúhlá obrazovka</PresentationFormat>
  <Paragraphs>131</Paragraphs>
  <Slides>16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Arial</vt:lpstr>
      <vt:lpstr>Calibri</vt:lpstr>
      <vt:lpstr>Symbol</vt:lpstr>
      <vt:lpstr>Tahoma</vt:lpstr>
      <vt:lpstr>Wingdings</vt:lpstr>
      <vt:lpstr>Prezentace_MU_CZ</vt:lpstr>
      <vt:lpstr>VSPLZ: Státní závěrečná zkouška (podzim 2024) </vt:lpstr>
      <vt:lpstr>Celkový průběh SZZ</vt:lpstr>
      <vt:lpstr>Průběh SZZ</vt:lpstr>
      <vt:lpstr>Obhajoba diplomové práce (průběh)</vt:lpstr>
      <vt:lpstr>Obhajoba diplomové práce (podmínky)</vt:lpstr>
      <vt:lpstr>Státní závěrečná zkouška (průběh)</vt:lpstr>
      <vt:lpstr>Státní závěrečná zkouška (obsah)</vt:lpstr>
      <vt:lpstr>Státní závěrečná zkouška (obsah)</vt:lpstr>
      <vt:lpstr>Státní závěrečná zkouška (obsah)</vt:lpstr>
      <vt:lpstr>Státní závěrečná zkouška (obsah)</vt:lpstr>
      <vt:lpstr>Státní závěrečná zkouška (obsah)</vt:lpstr>
      <vt:lpstr>Státní závěrečná zkouška (obsah)</vt:lpstr>
      <vt:lpstr>Státní závěrečná zkouška (předměty)</vt:lpstr>
      <vt:lpstr>Státní závěrečná zkouška (obsah)</vt:lpstr>
      <vt:lpstr>Uzavření státní závěrečné zkoušky</vt:lpstr>
      <vt:lpstr>Otázky a diskuze?</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Ondřej Hora</dc:creator>
  <cp:lastModifiedBy>Ondřej Hora</cp:lastModifiedBy>
  <cp:revision>495</cp:revision>
  <dcterms:created xsi:type="dcterms:W3CDTF">2019-01-25T10:48:13Z</dcterms:created>
  <dcterms:modified xsi:type="dcterms:W3CDTF">2024-12-09T14:06:34Z</dcterms:modified>
</cp:coreProperties>
</file>