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81" r:id="rId4"/>
    <p:sldId id="282" r:id="rId5"/>
    <p:sldId id="283" r:id="rId6"/>
    <p:sldId id="262" r:id="rId7"/>
    <p:sldId id="289" r:id="rId8"/>
    <p:sldId id="291" r:id="rId9"/>
    <p:sldId id="290" r:id="rId10"/>
    <p:sldId id="292" r:id="rId11"/>
    <p:sldId id="293" r:id="rId12"/>
    <p:sldId id="294" r:id="rId13"/>
    <p:sldId id="284" r:id="rId14"/>
    <p:sldId id="285" r:id="rId15"/>
    <p:sldId id="286" r:id="rId16"/>
    <p:sldId id="287" r:id="rId17"/>
    <p:sldId id="288" r:id="rId18"/>
    <p:sldId id="279" r:id="rId19"/>
    <p:sldId id="295" r:id="rId20"/>
    <p:sldId id="296" r:id="rId21"/>
    <p:sldId id="297" r:id="rId22"/>
    <p:sldId id="299" r:id="rId23"/>
    <p:sldId id="301" r:id="rId24"/>
    <p:sldId id="305" r:id="rId25"/>
    <p:sldId id="304" r:id="rId26"/>
    <p:sldId id="302" r:id="rId27"/>
    <p:sldId id="306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 snapToObjects="1">
      <p:cViewPr>
        <p:scale>
          <a:sx n="84" d="100"/>
          <a:sy n="84" d="100"/>
        </p:scale>
        <p:origin x="-348" y="-1038"/>
      </p:cViewPr>
      <p:guideLst>
        <p:guide orient="horz" pos="410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4/15/2014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592113" cy="3565580"/>
          </a:xfrm>
        </p:spPr>
        <p:txBody>
          <a:bodyPr>
            <a:normAutofit fontScale="90000"/>
          </a:bodyPr>
          <a:lstStyle/>
          <a:p>
            <a:pPr algn="r"/>
            <a:r>
              <a:rPr lang="en-GB" sz="4900" dirty="0" smtClean="0">
                <a:solidFill>
                  <a:srgbClr val="BC044E"/>
                </a:solidFill>
              </a:rPr>
              <a:t>Masaryk University Economic System</a:t>
            </a:r>
            <a:br>
              <a:rPr lang="en-GB" sz="4900" dirty="0" smtClean="0">
                <a:solidFill>
                  <a:srgbClr val="BC044E"/>
                </a:solidFill>
              </a:rPr>
            </a:br>
            <a:r>
              <a:rPr lang="en-GB" sz="4900" dirty="0" smtClean="0">
                <a:solidFill>
                  <a:srgbClr val="BC044E"/>
                </a:solidFill>
              </a:rPr>
              <a:t>and Public Websites</a:t>
            </a:r>
            <a:br>
              <a:rPr lang="en-GB" sz="4900" dirty="0" smtClean="0">
                <a:solidFill>
                  <a:srgbClr val="BC044E"/>
                </a:solidFill>
              </a:rPr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MUST Week</a:t>
            </a:r>
            <a:br>
              <a:rPr lang="en-GB" sz="2700" dirty="0" smtClean="0"/>
            </a:br>
            <a:r>
              <a:rPr lang="en-GB" sz="2700" dirty="0" smtClean="0"/>
              <a:t>10. 4. 2014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Information Systems Division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Institute of Computer Science</a:t>
            </a:r>
          </a:p>
          <a:p>
            <a:r>
              <a:rPr lang="en-GB" dirty="0" smtClean="0"/>
              <a:t>Masaryk University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632288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2520000" y="1607669"/>
            <a:ext cx="6480000" cy="2411175"/>
          </a:xfrm>
          <a:prstGeom prst="bracketPair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MU Compass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in-house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building and technology documentation (MU premises, grounds, estates, technologies, networks)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attribute and graphical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map server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/>
              <a:t>2</a:t>
            </a:r>
            <a:r>
              <a:rPr lang="en-CA" sz="2700" b="0" dirty="0" smtClean="0"/>
              <a:t>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051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28828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1028390" y="4023493"/>
            <a:ext cx="7092233" cy="2411175"/>
          </a:xfrm>
          <a:prstGeom prst="bracketPair">
            <a:avLst/>
          </a:prstGeom>
          <a:solidFill>
            <a:schemeClr val="bg1">
              <a:lumMod val="95000"/>
            </a:schemeClr>
          </a:solidFill>
          <a:ln>
            <a:solidFill>
              <a:srgbClr val="BC044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BC044E"/>
                </a:solidFill>
              </a:rPr>
              <a:t>www.muni.cz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MU institutional website</a:t>
            </a:r>
            <a:r>
              <a:rPr lang="cs-CZ" dirty="0" smtClean="0"/>
              <a:t>, in-house </a:t>
            </a:r>
            <a:r>
              <a:rPr lang="en-GB" dirty="0" smtClean="0"/>
              <a:t>developed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unified bi-lingual presentation of profile information across the whole of MU   </a:t>
            </a:r>
          </a:p>
          <a:p>
            <a:pPr>
              <a:spcBef>
                <a:spcPts val="1200"/>
              </a:spcBef>
            </a:pPr>
            <a:r>
              <a:rPr lang="en-GB" b="1" dirty="0" err="1" smtClean="0">
                <a:solidFill>
                  <a:srgbClr val="BC044E"/>
                </a:solidFill>
              </a:rPr>
              <a:t>WebCentrum</a:t>
            </a:r>
            <a:endParaRPr lang="en-GB" b="1" dirty="0" smtClean="0">
              <a:solidFill>
                <a:srgbClr val="BC04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platform for running individual presentations of selected MU departments, projects, activities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2/3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402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08427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3/3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2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29917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19023" y="4151448"/>
            <a:ext cx="18852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not </a:t>
            </a:r>
            <a:r>
              <a:rPr lang="cs-CZ" b="1" dirty="0" err="1" smtClean="0">
                <a:solidFill>
                  <a:srgbClr val="0070C0"/>
                </a:solidFill>
              </a:rPr>
              <a:t>now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3/3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325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77562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19023" y="4151448"/>
            <a:ext cx="18852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not </a:t>
            </a:r>
            <a:r>
              <a:rPr lang="cs-CZ" b="1" dirty="0" err="1" smtClean="0">
                <a:solidFill>
                  <a:srgbClr val="0070C0"/>
                </a:solidFill>
              </a:rPr>
              <a:t>now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97068" y="4151432"/>
            <a:ext cx="227466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not </a:t>
            </a:r>
            <a:r>
              <a:rPr lang="cs-CZ" b="1" dirty="0" err="1" smtClean="0">
                <a:solidFill>
                  <a:srgbClr val="FF0000"/>
                </a:solidFill>
              </a:rPr>
              <a:t>now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3/3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08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916963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19023" y="4151448"/>
            <a:ext cx="18852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not </a:t>
            </a:r>
            <a:r>
              <a:rPr lang="cs-CZ" b="1" dirty="0" err="1" smtClean="0">
                <a:solidFill>
                  <a:srgbClr val="0070C0"/>
                </a:solidFill>
              </a:rPr>
              <a:t>now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97068" y="4151432"/>
            <a:ext cx="227466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not </a:t>
            </a:r>
            <a:r>
              <a:rPr lang="cs-CZ" b="1" dirty="0" err="1" smtClean="0">
                <a:solidFill>
                  <a:srgbClr val="FF0000"/>
                </a:solidFill>
              </a:rPr>
              <a:t>now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smtClean="0">
              <a:solidFill>
                <a:srgbClr val="FF0000"/>
              </a:solidFill>
            </a:endParaRPr>
          </a:p>
          <a:p>
            <a:pPr algn="ctr"/>
            <a:r>
              <a:rPr lang="cs-CZ" b="1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71733" y="4151431"/>
            <a:ext cx="21900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not </a:t>
            </a:r>
            <a:r>
              <a:rPr lang="cs-CZ" b="1" dirty="0" err="1" smtClean="0">
                <a:solidFill>
                  <a:srgbClr val="00B050"/>
                </a:solidFill>
              </a:rPr>
              <a:t>now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3/3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462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860238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19023" y="4151448"/>
            <a:ext cx="18852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</a:rPr>
              <a:t> </a:t>
            </a:r>
            <a:endParaRPr lang="cs-CZ" b="1" dirty="0" smtClean="0">
              <a:solidFill>
                <a:srgbClr val="0070C0"/>
              </a:solidFill>
            </a:endParaRP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97068" y="4151432"/>
            <a:ext cx="227466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71733" y="4151431"/>
            <a:ext cx="21900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endParaRPr lang="cs-CZ" b="1" dirty="0" smtClean="0">
              <a:solidFill>
                <a:srgbClr val="00B050"/>
              </a:solidFill>
            </a:endParaRPr>
          </a:p>
          <a:p>
            <a:pPr algn="ctr"/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3/3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785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200" dirty="0" smtClean="0">
                <a:solidFill>
                  <a:schemeClr val="tx1"/>
                </a:solidFill>
              </a:rPr>
              <a:t>About the Presenters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200" dirty="0" smtClean="0">
                <a:solidFill>
                  <a:schemeClr val="tx1"/>
                </a:solidFill>
              </a:rPr>
              <a:t>MU Information Infrastructure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200" dirty="0" smtClean="0"/>
              <a:t>Information System </a:t>
            </a:r>
            <a:r>
              <a:rPr lang="en-GB" sz="2200" dirty="0" smtClean="0"/>
              <a:t>for </a:t>
            </a:r>
            <a:r>
              <a:rPr lang="en-GB" sz="2200" dirty="0" smtClean="0"/>
              <a:t>Economics </a:t>
            </a:r>
            <a:r>
              <a:rPr lang="en-GB" sz="2200" dirty="0" smtClean="0"/>
              <a:t>and </a:t>
            </a:r>
            <a:r>
              <a:rPr lang="en-GB" sz="2200" dirty="0" smtClean="0"/>
              <a:t>Administration</a:t>
            </a:r>
            <a:endParaRPr lang="cs-CZ" sz="2200" dirty="0" smtClean="0"/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BC044E"/>
                </a:solidFill>
              </a:rPr>
              <a:t>EIS </a:t>
            </a:r>
            <a:r>
              <a:rPr lang="cs-CZ" sz="2000" dirty="0" err="1" smtClean="0">
                <a:solidFill>
                  <a:srgbClr val="BC044E"/>
                </a:solidFill>
              </a:rPr>
              <a:t>Magion</a:t>
            </a:r>
            <a:endParaRPr lang="cs-CZ" sz="2000" dirty="0" smtClean="0">
              <a:solidFill>
                <a:srgbClr val="BC044E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BC044E"/>
                </a:solidFill>
              </a:rPr>
              <a:t>MU </a:t>
            </a:r>
            <a:r>
              <a:rPr lang="cs-CZ" sz="2000" dirty="0" err="1" smtClean="0">
                <a:solidFill>
                  <a:srgbClr val="BC044E"/>
                </a:solidFill>
              </a:rPr>
              <a:t>Inet</a:t>
            </a:r>
            <a:endParaRPr lang="en-CA" sz="2000" dirty="0" smtClean="0">
              <a:solidFill>
                <a:srgbClr val="BC044E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CA" sz="2000" dirty="0" err="1" smtClean="0">
                <a:solidFill>
                  <a:srgbClr val="BC044E"/>
                </a:solidFill>
              </a:rPr>
              <a:t>Inet</a:t>
            </a:r>
            <a:r>
              <a:rPr lang="en-CA" sz="2000" dirty="0" smtClean="0">
                <a:solidFill>
                  <a:srgbClr val="BC044E"/>
                </a:solidFill>
              </a:rPr>
              <a:t> Live Demonstration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chemeClr val="tx1"/>
                </a:solidFill>
              </a:rPr>
              <a:t>ISEA System </a:t>
            </a:r>
            <a:r>
              <a:rPr lang="en-GB" sz="2200" dirty="0" smtClean="0">
                <a:solidFill>
                  <a:schemeClr val="tx1"/>
                </a:solidFill>
              </a:rPr>
              <a:t>Base</a:t>
            </a:r>
            <a:endParaRPr lang="en-GB" sz="2200" dirty="0" smtClean="0">
              <a:solidFill>
                <a:srgbClr val="BC044E"/>
              </a:solidFill>
            </a:endParaRPr>
          </a:p>
          <a:p>
            <a:pPr>
              <a:buClr>
                <a:srgbClr val="BC044E"/>
              </a:buClr>
            </a:pPr>
            <a:r>
              <a:rPr lang="cs-CZ" sz="2200" dirty="0" smtClean="0">
                <a:solidFill>
                  <a:schemeClr val="tx1"/>
                </a:solidFill>
              </a:rPr>
              <a:t>_______________________________________</a:t>
            </a:r>
            <a:endParaRPr lang="cs-CZ" sz="22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</a:rPr>
              <a:t>MU </a:t>
            </a:r>
            <a:r>
              <a:rPr lang="en-GB" sz="2200" dirty="0">
                <a:solidFill>
                  <a:schemeClr val="tx1"/>
                </a:solidFill>
              </a:rPr>
              <a:t>Public </a:t>
            </a:r>
            <a:r>
              <a:rPr lang="en-GB" sz="2200" dirty="0" smtClean="0">
                <a:solidFill>
                  <a:schemeClr val="tx1"/>
                </a:solidFill>
              </a:rPr>
              <a:t>Websites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00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EIS </a:t>
            </a:r>
            <a:r>
              <a:rPr lang="sk-SK" dirty="0" err="1" smtClean="0"/>
              <a:t>Magion</a:t>
            </a:r>
            <a:r>
              <a:rPr lang="en-CA" dirty="0" smtClean="0"/>
              <a:t> </a:t>
            </a:r>
            <a:r>
              <a:rPr lang="en-CA" sz="2400" b="0" dirty="0" smtClean="0"/>
              <a:t>1/2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err="1" smtClean="0">
                <a:solidFill>
                  <a:schemeClr val="tx1"/>
                </a:solidFill>
              </a:rPr>
              <a:t>EISes</a:t>
            </a:r>
            <a:r>
              <a:rPr lang="en-GB" sz="2000" dirty="0" smtClean="0">
                <a:solidFill>
                  <a:schemeClr val="tx1"/>
                </a:solidFill>
              </a:rPr>
              <a:t> at CZ Universities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IFIS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SAP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EIS </a:t>
            </a:r>
            <a:r>
              <a:rPr lang="en-GB" sz="2000" dirty="0" err="1" smtClean="0">
                <a:solidFill>
                  <a:srgbClr val="BC044E"/>
                </a:solidFill>
              </a:rPr>
              <a:t>Magion</a:t>
            </a:r>
            <a:endParaRPr lang="en-GB" sz="2000" dirty="0" smtClean="0">
              <a:solidFill>
                <a:srgbClr val="BC044E"/>
              </a:solidFill>
            </a:endParaRP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EIS </a:t>
            </a:r>
            <a:r>
              <a:rPr lang="en-GB" sz="2000" dirty="0" err="1" smtClean="0"/>
              <a:t>Magion</a:t>
            </a:r>
            <a:endParaRPr lang="en-GB" sz="2000" dirty="0" smtClean="0"/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universities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MagNet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Masaryk University  </a:t>
            </a:r>
            <a:r>
              <a:rPr lang="en-GB" sz="2000" dirty="0" smtClean="0">
                <a:latin typeface="Courier New"/>
                <a:cs typeface="Courier New"/>
              </a:rPr>
              <a:t>►</a:t>
            </a:r>
            <a:r>
              <a:rPr lang="en-GB" sz="2000" dirty="0" smtClean="0">
                <a:cs typeface="Courier New"/>
              </a:rPr>
              <a:t> </a:t>
            </a:r>
            <a:r>
              <a:rPr lang="en-GB" sz="2000" dirty="0" smtClean="0">
                <a:latin typeface="Courier New"/>
                <a:cs typeface="Courier New"/>
              </a:rPr>
              <a:t>►</a:t>
            </a:r>
            <a:r>
              <a:rPr lang="en-GB" sz="2000" dirty="0" smtClean="0">
                <a:cs typeface="Courier New"/>
              </a:rPr>
              <a:t> </a:t>
            </a:r>
            <a:r>
              <a:rPr lang="en-GB" sz="2000" dirty="0" smtClean="0">
                <a:latin typeface="Courier New"/>
                <a:cs typeface="Courier New"/>
              </a:rPr>
              <a:t>►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68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EIS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en-CA" sz="2400" b="0" dirty="0" smtClean="0"/>
              <a:t>2/2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Masaryk University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 Resources, Economics and Accounting, Assets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800 users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university- and faculty-level administration and management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administered at MU-ICS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and support coordinated by MU-ICS (central budget)</a:t>
            </a:r>
            <a:r>
              <a:rPr lang="en-GB" sz="2000" dirty="0" smtClean="0">
                <a:solidFill>
                  <a:srgbClr val="BC044E"/>
                </a:solidFill>
              </a:rPr>
              <a:t> </a:t>
            </a:r>
            <a:endParaRPr lang="en-GB" sz="2000" dirty="0">
              <a:solidFill>
                <a:srgbClr val="BC0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About the Presenters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MU Information Infrastructure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Information System </a:t>
            </a:r>
            <a:r>
              <a:rPr lang="en-GB" sz="2000" dirty="0" smtClean="0">
                <a:solidFill>
                  <a:schemeClr val="tx1"/>
                </a:solidFill>
              </a:rPr>
              <a:t>for </a:t>
            </a:r>
            <a:r>
              <a:rPr lang="en-GB" sz="2000" dirty="0" smtClean="0">
                <a:solidFill>
                  <a:schemeClr val="tx1"/>
                </a:solidFill>
              </a:rPr>
              <a:t>Economics </a:t>
            </a:r>
            <a:r>
              <a:rPr lang="en-GB" sz="2000" dirty="0" smtClean="0">
                <a:solidFill>
                  <a:schemeClr val="tx1"/>
                </a:solidFill>
              </a:rPr>
              <a:t>and Administration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ISEA System Base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Clr>
                <a:srgbClr val="BC044E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_______________________________________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</a:rPr>
              <a:t>MU </a:t>
            </a:r>
            <a:r>
              <a:rPr lang="en-GB" sz="2000" dirty="0" smtClean="0">
                <a:solidFill>
                  <a:schemeClr val="tx1"/>
                </a:solidFill>
              </a:rPr>
              <a:t>Public Websites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MU </a:t>
            </a:r>
            <a:r>
              <a:rPr lang="sk-SK" dirty="0" err="1" smtClean="0"/>
              <a:t>Inet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Web-based IS for economics and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and administered by MU-ICS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On top of EIS </a:t>
            </a:r>
            <a:r>
              <a:rPr lang="en-GB" sz="2000" dirty="0" err="1" smtClean="0">
                <a:solidFill>
                  <a:schemeClr val="tx1"/>
                </a:solidFill>
              </a:rPr>
              <a:t>Magion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 of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Magion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-administered data to the whole of MU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 of workflow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In parallel with EIS </a:t>
            </a:r>
            <a:r>
              <a:rPr lang="en-GB" sz="2000" dirty="0" err="1" smtClean="0"/>
              <a:t>Magion</a:t>
            </a:r>
            <a:endParaRPr lang="en-GB" sz="2000" dirty="0" smtClean="0"/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areas not covered by EIS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Magion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Inet</a:t>
            </a:r>
            <a:r>
              <a:rPr lang="sk-SK" dirty="0" smtClean="0"/>
              <a:t> over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sk-SK" sz="2400" b="0" dirty="0" smtClean="0"/>
              <a:t>1/2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Human Resources – individual employees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personal and wage data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themselves (pay advice, income graphs)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meal vouchers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e-leaves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(planning, applying)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time sheets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Human Resources – department/project heads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department/project </a:t>
            </a:r>
            <a:r>
              <a:rPr lang="en-GB" sz="2000" dirty="0" smtClean="0">
                <a:solidFill>
                  <a:srgbClr val="BC044E"/>
                </a:solidFill>
              </a:rPr>
              <a:t>overviews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e-leave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rgbClr val="BC044E"/>
                </a:solidFill>
              </a:rPr>
              <a:t>time sheet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approving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Human Resources – MU/faculty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BC044E"/>
                </a:solidFill>
              </a:rPr>
              <a:t>attendance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records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pre-processing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meal </a:t>
            </a:r>
            <a:r>
              <a:rPr lang="en-GB" sz="2000" dirty="0">
                <a:solidFill>
                  <a:srgbClr val="BC044E"/>
                </a:solidFill>
              </a:rPr>
              <a:t>voucher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records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pre-processing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pay </a:t>
            </a:r>
            <a:r>
              <a:rPr lang="en-GB" sz="2000" dirty="0">
                <a:solidFill>
                  <a:srgbClr val="BC044E"/>
                </a:solidFill>
              </a:rPr>
              <a:t>advice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post-processing (less than 3% printed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Inet</a:t>
            </a:r>
            <a:r>
              <a:rPr lang="sk-SK" dirty="0" smtClean="0"/>
              <a:t> over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cs-CZ" sz="2400" b="0" dirty="0"/>
              <a:t>2</a:t>
            </a:r>
            <a:r>
              <a:rPr lang="en-CA" sz="2400" b="0" dirty="0" smtClean="0"/>
              <a:t>/</a:t>
            </a:r>
            <a:r>
              <a:rPr lang="cs-CZ" sz="2400" b="0" dirty="0" smtClean="0"/>
              <a:t>2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Economics and Assets – individual employees 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travel forms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assets/SW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personal care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Economics and Assets – department/project heads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accounting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2000" dirty="0" smtClean="0">
                <a:solidFill>
                  <a:srgbClr val="BC044E"/>
                </a:solidFill>
              </a:rPr>
              <a:t>budget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statements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financial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smtClean="0">
                <a:solidFill>
                  <a:srgbClr val="BC044E"/>
                </a:solidFill>
              </a:rPr>
              <a:t>control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assets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overviews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Economics and Assets – MU/faculty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BC044E"/>
                </a:solidFill>
              </a:rPr>
              <a:t>assets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inventory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rgbClr val="BC044E"/>
                </a:solidFill>
              </a:rPr>
              <a:t>SW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records and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inventory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Inet</a:t>
            </a:r>
            <a:r>
              <a:rPr lang="en-GB" dirty="0" smtClean="0"/>
              <a:t> along </a:t>
            </a:r>
            <a:r>
              <a:rPr lang="en-GB" dirty="0" err="1" smtClean="0"/>
              <a:t>Magion</a:t>
            </a:r>
            <a:r>
              <a:rPr lang="en-GB" dirty="0" smtClean="0"/>
              <a:t> </a:t>
            </a:r>
            <a:r>
              <a:rPr lang="en-GB" sz="2400" b="0" dirty="0" smtClean="0"/>
              <a:t>1/5</a:t>
            </a:r>
            <a:endParaRPr lang="en-GB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Human resources – ID cards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photographing of people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 cards production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Human resources – Certificates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certificates and remote signing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Human resources – e-Application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selection procedures for new employees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Inet</a:t>
            </a:r>
            <a:r>
              <a:rPr lang="sk-SK" dirty="0" smtClean="0"/>
              <a:t> </a:t>
            </a:r>
            <a:r>
              <a:rPr lang="sk-SK" dirty="0" err="1" smtClean="0"/>
              <a:t>along</a:t>
            </a:r>
            <a:r>
              <a:rPr lang="sk-SK" dirty="0" smtClean="0"/>
              <a:t>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en-CA" sz="2400" b="0" dirty="0" smtClean="0"/>
              <a:t>2/5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Economics – SUPO (System of Settlement of Individuals’ Claims)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financial accounts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non-addressed deposits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payments for services (accommodation, catering, printing/copying, vending machines, private telephony etc.)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Economics – Public tenders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 purchasing systems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Inet</a:t>
            </a:r>
            <a:r>
              <a:rPr lang="sk-SK" dirty="0" smtClean="0"/>
              <a:t> </a:t>
            </a:r>
            <a:r>
              <a:rPr lang="sk-SK" dirty="0" err="1" smtClean="0"/>
              <a:t>along</a:t>
            </a:r>
            <a:r>
              <a:rPr lang="sk-SK" dirty="0" smtClean="0"/>
              <a:t>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en-CA" sz="2400" b="0" dirty="0" smtClean="0"/>
              <a:t>3/5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R&amp;D – ISEP (projects database)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proposals submitting and evaluation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running projects records (incl. accounting / budget / bank statements, project results)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intellectual property records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R&amp;D – Academic qualifications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records, life cycle, diplomas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R&amp;D – Awards and honours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Inet</a:t>
            </a:r>
            <a:r>
              <a:rPr lang="sk-SK" dirty="0" smtClean="0"/>
              <a:t> </a:t>
            </a:r>
            <a:r>
              <a:rPr lang="sk-SK" dirty="0" err="1" smtClean="0"/>
              <a:t>along</a:t>
            </a:r>
            <a:r>
              <a:rPr lang="sk-SK" dirty="0" smtClean="0"/>
              <a:t> </a:t>
            </a:r>
            <a:r>
              <a:rPr lang="sk-SK" dirty="0" err="1" smtClean="0"/>
              <a:t>Magion</a:t>
            </a:r>
            <a:r>
              <a:rPr lang="sk-SK" dirty="0" smtClean="0"/>
              <a:t> </a:t>
            </a:r>
            <a:r>
              <a:rPr lang="en-CA" sz="2400" b="0" dirty="0" smtClean="0"/>
              <a:t>4/5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Operation – Telephony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fixed/mobile lines records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working/private phone calls records and payments (SUPO, wages)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Operation – Real Estate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 premises, grounds, estates (buildings, rooms, keys)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Operation – Issue Trackers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RT-systems in various areas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Inet</a:t>
            </a:r>
            <a:r>
              <a:rPr lang="en-GB" dirty="0" smtClean="0"/>
              <a:t> along </a:t>
            </a:r>
            <a:r>
              <a:rPr lang="en-GB" dirty="0" err="1" smtClean="0"/>
              <a:t>Magion</a:t>
            </a:r>
            <a:r>
              <a:rPr lang="cs-CZ" dirty="0" smtClean="0"/>
              <a:t> </a:t>
            </a:r>
            <a:r>
              <a:rPr lang="en-GB" sz="2400" b="0" dirty="0" smtClean="0"/>
              <a:t>5/5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Operation – Inspection system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internal/external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inspection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 (data, workflow)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Operation – www.muni.cz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texts, phrases, images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repository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</a:t>
            </a:r>
            <a:r>
              <a:rPr lang="en-GB" dirty="0" err="1" smtClean="0"/>
              <a:t>net</a:t>
            </a:r>
            <a:r>
              <a:rPr lang="en-GB" dirty="0" smtClean="0"/>
              <a:t> live demonstration</a:t>
            </a:r>
            <a:endParaRPr lang="en-GB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https</a:t>
            </a:r>
            <a:r>
              <a:rPr lang="en-GB" sz="2000" dirty="0">
                <a:solidFill>
                  <a:schemeClr val="tx1"/>
                </a:solidFill>
              </a:rPr>
              <a:t>://inet.muni.cz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About the Presenters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MU Information Infrastructure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Information System </a:t>
            </a:r>
            <a:r>
              <a:rPr lang="en-GB" sz="2000" dirty="0" smtClean="0">
                <a:solidFill>
                  <a:schemeClr val="tx1"/>
                </a:solidFill>
              </a:rPr>
              <a:t>for </a:t>
            </a:r>
            <a:r>
              <a:rPr lang="en-GB" sz="2000" dirty="0" smtClean="0">
                <a:solidFill>
                  <a:schemeClr val="tx1"/>
                </a:solidFill>
              </a:rPr>
              <a:t>Economics </a:t>
            </a:r>
            <a:r>
              <a:rPr lang="en-GB" sz="2000" dirty="0" smtClean="0">
                <a:solidFill>
                  <a:schemeClr val="tx1"/>
                </a:solidFill>
              </a:rPr>
              <a:t>and Administration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ISEA System Base</a:t>
            </a:r>
            <a:endParaRPr lang="en-GB" sz="2000" dirty="0" smtClean="0"/>
          </a:p>
          <a:p>
            <a:pPr>
              <a:buClr>
                <a:srgbClr val="BC044E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_______________________________________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</a:rPr>
              <a:t>MU </a:t>
            </a:r>
            <a:r>
              <a:rPr lang="en-GB" sz="2000" dirty="0" smtClean="0">
                <a:solidFill>
                  <a:schemeClr val="tx1"/>
                </a:solidFill>
              </a:rPr>
              <a:t>Public Websites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641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the Presenters </a:t>
            </a:r>
            <a:r>
              <a:rPr lang="en-CA" sz="2400" b="0" dirty="0" smtClean="0"/>
              <a:t>1/2</a:t>
            </a:r>
            <a:endParaRPr lang="en-GB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Masaryk University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faculties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2 institutes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 university-wide departments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MU Institutes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Institute of Computer Science</a:t>
            </a:r>
            <a:endParaRPr lang="en-GB" sz="2000" dirty="0" smtClean="0">
              <a:latin typeface="Courier New"/>
              <a:cs typeface="Courier New"/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European Institute of Technology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Institute of Computer Science – mission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ICT Research and Development </a:t>
            </a:r>
            <a:endParaRPr lang="en-GB" sz="2000" dirty="0" smtClean="0">
              <a:solidFill>
                <a:srgbClr val="BC044E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ICT </a:t>
            </a:r>
            <a:r>
              <a:rPr lang="en-GB" sz="2000" dirty="0" smtClean="0">
                <a:solidFill>
                  <a:srgbClr val="BC044E"/>
                </a:solidFill>
              </a:rPr>
              <a:t>services </a:t>
            </a:r>
            <a:r>
              <a:rPr lang="en-GB" sz="2000" dirty="0" smtClean="0">
                <a:solidFill>
                  <a:srgbClr val="BC044E"/>
                </a:solidFill>
              </a:rPr>
              <a:t>provision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28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 components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Oracle Database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/>
              <a:t>Inet</a:t>
            </a:r>
            <a:r>
              <a:rPr lang="en-US" sz="2000" dirty="0"/>
              <a:t> application servers</a:t>
            </a:r>
          </a:p>
          <a:p>
            <a:pPr marL="342900" lvl="1" indent="-342900">
              <a:spcBef>
                <a:spcPts val="1800"/>
              </a:spcBef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/>
              <a:t>Magion</a:t>
            </a:r>
            <a:r>
              <a:rPr lang="en-US" sz="2000" dirty="0"/>
              <a:t> </a:t>
            </a:r>
            <a:r>
              <a:rPr lang="en-US" sz="2000" dirty="0" smtClean="0"/>
              <a:t>servers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6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Database server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Fully redundant engineered </a:t>
            </a:r>
            <a:r>
              <a:rPr lang="en-US" sz="2000" dirty="0" smtClean="0">
                <a:solidFill>
                  <a:schemeClr val="tx1"/>
                </a:solidFill>
              </a:rPr>
              <a:t>system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Oracle </a:t>
            </a:r>
            <a:r>
              <a:rPr lang="en-US" sz="2000" dirty="0">
                <a:solidFill>
                  <a:schemeClr val="tx1"/>
                </a:solidFill>
              </a:rPr>
              <a:t>Database Appliance (aka ODA), original </a:t>
            </a:r>
            <a:r>
              <a:rPr lang="en-US" sz="2000" dirty="0" smtClean="0">
                <a:solidFill>
                  <a:schemeClr val="tx1"/>
                </a:solidFill>
              </a:rPr>
              <a:t>version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20 </a:t>
            </a:r>
            <a:r>
              <a:rPr lang="en-US" sz="2000" dirty="0">
                <a:solidFill>
                  <a:schemeClr val="tx1"/>
                </a:solidFill>
              </a:rPr>
              <a:t>HDDs + 4 SSD, </a:t>
            </a:r>
            <a:r>
              <a:rPr lang="en-US" sz="2000" dirty="0" smtClean="0">
                <a:solidFill>
                  <a:schemeClr val="tx1"/>
                </a:solidFill>
              </a:rPr>
              <a:t>triple mirror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Two </a:t>
            </a:r>
            <a:r>
              <a:rPr lang="en-US" sz="2000" dirty="0">
                <a:solidFill>
                  <a:schemeClr val="tx1"/>
                </a:solidFill>
              </a:rPr>
              <a:t>computing nodes/blades, </a:t>
            </a:r>
            <a:r>
              <a:rPr lang="en-US" sz="2000" dirty="0" smtClean="0">
                <a:solidFill>
                  <a:schemeClr val="tx1"/>
                </a:solidFill>
              </a:rPr>
              <a:t>each node 96 </a:t>
            </a:r>
            <a:r>
              <a:rPr lang="en-US" sz="2000" dirty="0">
                <a:solidFill>
                  <a:schemeClr val="tx1"/>
                </a:solidFill>
              </a:rPr>
              <a:t>GB RAM, 12 </a:t>
            </a:r>
            <a:r>
              <a:rPr lang="en-US" sz="2000" dirty="0" smtClean="0">
                <a:solidFill>
                  <a:schemeClr val="tx1"/>
                </a:solidFill>
              </a:rPr>
              <a:t>cores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ODA technology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Simplified </a:t>
            </a:r>
            <a:r>
              <a:rPr lang="en-US" sz="2000" dirty="0">
                <a:solidFill>
                  <a:schemeClr val="tx1"/>
                </a:solidFill>
              </a:rPr>
              <a:t>deployment, maintenance, and </a:t>
            </a:r>
            <a:r>
              <a:rPr lang="en-US" sz="2000" dirty="0" smtClean="0">
                <a:solidFill>
                  <a:schemeClr val="tx1"/>
                </a:solidFill>
              </a:rPr>
              <a:t>support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>
                <a:solidFill>
                  <a:schemeClr val="tx1"/>
                </a:solidFill>
              </a:rPr>
              <a:t>engineered system of software, server, storage, and </a:t>
            </a:r>
            <a:r>
              <a:rPr lang="en-US" sz="2000" dirty="0" smtClean="0">
                <a:solidFill>
                  <a:schemeClr val="tx1"/>
                </a:solidFill>
              </a:rPr>
              <a:t>networking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Simple </a:t>
            </a:r>
            <a:r>
              <a:rPr lang="en-US" sz="2000" dirty="0">
                <a:solidFill>
                  <a:schemeClr val="tx1"/>
                </a:solidFill>
              </a:rPr>
              <a:t>one-button </a:t>
            </a:r>
            <a:r>
              <a:rPr lang="en-US" sz="2000" dirty="0" smtClean="0">
                <a:solidFill>
                  <a:schemeClr val="tx1"/>
                </a:solidFill>
              </a:rPr>
              <a:t>installation</a:t>
            </a:r>
            <a:r>
              <a:rPr lang="en-US" sz="2000" dirty="0">
                <a:solidFill>
                  <a:schemeClr val="tx1"/>
                </a:solidFill>
              </a:rPr>
              <a:t>, full-stack integrated patching and </a:t>
            </a:r>
            <a:r>
              <a:rPr lang="en-US" sz="2000" dirty="0" smtClean="0">
                <a:solidFill>
                  <a:schemeClr val="tx1"/>
                </a:solidFill>
              </a:rPr>
              <a:t>diagnostics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CONS</a:t>
            </a:r>
            <a:r>
              <a:rPr lang="en-US" sz="2000" dirty="0">
                <a:solidFill>
                  <a:schemeClr val="tx1"/>
                </a:solidFill>
              </a:rPr>
              <a:t>: patching downtime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DB Software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Oracle </a:t>
            </a:r>
            <a:r>
              <a:rPr lang="en-US" sz="2000" dirty="0">
                <a:solidFill>
                  <a:schemeClr val="tx1"/>
                </a:solidFill>
              </a:rPr>
              <a:t>database Enterprise Edition </a:t>
            </a:r>
            <a:r>
              <a:rPr lang="en-US" sz="2000" dirty="0" smtClean="0">
                <a:solidFill>
                  <a:schemeClr val="tx1"/>
                </a:solidFill>
              </a:rPr>
              <a:t>11.2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Real </a:t>
            </a:r>
            <a:r>
              <a:rPr lang="en-US" sz="2000" dirty="0">
                <a:solidFill>
                  <a:schemeClr val="tx1"/>
                </a:solidFill>
              </a:rPr>
              <a:t>Application Clusters (</a:t>
            </a:r>
            <a:r>
              <a:rPr lang="en-US" sz="2000" dirty="0" smtClean="0">
                <a:solidFill>
                  <a:schemeClr val="tx1"/>
                </a:solidFill>
              </a:rPr>
              <a:t>active-active)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Dataguard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Inet</a:t>
            </a:r>
            <a:r>
              <a:rPr lang="en-GB" dirty="0" smtClean="0"/>
              <a:t> Application Servers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Cluster </a:t>
            </a:r>
            <a:r>
              <a:rPr lang="en-US" sz="2000" dirty="0">
                <a:solidFill>
                  <a:schemeClr val="tx1"/>
                </a:solidFill>
              </a:rPr>
              <a:t>of two Oracle </a:t>
            </a:r>
            <a:r>
              <a:rPr lang="en-US" sz="2000" dirty="0" err="1">
                <a:solidFill>
                  <a:schemeClr val="tx1"/>
                </a:solidFill>
              </a:rPr>
              <a:t>weblogic</a:t>
            </a:r>
            <a:r>
              <a:rPr lang="en-US" sz="2000" dirty="0">
                <a:solidFill>
                  <a:schemeClr val="tx1"/>
                </a:solidFill>
              </a:rPr>
              <a:t> enterprise 12c </a:t>
            </a:r>
            <a:r>
              <a:rPr lang="en-US" sz="2000" dirty="0" smtClean="0">
                <a:solidFill>
                  <a:schemeClr val="tx1"/>
                </a:solidFill>
              </a:rPr>
              <a:t>servers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Commercial </a:t>
            </a:r>
            <a:r>
              <a:rPr lang="en-US" sz="2000" dirty="0">
                <a:solidFill>
                  <a:schemeClr val="tx1"/>
                </a:solidFill>
              </a:rPr>
              <a:t>implementation of java </a:t>
            </a:r>
            <a:r>
              <a:rPr lang="en-US" sz="2000" dirty="0" smtClean="0">
                <a:solidFill>
                  <a:schemeClr val="tx1"/>
                </a:solidFill>
              </a:rPr>
              <a:t>EE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Load </a:t>
            </a:r>
            <a:r>
              <a:rPr lang="en-US" sz="2000" dirty="0">
                <a:solidFill>
                  <a:schemeClr val="tx1"/>
                </a:solidFill>
              </a:rPr>
              <a:t>balancing by cluster of apache http </a:t>
            </a:r>
            <a:r>
              <a:rPr lang="en-US" sz="2000" dirty="0" smtClean="0">
                <a:solidFill>
                  <a:schemeClr val="tx1"/>
                </a:solidFill>
              </a:rPr>
              <a:t>servers, </a:t>
            </a:r>
            <a:r>
              <a:rPr lang="en-US" sz="2000" dirty="0" err="1" smtClean="0">
                <a:solidFill>
                  <a:schemeClr val="tx1"/>
                </a:solidFill>
              </a:rPr>
              <a:t>corosync</a:t>
            </a:r>
            <a:r>
              <a:rPr lang="en-US" sz="2000" dirty="0">
                <a:solidFill>
                  <a:schemeClr val="tx1"/>
                </a:solidFill>
              </a:rPr>
              <a:t>, heart beat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Magion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Several </a:t>
            </a:r>
            <a:r>
              <a:rPr lang="en-US" sz="2000" dirty="0">
                <a:solidFill>
                  <a:schemeClr val="tx1"/>
                </a:solidFill>
              </a:rPr>
              <a:t>dedicated terminal servers running thick </a:t>
            </a:r>
            <a:r>
              <a:rPr lang="en-US" sz="2000" dirty="0" smtClean="0">
                <a:solidFill>
                  <a:schemeClr val="tx1"/>
                </a:solidFill>
              </a:rPr>
              <a:t>clients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Magion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web services connector, two virtual load balanced servers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Virtualization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VMWare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Oracle </a:t>
            </a:r>
            <a:r>
              <a:rPr lang="en-US" sz="2000" dirty="0">
                <a:solidFill>
                  <a:schemeClr val="tx1"/>
                </a:solidFill>
              </a:rPr>
              <a:t>VM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Development</a:t>
            </a:r>
            <a:endParaRPr lang="sk-SK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NetBeans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/>
                </a:solidFill>
              </a:rPr>
              <a:t>Git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Build environment </a:t>
            </a:r>
            <a:r>
              <a:rPr lang="en-US" sz="2000" dirty="0">
                <a:solidFill>
                  <a:schemeClr val="tx1"/>
                </a:solidFill>
              </a:rPr>
              <a:t>based on </a:t>
            </a:r>
            <a:r>
              <a:rPr lang="en-US" sz="2000" dirty="0" smtClean="0">
                <a:solidFill>
                  <a:schemeClr val="tx1"/>
                </a:solidFill>
              </a:rPr>
              <a:t>ant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About the Presenters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MU Information Infrastructure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Information System For Economics And </a:t>
            </a:r>
            <a:r>
              <a:rPr lang="en-GB" sz="2000" dirty="0" smtClean="0">
                <a:solidFill>
                  <a:schemeClr val="tx1"/>
                </a:solidFill>
              </a:rPr>
              <a:t>Administration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ISEA System Base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Clr>
                <a:srgbClr val="BC044E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_______________________________________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cs-CZ" sz="2000" dirty="0" smtClean="0"/>
              <a:t>MU </a:t>
            </a:r>
            <a:r>
              <a:rPr lang="en-GB" sz="2000" dirty="0" smtClean="0"/>
              <a:t>Public </a:t>
            </a:r>
            <a:r>
              <a:rPr lang="en-GB" sz="2000" dirty="0" smtClean="0"/>
              <a:t>Websites </a:t>
            </a:r>
            <a:r>
              <a:rPr lang="en-GB" sz="2000" b="0" dirty="0" smtClean="0">
                <a:solidFill>
                  <a:schemeClr val="tx1"/>
                </a:solidFill>
              </a:rPr>
              <a:t>(separate presentation and live demonstrations)</a:t>
            </a:r>
            <a:endParaRPr lang="en-GB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656145" y="5445512"/>
            <a:ext cx="3190489" cy="1263805"/>
          </a:xfrm>
        </p:spPr>
        <p:txBody>
          <a:bodyPr>
            <a:normAutofit fontScale="92500" lnSpcReduction="20000"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is@ics.muni.cz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 of Computer Science</a:t>
            </a: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Masaryk University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the Presenters</a:t>
            </a:r>
            <a:r>
              <a:rPr lang="cs-CZ" dirty="0" smtClean="0"/>
              <a:t> </a:t>
            </a:r>
            <a:r>
              <a:rPr lang="en-CA" sz="2400" b="0" dirty="0" smtClean="0"/>
              <a:t>2/2</a:t>
            </a:r>
            <a:endParaRPr lang="en-GB" sz="24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Institute of Computer </a:t>
            </a:r>
            <a:r>
              <a:rPr lang="en-GB" sz="2000" dirty="0" smtClean="0">
                <a:solidFill>
                  <a:schemeClr val="tx1"/>
                </a:solidFill>
              </a:rPr>
              <a:t>Science – divisions</a:t>
            </a:r>
            <a:endParaRPr lang="en-GB" sz="2000" dirty="0" smtClean="0"/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Computational and Storage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Infrastructure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Information </a:t>
            </a:r>
            <a:r>
              <a:rPr lang="en-GB" sz="2000" dirty="0" smtClean="0">
                <a:solidFill>
                  <a:srgbClr val="BC044E"/>
                </a:solidFill>
              </a:rPr>
              <a:t>Systems</a:t>
            </a:r>
            <a:endParaRPr lang="en-GB" sz="2000" dirty="0" smtClean="0">
              <a:solidFill>
                <a:srgbClr val="BC044E"/>
              </a:solidFill>
            </a:endParaRP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Operational and Economic</a:t>
            </a: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MU-ICS Information </a:t>
            </a:r>
            <a:r>
              <a:rPr lang="en-GB" sz="2000" dirty="0" smtClean="0">
                <a:solidFill>
                  <a:schemeClr val="tx1"/>
                </a:solidFill>
              </a:rPr>
              <a:t>Systems Division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Library and Information Centre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Information Systems Administration</a:t>
            </a:r>
          </a:p>
          <a:p>
            <a:pPr marL="969963" lvl="3" indent="-342900">
              <a:buClr>
                <a:srgbClr val="BC044E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BC044E"/>
                </a:solidFill>
              </a:rPr>
              <a:t>Information Systems Development</a:t>
            </a:r>
          </a:p>
        </p:txBody>
      </p:sp>
    </p:spTree>
    <p:extLst>
      <p:ext uri="{BB962C8B-B14F-4D97-AF65-F5344CB8AC3E}">
        <p14:creationId xmlns:p14="http://schemas.microsoft.com/office/powerpoint/2010/main" val="60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About the Presenters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MU Information Infrastructure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Information System </a:t>
            </a:r>
            <a:r>
              <a:rPr lang="en-GB" sz="2000" dirty="0" smtClean="0">
                <a:solidFill>
                  <a:schemeClr val="tx1"/>
                </a:solidFill>
              </a:rPr>
              <a:t>for </a:t>
            </a:r>
            <a:r>
              <a:rPr lang="en-GB" sz="2000" dirty="0">
                <a:solidFill>
                  <a:schemeClr val="tx1"/>
                </a:solidFill>
              </a:rPr>
              <a:t>Economics </a:t>
            </a:r>
            <a:r>
              <a:rPr lang="en-GB" sz="2000" dirty="0" smtClean="0">
                <a:solidFill>
                  <a:schemeClr val="tx1"/>
                </a:solidFill>
              </a:rPr>
              <a:t>and Administration</a:t>
            </a: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</a:rPr>
              <a:t>ISEA System Base</a:t>
            </a:r>
          </a:p>
          <a:p>
            <a:pPr>
              <a:buClr>
                <a:srgbClr val="BC044E"/>
              </a:buClr>
            </a:pPr>
            <a:r>
              <a:rPr lang="cs-CZ" sz="2000" dirty="0" smtClean="0">
                <a:solidFill>
                  <a:schemeClr val="tx1"/>
                </a:solidFill>
              </a:rPr>
              <a:t>_______________________________________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Clr>
                <a:srgbClr val="BC044E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</a:rPr>
              <a:t>MU </a:t>
            </a:r>
            <a:r>
              <a:rPr lang="en-GB" sz="2000" dirty="0">
                <a:solidFill>
                  <a:schemeClr val="tx1"/>
                </a:solidFill>
              </a:rPr>
              <a:t>Public </a:t>
            </a:r>
            <a:r>
              <a:rPr lang="en-GB" sz="2000" dirty="0" smtClean="0">
                <a:solidFill>
                  <a:schemeClr val="tx1"/>
                </a:solidFill>
              </a:rPr>
              <a:t>Websites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56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 Information Infrastructure </a:t>
            </a:r>
            <a:r>
              <a:rPr lang="en-GB" sz="2400" b="0" dirty="0" smtClean="0"/>
              <a:t>1/3</a:t>
            </a:r>
            <a:endParaRPr lang="en-GB" dirty="0"/>
          </a:p>
        </p:txBody>
      </p:sp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57503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2/3</a:t>
            </a:r>
            <a:endParaRPr lang="en-US" b="0" dirty="0"/>
          </a:p>
        </p:txBody>
      </p:sp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87639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360000" y="1607669"/>
            <a:ext cx="6480000" cy="2411175"/>
          </a:xfrm>
          <a:prstGeom prst="bracketPai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externally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human resources, economics, assets administration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MU </a:t>
            </a: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in-house developed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university-wide intranet for economics and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top of EIS </a:t>
            </a:r>
            <a:r>
              <a:rPr lang="en-GB" dirty="0" err="1" smtClean="0"/>
              <a:t>Magion</a:t>
            </a:r>
            <a:r>
              <a:rPr lang="en-GB" dirty="0" smtClean="0"/>
              <a:t> plus other application </a:t>
            </a:r>
            <a:r>
              <a:rPr lang="en-GB" dirty="0" smtClean="0"/>
              <a:t>areas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1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564590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1080000" y="1607669"/>
            <a:ext cx="6480000" cy="2411175"/>
          </a:xfrm>
          <a:prstGeom prst="bracketPair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MU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in-house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university-wide intranet for study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publications, theses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public level – MU Shopping Centre</a:t>
            </a:r>
            <a:endParaRPr lang="en-GB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2/3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872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600458"/>
              </p:ext>
            </p:extLst>
          </p:nvPr>
        </p:nvGraphicFramePr>
        <p:xfrm>
          <a:off x="1028390" y="1422400"/>
          <a:ext cx="739874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Visio" r:id="rId3" imgW="6124521" imgH="4092593" progId="Visio.Drawing.11">
                  <p:embed/>
                </p:oleObj>
              </mc:Choice>
              <mc:Fallback>
                <p:oleObj name="Visio" r:id="rId3" imgW="6124521" imgH="4092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90" y="1422400"/>
                        <a:ext cx="7398742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070579" y="1632842"/>
            <a:ext cx="3443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BC044E"/>
                </a:solidFill>
              </a:rPr>
              <a:t>www.muni.cz, </a:t>
            </a:r>
            <a:r>
              <a:rPr lang="cs-CZ" b="1" dirty="0" err="1" smtClean="0">
                <a:solidFill>
                  <a:srgbClr val="BC044E"/>
                </a:solidFill>
              </a:rPr>
              <a:t>WebCentrum</a:t>
            </a:r>
            <a:endParaRPr lang="cs-CZ" b="1" dirty="0" smtClean="0">
              <a:solidFill>
                <a:srgbClr val="BC044E"/>
              </a:solidFill>
            </a:endParaRPr>
          </a:p>
          <a:p>
            <a:pPr algn="ctr"/>
            <a:r>
              <a:rPr lang="cs-CZ" b="1" dirty="0" smtClean="0">
                <a:solidFill>
                  <a:srgbClr val="BC044E"/>
                </a:solidFill>
              </a:rPr>
              <a:t>(public </a:t>
            </a:r>
            <a:r>
              <a:rPr lang="cs-CZ" b="1" dirty="0" err="1" smtClean="0">
                <a:solidFill>
                  <a:srgbClr val="BC044E"/>
                </a:solidFill>
              </a:rPr>
              <a:t>websites</a:t>
            </a:r>
            <a:r>
              <a:rPr lang="cs-CZ" b="1" dirty="0" smtClean="0">
                <a:solidFill>
                  <a:srgbClr val="BC044E"/>
                </a:solidFill>
              </a:rPr>
              <a:t>)</a:t>
            </a:r>
            <a:endParaRPr lang="cs-CZ" b="1" dirty="0">
              <a:solidFill>
                <a:srgbClr val="BC044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97068" y="5777048"/>
            <a:ext cx="22746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e-</a:t>
            </a:r>
            <a:r>
              <a:rPr lang="cs-CZ" b="1" dirty="0" err="1" smtClean="0">
                <a:solidFill>
                  <a:srgbClr val="FF0000"/>
                </a:solidFill>
              </a:rPr>
              <a:t>Information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cs-CZ" b="1" dirty="0" err="1" smtClean="0">
                <a:solidFill>
                  <a:srgbClr val="FF0000"/>
                </a:solidFill>
              </a:rPr>
              <a:t>ources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Aleph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en-US" b="1" dirty="0" smtClean="0">
                <a:solidFill>
                  <a:srgbClr val="FF0000"/>
                </a:solidFill>
              </a:rPr>
              <a:t> IS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490" y="5777048"/>
            <a:ext cx="24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EIS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Magion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MU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Inet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economics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administration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19023" y="5777048"/>
            <a:ext cx="18852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MU IS (study </a:t>
            </a:r>
            <a:r>
              <a:rPr lang="cs-CZ" b="1" dirty="0" err="1" smtClean="0">
                <a:solidFill>
                  <a:srgbClr val="0070C0"/>
                </a:solidFill>
              </a:rPr>
              <a:t>system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71733" y="5777047"/>
            <a:ext cx="21900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</a:rPr>
              <a:t>MU </a:t>
            </a:r>
            <a:r>
              <a:rPr lang="cs-CZ" b="1" dirty="0" err="1" smtClean="0">
                <a:solidFill>
                  <a:srgbClr val="00B050"/>
                </a:solidFill>
              </a:rPr>
              <a:t>Compass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(</a:t>
            </a:r>
            <a:r>
              <a:rPr lang="cs-CZ" b="1" dirty="0" err="1" smtClean="0">
                <a:solidFill>
                  <a:srgbClr val="00B050"/>
                </a:solidFill>
              </a:rPr>
              <a:t>buildings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technologies</a:t>
            </a:r>
            <a:r>
              <a:rPr lang="cs-CZ" b="1" dirty="0" smtClean="0">
                <a:solidFill>
                  <a:srgbClr val="00B050"/>
                </a:solidFill>
              </a:rPr>
              <a:t>, GIS)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1800000" y="1607669"/>
            <a:ext cx="6480000" cy="2411175"/>
          </a:xfrm>
          <a:prstGeom prst="bracketPair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e-Information Sources, Aleph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externally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access to world-wide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library information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</a:t>
            </a:r>
            <a:r>
              <a:rPr lang="en-GB" dirty="0" smtClean="0"/>
              <a:t>network</a:t>
            </a:r>
            <a:endParaRPr lang="en-GB" dirty="0" smtClean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535166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en-CA" sz="2700" b="0" dirty="0" smtClean="0"/>
              <a:t>2/3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004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1376</Words>
  <Application>Microsoft Office PowerPoint</Application>
  <PresentationFormat>Předvádění na obrazovce (4:3)</PresentationFormat>
  <Paragraphs>347</Paragraphs>
  <Slides>39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uvt_prezentace</vt:lpstr>
      <vt:lpstr>Visio</vt:lpstr>
      <vt:lpstr>Masaryk University Economic System and Public Websites  MUST Week 10. 4. 2014</vt:lpstr>
      <vt:lpstr>Agenda</vt:lpstr>
      <vt:lpstr>About the Presenters 1/2</vt:lpstr>
      <vt:lpstr>About the Presenters 2/2</vt:lpstr>
      <vt:lpstr>Agenda</vt:lpstr>
      <vt:lpstr>MU Information Infrastructure 1/3</vt:lpstr>
      <vt:lpstr>MU Information Infrastructure 2/3</vt:lpstr>
      <vt:lpstr>MU Information Infrastructure 2/3</vt:lpstr>
      <vt:lpstr>MU Information Infrastructure 2/3</vt:lpstr>
      <vt:lpstr>MU Information Infrastructure 2/3</vt:lpstr>
      <vt:lpstr>MU Information Infrastructure 2/3</vt:lpstr>
      <vt:lpstr>MU Information Infrastructure 3/3</vt:lpstr>
      <vt:lpstr>MU Information Infrastructure 3/3</vt:lpstr>
      <vt:lpstr>MU Information Infrastructure 3/3</vt:lpstr>
      <vt:lpstr>MU Information Infrastructure 3/3</vt:lpstr>
      <vt:lpstr>MU Information Infrastructure 3/3</vt:lpstr>
      <vt:lpstr>Agenda</vt:lpstr>
      <vt:lpstr>EIS Magion 1/2</vt:lpstr>
      <vt:lpstr>EIS Magion 2/2</vt:lpstr>
      <vt:lpstr>MU Inet</vt:lpstr>
      <vt:lpstr>Inet over Magion 1/2</vt:lpstr>
      <vt:lpstr>Inet over Magion 2/2</vt:lpstr>
      <vt:lpstr>Inet along Magion 1/5</vt:lpstr>
      <vt:lpstr>Inet along Magion 2/5</vt:lpstr>
      <vt:lpstr>Inet along Magion 3/5</vt:lpstr>
      <vt:lpstr>Inet along Magion 4/5</vt:lpstr>
      <vt:lpstr>Inet along Magion 5/5</vt:lpstr>
      <vt:lpstr>Inet live demonstration</vt:lpstr>
      <vt:lpstr>Agenda</vt:lpstr>
      <vt:lpstr>Main components</vt:lpstr>
      <vt:lpstr>Database server</vt:lpstr>
      <vt:lpstr>ODA technology</vt:lpstr>
      <vt:lpstr>DB Software</vt:lpstr>
      <vt:lpstr>Inet Application Servers</vt:lpstr>
      <vt:lpstr>Magion</vt:lpstr>
      <vt:lpstr>Virtualization</vt:lpstr>
      <vt:lpstr>Development</vt:lpstr>
      <vt:lpstr>Agenda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Jana Kohoutková</cp:lastModifiedBy>
  <cp:revision>138</cp:revision>
  <dcterms:created xsi:type="dcterms:W3CDTF">2013-05-12T08:51:26Z</dcterms:created>
  <dcterms:modified xsi:type="dcterms:W3CDTF">2014-04-15T10:12:30Z</dcterms:modified>
</cp:coreProperties>
</file>